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1"/>
  </p:notesMasterIdLst>
  <p:sldIdLst>
    <p:sldId id="259" r:id="rId3"/>
    <p:sldId id="302" r:id="rId4"/>
    <p:sldId id="401" r:id="rId5"/>
    <p:sldId id="412" r:id="rId6"/>
    <p:sldId id="403" r:id="rId7"/>
    <p:sldId id="434" r:id="rId8"/>
    <p:sldId id="435" r:id="rId9"/>
    <p:sldId id="32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7BF3C-D7EC-493B-8263-5E9FBB73CB2E}" v="1" dt="2025-07-24T12:44:19.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0" d="100"/>
          <a:sy n="70" d="100"/>
        </p:scale>
        <p:origin x="4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90EDC-2986-D942-A9F1-3823331B903B}" type="doc">
      <dgm:prSet loTypeId="urn:microsoft.com/office/officeart/2005/8/layout/hChevron3" loCatId="" qsTypeId="urn:microsoft.com/office/officeart/2005/8/quickstyle/simple1" qsCatId="simple" csTypeId="urn:microsoft.com/office/officeart/2005/8/colors/accent1_3" csCatId="accent1" phldr="1"/>
      <dgm:spPr/>
    </dgm:pt>
    <dgm:pt modelId="{99AF66B6-747F-944A-BA69-51BBD2A3F4A6}">
      <dgm:prSet phldrT="[Text]"/>
      <dgm:spPr>
        <a:xfrm>
          <a:off x="643195" y="622091"/>
          <a:ext cx="798613" cy="319445"/>
        </a:xfrm>
        <a:prstGeom prst="chevron">
          <a:avLst/>
        </a:prstGeom>
        <a:solidFill>
          <a:srgbClr val="B3A369">
            <a:shade val="80000"/>
            <a:hueOff val="-10840"/>
            <a:satOff val="34"/>
            <a:lumOff val="2119"/>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July </a:t>
          </a:r>
        </a:p>
      </dgm:t>
    </dgm:pt>
    <dgm:pt modelId="{742A2770-4D90-5E4D-BBD8-2A6C954CF353}" type="parTrans" cxnId="{E497754E-D57B-9B4B-8DE6-30A933817A83}">
      <dgm:prSet/>
      <dgm:spPr/>
      <dgm:t>
        <a:bodyPr/>
        <a:lstStyle/>
        <a:p>
          <a:endParaRPr lang="en-US"/>
        </a:p>
      </dgm:t>
    </dgm:pt>
    <dgm:pt modelId="{965289F0-A919-3845-B242-BBEF7F07B204}" type="sibTrans" cxnId="{E497754E-D57B-9B4B-8DE6-30A933817A83}">
      <dgm:prSet/>
      <dgm:spPr/>
      <dgm:t>
        <a:bodyPr/>
        <a:lstStyle/>
        <a:p>
          <a:endParaRPr lang="en-US"/>
        </a:p>
      </dgm:t>
    </dgm:pt>
    <dgm:pt modelId="{1AA938B3-8341-D141-86BA-C5298F747DBE}">
      <dgm:prSet phldrT="[Text]"/>
      <dgm:spPr>
        <a:xfrm>
          <a:off x="1282086" y="622091"/>
          <a:ext cx="798613" cy="319445"/>
        </a:xfrm>
        <a:prstGeom prst="chevron">
          <a:avLst/>
        </a:prstGeom>
        <a:solidFill>
          <a:srgbClr val="B3A369">
            <a:shade val="80000"/>
            <a:hueOff val="-21680"/>
            <a:satOff val="69"/>
            <a:lumOff val="4238"/>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August</a:t>
          </a:r>
        </a:p>
      </dgm:t>
    </dgm:pt>
    <dgm:pt modelId="{213EEB5F-2504-434D-9BAF-87BDAA279067}" type="parTrans" cxnId="{350C1FB2-222C-C24F-AF40-89BEBD8F2E02}">
      <dgm:prSet/>
      <dgm:spPr/>
      <dgm:t>
        <a:bodyPr/>
        <a:lstStyle/>
        <a:p>
          <a:endParaRPr lang="en-US"/>
        </a:p>
      </dgm:t>
    </dgm:pt>
    <dgm:pt modelId="{6AB8D83A-0FB6-2A40-9A76-DF1B01347221}" type="sibTrans" cxnId="{350C1FB2-222C-C24F-AF40-89BEBD8F2E02}">
      <dgm:prSet/>
      <dgm:spPr/>
      <dgm:t>
        <a:bodyPr/>
        <a:lstStyle/>
        <a:p>
          <a:endParaRPr lang="en-US"/>
        </a:p>
      </dgm:t>
    </dgm:pt>
    <dgm:pt modelId="{1B052FF9-ABD6-BD4D-8308-1FC1D5171643}">
      <dgm:prSet phldrT="[Text]"/>
      <dgm:spPr>
        <a:xfrm>
          <a:off x="1920977" y="622091"/>
          <a:ext cx="798613" cy="319445"/>
        </a:xfrm>
        <a:prstGeom prst="chevron">
          <a:avLst/>
        </a:prstGeom>
        <a:solidFill>
          <a:srgbClr val="B3A369">
            <a:shade val="80000"/>
            <a:hueOff val="-32520"/>
            <a:satOff val="103"/>
            <a:lumOff val="6356"/>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Roboto" panose="02000000000000000000" pitchFamily="2" charset="0"/>
              <a:ea typeface="Roboto" panose="02000000000000000000" pitchFamily="2" charset="0"/>
              <a:cs typeface="+mn-cs"/>
            </a:rPr>
            <a:t>Sept</a:t>
          </a:r>
        </a:p>
      </dgm:t>
    </dgm:pt>
    <dgm:pt modelId="{BB4F6D09-1B97-5D44-93CA-EFF7B400B002}" type="parTrans" cxnId="{6A9CA7D2-B888-9044-AD23-147D744619BC}">
      <dgm:prSet/>
      <dgm:spPr/>
      <dgm:t>
        <a:bodyPr/>
        <a:lstStyle/>
        <a:p>
          <a:endParaRPr lang="en-US"/>
        </a:p>
      </dgm:t>
    </dgm:pt>
    <dgm:pt modelId="{3058D88E-0E34-C641-B3BF-776D04993CB6}" type="sibTrans" cxnId="{6A9CA7D2-B888-9044-AD23-147D744619BC}">
      <dgm:prSet/>
      <dgm:spPr/>
      <dgm:t>
        <a:bodyPr/>
        <a:lstStyle/>
        <a:p>
          <a:endParaRPr lang="en-US"/>
        </a:p>
      </dgm:t>
    </dgm:pt>
    <dgm:pt modelId="{F558F1E0-C60A-924D-A1BE-259DA4AC6818}">
      <dgm:prSet phldrT="[Text]"/>
      <dgm:spPr>
        <a:xfrm>
          <a:off x="2559868" y="622091"/>
          <a:ext cx="798613" cy="319445"/>
        </a:xfrm>
        <a:prstGeom prst="chevron">
          <a:avLst/>
        </a:prstGeom>
        <a:solidFill>
          <a:srgbClr val="B3A369">
            <a:shade val="80000"/>
            <a:hueOff val="-43360"/>
            <a:satOff val="137"/>
            <a:lumOff val="8475"/>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Oct</a:t>
          </a:r>
        </a:p>
      </dgm:t>
    </dgm:pt>
    <dgm:pt modelId="{4D4ADEE2-1639-2041-9643-15C651D6E35D}" type="parTrans" cxnId="{24BEE4C7-85E4-8C4E-A0B1-AE006D107E9F}">
      <dgm:prSet/>
      <dgm:spPr/>
      <dgm:t>
        <a:bodyPr/>
        <a:lstStyle/>
        <a:p>
          <a:endParaRPr lang="en-US"/>
        </a:p>
      </dgm:t>
    </dgm:pt>
    <dgm:pt modelId="{F38515B8-D2AE-A544-88F7-FC853D0BA25D}" type="sibTrans" cxnId="{24BEE4C7-85E4-8C4E-A0B1-AE006D107E9F}">
      <dgm:prSet/>
      <dgm:spPr/>
      <dgm:t>
        <a:bodyPr/>
        <a:lstStyle/>
        <a:p>
          <a:endParaRPr lang="en-US"/>
        </a:p>
      </dgm:t>
    </dgm:pt>
    <dgm:pt modelId="{EDFA0EF6-D7DB-214E-8103-5858E955FB1E}">
      <dgm:prSet phldrT="[Text]"/>
      <dgm:spPr>
        <a:xfrm>
          <a:off x="3198759" y="622091"/>
          <a:ext cx="798613" cy="319445"/>
        </a:xfrm>
        <a:prstGeom prst="chevron">
          <a:avLst/>
        </a:prstGeom>
        <a:solidFill>
          <a:srgbClr val="B3A369">
            <a:shade val="80000"/>
            <a:hueOff val="-54200"/>
            <a:satOff val="171"/>
            <a:lumOff val="10594"/>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Roboto" panose="02000000000000000000" pitchFamily="2" charset="0"/>
              <a:ea typeface="Roboto" panose="02000000000000000000" pitchFamily="2" charset="0"/>
              <a:cs typeface="+mn-cs"/>
            </a:rPr>
            <a:t>Nov </a:t>
          </a:r>
        </a:p>
      </dgm:t>
    </dgm:pt>
    <dgm:pt modelId="{3C61506E-A0F2-9943-9CD8-B2767F923041}" type="parTrans" cxnId="{EE4B69D1-0248-3347-A9CD-509608800DF2}">
      <dgm:prSet/>
      <dgm:spPr/>
      <dgm:t>
        <a:bodyPr/>
        <a:lstStyle/>
        <a:p>
          <a:endParaRPr lang="en-US"/>
        </a:p>
      </dgm:t>
    </dgm:pt>
    <dgm:pt modelId="{EE91BCC9-288A-2141-B127-476CC732E311}" type="sibTrans" cxnId="{EE4B69D1-0248-3347-A9CD-509608800DF2}">
      <dgm:prSet/>
      <dgm:spPr/>
      <dgm:t>
        <a:bodyPr/>
        <a:lstStyle/>
        <a:p>
          <a:endParaRPr lang="en-US"/>
        </a:p>
      </dgm:t>
    </dgm:pt>
    <dgm:pt modelId="{BE120AF8-76A6-7B48-A182-0B7B440445FE}">
      <dgm:prSet phldrT="[Text]"/>
      <dgm:spPr>
        <a:xfrm>
          <a:off x="3837650" y="622091"/>
          <a:ext cx="798613" cy="319445"/>
        </a:xfrm>
        <a:prstGeom prst="chevron">
          <a:avLst/>
        </a:prstGeom>
        <a:solidFill>
          <a:srgbClr val="B3A369">
            <a:shade val="80000"/>
            <a:hueOff val="-65039"/>
            <a:satOff val="206"/>
            <a:lumOff val="12713"/>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Dec</a:t>
          </a:r>
        </a:p>
      </dgm:t>
    </dgm:pt>
    <dgm:pt modelId="{1F44DFE8-E323-4546-B688-87469874E66D}" type="parTrans" cxnId="{7F18A8F8-46B2-3343-AE48-A3FB48697ECE}">
      <dgm:prSet/>
      <dgm:spPr/>
      <dgm:t>
        <a:bodyPr/>
        <a:lstStyle/>
        <a:p>
          <a:endParaRPr lang="en-US"/>
        </a:p>
      </dgm:t>
    </dgm:pt>
    <dgm:pt modelId="{989D0461-2B2F-3844-AFCA-2F351CD43CBE}" type="sibTrans" cxnId="{7F18A8F8-46B2-3343-AE48-A3FB48697ECE}">
      <dgm:prSet/>
      <dgm:spPr/>
      <dgm:t>
        <a:bodyPr/>
        <a:lstStyle/>
        <a:p>
          <a:endParaRPr lang="en-US"/>
        </a:p>
      </dgm:t>
    </dgm:pt>
    <dgm:pt modelId="{1BA62BBB-0921-F34C-841A-D9F768F8FB80}">
      <dgm:prSet phldrT="[Text]"/>
      <dgm:spPr>
        <a:xfrm>
          <a:off x="4476541" y="622091"/>
          <a:ext cx="798613" cy="319445"/>
        </a:xfrm>
        <a:prstGeom prst="chevron">
          <a:avLst/>
        </a:prstGeom>
        <a:solidFill>
          <a:srgbClr val="B3A369">
            <a:shade val="80000"/>
            <a:hueOff val="-75879"/>
            <a:satOff val="240"/>
            <a:lumOff val="14832"/>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Jan</a:t>
          </a:r>
        </a:p>
      </dgm:t>
    </dgm:pt>
    <dgm:pt modelId="{5BF5D6DB-C030-5245-96C5-A3206D5D6E2D}" type="parTrans" cxnId="{8EE50F1A-5FEE-BD46-A039-F40755CD6E75}">
      <dgm:prSet/>
      <dgm:spPr/>
      <dgm:t>
        <a:bodyPr/>
        <a:lstStyle/>
        <a:p>
          <a:endParaRPr lang="en-US"/>
        </a:p>
      </dgm:t>
    </dgm:pt>
    <dgm:pt modelId="{642354D9-829E-F749-B911-6657917077E9}" type="sibTrans" cxnId="{8EE50F1A-5FEE-BD46-A039-F40755CD6E75}">
      <dgm:prSet/>
      <dgm:spPr/>
      <dgm:t>
        <a:bodyPr/>
        <a:lstStyle/>
        <a:p>
          <a:endParaRPr lang="en-US"/>
        </a:p>
      </dgm:t>
    </dgm:pt>
    <dgm:pt modelId="{A1ECC163-69B3-1540-BE5E-3C36DA8D5692}">
      <dgm:prSet phldrT="[Text]"/>
      <dgm:spPr>
        <a:xfrm>
          <a:off x="5115432" y="622091"/>
          <a:ext cx="798613" cy="319445"/>
        </a:xfrm>
        <a:prstGeom prst="chevron">
          <a:avLst/>
        </a:prstGeom>
        <a:solidFill>
          <a:srgbClr val="B3A369">
            <a:shade val="80000"/>
            <a:hueOff val="-86719"/>
            <a:satOff val="274"/>
            <a:lumOff val="16951"/>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Feb</a:t>
          </a:r>
        </a:p>
      </dgm:t>
    </dgm:pt>
    <dgm:pt modelId="{266BB47F-730C-994D-A93F-F0F8E6F7E405}" type="parTrans" cxnId="{34DCFF87-75D7-4B46-88E0-91BC30396B1B}">
      <dgm:prSet/>
      <dgm:spPr/>
      <dgm:t>
        <a:bodyPr/>
        <a:lstStyle/>
        <a:p>
          <a:endParaRPr lang="en-US"/>
        </a:p>
      </dgm:t>
    </dgm:pt>
    <dgm:pt modelId="{B4308418-57F4-3847-B796-F5D907EC3B9B}" type="sibTrans" cxnId="{34DCFF87-75D7-4B46-88E0-91BC30396B1B}">
      <dgm:prSet/>
      <dgm:spPr/>
      <dgm:t>
        <a:bodyPr/>
        <a:lstStyle/>
        <a:p>
          <a:endParaRPr lang="en-US"/>
        </a:p>
      </dgm:t>
    </dgm:pt>
    <dgm:pt modelId="{BB82AE4D-815D-0F44-892A-8DFD5C866195}">
      <dgm:prSet phldrT="[Text]"/>
      <dgm:spPr>
        <a:xfrm>
          <a:off x="5754323" y="622091"/>
          <a:ext cx="798613" cy="319445"/>
        </a:xfrm>
        <a:prstGeom prst="chevron">
          <a:avLst/>
        </a:prstGeom>
        <a:solidFill>
          <a:srgbClr val="B3A369">
            <a:shade val="80000"/>
            <a:hueOff val="-97559"/>
            <a:satOff val="308"/>
            <a:lumOff val="19069"/>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March</a:t>
          </a:r>
        </a:p>
      </dgm:t>
    </dgm:pt>
    <dgm:pt modelId="{64148927-BBB0-684E-B61A-9A32D31720BB}" type="parTrans" cxnId="{A7C2C5DB-79CC-7F40-B19F-5638DC518DA9}">
      <dgm:prSet/>
      <dgm:spPr/>
      <dgm:t>
        <a:bodyPr/>
        <a:lstStyle/>
        <a:p>
          <a:endParaRPr lang="en-US"/>
        </a:p>
      </dgm:t>
    </dgm:pt>
    <dgm:pt modelId="{E5AD4FD4-2FF4-D946-8072-4DAA52800129}" type="sibTrans" cxnId="{A7C2C5DB-79CC-7F40-B19F-5638DC518DA9}">
      <dgm:prSet/>
      <dgm:spPr/>
      <dgm:t>
        <a:bodyPr/>
        <a:lstStyle/>
        <a:p>
          <a:endParaRPr lang="en-US"/>
        </a:p>
      </dgm:t>
    </dgm:pt>
    <dgm:pt modelId="{4BE53239-B327-F14D-87A1-A761A55C292D}">
      <dgm:prSet phldrT="[Text]"/>
      <dgm:spPr>
        <a:xfrm>
          <a:off x="6393215" y="622091"/>
          <a:ext cx="798613" cy="319445"/>
        </a:xfrm>
        <a:prstGeom prst="chevron">
          <a:avLst/>
        </a:prstGeom>
        <a:solidFill>
          <a:srgbClr val="B3A369">
            <a:shade val="80000"/>
            <a:hueOff val="-108399"/>
            <a:satOff val="343"/>
            <a:lumOff val="21188"/>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April</a:t>
          </a:r>
        </a:p>
      </dgm:t>
    </dgm:pt>
    <dgm:pt modelId="{DB948598-0FE5-5442-81D5-2C8591CF84B4}" type="parTrans" cxnId="{D9A8804E-C912-F148-A08A-1F196963BC4C}">
      <dgm:prSet/>
      <dgm:spPr/>
      <dgm:t>
        <a:bodyPr/>
        <a:lstStyle/>
        <a:p>
          <a:endParaRPr lang="en-US"/>
        </a:p>
      </dgm:t>
    </dgm:pt>
    <dgm:pt modelId="{CFFA1265-B8D8-834A-BBD5-302371446542}" type="sibTrans" cxnId="{D9A8804E-C912-F148-A08A-1F196963BC4C}">
      <dgm:prSet/>
      <dgm:spPr/>
      <dgm:t>
        <a:bodyPr/>
        <a:lstStyle/>
        <a:p>
          <a:endParaRPr lang="en-US"/>
        </a:p>
      </dgm:t>
    </dgm:pt>
    <dgm:pt modelId="{BB68B38B-FC62-C443-A4E1-D1D9C435F811}">
      <dgm:prSet phldrT="[Text]"/>
      <dgm:spPr>
        <a:xfrm>
          <a:off x="7032106" y="622091"/>
          <a:ext cx="798613" cy="319445"/>
        </a:xfrm>
        <a:prstGeom prst="chevron">
          <a:avLst/>
        </a:prstGeom>
        <a:solidFill>
          <a:srgbClr val="B3A369">
            <a:shade val="80000"/>
            <a:hueOff val="-119239"/>
            <a:satOff val="377"/>
            <a:lumOff val="23307"/>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Roboto" panose="02000000000000000000" pitchFamily="2" charset="0"/>
              <a:ea typeface="Roboto" panose="02000000000000000000" pitchFamily="2" charset="0"/>
              <a:cs typeface="+mn-cs"/>
            </a:rPr>
            <a:t>May</a:t>
          </a:r>
        </a:p>
      </dgm:t>
    </dgm:pt>
    <dgm:pt modelId="{79E8380F-3C3A-8648-BF1A-CC5AEFC1D1F3}" type="parTrans" cxnId="{8BF0067C-C1FB-AF49-9A22-5A608C419274}">
      <dgm:prSet/>
      <dgm:spPr/>
      <dgm:t>
        <a:bodyPr/>
        <a:lstStyle/>
        <a:p>
          <a:endParaRPr lang="en-US"/>
        </a:p>
      </dgm:t>
    </dgm:pt>
    <dgm:pt modelId="{C070D761-C6AE-9249-BB7C-487AEC2EA71A}" type="sibTrans" cxnId="{8BF0067C-C1FB-AF49-9A22-5A608C419274}">
      <dgm:prSet/>
      <dgm:spPr/>
      <dgm:t>
        <a:bodyPr/>
        <a:lstStyle/>
        <a:p>
          <a:endParaRPr lang="en-US"/>
        </a:p>
      </dgm:t>
    </dgm:pt>
    <dgm:pt modelId="{BD567E72-A9BB-0E48-88C8-9E6B63212C61}">
      <dgm:prSet phldrT="[Text]"/>
      <dgm:spPr>
        <a:xfrm>
          <a:off x="4303" y="622091"/>
          <a:ext cx="798613" cy="319445"/>
        </a:xfrm>
        <a:prstGeom prst="homePlate">
          <a:avLst/>
        </a:prstGeom>
        <a:solidFill>
          <a:srgbClr val="B3A369">
            <a:shade val="8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Roboto" panose="02000000000000000000" pitchFamily="2" charset="0"/>
              <a:ea typeface="Roboto" panose="02000000000000000000" pitchFamily="2" charset="0"/>
              <a:cs typeface="+mn-cs"/>
            </a:rPr>
            <a:t>June</a:t>
          </a:r>
        </a:p>
      </dgm:t>
    </dgm:pt>
    <dgm:pt modelId="{AEEACE43-BCC9-EA43-BBA3-DDDC9A4DE525}" type="parTrans" cxnId="{4E2FFA27-4F70-5641-8F40-CCCC69019605}">
      <dgm:prSet/>
      <dgm:spPr/>
      <dgm:t>
        <a:bodyPr/>
        <a:lstStyle/>
        <a:p>
          <a:endParaRPr lang="en-US"/>
        </a:p>
      </dgm:t>
    </dgm:pt>
    <dgm:pt modelId="{F7C8AEEA-0829-FA42-9648-116849012BA6}" type="sibTrans" cxnId="{4E2FFA27-4F70-5641-8F40-CCCC69019605}">
      <dgm:prSet/>
      <dgm:spPr/>
      <dgm:t>
        <a:bodyPr/>
        <a:lstStyle/>
        <a:p>
          <a:endParaRPr lang="en-US"/>
        </a:p>
      </dgm:t>
    </dgm:pt>
    <dgm:pt modelId="{24D72BBB-B979-2A49-878A-80DBE8EC0420}" type="pres">
      <dgm:prSet presAssocID="{23A90EDC-2986-D942-A9F1-3823331B903B}" presName="Name0" presStyleCnt="0">
        <dgm:presLayoutVars>
          <dgm:dir/>
          <dgm:resizeHandles val="exact"/>
        </dgm:presLayoutVars>
      </dgm:prSet>
      <dgm:spPr/>
    </dgm:pt>
    <dgm:pt modelId="{227A8782-F1AC-0F47-A1CC-4432854ABF6D}" type="pres">
      <dgm:prSet presAssocID="{BD567E72-A9BB-0E48-88C8-9E6B63212C61}" presName="parTxOnly" presStyleLbl="node1" presStyleIdx="0" presStyleCnt="12">
        <dgm:presLayoutVars>
          <dgm:bulletEnabled val="1"/>
        </dgm:presLayoutVars>
      </dgm:prSet>
      <dgm:spPr/>
    </dgm:pt>
    <dgm:pt modelId="{2FC052A2-D8CA-E144-9363-A1CB578DBD7B}" type="pres">
      <dgm:prSet presAssocID="{F7C8AEEA-0829-FA42-9648-116849012BA6}" presName="parSpace" presStyleCnt="0"/>
      <dgm:spPr/>
    </dgm:pt>
    <dgm:pt modelId="{F2455859-4C90-B840-B5EF-37AD6DA0A469}" type="pres">
      <dgm:prSet presAssocID="{99AF66B6-747F-944A-BA69-51BBD2A3F4A6}" presName="parTxOnly" presStyleLbl="node1" presStyleIdx="1" presStyleCnt="12">
        <dgm:presLayoutVars>
          <dgm:bulletEnabled val="1"/>
        </dgm:presLayoutVars>
      </dgm:prSet>
      <dgm:spPr/>
    </dgm:pt>
    <dgm:pt modelId="{B890B360-A284-A743-AB2A-DA1C798C17CE}" type="pres">
      <dgm:prSet presAssocID="{965289F0-A919-3845-B242-BBEF7F07B204}" presName="parSpace" presStyleCnt="0"/>
      <dgm:spPr/>
    </dgm:pt>
    <dgm:pt modelId="{D6DB1410-79B0-3F41-AD44-E31F89183474}" type="pres">
      <dgm:prSet presAssocID="{1AA938B3-8341-D141-86BA-C5298F747DBE}" presName="parTxOnly" presStyleLbl="node1" presStyleIdx="2" presStyleCnt="12">
        <dgm:presLayoutVars>
          <dgm:bulletEnabled val="1"/>
        </dgm:presLayoutVars>
      </dgm:prSet>
      <dgm:spPr/>
    </dgm:pt>
    <dgm:pt modelId="{93D2F260-72DD-7F4E-8AE1-9C0FD02448A1}" type="pres">
      <dgm:prSet presAssocID="{6AB8D83A-0FB6-2A40-9A76-DF1B01347221}" presName="parSpace" presStyleCnt="0"/>
      <dgm:spPr/>
    </dgm:pt>
    <dgm:pt modelId="{22D4579B-2643-EA4C-A02A-1DEF1190E463}" type="pres">
      <dgm:prSet presAssocID="{1B052FF9-ABD6-BD4D-8308-1FC1D5171643}" presName="parTxOnly" presStyleLbl="node1" presStyleIdx="3" presStyleCnt="12">
        <dgm:presLayoutVars>
          <dgm:bulletEnabled val="1"/>
        </dgm:presLayoutVars>
      </dgm:prSet>
      <dgm:spPr/>
    </dgm:pt>
    <dgm:pt modelId="{F95793E1-30C9-4A41-AC46-950361ADEF73}" type="pres">
      <dgm:prSet presAssocID="{3058D88E-0E34-C641-B3BF-776D04993CB6}" presName="parSpace" presStyleCnt="0"/>
      <dgm:spPr/>
    </dgm:pt>
    <dgm:pt modelId="{76722E40-650E-2C45-AD84-F7324FE4E12C}" type="pres">
      <dgm:prSet presAssocID="{F558F1E0-C60A-924D-A1BE-259DA4AC6818}" presName="parTxOnly" presStyleLbl="node1" presStyleIdx="4" presStyleCnt="12">
        <dgm:presLayoutVars>
          <dgm:bulletEnabled val="1"/>
        </dgm:presLayoutVars>
      </dgm:prSet>
      <dgm:spPr/>
    </dgm:pt>
    <dgm:pt modelId="{80D3201F-7729-EE42-9C51-4D9A141B4755}" type="pres">
      <dgm:prSet presAssocID="{F38515B8-D2AE-A544-88F7-FC853D0BA25D}" presName="parSpace" presStyleCnt="0"/>
      <dgm:spPr/>
    </dgm:pt>
    <dgm:pt modelId="{51F9C92C-6B3B-0C46-95D6-34816CCCD5B0}" type="pres">
      <dgm:prSet presAssocID="{EDFA0EF6-D7DB-214E-8103-5858E955FB1E}" presName="parTxOnly" presStyleLbl="node1" presStyleIdx="5" presStyleCnt="12">
        <dgm:presLayoutVars>
          <dgm:bulletEnabled val="1"/>
        </dgm:presLayoutVars>
      </dgm:prSet>
      <dgm:spPr/>
    </dgm:pt>
    <dgm:pt modelId="{2B02658A-0BCA-DB4A-915C-3B4007EC9D46}" type="pres">
      <dgm:prSet presAssocID="{EE91BCC9-288A-2141-B127-476CC732E311}" presName="parSpace" presStyleCnt="0"/>
      <dgm:spPr/>
    </dgm:pt>
    <dgm:pt modelId="{FD0406E0-5EE9-4644-9E71-073CF0AC4A56}" type="pres">
      <dgm:prSet presAssocID="{BE120AF8-76A6-7B48-A182-0B7B440445FE}" presName="parTxOnly" presStyleLbl="node1" presStyleIdx="6" presStyleCnt="12">
        <dgm:presLayoutVars>
          <dgm:bulletEnabled val="1"/>
        </dgm:presLayoutVars>
      </dgm:prSet>
      <dgm:spPr/>
    </dgm:pt>
    <dgm:pt modelId="{43153453-4C30-9B47-95E6-6D223E5E0682}" type="pres">
      <dgm:prSet presAssocID="{989D0461-2B2F-3844-AFCA-2F351CD43CBE}" presName="parSpace" presStyleCnt="0"/>
      <dgm:spPr/>
    </dgm:pt>
    <dgm:pt modelId="{AA2E8D85-32A5-DE4E-B895-B2F3FEFDF849}" type="pres">
      <dgm:prSet presAssocID="{1BA62BBB-0921-F34C-841A-D9F768F8FB80}" presName="parTxOnly" presStyleLbl="node1" presStyleIdx="7" presStyleCnt="12">
        <dgm:presLayoutVars>
          <dgm:bulletEnabled val="1"/>
        </dgm:presLayoutVars>
      </dgm:prSet>
      <dgm:spPr/>
    </dgm:pt>
    <dgm:pt modelId="{8A78B086-3164-4542-9924-F514A3C4BA7B}" type="pres">
      <dgm:prSet presAssocID="{642354D9-829E-F749-B911-6657917077E9}" presName="parSpace" presStyleCnt="0"/>
      <dgm:spPr/>
    </dgm:pt>
    <dgm:pt modelId="{10FF28E7-22D2-D840-AD5D-B09CAA4ACD66}" type="pres">
      <dgm:prSet presAssocID="{A1ECC163-69B3-1540-BE5E-3C36DA8D5692}" presName="parTxOnly" presStyleLbl="node1" presStyleIdx="8" presStyleCnt="12">
        <dgm:presLayoutVars>
          <dgm:bulletEnabled val="1"/>
        </dgm:presLayoutVars>
      </dgm:prSet>
      <dgm:spPr/>
    </dgm:pt>
    <dgm:pt modelId="{0C47F424-B701-3C4C-963B-FACFD4965495}" type="pres">
      <dgm:prSet presAssocID="{B4308418-57F4-3847-B796-F5D907EC3B9B}" presName="parSpace" presStyleCnt="0"/>
      <dgm:spPr/>
    </dgm:pt>
    <dgm:pt modelId="{6AF05381-1BAA-1B45-8DD2-FA4A2291FE70}" type="pres">
      <dgm:prSet presAssocID="{BB82AE4D-815D-0F44-892A-8DFD5C866195}" presName="parTxOnly" presStyleLbl="node1" presStyleIdx="9" presStyleCnt="12">
        <dgm:presLayoutVars>
          <dgm:bulletEnabled val="1"/>
        </dgm:presLayoutVars>
      </dgm:prSet>
      <dgm:spPr/>
    </dgm:pt>
    <dgm:pt modelId="{3DF31B2F-E791-B746-B1D8-57F959BB5B5A}" type="pres">
      <dgm:prSet presAssocID="{E5AD4FD4-2FF4-D946-8072-4DAA52800129}" presName="parSpace" presStyleCnt="0"/>
      <dgm:spPr/>
    </dgm:pt>
    <dgm:pt modelId="{96033E54-21D9-844F-AD13-0E7DCC4D7704}" type="pres">
      <dgm:prSet presAssocID="{4BE53239-B327-F14D-87A1-A761A55C292D}" presName="parTxOnly" presStyleLbl="node1" presStyleIdx="10" presStyleCnt="12">
        <dgm:presLayoutVars>
          <dgm:bulletEnabled val="1"/>
        </dgm:presLayoutVars>
      </dgm:prSet>
      <dgm:spPr/>
    </dgm:pt>
    <dgm:pt modelId="{AA666A12-F032-8347-84B9-AC44FD057105}" type="pres">
      <dgm:prSet presAssocID="{CFFA1265-B8D8-834A-BBD5-302371446542}" presName="parSpace" presStyleCnt="0"/>
      <dgm:spPr/>
    </dgm:pt>
    <dgm:pt modelId="{B27BCF7C-EC03-F446-AE64-76EB30BDF078}" type="pres">
      <dgm:prSet presAssocID="{BB68B38B-FC62-C443-A4E1-D1D9C435F811}" presName="parTxOnly" presStyleLbl="node1" presStyleIdx="11" presStyleCnt="12">
        <dgm:presLayoutVars>
          <dgm:bulletEnabled val="1"/>
        </dgm:presLayoutVars>
      </dgm:prSet>
      <dgm:spPr/>
    </dgm:pt>
  </dgm:ptLst>
  <dgm:cxnLst>
    <dgm:cxn modelId="{7B12CE02-EA49-334F-BD87-A73A90E2A7B5}" type="presOf" srcId="{BE120AF8-76A6-7B48-A182-0B7B440445FE}" destId="{FD0406E0-5EE9-4644-9E71-073CF0AC4A56}" srcOrd="0" destOrd="0" presId="urn:microsoft.com/office/officeart/2005/8/layout/hChevron3"/>
    <dgm:cxn modelId="{EC606D04-1ABF-B64B-A3FB-6FD4677D4210}" type="presOf" srcId="{BB82AE4D-815D-0F44-892A-8DFD5C866195}" destId="{6AF05381-1BAA-1B45-8DD2-FA4A2291FE70}" srcOrd="0" destOrd="0" presId="urn:microsoft.com/office/officeart/2005/8/layout/hChevron3"/>
    <dgm:cxn modelId="{8EE50F1A-5FEE-BD46-A039-F40755CD6E75}" srcId="{23A90EDC-2986-D942-A9F1-3823331B903B}" destId="{1BA62BBB-0921-F34C-841A-D9F768F8FB80}" srcOrd="7" destOrd="0" parTransId="{5BF5D6DB-C030-5245-96C5-A3206D5D6E2D}" sibTransId="{642354D9-829E-F749-B911-6657917077E9}"/>
    <dgm:cxn modelId="{4E2FFA27-4F70-5641-8F40-CCCC69019605}" srcId="{23A90EDC-2986-D942-A9F1-3823331B903B}" destId="{BD567E72-A9BB-0E48-88C8-9E6B63212C61}" srcOrd="0" destOrd="0" parTransId="{AEEACE43-BCC9-EA43-BBA3-DDDC9A4DE525}" sibTransId="{F7C8AEEA-0829-FA42-9648-116849012BA6}"/>
    <dgm:cxn modelId="{9D0F6769-02D2-0446-89CB-435A5494E149}" type="presOf" srcId="{BB68B38B-FC62-C443-A4E1-D1D9C435F811}" destId="{B27BCF7C-EC03-F446-AE64-76EB30BDF078}" srcOrd="0" destOrd="0" presId="urn:microsoft.com/office/officeart/2005/8/layout/hChevron3"/>
    <dgm:cxn modelId="{E497754E-D57B-9B4B-8DE6-30A933817A83}" srcId="{23A90EDC-2986-D942-A9F1-3823331B903B}" destId="{99AF66B6-747F-944A-BA69-51BBD2A3F4A6}" srcOrd="1" destOrd="0" parTransId="{742A2770-4D90-5E4D-BBD8-2A6C954CF353}" sibTransId="{965289F0-A919-3845-B242-BBEF7F07B204}"/>
    <dgm:cxn modelId="{D9A8804E-C912-F148-A08A-1F196963BC4C}" srcId="{23A90EDC-2986-D942-A9F1-3823331B903B}" destId="{4BE53239-B327-F14D-87A1-A761A55C292D}" srcOrd="10" destOrd="0" parTransId="{DB948598-0FE5-5442-81D5-2C8591CF84B4}" sibTransId="{CFFA1265-B8D8-834A-BBD5-302371446542}"/>
    <dgm:cxn modelId="{EFD3C34F-E80B-7A40-B424-5F564A001AA3}" type="presOf" srcId="{BD567E72-A9BB-0E48-88C8-9E6B63212C61}" destId="{227A8782-F1AC-0F47-A1CC-4432854ABF6D}" srcOrd="0" destOrd="0" presId="urn:microsoft.com/office/officeart/2005/8/layout/hChevron3"/>
    <dgm:cxn modelId="{04FAFB70-788B-9D44-AD6E-6EF9A3C7D945}" type="presOf" srcId="{1AA938B3-8341-D141-86BA-C5298F747DBE}" destId="{D6DB1410-79B0-3F41-AD44-E31F89183474}" srcOrd="0" destOrd="0" presId="urn:microsoft.com/office/officeart/2005/8/layout/hChevron3"/>
    <dgm:cxn modelId="{8BF0067C-C1FB-AF49-9A22-5A608C419274}" srcId="{23A90EDC-2986-D942-A9F1-3823331B903B}" destId="{BB68B38B-FC62-C443-A4E1-D1D9C435F811}" srcOrd="11" destOrd="0" parTransId="{79E8380F-3C3A-8648-BF1A-CC5AEFC1D1F3}" sibTransId="{C070D761-C6AE-9249-BB7C-487AEC2EA71A}"/>
    <dgm:cxn modelId="{34DCFF87-75D7-4B46-88E0-91BC30396B1B}" srcId="{23A90EDC-2986-D942-A9F1-3823331B903B}" destId="{A1ECC163-69B3-1540-BE5E-3C36DA8D5692}" srcOrd="8" destOrd="0" parTransId="{266BB47F-730C-994D-A93F-F0F8E6F7E405}" sibTransId="{B4308418-57F4-3847-B796-F5D907EC3B9B}"/>
    <dgm:cxn modelId="{FA853793-EAC0-964C-9E15-81BEAC68E4F1}" type="presOf" srcId="{1BA62BBB-0921-F34C-841A-D9F768F8FB80}" destId="{AA2E8D85-32A5-DE4E-B895-B2F3FEFDF849}" srcOrd="0" destOrd="0" presId="urn:microsoft.com/office/officeart/2005/8/layout/hChevron3"/>
    <dgm:cxn modelId="{97C5C89D-3B5A-4640-AEEE-E7C64EFA64AC}" type="presOf" srcId="{A1ECC163-69B3-1540-BE5E-3C36DA8D5692}" destId="{10FF28E7-22D2-D840-AD5D-B09CAA4ACD66}" srcOrd="0" destOrd="0" presId="urn:microsoft.com/office/officeart/2005/8/layout/hChevron3"/>
    <dgm:cxn modelId="{67A07CAB-E329-234F-974F-A1D9EAEE2152}" type="presOf" srcId="{4BE53239-B327-F14D-87A1-A761A55C292D}" destId="{96033E54-21D9-844F-AD13-0E7DCC4D7704}" srcOrd="0" destOrd="0" presId="urn:microsoft.com/office/officeart/2005/8/layout/hChevron3"/>
    <dgm:cxn modelId="{B6A5C2B1-80FC-1A44-A30B-9BDAD989C084}" type="presOf" srcId="{F558F1E0-C60A-924D-A1BE-259DA4AC6818}" destId="{76722E40-650E-2C45-AD84-F7324FE4E12C}" srcOrd="0" destOrd="0" presId="urn:microsoft.com/office/officeart/2005/8/layout/hChevron3"/>
    <dgm:cxn modelId="{350C1FB2-222C-C24F-AF40-89BEBD8F2E02}" srcId="{23A90EDC-2986-D942-A9F1-3823331B903B}" destId="{1AA938B3-8341-D141-86BA-C5298F747DBE}" srcOrd="2" destOrd="0" parTransId="{213EEB5F-2504-434D-9BAF-87BDAA279067}" sibTransId="{6AB8D83A-0FB6-2A40-9A76-DF1B01347221}"/>
    <dgm:cxn modelId="{24BEE4C7-85E4-8C4E-A0B1-AE006D107E9F}" srcId="{23A90EDC-2986-D942-A9F1-3823331B903B}" destId="{F558F1E0-C60A-924D-A1BE-259DA4AC6818}" srcOrd="4" destOrd="0" parTransId="{4D4ADEE2-1639-2041-9643-15C651D6E35D}" sibTransId="{F38515B8-D2AE-A544-88F7-FC853D0BA25D}"/>
    <dgm:cxn modelId="{EE4B69D1-0248-3347-A9CD-509608800DF2}" srcId="{23A90EDC-2986-D942-A9F1-3823331B903B}" destId="{EDFA0EF6-D7DB-214E-8103-5858E955FB1E}" srcOrd="5" destOrd="0" parTransId="{3C61506E-A0F2-9943-9CD8-B2767F923041}" sibTransId="{EE91BCC9-288A-2141-B127-476CC732E311}"/>
    <dgm:cxn modelId="{6A9CA7D2-B888-9044-AD23-147D744619BC}" srcId="{23A90EDC-2986-D942-A9F1-3823331B903B}" destId="{1B052FF9-ABD6-BD4D-8308-1FC1D5171643}" srcOrd="3" destOrd="0" parTransId="{BB4F6D09-1B97-5D44-93CA-EFF7B400B002}" sibTransId="{3058D88E-0E34-C641-B3BF-776D04993CB6}"/>
    <dgm:cxn modelId="{A7C2C5DB-79CC-7F40-B19F-5638DC518DA9}" srcId="{23A90EDC-2986-D942-A9F1-3823331B903B}" destId="{BB82AE4D-815D-0F44-892A-8DFD5C866195}" srcOrd="9" destOrd="0" parTransId="{64148927-BBB0-684E-B61A-9A32D31720BB}" sibTransId="{E5AD4FD4-2FF4-D946-8072-4DAA52800129}"/>
    <dgm:cxn modelId="{F028CAE3-A632-B44A-A733-32B715CFE6E5}" type="presOf" srcId="{1B052FF9-ABD6-BD4D-8308-1FC1D5171643}" destId="{22D4579B-2643-EA4C-A02A-1DEF1190E463}" srcOrd="0" destOrd="0" presId="urn:microsoft.com/office/officeart/2005/8/layout/hChevron3"/>
    <dgm:cxn modelId="{7D26ECE5-534C-0644-9A34-44DA02A0D968}" type="presOf" srcId="{EDFA0EF6-D7DB-214E-8103-5858E955FB1E}" destId="{51F9C92C-6B3B-0C46-95D6-34816CCCD5B0}" srcOrd="0" destOrd="0" presId="urn:microsoft.com/office/officeart/2005/8/layout/hChevron3"/>
    <dgm:cxn modelId="{6F7849F0-482A-5A42-8ABB-E2AB6E9C509E}" type="presOf" srcId="{99AF66B6-747F-944A-BA69-51BBD2A3F4A6}" destId="{F2455859-4C90-B840-B5EF-37AD6DA0A469}" srcOrd="0" destOrd="0" presId="urn:microsoft.com/office/officeart/2005/8/layout/hChevron3"/>
    <dgm:cxn modelId="{7F18A8F8-46B2-3343-AE48-A3FB48697ECE}" srcId="{23A90EDC-2986-D942-A9F1-3823331B903B}" destId="{BE120AF8-76A6-7B48-A182-0B7B440445FE}" srcOrd="6" destOrd="0" parTransId="{1F44DFE8-E323-4546-B688-87469874E66D}" sibTransId="{989D0461-2B2F-3844-AFCA-2F351CD43CBE}"/>
    <dgm:cxn modelId="{F1483DFF-00C7-0947-AC85-890A030EE56F}" type="presOf" srcId="{23A90EDC-2986-D942-A9F1-3823331B903B}" destId="{24D72BBB-B979-2A49-878A-80DBE8EC0420}" srcOrd="0" destOrd="0" presId="urn:microsoft.com/office/officeart/2005/8/layout/hChevron3"/>
    <dgm:cxn modelId="{72A35BD4-A268-DE49-A0EC-25402BC4FBB9}" type="presParOf" srcId="{24D72BBB-B979-2A49-878A-80DBE8EC0420}" destId="{227A8782-F1AC-0F47-A1CC-4432854ABF6D}" srcOrd="0" destOrd="0" presId="urn:microsoft.com/office/officeart/2005/8/layout/hChevron3"/>
    <dgm:cxn modelId="{BD99BCC8-2CD9-2645-ACCE-87DA4D4F4973}" type="presParOf" srcId="{24D72BBB-B979-2A49-878A-80DBE8EC0420}" destId="{2FC052A2-D8CA-E144-9363-A1CB578DBD7B}" srcOrd="1" destOrd="0" presId="urn:microsoft.com/office/officeart/2005/8/layout/hChevron3"/>
    <dgm:cxn modelId="{832C9D3D-0B68-6B4E-A807-A9E30041C586}" type="presParOf" srcId="{24D72BBB-B979-2A49-878A-80DBE8EC0420}" destId="{F2455859-4C90-B840-B5EF-37AD6DA0A469}" srcOrd="2" destOrd="0" presId="urn:microsoft.com/office/officeart/2005/8/layout/hChevron3"/>
    <dgm:cxn modelId="{A94BFB66-1B67-334E-B236-DD12BAD18AE3}" type="presParOf" srcId="{24D72BBB-B979-2A49-878A-80DBE8EC0420}" destId="{B890B360-A284-A743-AB2A-DA1C798C17CE}" srcOrd="3" destOrd="0" presId="urn:microsoft.com/office/officeart/2005/8/layout/hChevron3"/>
    <dgm:cxn modelId="{D6B6E039-6483-1146-BB3E-C6190F8C42AA}" type="presParOf" srcId="{24D72BBB-B979-2A49-878A-80DBE8EC0420}" destId="{D6DB1410-79B0-3F41-AD44-E31F89183474}" srcOrd="4" destOrd="0" presId="urn:microsoft.com/office/officeart/2005/8/layout/hChevron3"/>
    <dgm:cxn modelId="{BC395CC1-BA7E-F448-B7C0-842DB6FDF3A6}" type="presParOf" srcId="{24D72BBB-B979-2A49-878A-80DBE8EC0420}" destId="{93D2F260-72DD-7F4E-8AE1-9C0FD02448A1}" srcOrd="5" destOrd="0" presId="urn:microsoft.com/office/officeart/2005/8/layout/hChevron3"/>
    <dgm:cxn modelId="{00832CB0-F851-5542-A44C-664189A393C6}" type="presParOf" srcId="{24D72BBB-B979-2A49-878A-80DBE8EC0420}" destId="{22D4579B-2643-EA4C-A02A-1DEF1190E463}" srcOrd="6" destOrd="0" presId="urn:microsoft.com/office/officeart/2005/8/layout/hChevron3"/>
    <dgm:cxn modelId="{FE23BFBD-2153-694D-804C-AF20B97D3807}" type="presParOf" srcId="{24D72BBB-B979-2A49-878A-80DBE8EC0420}" destId="{F95793E1-30C9-4A41-AC46-950361ADEF73}" srcOrd="7" destOrd="0" presId="urn:microsoft.com/office/officeart/2005/8/layout/hChevron3"/>
    <dgm:cxn modelId="{CF412345-6D35-0C4B-B532-7B2F98288749}" type="presParOf" srcId="{24D72BBB-B979-2A49-878A-80DBE8EC0420}" destId="{76722E40-650E-2C45-AD84-F7324FE4E12C}" srcOrd="8" destOrd="0" presId="urn:microsoft.com/office/officeart/2005/8/layout/hChevron3"/>
    <dgm:cxn modelId="{3A3020CD-DF7B-A34B-94CA-C514F244C0DF}" type="presParOf" srcId="{24D72BBB-B979-2A49-878A-80DBE8EC0420}" destId="{80D3201F-7729-EE42-9C51-4D9A141B4755}" srcOrd="9" destOrd="0" presId="urn:microsoft.com/office/officeart/2005/8/layout/hChevron3"/>
    <dgm:cxn modelId="{2299B19E-B0B5-914D-A438-A773E4B16E05}" type="presParOf" srcId="{24D72BBB-B979-2A49-878A-80DBE8EC0420}" destId="{51F9C92C-6B3B-0C46-95D6-34816CCCD5B0}" srcOrd="10" destOrd="0" presId="urn:microsoft.com/office/officeart/2005/8/layout/hChevron3"/>
    <dgm:cxn modelId="{8E002EFB-F3DB-574C-A7D3-34C4C3AB0C3B}" type="presParOf" srcId="{24D72BBB-B979-2A49-878A-80DBE8EC0420}" destId="{2B02658A-0BCA-DB4A-915C-3B4007EC9D46}" srcOrd="11" destOrd="0" presId="urn:microsoft.com/office/officeart/2005/8/layout/hChevron3"/>
    <dgm:cxn modelId="{403FF7A4-DD24-D34A-B8F9-4712A1EA5ED7}" type="presParOf" srcId="{24D72BBB-B979-2A49-878A-80DBE8EC0420}" destId="{FD0406E0-5EE9-4644-9E71-073CF0AC4A56}" srcOrd="12" destOrd="0" presId="urn:microsoft.com/office/officeart/2005/8/layout/hChevron3"/>
    <dgm:cxn modelId="{181F4372-18BF-5C4E-9E12-A8A40B97B3DC}" type="presParOf" srcId="{24D72BBB-B979-2A49-878A-80DBE8EC0420}" destId="{43153453-4C30-9B47-95E6-6D223E5E0682}" srcOrd="13" destOrd="0" presId="urn:microsoft.com/office/officeart/2005/8/layout/hChevron3"/>
    <dgm:cxn modelId="{0868F231-5C45-C64A-8914-0BA231629746}" type="presParOf" srcId="{24D72BBB-B979-2A49-878A-80DBE8EC0420}" destId="{AA2E8D85-32A5-DE4E-B895-B2F3FEFDF849}" srcOrd="14" destOrd="0" presId="urn:microsoft.com/office/officeart/2005/8/layout/hChevron3"/>
    <dgm:cxn modelId="{783B72EA-1B2E-544F-B047-6AE073CA6D46}" type="presParOf" srcId="{24D72BBB-B979-2A49-878A-80DBE8EC0420}" destId="{8A78B086-3164-4542-9924-F514A3C4BA7B}" srcOrd="15" destOrd="0" presId="urn:microsoft.com/office/officeart/2005/8/layout/hChevron3"/>
    <dgm:cxn modelId="{E7953E96-3D11-BA4A-80D4-C3E09E5E5960}" type="presParOf" srcId="{24D72BBB-B979-2A49-878A-80DBE8EC0420}" destId="{10FF28E7-22D2-D840-AD5D-B09CAA4ACD66}" srcOrd="16" destOrd="0" presId="urn:microsoft.com/office/officeart/2005/8/layout/hChevron3"/>
    <dgm:cxn modelId="{D3CB86E7-3EEF-7D4F-8279-30E9AC511511}" type="presParOf" srcId="{24D72BBB-B979-2A49-878A-80DBE8EC0420}" destId="{0C47F424-B701-3C4C-963B-FACFD4965495}" srcOrd="17" destOrd="0" presId="urn:microsoft.com/office/officeart/2005/8/layout/hChevron3"/>
    <dgm:cxn modelId="{399CB4D5-F5FB-B84D-9324-BEAAEB6CB3D0}" type="presParOf" srcId="{24D72BBB-B979-2A49-878A-80DBE8EC0420}" destId="{6AF05381-1BAA-1B45-8DD2-FA4A2291FE70}" srcOrd="18" destOrd="0" presId="urn:microsoft.com/office/officeart/2005/8/layout/hChevron3"/>
    <dgm:cxn modelId="{02983B79-1141-D84F-8A5B-74EF86208C1A}" type="presParOf" srcId="{24D72BBB-B979-2A49-878A-80DBE8EC0420}" destId="{3DF31B2F-E791-B746-B1D8-57F959BB5B5A}" srcOrd="19" destOrd="0" presId="urn:microsoft.com/office/officeart/2005/8/layout/hChevron3"/>
    <dgm:cxn modelId="{3F9CF617-E99E-CE43-B5DA-3C5C5F64FEB2}" type="presParOf" srcId="{24D72BBB-B979-2A49-878A-80DBE8EC0420}" destId="{96033E54-21D9-844F-AD13-0E7DCC4D7704}" srcOrd="20" destOrd="0" presId="urn:microsoft.com/office/officeart/2005/8/layout/hChevron3"/>
    <dgm:cxn modelId="{6499464B-C404-E246-85FD-9E691C5627EA}" type="presParOf" srcId="{24D72BBB-B979-2A49-878A-80DBE8EC0420}" destId="{AA666A12-F032-8347-84B9-AC44FD057105}" srcOrd="21" destOrd="0" presId="urn:microsoft.com/office/officeart/2005/8/layout/hChevron3"/>
    <dgm:cxn modelId="{516C6550-20D6-EF40-B1D7-E91234A8D946}" type="presParOf" srcId="{24D72BBB-B979-2A49-878A-80DBE8EC0420}" destId="{B27BCF7C-EC03-F446-AE64-76EB30BDF078}" srcOrd="2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8782-F1AC-0F47-A1CC-4432854ABF6D}">
      <dsp:nvSpPr>
        <dsp:cNvPr id="0" name=""/>
        <dsp:cNvSpPr/>
      </dsp:nvSpPr>
      <dsp:spPr>
        <a:xfrm>
          <a:off x="5988" y="559572"/>
          <a:ext cx="1111210" cy="444484"/>
        </a:xfrm>
        <a:prstGeom prst="homePlate">
          <a:avLst/>
        </a:prstGeom>
        <a:solidFill>
          <a:srgbClr val="B3A369">
            <a:shade val="8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Roboto" panose="02000000000000000000" pitchFamily="2" charset="0"/>
              <a:ea typeface="Roboto" panose="02000000000000000000" pitchFamily="2" charset="0"/>
              <a:cs typeface="+mn-cs"/>
            </a:rPr>
            <a:t>June</a:t>
          </a:r>
        </a:p>
      </dsp:txBody>
      <dsp:txXfrm>
        <a:off x="5988" y="559572"/>
        <a:ext cx="1000089" cy="444484"/>
      </dsp:txXfrm>
    </dsp:sp>
    <dsp:sp modelId="{F2455859-4C90-B840-B5EF-37AD6DA0A469}">
      <dsp:nvSpPr>
        <dsp:cNvPr id="0" name=""/>
        <dsp:cNvSpPr/>
      </dsp:nvSpPr>
      <dsp:spPr>
        <a:xfrm>
          <a:off x="894956" y="559572"/>
          <a:ext cx="1111210" cy="444484"/>
        </a:xfrm>
        <a:prstGeom prst="chevron">
          <a:avLst/>
        </a:prstGeom>
        <a:solidFill>
          <a:srgbClr val="B3A369">
            <a:shade val="80000"/>
            <a:hueOff val="-10840"/>
            <a:satOff val="34"/>
            <a:lumOff val="2119"/>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July </a:t>
          </a:r>
        </a:p>
      </dsp:txBody>
      <dsp:txXfrm>
        <a:off x="1117198" y="559572"/>
        <a:ext cx="666726" cy="444484"/>
      </dsp:txXfrm>
    </dsp:sp>
    <dsp:sp modelId="{D6DB1410-79B0-3F41-AD44-E31F89183474}">
      <dsp:nvSpPr>
        <dsp:cNvPr id="0" name=""/>
        <dsp:cNvSpPr/>
      </dsp:nvSpPr>
      <dsp:spPr>
        <a:xfrm>
          <a:off x="1783925" y="559572"/>
          <a:ext cx="1111210" cy="444484"/>
        </a:xfrm>
        <a:prstGeom prst="chevron">
          <a:avLst/>
        </a:prstGeom>
        <a:solidFill>
          <a:srgbClr val="B3A369">
            <a:shade val="80000"/>
            <a:hueOff val="-21680"/>
            <a:satOff val="69"/>
            <a:lumOff val="4238"/>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August</a:t>
          </a:r>
        </a:p>
      </dsp:txBody>
      <dsp:txXfrm>
        <a:off x="2006167" y="559572"/>
        <a:ext cx="666726" cy="444484"/>
      </dsp:txXfrm>
    </dsp:sp>
    <dsp:sp modelId="{22D4579B-2643-EA4C-A02A-1DEF1190E463}">
      <dsp:nvSpPr>
        <dsp:cNvPr id="0" name=""/>
        <dsp:cNvSpPr/>
      </dsp:nvSpPr>
      <dsp:spPr>
        <a:xfrm>
          <a:off x="2672893" y="559572"/>
          <a:ext cx="1111210" cy="444484"/>
        </a:xfrm>
        <a:prstGeom prst="chevron">
          <a:avLst/>
        </a:prstGeom>
        <a:solidFill>
          <a:srgbClr val="B3A369">
            <a:shade val="80000"/>
            <a:hueOff val="-32520"/>
            <a:satOff val="103"/>
            <a:lumOff val="6356"/>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Roboto" panose="02000000000000000000" pitchFamily="2" charset="0"/>
              <a:ea typeface="Roboto" panose="02000000000000000000" pitchFamily="2" charset="0"/>
              <a:cs typeface="+mn-cs"/>
            </a:rPr>
            <a:t>Sept</a:t>
          </a:r>
        </a:p>
      </dsp:txBody>
      <dsp:txXfrm>
        <a:off x="2895135" y="559572"/>
        <a:ext cx="666726" cy="444484"/>
      </dsp:txXfrm>
    </dsp:sp>
    <dsp:sp modelId="{76722E40-650E-2C45-AD84-F7324FE4E12C}">
      <dsp:nvSpPr>
        <dsp:cNvPr id="0" name=""/>
        <dsp:cNvSpPr/>
      </dsp:nvSpPr>
      <dsp:spPr>
        <a:xfrm>
          <a:off x="3561861" y="559572"/>
          <a:ext cx="1111210" cy="444484"/>
        </a:xfrm>
        <a:prstGeom prst="chevron">
          <a:avLst/>
        </a:prstGeom>
        <a:solidFill>
          <a:srgbClr val="B3A369">
            <a:shade val="80000"/>
            <a:hueOff val="-43360"/>
            <a:satOff val="137"/>
            <a:lumOff val="8475"/>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Oct</a:t>
          </a:r>
        </a:p>
      </dsp:txBody>
      <dsp:txXfrm>
        <a:off x="3784103" y="559572"/>
        <a:ext cx="666726" cy="444484"/>
      </dsp:txXfrm>
    </dsp:sp>
    <dsp:sp modelId="{51F9C92C-6B3B-0C46-95D6-34816CCCD5B0}">
      <dsp:nvSpPr>
        <dsp:cNvPr id="0" name=""/>
        <dsp:cNvSpPr/>
      </dsp:nvSpPr>
      <dsp:spPr>
        <a:xfrm>
          <a:off x="4450830" y="559572"/>
          <a:ext cx="1111210" cy="444484"/>
        </a:xfrm>
        <a:prstGeom prst="chevron">
          <a:avLst/>
        </a:prstGeom>
        <a:solidFill>
          <a:srgbClr val="B3A369">
            <a:shade val="80000"/>
            <a:hueOff val="-54200"/>
            <a:satOff val="171"/>
            <a:lumOff val="10594"/>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Roboto" panose="02000000000000000000" pitchFamily="2" charset="0"/>
              <a:ea typeface="Roboto" panose="02000000000000000000" pitchFamily="2" charset="0"/>
              <a:cs typeface="+mn-cs"/>
            </a:rPr>
            <a:t>Nov </a:t>
          </a:r>
        </a:p>
      </dsp:txBody>
      <dsp:txXfrm>
        <a:off x="4673072" y="559572"/>
        <a:ext cx="666726" cy="444484"/>
      </dsp:txXfrm>
    </dsp:sp>
    <dsp:sp modelId="{FD0406E0-5EE9-4644-9E71-073CF0AC4A56}">
      <dsp:nvSpPr>
        <dsp:cNvPr id="0" name=""/>
        <dsp:cNvSpPr/>
      </dsp:nvSpPr>
      <dsp:spPr>
        <a:xfrm>
          <a:off x="5339798" y="559572"/>
          <a:ext cx="1111210" cy="444484"/>
        </a:xfrm>
        <a:prstGeom prst="chevron">
          <a:avLst/>
        </a:prstGeom>
        <a:solidFill>
          <a:srgbClr val="B3A369">
            <a:shade val="80000"/>
            <a:hueOff val="-65039"/>
            <a:satOff val="206"/>
            <a:lumOff val="12713"/>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Dec</a:t>
          </a:r>
        </a:p>
      </dsp:txBody>
      <dsp:txXfrm>
        <a:off x="5562040" y="559572"/>
        <a:ext cx="666726" cy="444484"/>
      </dsp:txXfrm>
    </dsp:sp>
    <dsp:sp modelId="{AA2E8D85-32A5-DE4E-B895-B2F3FEFDF849}">
      <dsp:nvSpPr>
        <dsp:cNvPr id="0" name=""/>
        <dsp:cNvSpPr/>
      </dsp:nvSpPr>
      <dsp:spPr>
        <a:xfrm>
          <a:off x="6228766" y="559572"/>
          <a:ext cx="1111210" cy="444484"/>
        </a:xfrm>
        <a:prstGeom prst="chevron">
          <a:avLst/>
        </a:prstGeom>
        <a:solidFill>
          <a:srgbClr val="B3A369">
            <a:shade val="80000"/>
            <a:hueOff val="-75879"/>
            <a:satOff val="240"/>
            <a:lumOff val="14832"/>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Jan</a:t>
          </a:r>
        </a:p>
      </dsp:txBody>
      <dsp:txXfrm>
        <a:off x="6451008" y="559572"/>
        <a:ext cx="666726" cy="444484"/>
      </dsp:txXfrm>
    </dsp:sp>
    <dsp:sp modelId="{10FF28E7-22D2-D840-AD5D-B09CAA4ACD66}">
      <dsp:nvSpPr>
        <dsp:cNvPr id="0" name=""/>
        <dsp:cNvSpPr/>
      </dsp:nvSpPr>
      <dsp:spPr>
        <a:xfrm>
          <a:off x="7117735" y="559572"/>
          <a:ext cx="1111210" cy="444484"/>
        </a:xfrm>
        <a:prstGeom prst="chevron">
          <a:avLst/>
        </a:prstGeom>
        <a:solidFill>
          <a:srgbClr val="B3A369">
            <a:shade val="80000"/>
            <a:hueOff val="-86719"/>
            <a:satOff val="274"/>
            <a:lumOff val="16951"/>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Feb</a:t>
          </a:r>
        </a:p>
      </dsp:txBody>
      <dsp:txXfrm>
        <a:off x="7339977" y="559572"/>
        <a:ext cx="666726" cy="444484"/>
      </dsp:txXfrm>
    </dsp:sp>
    <dsp:sp modelId="{6AF05381-1BAA-1B45-8DD2-FA4A2291FE70}">
      <dsp:nvSpPr>
        <dsp:cNvPr id="0" name=""/>
        <dsp:cNvSpPr/>
      </dsp:nvSpPr>
      <dsp:spPr>
        <a:xfrm>
          <a:off x="8006703" y="559572"/>
          <a:ext cx="1111210" cy="444484"/>
        </a:xfrm>
        <a:prstGeom prst="chevron">
          <a:avLst/>
        </a:prstGeom>
        <a:solidFill>
          <a:srgbClr val="B3A369">
            <a:shade val="80000"/>
            <a:hueOff val="-97559"/>
            <a:satOff val="308"/>
            <a:lumOff val="19069"/>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March</a:t>
          </a:r>
        </a:p>
      </dsp:txBody>
      <dsp:txXfrm>
        <a:off x="8228945" y="559572"/>
        <a:ext cx="666726" cy="444484"/>
      </dsp:txXfrm>
    </dsp:sp>
    <dsp:sp modelId="{96033E54-21D9-844F-AD13-0E7DCC4D7704}">
      <dsp:nvSpPr>
        <dsp:cNvPr id="0" name=""/>
        <dsp:cNvSpPr/>
      </dsp:nvSpPr>
      <dsp:spPr>
        <a:xfrm>
          <a:off x="8895671" y="559572"/>
          <a:ext cx="1111210" cy="444484"/>
        </a:xfrm>
        <a:prstGeom prst="chevron">
          <a:avLst/>
        </a:prstGeom>
        <a:solidFill>
          <a:srgbClr val="B3A369">
            <a:shade val="80000"/>
            <a:hueOff val="-108399"/>
            <a:satOff val="343"/>
            <a:lumOff val="21188"/>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April</a:t>
          </a:r>
        </a:p>
      </dsp:txBody>
      <dsp:txXfrm>
        <a:off x="9117913" y="559572"/>
        <a:ext cx="666726" cy="444484"/>
      </dsp:txXfrm>
    </dsp:sp>
    <dsp:sp modelId="{B27BCF7C-EC03-F446-AE64-76EB30BDF078}">
      <dsp:nvSpPr>
        <dsp:cNvPr id="0" name=""/>
        <dsp:cNvSpPr/>
      </dsp:nvSpPr>
      <dsp:spPr>
        <a:xfrm>
          <a:off x="9784640" y="559572"/>
          <a:ext cx="1111210" cy="444484"/>
        </a:xfrm>
        <a:prstGeom prst="chevron">
          <a:avLst/>
        </a:prstGeom>
        <a:solidFill>
          <a:srgbClr val="B3A369">
            <a:shade val="80000"/>
            <a:hueOff val="-119239"/>
            <a:satOff val="377"/>
            <a:lumOff val="23307"/>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Roboto" panose="02000000000000000000" pitchFamily="2" charset="0"/>
              <a:ea typeface="Roboto" panose="02000000000000000000" pitchFamily="2" charset="0"/>
              <a:cs typeface="+mn-cs"/>
            </a:rPr>
            <a:t>May</a:t>
          </a:r>
        </a:p>
      </dsp:txBody>
      <dsp:txXfrm>
        <a:off x="10006882" y="559572"/>
        <a:ext cx="666726" cy="44448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E2E84-4DEE-4F25-A109-1FAE93A07BEB}"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48BFA-A61A-4607-A115-9CA384115F43}" type="slidenum">
              <a:rPr lang="en-US" smtClean="0"/>
              <a:t>‹#›</a:t>
            </a:fld>
            <a:endParaRPr lang="en-US"/>
          </a:p>
        </p:txBody>
      </p:sp>
    </p:spTree>
    <p:extLst>
      <p:ext uri="{BB962C8B-B14F-4D97-AF65-F5344CB8AC3E}">
        <p14:creationId xmlns:p14="http://schemas.microsoft.com/office/powerpoint/2010/main" val="363654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2A19E-135B-4713-8A8B-08A303E81C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884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Southern Association of Colleges and Schools Commission on Colleges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2A19E-135B-4713-8A8B-08A303E81C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703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48BFA-A61A-4607-A115-9CA384115F43}" type="slidenum">
              <a:rPr lang="en-US" smtClean="0"/>
              <a:t>3</a:t>
            </a:fld>
            <a:endParaRPr lang="en-US"/>
          </a:p>
        </p:txBody>
      </p:sp>
    </p:spTree>
    <p:extLst>
      <p:ext uri="{BB962C8B-B14F-4D97-AF65-F5344CB8AC3E}">
        <p14:creationId xmlns:p14="http://schemas.microsoft.com/office/powerpoint/2010/main" val="212589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2A19E-135B-4713-8A8B-08A303E81C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150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5477131-1049-4E28-86B1-0FB782356667}"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41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2955684" y="1149178"/>
            <a:ext cx="6795912" cy="2643890"/>
          </a:xfrm>
          <a:prstGeom prst="rect">
            <a:avLst/>
          </a:prstGeom>
        </p:spPr>
        <p:txBody>
          <a:bodyPr anchor="b" anchorCtr="0">
            <a:normAutofit/>
          </a:bodyPr>
          <a:lstStyle>
            <a:lvl1pPr algn="l">
              <a:lnSpc>
                <a:spcPts val="4800"/>
              </a:lnSpc>
              <a:defRPr sz="4200" b="0" cap="none" spc="0" baseline="0">
                <a:solidFill>
                  <a:srgbClr val="003057"/>
                </a:solidFill>
                <a:latin typeface="Roboto Slab" pitchFamily="2" charset="0"/>
                <a:ea typeface="Roboto Slab" pitchFamily="2" charset="0"/>
                <a:cs typeface="Roboto" panose="02000000000000000000" pitchFamily="2" charset="0"/>
              </a:defRPr>
            </a:lvl1pPr>
          </a:lstStyle>
          <a:p>
            <a:r>
              <a:rPr lang="en-US"/>
              <a:t>Click to edit Master title style</a:t>
            </a:r>
          </a:p>
        </p:txBody>
      </p:sp>
      <p:sp>
        <p:nvSpPr>
          <p:cNvPr id="3" name="Subtitle 2"/>
          <p:cNvSpPr>
            <a:spLocks noGrp="1"/>
          </p:cNvSpPr>
          <p:nvPr>
            <p:ph type="subTitle" idx="1"/>
          </p:nvPr>
        </p:nvSpPr>
        <p:spPr>
          <a:xfrm>
            <a:off x="2955682" y="3793068"/>
            <a:ext cx="6795913" cy="1684868"/>
          </a:xfrm>
          <a:prstGeom prst="rect">
            <a:avLst/>
          </a:prstGeom>
        </p:spPr>
        <p:txBody>
          <a:bodyPr>
            <a:noAutofit/>
          </a:bodyPr>
          <a:lstStyle>
            <a:lvl1pPr marL="0" indent="0" algn="l">
              <a:lnSpc>
                <a:spcPts val="3600"/>
              </a:lnSpc>
              <a:buNone/>
              <a:defRPr sz="1800" b="0" cap="none" spc="0" baseline="0">
                <a:solidFill>
                  <a:srgbClr val="857437"/>
                </a:solidFill>
                <a:latin typeface="Roboto" panose="02000000000000000000" pitchFamily="2" charset="0"/>
                <a:ea typeface="Roboto" panose="02000000000000000000" pitchFamily="2" charset="0"/>
                <a:cs typeface="Roboto" panose="020000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9398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91821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381001" y="365125"/>
            <a:ext cx="88011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01949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547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379048" y="1215483"/>
            <a:ext cx="5615353" cy="42256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6197600" y="1215483"/>
            <a:ext cx="5613400" cy="42256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41821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381001" y="1235113"/>
            <a:ext cx="56176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381001" y="2078658"/>
            <a:ext cx="5617633" cy="33624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6172200" y="123511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6172200" y="2078658"/>
            <a:ext cx="5638800" cy="33624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2838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27479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05806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381001"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4313768" y="457201"/>
            <a:ext cx="749723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88131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381001"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313768" y="457201"/>
            <a:ext cx="7497233" cy="4983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381001" y="2274850"/>
            <a:ext cx="3932767" cy="31662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19451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016554A5-B4DD-7045-B047-B7DA6D1E70A4}" type="datetimeFigureOut">
              <a:rPr lang="en-US" smtClean="0"/>
              <a:t>7/24/2025</a:t>
            </a:fld>
            <a:endParaRPr lang="en-US"/>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632512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3349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5"/>
            <a:ext cx="11430000" cy="42256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44113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554A5-B4DD-7045-B047-B7DA6D1E70A4}" type="datetimeFigureOut">
              <a:rPr lang="en-US" smtClean="0"/>
              <a:t>7/24/2025</a:t>
            </a:fld>
            <a:endParaRPr lang="en-US"/>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441135"/>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44113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a:p>
        </p:txBody>
      </p:sp>
    </p:spTree>
    <p:extLst>
      <p:ext uri="{BB962C8B-B14F-4D97-AF65-F5344CB8AC3E}">
        <p14:creationId xmlns:p14="http://schemas.microsoft.com/office/powerpoint/2010/main" val="42867842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3600" b="0" i="0" kern="1200" baseline="0">
          <a:solidFill>
            <a:srgbClr val="A7934B"/>
          </a:solidFill>
          <a:latin typeface="Roboto Slab" pitchFamily="2" charset="0"/>
          <a:ea typeface="Roboto Slab"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3057"/>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3057"/>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3057"/>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95FB-AFDA-C24E-BDC1-87184FFF62A0}"/>
              </a:ext>
            </a:extLst>
          </p:cNvPr>
          <p:cNvSpPr>
            <a:spLocks noGrp="1"/>
          </p:cNvSpPr>
          <p:nvPr>
            <p:ph type="ctrTitle"/>
          </p:nvPr>
        </p:nvSpPr>
        <p:spPr>
          <a:xfrm>
            <a:off x="1281934" y="1530725"/>
            <a:ext cx="8584271" cy="1898275"/>
          </a:xfrm>
          <a:prstGeom prst="rect">
            <a:avLst/>
          </a:prstGeom>
        </p:spPr>
        <p:txBody>
          <a:bodyPr wrap="square" lIns="91440" tIns="45720" rIns="91440" bIns="45720" anchor="b" anchorCtr="0">
            <a:noAutofit/>
          </a:bodyPr>
          <a:lstStyle/>
          <a:p>
            <a:pPr algn="ctr"/>
            <a:r>
              <a:rPr lang="en-US" sz="5400" b="1" dirty="0">
                <a:latin typeface="Roboto Slab"/>
                <a:ea typeface="Roboto Slab"/>
                <a:cs typeface="Roboto"/>
              </a:rPr>
              <a:t>SEWB </a:t>
            </a:r>
            <a:br>
              <a:rPr lang="en-US" sz="5400" b="1" dirty="0">
                <a:latin typeface="Roboto Slab"/>
                <a:ea typeface="Roboto Slab"/>
                <a:cs typeface="Roboto"/>
              </a:rPr>
            </a:br>
            <a:r>
              <a:rPr lang="en-US" sz="5400" b="1" dirty="0">
                <a:latin typeface="Roboto Slab"/>
                <a:ea typeface="Roboto Slab"/>
                <a:cs typeface="Roboto"/>
              </a:rPr>
              <a:t>End-Of-Year Guideline</a:t>
            </a:r>
            <a:endParaRPr lang="en-US" sz="5400" b="1" dirty="0"/>
          </a:p>
        </p:txBody>
      </p:sp>
    </p:spTree>
    <p:extLst>
      <p:ext uri="{BB962C8B-B14F-4D97-AF65-F5344CB8AC3E}">
        <p14:creationId xmlns:p14="http://schemas.microsoft.com/office/powerpoint/2010/main" val="53699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847088-1A4F-475E-9B12-55EC4BCE4A27}"/>
              </a:ext>
            </a:extLst>
          </p:cNvPr>
          <p:cNvSpPr>
            <a:spLocks noGrp="1"/>
          </p:cNvSpPr>
          <p:nvPr>
            <p:ph type="title"/>
          </p:nvPr>
        </p:nvSpPr>
        <p:spPr>
          <a:xfrm>
            <a:off x="381000" y="200722"/>
            <a:ext cx="11430000" cy="1014761"/>
          </a:xfrm>
        </p:spPr>
        <p:txBody>
          <a:bodyPr/>
          <a:lstStyle/>
          <a:p>
            <a:r>
              <a:rPr lang="en-US" b="1">
                <a:solidFill>
                  <a:srgbClr val="A7925A"/>
                </a:solidFill>
              </a:rPr>
              <a:t>SEWB Unit Planning, Assessment, &amp; Reporting</a:t>
            </a:r>
          </a:p>
        </p:txBody>
      </p:sp>
      <p:pic>
        <p:nvPicPr>
          <p:cNvPr id="6" name="Picture 5">
            <a:extLst>
              <a:ext uri="{FF2B5EF4-FFF2-40B4-BE49-F238E27FC236}">
                <a16:creationId xmlns:a16="http://schemas.microsoft.com/office/drawing/2014/main" id="{46E79511-59FC-6B24-1068-3271F2918115}"/>
              </a:ext>
            </a:extLst>
          </p:cNvPr>
          <p:cNvPicPr>
            <a:picLocks noChangeAspect="1"/>
          </p:cNvPicPr>
          <p:nvPr/>
        </p:nvPicPr>
        <p:blipFill>
          <a:blip r:embed="rId3"/>
          <a:stretch>
            <a:fillRect/>
          </a:stretch>
        </p:blipFill>
        <p:spPr>
          <a:xfrm>
            <a:off x="2989852" y="1450801"/>
            <a:ext cx="679028" cy="845012"/>
          </a:xfrm>
          <a:prstGeom prst="rect">
            <a:avLst/>
          </a:prstGeom>
        </p:spPr>
      </p:pic>
      <p:sp>
        <p:nvSpPr>
          <p:cNvPr id="13" name="TextBox 12">
            <a:extLst>
              <a:ext uri="{FF2B5EF4-FFF2-40B4-BE49-F238E27FC236}">
                <a16:creationId xmlns:a16="http://schemas.microsoft.com/office/drawing/2014/main" id="{7D462F81-12E7-A2A0-D27A-BEF1C0C4FFE7}"/>
              </a:ext>
            </a:extLst>
          </p:cNvPr>
          <p:cNvSpPr txBox="1"/>
          <p:nvPr/>
        </p:nvSpPr>
        <p:spPr>
          <a:xfrm>
            <a:off x="3668880" y="1612916"/>
            <a:ext cx="82511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It is part of SACSCOC Accreditation </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&amp;</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 good business practice.</a:t>
            </a: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7B1C2955-58C4-DD10-E4A6-AD8EA4983D61}"/>
              </a:ext>
            </a:extLst>
          </p:cNvPr>
          <p:cNvGrpSpPr/>
          <p:nvPr/>
        </p:nvGrpSpPr>
        <p:grpSpPr>
          <a:xfrm>
            <a:off x="3329366" y="2149598"/>
            <a:ext cx="683946" cy="763066"/>
            <a:chOff x="8715366" y="1540199"/>
            <a:chExt cx="683946" cy="763066"/>
          </a:xfrm>
        </p:grpSpPr>
        <p:sp>
          <p:nvSpPr>
            <p:cNvPr id="15" name="Hexagon 14">
              <a:extLst>
                <a:ext uri="{FF2B5EF4-FFF2-40B4-BE49-F238E27FC236}">
                  <a16:creationId xmlns:a16="http://schemas.microsoft.com/office/drawing/2014/main" id="{1B5CFAB9-F4DB-295A-EA67-5FD7EFAB59FD}"/>
                </a:ext>
              </a:extLst>
            </p:cNvPr>
            <p:cNvSpPr/>
            <p:nvPr/>
          </p:nvSpPr>
          <p:spPr>
            <a:xfrm rot="5400000">
              <a:off x="8675806" y="1579759"/>
              <a:ext cx="763066" cy="683946"/>
            </a:xfrm>
            <a:prstGeom prst="hexagon">
              <a:avLst/>
            </a:prstGeom>
            <a:solidFill>
              <a:srgbClr val="54585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sp>
          <p:nvSpPr>
            <p:cNvPr id="16" name="TextBox 15">
              <a:extLst>
                <a:ext uri="{FF2B5EF4-FFF2-40B4-BE49-F238E27FC236}">
                  <a16:creationId xmlns:a16="http://schemas.microsoft.com/office/drawing/2014/main" id="{A314E1F1-B8B8-1667-AED7-2A10D3A14BF4}"/>
                </a:ext>
              </a:extLst>
            </p:cNvPr>
            <p:cNvSpPr txBox="1"/>
            <p:nvPr/>
          </p:nvSpPr>
          <p:spPr>
            <a:xfrm>
              <a:off x="8883587" y="1667491"/>
              <a:ext cx="3970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2</a:t>
              </a:r>
            </a:p>
          </p:txBody>
        </p:sp>
      </p:grpSp>
      <p:sp>
        <p:nvSpPr>
          <p:cNvPr id="18" name="TextBox 17">
            <a:extLst>
              <a:ext uri="{FF2B5EF4-FFF2-40B4-BE49-F238E27FC236}">
                <a16:creationId xmlns:a16="http://schemas.microsoft.com/office/drawing/2014/main" id="{F9F05557-5B6E-5E89-F1F6-634D72876B87}"/>
              </a:ext>
            </a:extLst>
          </p:cNvPr>
          <p:cNvSpPr txBox="1"/>
          <p:nvPr/>
        </p:nvSpPr>
        <p:spPr>
          <a:xfrm>
            <a:off x="4008394" y="2200495"/>
            <a:ext cx="79069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An annual/on-going process by which units set, measure, implement, and assess goals.</a:t>
            </a:r>
          </a:p>
        </p:txBody>
      </p:sp>
      <p:grpSp>
        <p:nvGrpSpPr>
          <p:cNvPr id="21" name="Group 20">
            <a:extLst>
              <a:ext uri="{FF2B5EF4-FFF2-40B4-BE49-F238E27FC236}">
                <a16:creationId xmlns:a16="http://schemas.microsoft.com/office/drawing/2014/main" id="{17D9CD9D-40CC-2DAD-0DAE-25D9E5F24B63}"/>
              </a:ext>
            </a:extLst>
          </p:cNvPr>
          <p:cNvGrpSpPr/>
          <p:nvPr/>
        </p:nvGrpSpPr>
        <p:grpSpPr>
          <a:xfrm>
            <a:off x="2989852" y="2883385"/>
            <a:ext cx="683946" cy="763066"/>
            <a:chOff x="5038108" y="2466469"/>
            <a:chExt cx="683946" cy="763066"/>
          </a:xfrm>
        </p:grpSpPr>
        <p:sp>
          <p:nvSpPr>
            <p:cNvPr id="19" name="Hexagon 18">
              <a:extLst>
                <a:ext uri="{FF2B5EF4-FFF2-40B4-BE49-F238E27FC236}">
                  <a16:creationId xmlns:a16="http://schemas.microsoft.com/office/drawing/2014/main" id="{CCB6E5BB-8CC5-17AA-AE23-363CD0230FDC}"/>
                </a:ext>
              </a:extLst>
            </p:cNvPr>
            <p:cNvSpPr/>
            <p:nvPr/>
          </p:nvSpPr>
          <p:spPr>
            <a:xfrm rot="5400000">
              <a:off x="4998548" y="2506029"/>
              <a:ext cx="763066" cy="683946"/>
            </a:xfrm>
            <a:prstGeom prst="hexagon">
              <a:avLst/>
            </a:prstGeom>
            <a:solidFill>
              <a:srgbClr val="B3A3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sp>
          <p:nvSpPr>
            <p:cNvPr id="20" name="TextBox 19">
              <a:extLst>
                <a:ext uri="{FF2B5EF4-FFF2-40B4-BE49-F238E27FC236}">
                  <a16:creationId xmlns:a16="http://schemas.microsoft.com/office/drawing/2014/main" id="{AE5CD5A3-7F30-1D88-468C-B8D8D3903E10}"/>
                </a:ext>
              </a:extLst>
            </p:cNvPr>
            <p:cNvSpPr txBox="1"/>
            <p:nvPr/>
          </p:nvSpPr>
          <p:spPr>
            <a:xfrm>
              <a:off x="5192310" y="2586064"/>
              <a:ext cx="3970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3</a:t>
              </a:r>
            </a:p>
          </p:txBody>
        </p:sp>
      </p:grpSp>
      <p:sp>
        <p:nvSpPr>
          <p:cNvPr id="22" name="TextBox 21">
            <a:extLst>
              <a:ext uri="{FF2B5EF4-FFF2-40B4-BE49-F238E27FC236}">
                <a16:creationId xmlns:a16="http://schemas.microsoft.com/office/drawing/2014/main" id="{A15DB038-317F-B3EF-84BF-1F43EAC68FDF}"/>
              </a:ext>
            </a:extLst>
          </p:cNvPr>
          <p:cNvSpPr txBox="1"/>
          <p:nvPr/>
        </p:nvSpPr>
        <p:spPr>
          <a:xfrm>
            <a:off x="3695286" y="2937978"/>
            <a:ext cx="8223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Must be in-line with Institute Strategic Plan (ISP) or President’s Goals (PG). </a:t>
            </a:r>
          </a:p>
        </p:txBody>
      </p:sp>
      <p:sp>
        <p:nvSpPr>
          <p:cNvPr id="26" name="Hexagon 25">
            <a:extLst>
              <a:ext uri="{FF2B5EF4-FFF2-40B4-BE49-F238E27FC236}">
                <a16:creationId xmlns:a16="http://schemas.microsoft.com/office/drawing/2014/main" id="{279A7401-4CEF-FEA2-7B8F-3EA76B4372EB}"/>
              </a:ext>
            </a:extLst>
          </p:cNvPr>
          <p:cNvSpPr/>
          <p:nvPr/>
        </p:nvSpPr>
        <p:spPr>
          <a:xfrm rot="5400000">
            <a:off x="3289806" y="3649184"/>
            <a:ext cx="763065" cy="683946"/>
          </a:xfrm>
          <a:prstGeom prst="hexagon">
            <a:avLst/>
          </a:prstGeom>
          <a:solidFill>
            <a:srgbClr val="008C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sp>
        <p:nvSpPr>
          <p:cNvPr id="27" name="TextBox 26">
            <a:extLst>
              <a:ext uri="{FF2B5EF4-FFF2-40B4-BE49-F238E27FC236}">
                <a16:creationId xmlns:a16="http://schemas.microsoft.com/office/drawing/2014/main" id="{2302C58E-B2FB-36EC-BE8F-C331D7D21D05}"/>
              </a:ext>
            </a:extLst>
          </p:cNvPr>
          <p:cNvSpPr txBox="1"/>
          <p:nvPr/>
        </p:nvSpPr>
        <p:spPr>
          <a:xfrm>
            <a:off x="3470028" y="3714984"/>
            <a:ext cx="3970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4</a:t>
            </a:r>
          </a:p>
        </p:txBody>
      </p:sp>
      <p:sp>
        <p:nvSpPr>
          <p:cNvPr id="28" name="TextBox 27">
            <a:extLst>
              <a:ext uri="{FF2B5EF4-FFF2-40B4-BE49-F238E27FC236}">
                <a16:creationId xmlns:a16="http://schemas.microsoft.com/office/drawing/2014/main" id="{4C5D2671-92FC-2172-E6F1-B4ED90FE7D12}"/>
              </a:ext>
            </a:extLst>
          </p:cNvPr>
          <p:cNvSpPr txBox="1"/>
          <p:nvPr/>
        </p:nvSpPr>
        <p:spPr>
          <a:xfrm>
            <a:off x="4013312" y="3675461"/>
            <a:ext cx="78848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Required for </a:t>
            </a:r>
            <a:r>
              <a:rPr kumimoji="0" lang="en-US" sz="2000" b="0" i="1"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most</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 units</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 </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Strategic Assessment Plans (SPA), End-of-Year (EOY), </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Progress Check-Ins</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 &amp; </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Reporting.</a:t>
            </a:r>
          </a:p>
        </p:txBody>
      </p:sp>
      <p:grpSp>
        <p:nvGrpSpPr>
          <p:cNvPr id="30" name="Group 29">
            <a:extLst>
              <a:ext uri="{FF2B5EF4-FFF2-40B4-BE49-F238E27FC236}">
                <a16:creationId xmlns:a16="http://schemas.microsoft.com/office/drawing/2014/main" id="{539D8BD4-DFC6-9756-8FF8-E885A29A07F9}"/>
              </a:ext>
            </a:extLst>
          </p:cNvPr>
          <p:cNvGrpSpPr/>
          <p:nvPr/>
        </p:nvGrpSpPr>
        <p:grpSpPr>
          <a:xfrm>
            <a:off x="3011340" y="4383511"/>
            <a:ext cx="683946" cy="763066"/>
            <a:chOff x="5038108" y="3371512"/>
            <a:chExt cx="683946" cy="763066"/>
          </a:xfrm>
        </p:grpSpPr>
        <p:sp>
          <p:nvSpPr>
            <p:cNvPr id="31" name="Hexagon 30">
              <a:extLst>
                <a:ext uri="{FF2B5EF4-FFF2-40B4-BE49-F238E27FC236}">
                  <a16:creationId xmlns:a16="http://schemas.microsoft.com/office/drawing/2014/main" id="{8FF5D2A2-8ADC-BC3C-D5D5-6E8C086D85C8}"/>
                </a:ext>
              </a:extLst>
            </p:cNvPr>
            <p:cNvSpPr/>
            <p:nvPr/>
          </p:nvSpPr>
          <p:spPr>
            <a:xfrm rot="5400000">
              <a:off x="4998548" y="3411072"/>
              <a:ext cx="763066" cy="683946"/>
            </a:xfrm>
            <a:prstGeom prst="hexagon">
              <a:avLst/>
            </a:prstGeom>
            <a:solidFill>
              <a:srgbClr val="EAAA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sp>
          <p:nvSpPr>
            <p:cNvPr id="32" name="TextBox 31">
              <a:extLst>
                <a:ext uri="{FF2B5EF4-FFF2-40B4-BE49-F238E27FC236}">
                  <a16:creationId xmlns:a16="http://schemas.microsoft.com/office/drawing/2014/main" id="{0C44B609-6328-9BBF-D4AC-7A056EFC4E28}"/>
                </a:ext>
              </a:extLst>
            </p:cNvPr>
            <p:cNvSpPr txBox="1"/>
            <p:nvPr/>
          </p:nvSpPr>
          <p:spPr>
            <a:xfrm>
              <a:off x="5181566" y="3489560"/>
              <a:ext cx="3970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5</a:t>
              </a:r>
            </a:p>
          </p:txBody>
        </p:sp>
      </p:grpSp>
      <p:sp>
        <p:nvSpPr>
          <p:cNvPr id="33" name="TextBox 32">
            <a:extLst>
              <a:ext uri="{FF2B5EF4-FFF2-40B4-BE49-F238E27FC236}">
                <a16:creationId xmlns:a16="http://schemas.microsoft.com/office/drawing/2014/main" id="{A99B144D-F450-61CF-7BB2-874D4B0FD0B7}"/>
              </a:ext>
            </a:extLst>
          </p:cNvPr>
          <p:cNvSpPr txBox="1"/>
          <p:nvPr/>
        </p:nvSpPr>
        <p:spPr>
          <a:xfrm>
            <a:off x="3797375" y="4420389"/>
            <a:ext cx="81721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Annual unit </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reports </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due </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on October 1</a:t>
            </a:r>
            <a:r>
              <a:rPr kumimoji="0" lang="en-US" sz="2000" b="0" i="0" u="none" strike="noStrike" kern="1200" cap="none" spc="0" normalizeH="0" baseline="30000" noProof="0" dirty="0">
                <a:ln>
                  <a:noFill/>
                </a:ln>
                <a:solidFill>
                  <a:srgbClr val="003057"/>
                </a:solidFill>
                <a:effectLst/>
                <a:uLnTx/>
                <a:uFillTx/>
                <a:latin typeface="Roboto Slab" pitchFamily="2" charset="0"/>
                <a:ea typeface="Roboto Slab" pitchFamily="2" charset="0"/>
                <a:cs typeface="Roboto Slab" pitchFamily="2" charset="0"/>
              </a:rPr>
              <a:t>st</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  </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each year to document goal attainment</a:t>
            </a:r>
            <a:r>
              <a:rPr kumimoji="0" lang="en-US" sz="2000" b="0"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 &amp; accomplishments</a:t>
            </a: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a:t>
            </a:r>
          </a:p>
        </p:txBody>
      </p:sp>
      <p:pic>
        <p:nvPicPr>
          <p:cNvPr id="36" name="Picture 35">
            <a:extLst>
              <a:ext uri="{FF2B5EF4-FFF2-40B4-BE49-F238E27FC236}">
                <a16:creationId xmlns:a16="http://schemas.microsoft.com/office/drawing/2014/main" id="{90DB446A-2B8D-0AAE-CDEE-429E2DEB1B68}"/>
              </a:ext>
            </a:extLst>
          </p:cNvPr>
          <p:cNvPicPr>
            <a:picLocks noChangeAspect="1"/>
          </p:cNvPicPr>
          <p:nvPr/>
        </p:nvPicPr>
        <p:blipFill>
          <a:blip r:embed="rId4"/>
          <a:stretch>
            <a:fillRect/>
          </a:stretch>
        </p:blipFill>
        <p:spPr>
          <a:xfrm>
            <a:off x="222504" y="1215483"/>
            <a:ext cx="2766300" cy="5189670"/>
          </a:xfrm>
          <a:prstGeom prst="rect">
            <a:avLst/>
          </a:prstGeom>
        </p:spPr>
      </p:pic>
      <p:sp>
        <p:nvSpPr>
          <p:cNvPr id="37" name="Hexagon 36">
            <a:extLst>
              <a:ext uri="{FF2B5EF4-FFF2-40B4-BE49-F238E27FC236}">
                <a16:creationId xmlns:a16="http://schemas.microsoft.com/office/drawing/2014/main" id="{AC92570C-833C-B171-3C22-107C8403632B}"/>
              </a:ext>
            </a:extLst>
          </p:cNvPr>
          <p:cNvSpPr/>
          <p:nvPr/>
        </p:nvSpPr>
        <p:spPr>
          <a:xfrm rot="5400000">
            <a:off x="3284888" y="5182387"/>
            <a:ext cx="763065" cy="683946"/>
          </a:xfrm>
          <a:prstGeom prst="hexagon">
            <a:avLst/>
          </a:prstGeom>
          <a:solidFill>
            <a:srgbClr val="E04F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endParaRPr>
          </a:p>
        </p:txBody>
      </p:sp>
      <p:sp>
        <p:nvSpPr>
          <p:cNvPr id="38" name="TextBox 37">
            <a:extLst>
              <a:ext uri="{FF2B5EF4-FFF2-40B4-BE49-F238E27FC236}">
                <a16:creationId xmlns:a16="http://schemas.microsoft.com/office/drawing/2014/main" id="{04E3789B-9952-37BC-678A-78CD51439A3D}"/>
              </a:ext>
            </a:extLst>
          </p:cNvPr>
          <p:cNvSpPr txBox="1"/>
          <p:nvPr/>
        </p:nvSpPr>
        <p:spPr>
          <a:xfrm>
            <a:off x="3473278" y="5248187"/>
            <a:ext cx="3970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6</a:t>
            </a:r>
          </a:p>
        </p:txBody>
      </p:sp>
      <p:sp>
        <p:nvSpPr>
          <p:cNvPr id="41" name="TextBox 40">
            <a:extLst>
              <a:ext uri="{FF2B5EF4-FFF2-40B4-BE49-F238E27FC236}">
                <a16:creationId xmlns:a16="http://schemas.microsoft.com/office/drawing/2014/main" id="{9BE94504-E012-A034-7CD0-51115519CC6B}"/>
              </a:ext>
            </a:extLst>
          </p:cNvPr>
          <p:cNvSpPr txBox="1"/>
          <p:nvPr/>
        </p:nvSpPr>
        <p:spPr>
          <a:xfrm>
            <a:off x="4019138" y="5186631"/>
            <a:ext cx="787866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057"/>
                </a:solidFill>
                <a:effectLst/>
                <a:uLnTx/>
                <a:uFillTx/>
                <a:latin typeface="Roboto Slab" pitchFamily="2" charset="0"/>
                <a:ea typeface="Roboto Slab" pitchFamily="2" charset="0"/>
                <a:cs typeface="Roboto Slab" pitchFamily="2" charset="0"/>
              </a:rPr>
              <a:t>Basic Standards for reporting and all SEWB reports due in the Anthology Planning platform</a:t>
            </a: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2700601"/>
      </p:ext>
    </p:extLst>
  </p:cSld>
  <p:clrMapOvr>
    <a:masterClrMapping/>
  </p:clrMapOvr>
  <mc:AlternateContent xmlns:mc="http://schemas.openxmlformats.org/markup-compatibility/2006" xmlns:p14="http://schemas.microsoft.com/office/powerpoint/2010/main">
    <mc:Choice Requires="p14">
      <p:transition spd="slow" p14:dur="2000" advTm="95552"/>
    </mc:Choice>
    <mc:Fallback xmlns="">
      <p:transition spd="slow" advTm="955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262CF-5CC9-4929-99CD-9F101191856B}"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pSp>
        <p:nvGrpSpPr>
          <p:cNvPr id="5" name="Group 4"/>
          <p:cNvGrpSpPr/>
          <p:nvPr/>
        </p:nvGrpSpPr>
        <p:grpSpPr>
          <a:xfrm>
            <a:off x="392121" y="945825"/>
            <a:ext cx="2732638" cy="4510656"/>
            <a:chOff x="459513" y="1452333"/>
            <a:chExt cx="2448064" cy="3609913"/>
          </a:xfrm>
          <a:solidFill>
            <a:srgbClr val="003057"/>
          </a:solidFill>
        </p:grpSpPr>
        <p:sp>
          <p:nvSpPr>
            <p:cNvPr id="6" name="Rounded Rectangle 5"/>
            <p:cNvSpPr/>
            <p:nvPr/>
          </p:nvSpPr>
          <p:spPr>
            <a:xfrm>
              <a:off x="459887" y="1495818"/>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Robot Slab"/>
                <a:ea typeface="+mn-ea"/>
                <a:cs typeface="+mn-cs"/>
              </a:endParaRPr>
            </a:p>
          </p:txBody>
        </p:sp>
        <p:cxnSp>
          <p:nvCxnSpPr>
            <p:cNvPr id="7" name="Straight Connector 6"/>
            <p:cNvCxnSpPr/>
            <p:nvPr/>
          </p:nvCxnSpPr>
          <p:spPr>
            <a:xfrm>
              <a:off x="459887" y="2079416"/>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9887" y="2021701"/>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9513" y="1452333"/>
              <a:ext cx="2410993" cy="6157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Robot Slab"/>
                  <a:ea typeface="+mn-ea"/>
                  <a:cs typeface="+mn-cs"/>
                </a:rPr>
                <a:t>Arts, Belonging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Robot Slab"/>
                  <a:ea typeface="+mn-ea"/>
                  <a:cs typeface="+mn-cs"/>
                </a:rPr>
                <a:t>Community</a:t>
              </a:r>
              <a:endParaRPr kumimoji="0" lang="en-US" sz="2200" b="1" i="0" u="none" strike="noStrike" kern="100" cap="none" spc="0" normalizeH="0" baseline="0" noProof="0" dirty="0">
                <a:ln>
                  <a:noFill/>
                </a:ln>
                <a:solidFill>
                  <a:prstClr val="white"/>
                </a:solidFill>
                <a:effectLst/>
                <a:uLnTx/>
                <a:uFillTx/>
                <a:latin typeface="Robot Slab"/>
                <a:ea typeface="Aptos" panose="020B0004020202020204" pitchFamily="34" charset="0"/>
                <a:cs typeface="Times New Roman" panose="02020603050405020304" pitchFamily="18" charset="0"/>
              </a:endParaRPr>
            </a:p>
          </p:txBody>
        </p:sp>
      </p:grpSp>
      <p:grpSp>
        <p:nvGrpSpPr>
          <p:cNvPr id="16" name="Group 15"/>
          <p:cNvGrpSpPr/>
          <p:nvPr/>
        </p:nvGrpSpPr>
        <p:grpSpPr>
          <a:xfrm>
            <a:off x="3276677" y="1000160"/>
            <a:ext cx="2761663" cy="4456316"/>
            <a:chOff x="3358609" y="1645786"/>
            <a:chExt cx="2474065" cy="3566428"/>
          </a:xfrm>
          <a:solidFill>
            <a:srgbClr val="B3A369"/>
          </a:solidFill>
        </p:grpSpPr>
        <p:sp>
          <p:nvSpPr>
            <p:cNvPr id="17" name="Rounded Rectangle 16"/>
            <p:cNvSpPr/>
            <p:nvPr/>
          </p:nvSpPr>
          <p:spPr>
            <a:xfrm>
              <a:off x="3384984" y="1645786"/>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 Slab"/>
                <a:ea typeface="+mn-ea"/>
                <a:cs typeface="+mn-cs"/>
              </a:endParaRPr>
            </a:p>
          </p:txBody>
        </p:sp>
        <p:cxnSp>
          <p:nvCxnSpPr>
            <p:cNvPr id="18" name="Straight Connector 17"/>
            <p:cNvCxnSpPr/>
            <p:nvPr/>
          </p:nvCxnSpPr>
          <p:spPr>
            <a:xfrm>
              <a:off x="3358609" y="2220785"/>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58609" y="2171667"/>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85775" y="1746198"/>
              <a:ext cx="1912497" cy="344843"/>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Robot Slab"/>
                  <a:ea typeface="+mn-ea"/>
                  <a:cs typeface="+mn-cs"/>
                </a:rPr>
                <a:t>Campus Services</a:t>
              </a:r>
              <a:endParaRPr kumimoji="0" lang="en-GB" sz="2200" b="1" i="0" u="none" strike="noStrike" kern="1200" cap="none" spc="0" normalizeH="0" baseline="0" noProof="0" dirty="0">
                <a:ln>
                  <a:noFill/>
                </a:ln>
                <a:solidFill>
                  <a:prstClr val="white"/>
                </a:solidFill>
                <a:effectLst/>
                <a:uLnTx/>
                <a:uFillTx/>
                <a:latin typeface="Robot Slab"/>
                <a:ea typeface="+mn-ea"/>
                <a:cs typeface="+mn-cs"/>
              </a:endParaRPr>
            </a:p>
          </p:txBody>
        </p:sp>
      </p:grpSp>
      <p:grpSp>
        <p:nvGrpSpPr>
          <p:cNvPr id="27" name="Group 26"/>
          <p:cNvGrpSpPr/>
          <p:nvPr/>
        </p:nvGrpSpPr>
        <p:grpSpPr>
          <a:xfrm>
            <a:off x="6231638" y="1000159"/>
            <a:ext cx="2732222" cy="4456313"/>
            <a:chOff x="6310504" y="1645786"/>
            <a:chExt cx="2447690" cy="3566428"/>
          </a:xfrm>
          <a:solidFill>
            <a:srgbClr val="EAAA00"/>
          </a:solidFill>
        </p:grpSpPr>
        <p:sp>
          <p:nvSpPr>
            <p:cNvPr id="28" name="Rounded Rectangle 27"/>
            <p:cNvSpPr/>
            <p:nvPr/>
          </p:nvSpPr>
          <p:spPr>
            <a:xfrm>
              <a:off x="6310504" y="1645786"/>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 Slab"/>
                <a:ea typeface="+mn-ea"/>
                <a:cs typeface="+mn-cs"/>
              </a:endParaRPr>
            </a:p>
          </p:txBody>
        </p:sp>
        <p:cxnSp>
          <p:nvCxnSpPr>
            <p:cNvPr id="29" name="Straight Connector 28"/>
            <p:cNvCxnSpPr/>
            <p:nvPr/>
          </p:nvCxnSpPr>
          <p:spPr>
            <a:xfrm>
              <a:off x="6310504" y="2220787"/>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10504" y="2171668"/>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5894" y="1728787"/>
              <a:ext cx="1419523" cy="344843"/>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Robot Slab"/>
                  <a:ea typeface="+mn-ea"/>
                  <a:cs typeface="+mn-cs"/>
                </a:rPr>
                <a:t>Student Life</a:t>
              </a:r>
              <a:endParaRPr kumimoji="0" lang="en-GB" sz="2200" b="1" i="0" u="none" strike="noStrike" kern="1200" cap="none" spc="0" normalizeH="0" baseline="0" noProof="0" dirty="0">
                <a:ln>
                  <a:noFill/>
                </a:ln>
                <a:solidFill>
                  <a:prstClr val="white"/>
                </a:solidFill>
                <a:effectLst/>
                <a:uLnTx/>
                <a:uFillTx/>
                <a:latin typeface="Robot Slab"/>
                <a:ea typeface="+mn-ea"/>
                <a:cs typeface="+mn-cs"/>
              </a:endParaRPr>
            </a:p>
          </p:txBody>
        </p:sp>
      </p:grpSp>
      <p:grpSp>
        <p:nvGrpSpPr>
          <p:cNvPr id="38" name="Group 37"/>
          <p:cNvGrpSpPr/>
          <p:nvPr/>
        </p:nvGrpSpPr>
        <p:grpSpPr>
          <a:xfrm>
            <a:off x="9133323" y="965286"/>
            <a:ext cx="2756054" cy="4491188"/>
            <a:chOff x="9214673" y="1617876"/>
            <a:chExt cx="2469041" cy="3594338"/>
          </a:xfrm>
          <a:solidFill>
            <a:srgbClr val="008C95"/>
          </a:solidFill>
        </p:grpSpPr>
        <p:sp>
          <p:nvSpPr>
            <p:cNvPr id="39" name="Rounded Rectangle 38"/>
            <p:cNvSpPr/>
            <p:nvPr/>
          </p:nvSpPr>
          <p:spPr>
            <a:xfrm>
              <a:off x="9236024" y="1645786"/>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 Slab"/>
                <a:ea typeface="+mn-ea"/>
                <a:cs typeface="+mn-cs"/>
              </a:endParaRPr>
            </a:p>
          </p:txBody>
        </p:sp>
        <p:cxnSp>
          <p:nvCxnSpPr>
            <p:cNvPr id="40" name="Straight Connector 39"/>
            <p:cNvCxnSpPr/>
            <p:nvPr/>
          </p:nvCxnSpPr>
          <p:spPr>
            <a:xfrm>
              <a:off x="9236024" y="2176717"/>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214673" y="2229383"/>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9487683" y="4469879"/>
              <a:ext cx="1944372" cy="4424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 Slab"/>
                <a:ea typeface="+mn-ea"/>
                <a:cs typeface="+mn-cs"/>
              </a:endParaRPr>
            </a:p>
          </p:txBody>
        </p:sp>
        <p:sp>
          <p:nvSpPr>
            <p:cNvPr id="43" name="TextBox 42"/>
            <p:cNvSpPr txBox="1"/>
            <p:nvPr/>
          </p:nvSpPr>
          <p:spPr>
            <a:xfrm>
              <a:off x="9251010" y="1617876"/>
              <a:ext cx="2422869" cy="61579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Robot Slab"/>
                  <a:ea typeface="+mn-ea"/>
                  <a:cs typeface="+mn-cs"/>
                </a:rPr>
                <a:t>SEWB </a:t>
              </a:r>
              <a:endParaRPr kumimoji="0" lang="en-GB" sz="2200" b="1" i="0" u="none" strike="noStrike" kern="1200" cap="none" spc="0" normalizeH="0" baseline="0" noProof="0">
                <a:ln>
                  <a:noFill/>
                </a:ln>
                <a:solidFill>
                  <a:prstClr val="white"/>
                </a:solidFill>
                <a:effectLst/>
                <a:uLnTx/>
                <a:uFillTx/>
                <a:latin typeface="Robot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Robot Slab"/>
                  <a:ea typeface="+mn-ea"/>
                  <a:cs typeface="+mn-cs"/>
                </a:rPr>
                <a:t>Vice President </a:t>
              </a:r>
              <a:endParaRPr kumimoji="0" lang="en-GB" sz="2200" b="1" i="0" u="none" strike="noStrike" kern="1200" cap="none" spc="0" normalizeH="0" baseline="0" noProof="0">
                <a:ln>
                  <a:noFill/>
                </a:ln>
                <a:solidFill>
                  <a:prstClr val="white"/>
                </a:solidFill>
                <a:effectLst/>
                <a:uLnTx/>
                <a:uFillTx/>
                <a:latin typeface="Robot Slab"/>
                <a:ea typeface="+mn-ea"/>
                <a:cs typeface="+mn-cs"/>
              </a:endParaRPr>
            </a:p>
          </p:txBody>
        </p:sp>
      </p:grpSp>
      <p:sp>
        <p:nvSpPr>
          <p:cNvPr id="53" name="Title 1">
            <a:extLst>
              <a:ext uri="{FF2B5EF4-FFF2-40B4-BE49-F238E27FC236}">
                <a16:creationId xmlns:a16="http://schemas.microsoft.com/office/drawing/2014/main" id="{2B87DCC0-122C-64B4-7B56-F1BF5617790B}"/>
              </a:ext>
            </a:extLst>
          </p:cNvPr>
          <p:cNvSpPr>
            <a:spLocks noGrp="1"/>
          </p:cNvSpPr>
          <p:nvPr>
            <p:ph type="title"/>
          </p:nvPr>
        </p:nvSpPr>
        <p:spPr>
          <a:xfrm>
            <a:off x="381000" y="200722"/>
            <a:ext cx="11430000" cy="575133"/>
          </a:xfrm>
        </p:spPr>
        <p:txBody>
          <a:bodyPr>
            <a:normAutofit fontScale="90000"/>
          </a:bodyPr>
          <a:lstStyle/>
          <a:p>
            <a:r>
              <a:rPr lang="en-US" b="1" dirty="0"/>
              <a:t>Units Required to Submit Reports</a:t>
            </a:r>
          </a:p>
        </p:txBody>
      </p:sp>
      <p:sp>
        <p:nvSpPr>
          <p:cNvPr id="54" name="TextBox 53">
            <a:extLst>
              <a:ext uri="{FF2B5EF4-FFF2-40B4-BE49-F238E27FC236}">
                <a16:creationId xmlns:a16="http://schemas.microsoft.com/office/drawing/2014/main" id="{A16FA530-0493-ED9C-20AA-5D152A1DD7F2}"/>
              </a:ext>
            </a:extLst>
          </p:cNvPr>
          <p:cNvSpPr txBox="1"/>
          <p:nvPr/>
        </p:nvSpPr>
        <p:spPr>
          <a:xfrm>
            <a:off x="3306118" y="1744575"/>
            <a:ext cx="2715496" cy="37262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Campus Recreation Center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Campus Services Administration</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Card Services &amp;            Credentialing </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Auxiliary Operations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a:ea typeface="Aptos" panose="020B0004020202020204" pitchFamily="34" charset="0"/>
                <a:cs typeface="Times New Roman"/>
              </a:rPr>
              <a:t>Tech Dining</a:t>
            </a:r>
            <a:endParaRPr kumimoji="0" lang="en-US" sz="1800" b="0" i="0" u="none" strike="noStrike" kern="100" cap="none" spc="0" normalizeH="0" baseline="0" noProof="0" dirty="0">
              <a:ln>
                <a:noFill/>
              </a:ln>
              <a:solidFill>
                <a:prstClr val="white"/>
              </a:solidFill>
              <a:effectLst/>
              <a:uLnTx/>
              <a:uFillTx/>
              <a:latin typeface="Apto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Housing &amp; Residence Life</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Stamps Health Services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Sustainability</a:t>
            </a:r>
            <a:endParaRPr kumimoji="0" lang="en-GB" sz="1800" b="0" i="0" u="none" strike="noStrike" kern="1200" cap="none" spc="0" normalizeH="0" baseline="0" noProof="0" dirty="0">
              <a:ln>
                <a:noFill/>
              </a:ln>
              <a:solidFill>
                <a:prstClr val="white"/>
              </a:solidFill>
              <a:effectLst/>
              <a:uLnTx/>
              <a:uFillTx/>
              <a:latin typeface="Robot Slab"/>
              <a:ea typeface="+mn-ea"/>
              <a:cs typeface="+mn-cs"/>
            </a:endParaRPr>
          </a:p>
        </p:txBody>
      </p:sp>
      <p:sp>
        <p:nvSpPr>
          <p:cNvPr id="55" name="TextBox 54">
            <a:extLst>
              <a:ext uri="{FF2B5EF4-FFF2-40B4-BE49-F238E27FC236}">
                <a16:creationId xmlns:a16="http://schemas.microsoft.com/office/drawing/2014/main" id="{5E5060CA-31E0-4C7B-9D24-C8BFE314D6DE}"/>
              </a:ext>
            </a:extLst>
          </p:cNvPr>
          <p:cNvSpPr txBox="1"/>
          <p:nvPr/>
        </p:nvSpPr>
        <p:spPr>
          <a:xfrm>
            <a:off x="6235494" y="1734736"/>
            <a:ext cx="2654246" cy="407970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87000"/>
              </a:lnSpc>
              <a:spcBef>
                <a:spcPts val="100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Center for Mental Health Care &amp; Resources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Center for Student Engagement</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a:ln>
                  <a:noFill/>
                </a:ln>
                <a:solidFill>
                  <a:prstClr val="white"/>
                </a:solidFill>
                <a:effectLst/>
                <a:uLnTx/>
                <a:uFillTx/>
                <a:latin typeface="Aptos"/>
                <a:ea typeface="+mn-ea"/>
                <a:cs typeface="Times New Roman"/>
              </a:rPr>
              <a:t>Dean of Students</a:t>
            </a:r>
          </a:p>
          <a:p>
            <a:pPr marL="0" marR="0" lvl="0" indent="0" algn="l" defTabSz="914400" rtl="0" eaLnBrk="1" fontAlgn="auto" latinLnBrk="0" hangingPunct="1">
              <a:lnSpc>
                <a:spcPct val="87000"/>
              </a:lnSpc>
              <a:spcBef>
                <a:spcPts val="100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Leadership Education &amp; Development</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Orientation &amp; Transition Programs</a:t>
            </a:r>
            <a:endPar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87000"/>
              </a:lnSpc>
              <a:spcBef>
                <a:spcPts val="100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Student Integrity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Wellness Empowerment Center</a:t>
            </a:r>
          </a:p>
        </p:txBody>
      </p:sp>
      <p:sp>
        <p:nvSpPr>
          <p:cNvPr id="56" name="TextBox 55">
            <a:extLst>
              <a:ext uri="{FF2B5EF4-FFF2-40B4-BE49-F238E27FC236}">
                <a16:creationId xmlns:a16="http://schemas.microsoft.com/office/drawing/2014/main" id="{E8D01835-2E40-D192-CD37-28A6024B2EFF}"/>
              </a:ext>
            </a:extLst>
          </p:cNvPr>
          <p:cNvSpPr txBox="1"/>
          <p:nvPr/>
        </p:nvSpPr>
        <p:spPr>
          <a:xfrm>
            <a:off x="9183177" y="1767435"/>
            <a:ext cx="2654246" cy="2294218"/>
          </a:xfrm>
          <a:prstGeom prst="rect">
            <a:avLst/>
          </a:prstGeom>
          <a:noFill/>
        </p:spPr>
        <p:txBody>
          <a:bodyPr wrap="square" rtlCol="0">
            <a:spAutoFit/>
          </a:bodyPr>
          <a:lstStyle/>
          <a:p>
            <a:pPr marL="0" marR="0" lvl="0" indent="0" algn="l" defTabSz="914400" rtl="0" eaLnBrk="1" fontAlgn="auto" latinLnBrk="0" hangingPunct="1">
              <a:lnSpc>
                <a:spcPct val="87000"/>
              </a:lnSpc>
              <a:spcBef>
                <a:spcPts val="100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Cultivate Well-Being Action &amp; Transformation</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Development and Parent Giving</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Marketing &amp; Communications</a:t>
            </a:r>
          </a:p>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endParaRPr>
          </a:p>
        </p:txBody>
      </p:sp>
      <p:sp>
        <p:nvSpPr>
          <p:cNvPr id="57" name="Rectangle: Rounded Corners 56">
            <a:extLst>
              <a:ext uri="{FF2B5EF4-FFF2-40B4-BE49-F238E27FC236}">
                <a16:creationId xmlns:a16="http://schemas.microsoft.com/office/drawing/2014/main" id="{5D98D4EB-B345-6B19-A43D-0BC637272C20}"/>
              </a:ext>
            </a:extLst>
          </p:cNvPr>
          <p:cNvSpPr/>
          <p:nvPr/>
        </p:nvSpPr>
        <p:spPr>
          <a:xfrm>
            <a:off x="421561" y="5652019"/>
            <a:ext cx="9016508" cy="1085615"/>
          </a:xfrm>
          <a:prstGeom prst="roundRect">
            <a:avLst/>
          </a:prstGeom>
          <a:solidFill>
            <a:srgbClr val="5458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56790F31-17B3-488C-B818-A21F0FB62AC9}"/>
              </a:ext>
            </a:extLst>
          </p:cNvPr>
          <p:cNvSpPr txBox="1"/>
          <p:nvPr/>
        </p:nvSpPr>
        <p:spPr>
          <a:xfrm>
            <a:off x="560070" y="5694600"/>
            <a:ext cx="3280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End-Of-Year Report Only</a:t>
            </a:r>
          </a:p>
        </p:txBody>
      </p:sp>
      <p:sp>
        <p:nvSpPr>
          <p:cNvPr id="61" name="TextBox 60">
            <a:extLst>
              <a:ext uri="{FF2B5EF4-FFF2-40B4-BE49-F238E27FC236}">
                <a16:creationId xmlns:a16="http://schemas.microsoft.com/office/drawing/2014/main" id="{E309D147-0E3A-E862-6564-8E1F5F4DAFB3}"/>
              </a:ext>
            </a:extLst>
          </p:cNvPr>
          <p:cNvSpPr txBox="1"/>
          <p:nvPr/>
        </p:nvSpPr>
        <p:spPr>
          <a:xfrm>
            <a:off x="560070" y="6057380"/>
            <a:ext cx="85430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Budget &amp; Finance, Business Operations, Capital Projects, Engagement and Human Resources/Business Partners.</a:t>
            </a:r>
          </a:p>
        </p:txBody>
      </p:sp>
      <p:sp>
        <p:nvSpPr>
          <p:cNvPr id="2" name="TextBox 1">
            <a:extLst>
              <a:ext uri="{FF2B5EF4-FFF2-40B4-BE49-F238E27FC236}">
                <a16:creationId xmlns:a16="http://schemas.microsoft.com/office/drawing/2014/main" id="{A6A8B079-2635-D960-29C1-F43D14D4FEE7}"/>
              </a:ext>
            </a:extLst>
          </p:cNvPr>
          <p:cNvSpPr txBox="1"/>
          <p:nvPr/>
        </p:nvSpPr>
        <p:spPr>
          <a:xfrm>
            <a:off x="421561" y="1783713"/>
            <a:ext cx="2661818" cy="238757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Intercultural Student Programs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Office of the Arts</a:t>
            </a:r>
          </a:p>
          <a:p>
            <a:pPr marL="0" marR="0" lvl="0" indent="0" algn="l" defTabSz="914400" rtl="0" eaLnBrk="1" fontAlgn="auto" latinLnBrk="0" hangingPunct="1">
              <a:lnSpc>
                <a:spcPct val="107000"/>
              </a:lnSpc>
              <a:spcBef>
                <a:spcPts val="0"/>
              </a:spcBef>
              <a:spcAft>
                <a:spcPts val="600"/>
              </a:spcAft>
              <a:buClrTx/>
              <a:buSzTx/>
              <a:buFontTx/>
              <a:buNone/>
              <a:tabLst/>
              <a:defRPr/>
            </a:pPr>
            <a:r>
              <a:rPr lang="en-US"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Student &amp; Campus Event Center</a:t>
            </a:r>
            <a:endPar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Veteran’s Resource Center	</a:t>
            </a:r>
            <a:r>
              <a:rPr kumimoji="0" lang="en-US" sz="1100" b="0" i="0" u="none" strike="noStrike" kern="1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sz="1800" b="0" i="0" u="none" strike="noStrike" kern="1200" cap="none" spc="0" normalizeH="0" baseline="0" noProof="0" dirty="0">
              <a:ln>
                <a:noFill/>
              </a:ln>
              <a:solidFill>
                <a:prstClr val="white"/>
              </a:solidFill>
              <a:effectLst/>
              <a:uLnTx/>
              <a:uFillTx/>
              <a:latin typeface="Robot Slab"/>
              <a:ea typeface="+mn-ea"/>
              <a:cs typeface="+mn-cs"/>
            </a:endParaRPr>
          </a:p>
        </p:txBody>
      </p:sp>
    </p:spTree>
    <p:extLst>
      <p:ext uri="{BB962C8B-B14F-4D97-AF65-F5344CB8AC3E}">
        <p14:creationId xmlns:p14="http://schemas.microsoft.com/office/powerpoint/2010/main" val="405820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DE52B7D-E053-310D-E876-F68F935A507E}"/>
              </a:ext>
            </a:extLst>
          </p:cNvPr>
          <p:cNvSpPr>
            <a:spLocks noGrp="1"/>
          </p:cNvSpPr>
          <p:nvPr>
            <p:ph type="title"/>
          </p:nvPr>
        </p:nvSpPr>
        <p:spPr>
          <a:xfrm>
            <a:off x="381000" y="0"/>
            <a:ext cx="11430000" cy="1014761"/>
          </a:xfrm>
        </p:spPr>
        <p:txBody>
          <a:bodyPr>
            <a:normAutofit/>
          </a:bodyPr>
          <a:lstStyle/>
          <a:p>
            <a:r>
              <a:rPr lang="en-US" b="1" dirty="0"/>
              <a:t>Strategic Plan Assessment Timeline</a:t>
            </a:r>
          </a:p>
        </p:txBody>
      </p:sp>
      <p:graphicFrame>
        <p:nvGraphicFramePr>
          <p:cNvPr id="6" name="Diagram 5">
            <a:extLst>
              <a:ext uri="{FF2B5EF4-FFF2-40B4-BE49-F238E27FC236}">
                <a16:creationId xmlns:a16="http://schemas.microsoft.com/office/drawing/2014/main" id="{7CC18BE0-722C-2799-8DA0-F1E9C0B7F2B7}"/>
              </a:ext>
            </a:extLst>
          </p:cNvPr>
          <p:cNvGraphicFramePr/>
          <p:nvPr/>
        </p:nvGraphicFramePr>
        <p:xfrm>
          <a:off x="1024724" y="1471697"/>
          <a:ext cx="10901839" cy="1563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A6BA31B-E6E2-7C57-E0B5-3C8B0C674CE8}"/>
              </a:ext>
            </a:extLst>
          </p:cNvPr>
          <p:cNvSpPr txBox="1"/>
          <p:nvPr/>
        </p:nvSpPr>
        <p:spPr>
          <a:xfrm>
            <a:off x="4585084" y="2735194"/>
            <a:ext cx="978394" cy="1384995"/>
          </a:xfrm>
          <a:prstGeom prst="rect">
            <a:avLst/>
          </a:prstGeom>
          <a:solidFill>
            <a:srgbClr val="EAAA00"/>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Unit Strategic Plan REPORT &amp; EOY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Due October 1st</a:t>
            </a:r>
          </a:p>
        </p:txBody>
      </p:sp>
      <p:sp>
        <p:nvSpPr>
          <p:cNvPr id="10" name="TextBox 9">
            <a:extLst>
              <a:ext uri="{FF2B5EF4-FFF2-40B4-BE49-F238E27FC236}">
                <a16:creationId xmlns:a16="http://schemas.microsoft.com/office/drawing/2014/main" id="{F30B643D-2BE1-E051-B5CD-3ADCCF9F4684}"/>
              </a:ext>
            </a:extLst>
          </p:cNvPr>
          <p:cNvSpPr txBox="1"/>
          <p:nvPr/>
        </p:nvSpPr>
        <p:spPr>
          <a:xfrm>
            <a:off x="1946765" y="4681781"/>
            <a:ext cx="881970" cy="1015663"/>
          </a:xfrm>
          <a:prstGeom prst="rect">
            <a:avLst/>
          </a:prstGeom>
          <a:solidFill>
            <a:schemeClr val="bg1">
              <a:lumMod val="65000"/>
            </a:schemeClr>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ISP Status Update Due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July 1st</a:t>
            </a:r>
            <a:endParaRPr kumimoji="0" lang="en-US" sz="825"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endParaRPr>
          </a:p>
        </p:txBody>
      </p:sp>
      <p:sp>
        <p:nvSpPr>
          <p:cNvPr id="11" name="TextBox 10">
            <a:extLst>
              <a:ext uri="{FF2B5EF4-FFF2-40B4-BE49-F238E27FC236}">
                <a16:creationId xmlns:a16="http://schemas.microsoft.com/office/drawing/2014/main" id="{E7E88D4E-A322-B763-FABA-195A4DAC21F9}"/>
              </a:ext>
            </a:extLst>
          </p:cNvPr>
          <p:cNvSpPr txBox="1"/>
          <p:nvPr/>
        </p:nvSpPr>
        <p:spPr>
          <a:xfrm>
            <a:off x="5630141" y="4681781"/>
            <a:ext cx="844974" cy="1200329"/>
          </a:xfrm>
          <a:prstGeom prst="rect">
            <a:avLst/>
          </a:prstGeom>
          <a:solidFill>
            <a:schemeClr val="bg1">
              <a:lumMod val="65000"/>
            </a:schemeClr>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ISP Status Update Due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January 8th</a:t>
            </a:r>
            <a:endPar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endParaRPr>
          </a:p>
        </p:txBody>
      </p:sp>
      <p:sp>
        <p:nvSpPr>
          <p:cNvPr id="12" name="Oval 11">
            <a:extLst>
              <a:ext uri="{FF2B5EF4-FFF2-40B4-BE49-F238E27FC236}">
                <a16:creationId xmlns:a16="http://schemas.microsoft.com/office/drawing/2014/main" id="{3456EA56-A788-08CA-E18B-AC427C73D8FF}"/>
              </a:ext>
            </a:extLst>
          </p:cNvPr>
          <p:cNvSpPr/>
          <p:nvPr/>
        </p:nvSpPr>
        <p:spPr>
          <a:xfrm>
            <a:off x="2459572" y="1248126"/>
            <a:ext cx="1009638" cy="646331"/>
          </a:xfrm>
          <a:prstGeom prst="ellipse">
            <a:avLst/>
          </a:prstGeom>
          <a:solidFill>
            <a:srgbClr val="003057"/>
          </a:solidFill>
          <a:ln w="12700" cap="flat" cmpd="sng" algn="ctr">
            <a:solidFill>
              <a:srgbClr val="B3A369">
                <a:shade val="15000"/>
              </a:srgbClr>
            </a:solid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Roboto Slab" pitchFamily="2" charset="0"/>
                <a:ea typeface="Roboto Slab" pitchFamily="2" charset="0"/>
                <a:cs typeface="Roboto Slab" pitchFamily="2" charset="0"/>
              </a:rPr>
              <a:t>Progress Check-In</a:t>
            </a:r>
          </a:p>
        </p:txBody>
      </p:sp>
      <p:cxnSp>
        <p:nvCxnSpPr>
          <p:cNvPr id="21" name="Straight Arrow Connector 20">
            <a:extLst>
              <a:ext uri="{FF2B5EF4-FFF2-40B4-BE49-F238E27FC236}">
                <a16:creationId xmlns:a16="http://schemas.microsoft.com/office/drawing/2014/main" id="{277BEF7E-A7BB-A2B5-F5B6-7A6D3F40118F}"/>
              </a:ext>
            </a:extLst>
          </p:cNvPr>
          <p:cNvCxnSpPr>
            <a:cxnSpLocks/>
            <a:stCxn id="13" idx="0"/>
          </p:cNvCxnSpPr>
          <p:nvPr/>
        </p:nvCxnSpPr>
        <p:spPr>
          <a:xfrm flipH="1" flipV="1">
            <a:off x="1424789" y="2465690"/>
            <a:ext cx="7015" cy="530281"/>
          </a:xfrm>
          <a:prstGeom prst="straightConnector1">
            <a:avLst/>
          </a:prstGeom>
          <a:noFill/>
          <a:ln w="6350" cap="flat" cmpd="sng" algn="ctr">
            <a:solidFill>
              <a:srgbClr val="003057"/>
            </a:solidFill>
            <a:prstDash val="solid"/>
            <a:miter lim="800000"/>
            <a:tailEnd type="triangle"/>
          </a:ln>
          <a:effectLst/>
        </p:spPr>
      </p:cxnSp>
      <p:sp>
        <p:nvSpPr>
          <p:cNvPr id="24" name="TextBox 23">
            <a:extLst>
              <a:ext uri="{FF2B5EF4-FFF2-40B4-BE49-F238E27FC236}">
                <a16:creationId xmlns:a16="http://schemas.microsoft.com/office/drawing/2014/main" id="{6E7068E9-8F65-D154-E319-0736D95518BB}"/>
              </a:ext>
            </a:extLst>
          </p:cNvPr>
          <p:cNvSpPr txBox="1"/>
          <p:nvPr/>
        </p:nvSpPr>
        <p:spPr>
          <a:xfrm>
            <a:off x="10140743" y="4678344"/>
            <a:ext cx="863335" cy="1015663"/>
          </a:xfrm>
          <a:prstGeom prst="rect">
            <a:avLst/>
          </a:prstGeom>
          <a:solidFill>
            <a:schemeClr val="bg1">
              <a:lumMod val="65000"/>
            </a:schemeClr>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ISP Status Update Due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April 1st</a:t>
            </a:r>
            <a:endPar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endParaRPr>
          </a:p>
        </p:txBody>
      </p:sp>
      <p:sp>
        <p:nvSpPr>
          <p:cNvPr id="37" name="Oval 36">
            <a:extLst>
              <a:ext uri="{FF2B5EF4-FFF2-40B4-BE49-F238E27FC236}">
                <a16:creationId xmlns:a16="http://schemas.microsoft.com/office/drawing/2014/main" id="{BF493269-FFAF-526D-4D3A-BDC2A4F23C1A}"/>
              </a:ext>
            </a:extLst>
          </p:cNvPr>
          <p:cNvSpPr/>
          <p:nvPr/>
        </p:nvSpPr>
        <p:spPr>
          <a:xfrm>
            <a:off x="7263114" y="1210103"/>
            <a:ext cx="1009638" cy="646331"/>
          </a:xfrm>
          <a:prstGeom prst="ellipse">
            <a:avLst/>
          </a:prstGeom>
          <a:solidFill>
            <a:srgbClr val="003057"/>
          </a:solidFill>
          <a:ln w="12700" cap="flat" cmpd="sng" algn="ctr">
            <a:solidFill>
              <a:srgbClr val="B3A369">
                <a:shade val="15000"/>
              </a:srgbClr>
            </a:solid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Roboto Slab" pitchFamily="2" charset="0"/>
                <a:ea typeface="Roboto Slab" pitchFamily="2" charset="0"/>
                <a:cs typeface="Roboto Slab" pitchFamily="2" charset="0"/>
              </a:rPr>
              <a:t>Progress Check-In</a:t>
            </a:r>
          </a:p>
        </p:txBody>
      </p:sp>
      <p:sp>
        <p:nvSpPr>
          <p:cNvPr id="38" name="Oval 37">
            <a:extLst>
              <a:ext uri="{FF2B5EF4-FFF2-40B4-BE49-F238E27FC236}">
                <a16:creationId xmlns:a16="http://schemas.microsoft.com/office/drawing/2014/main" id="{B9C08B59-796F-7DBA-F502-34D3B69054C7}"/>
              </a:ext>
            </a:extLst>
          </p:cNvPr>
          <p:cNvSpPr/>
          <p:nvPr/>
        </p:nvSpPr>
        <p:spPr>
          <a:xfrm>
            <a:off x="9945823" y="1214530"/>
            <a:ext cx="1009638" cy="646331"/>
          </a:xfrm>
          <a:prstGeom prst="ellipse">
            <a:avLst/>
          </a:prstGeom>
          <a:solidFill>
            <a:srgbClr val="003057"/>
          </a:solidFill>
          <a:ln w="12700" cap="flat" cmpd="sng" algn="ctr">
            <a:solidFill>
              <a:srgbClr val="B3A369">
                <a:shade val="15000"/>
              </a:srgbClr>
            </a:solidFill>
            <a:prstDash val="solid"/>
            <a:miter lim="800000"/>
          </a:ln>
          <a:effectLst/>
        </p:spPr>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Roboto Slab" pitchFamily="2" charset="0"/>
                <a:ea typeface="Roboto Slab" pitchFamily="2" charset="0"/>
                <a:cs typeface="Roboto Slab" pitchFamily="2" charset="0"/>
              </a:rPr>
              <a:t>Progress Check-In</a:t>
            </a:r>
          </a:p>
        </p:txBody>
      </p:sp>
      <p:sp>
        <p:nvSpPr>
          <p:cNvPr id="4" name="TextBox 3">
            <a:extLst>
              <a:ext uri="{FF2B5EF4-FFF2-40B4-BE49-F238E27FC236}">
                <a16:creationId xmlns:a16="http://schemas.microsoft.com/office/drawing/2014/main" id="{3ACB53CE-6CB6-39D8-C211-18644D657A0C}"/>
              </a:ext>
            </a:extLst>
          </p:cNvPr>
          <p:cNvSpPr txBox="1"/>
          <p:nvPr/>
        </p:nvSpPr>
        <p:spPr>
          <a:xfrm>
            <a:off x="1094595" y="6047375"/>
            <a:ext cx="228985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PG= Presidential Goals</a:t>
            </a:r>
          </a:p>
        </p:txBody>
      </p:sp>
      <p:sp>
        <p:nvSpPr>
          <p:cNvPr id="8" name="TextBox 7">
            <a:extLst>
              <a:ext uri="{FF2B5EF4-FFF2-40B4-BE49-F238E27FC236}">
                <a16:creationId xmlns:a16="http://schemas.microsoft.com/office/drawing/2014/main" id="{3CD5DED7-F306-B00C-3D91-4288F1EAC9AD}"/>
              </a:ext>
            </a:extLst>
          </p:cNvPr>
          <p:cNvSpPr txBox="1"/>
          <p:nvPr/>
        </p:nvSpPr>
        <p:spPr>
          <a:xfrm>
            <a:off x="3427550" y="6058267"/>
            <a:ext cx="261069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ISP= Institute Strategic Plan</a:t>
            </a:r>
          </a:p>
        </p:txBody>
      </p:sp>
      <p:sp>
        <p:nvSpPr>
          <p:cNvPr id="14" name="TextBox 13">
            <a:extLst>
              <a:ext uri="{FF2B5EF4-FFF2-40B4-BE49-F238E27FC236}">
                <a16:creationId xmlns:a16="http://schemas.microsoft.com/office/drawing/2014/main" id="{1480DB54-CD8C-37FA-6700-AE9CE89CC9C9}"/>
              </a:ext>
            </a:extLst>
          </p:cNvPr>
          <p:cNvSpPr txBox="1"/>
          <p:nvPr/>
        </p:nvSpPr>
        <p:spPr>
          <a:xfrm>
            <a:off x="7139940" y="4678344"/>
            <a:ext cx="844966" cy="646331"/>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rPr>
              <a:t>PG Update #1</a:t>
            </a:r>
          </a:p>
        </p:txBody>
      </p:sp>
      <p:sp>
        <p:nvSpPr>
          <p:cNvPr id="27" name="TextBox 26">
            <a:extLst>
              <a:ext uri="{FF2B5EF4-FFF2-40B4-BE49-F238E27FC236}">
                <a16:creationId xmlns:a16="http://schemas.microsoft.com/office/drawing/2014/main" id="{F60067D8-0DA2-E18C-97C6-81E05DE5DA10}"/>
              </a:ext>
            </a:extLst>
          </p:cNvPr>
          <p:cNvSpPr txBox="1"/>
          <p:nvPr/>
        </p:nvSpPr>
        <p:spPr>
          <a:xfrm>
            <a:off x="9276521" y="4678344"/>
            <a:ext cx="742453" cy="646331"/>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rPr>
              <a:t>PG  Update #2</a:t>
            </a:r>
          </a:p>
        </p:txBody>
      </p:sp>
      <p:sp>
        <p:nvSpPr>
          <p:cNvPr id="29" name="TextBox 28">
            <a:extLst>
              <a:ext uri="{FF2B5EF4-FFF2-40B4-BE49-F238E27FC236}">
                <a16:creationId xmlns:a16="http://schemas.microsoft.com/office/drawing/2014/main" id="{BFD466C5-6DC5-59D5-B70D-2EE81D0BCBD4}"/>
              </a:ext>
            </a:extLst>
          </p:cNvPr>
          <p:cNvSpPr txBox="1"/>
          <p:nvPr/>
        </p:nvSpPr>
        <p:spPr>
          <a:xfrm>
            <a:off x="11063414" y="4678344"/>
            <a:ext cx="979136" cy="830997"/>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rPr>
              <a:t>PG Final  Update Due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pitchFamily="2" charset="0"/>
                <a:ea typeface="Roboto Slab" pitchFamily="2" charset="0"/>
                <a:cs typeface="Roboto Slab" pitchFamily="2" charset="0"/>
              </a:rPr>
              <a:t>May 1st</a:t>
            </a:r>
          </a:p>
        </p:txBody>
      </p:sp>
      <p:sp>
        <p:nvSpPr>
          <p:cNvPr id="7" name="TextBox 6">
            <a:extLst>
              <a:ext uri="{FF2B5EF4-FFF2-40B4-BE49-F238E27FC236}">
                <a16:creationId xmlns:a16="http://schemas.microsoft.com/office/drawing/2014/main" id="{8FAA98A0-3A4F-4D46-45A0-910FFE057102}"/>
              </a:ext>
            </a:extLst>
          </p:cNvPr>
          <p:cNvSpPr txBox="1"/>
          <p:nvPr/>
        </p:nvSpPr>
        <p:spPr>
          <a:xfrm>
            <a:off x="9897206" y="2727684"/>
            <a:ext cx="1106872" cy="830997"/>
          </a:xfrm>
          <a:prstGeom prst="rect">
            <a:avLst/>
          </a:prstGeom>
          <a:solidFill>
            <a:srgbClr val="EAAA00"/>
          </a:solidFill>
          <a:ln w="19050">
            <a:noFill/>
          </a:ln>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Unit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April 1st</a:t>
            </a:r>
          </a:p>
        </p:txBody>
      </p:sp>
      <p:sp>
        <p:nvSpPr>
          <p:cNvPr id="13" name="TextBox 12">
            <a:extLst>
              <a:ext uri="{FF2B5EF4-FFF2-40B4-BE49-F238E27FC236}">
                <a16:creationId xmlns:a16="http://schemas.microsoft.com/office/drawing/2014/main" id="{B4D56EE3-0AFA-CC82-44BA-7951ED790A09}"/>
              </a:ext>
            </a:extLst>
          </p:cNvPr>
          <p:cNvSpPr txBox="1"/>
          <p:nvPr/>
        </p:nvSpPr>
        <p:spPr>
          <a:xfrm>
            <a:off x="990819" y="2995971"/>
            <a:ext cx="881970" cy="646331"/>
          </a:xfrm>
          <a:prstGeom prst="rect">
            <a:avLst/>
          </a:prstGeom>
          <a:solidFill>
            <a:srgbClr val="E04F39"/>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FY Ends June 30th</a:t>
            </a:r>
          </a:p>
        </p:txBody>
      </p:sp>
      <p:sp>
        <p:nvSpPr>
          <p:cNvPr id="16" name="TextBox 15">
            <a:extLst>
              <a:ext uri="{FF2B5EF4-FFF2-40B4-BE49-F238E27FC236}">
                <a16:creationId xmlns:a16="http://schemas.microsoft.com/office/drawing/2014/main" id="{21BB6665-CA44-9484-AB61-494A5D2BAD6B}"/>
              </a:ext>
            </a:extLst>
          </p:cNvPr>
          <p:cNvSpPr txBox="1"/>
          <p:nvPr/>
        </p:nvSpPr>
        <p:spPr>
          <a:xfrm>
            <a:off x="1978482" y="2995971"/>
            <a:ext cx="881970" cy="646331"/>
          </a:xfrm>
          <a:prstGeom prst="rect">
            <a:avLst/>
          </a:prstGeom>
          <a:solidFill>
            <a:srgbClr val="00B050"/>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Slab"/>
                <a:ea typeface="Roboto Slab"/>
                <a:cs typeface="Roboto Slab"/>
              </a:rPr>
              <a:t>FY Begins July 1st</a:t>
            </a:r>
          </a:p>
        </p:txBody>
      </p:sp>
      <p:cxnSp>
        <p:nvCxnSpPr>
          <p:cNvPr id="26" name="Straight Arrow Connector 25">
            <a:extLst>
              <a:ext uri="{FF2B5EF4-FFF2-40B4-BE49-F238E27FC236}">
                <a16:creationId xmlns:a16="http://schemas.microsoft.com/office/drawing/2014/main" id="{6EFF6AB9-DBDF-6B8D-F0B9-BBE4E6DC76D0}"/>
              </a:ext>
            </a:extLst>
          </p:cNvPr>
          <p:cNvCxnSpPr>
            <a:cxnSpLocks/>
          </p:cNvCxnSpPr>
          <p:nvPr/>
        </p:nvCxnSpPr>
        <p:spPr>
          <a:xfrm flipH="1" flipV="1">
            <a:off x="2436657" y="2470054"/>
            <a:ext cx="7015" cy="530281"/>
          </a:xfrm>
          <a:prstGeom prst="straightConnector1">
            <a:avLst/>
          </a:prstGeom>
          <a:noFill/>
          <a:ln w="6350" cap="flat" cmpd="sng" algn="ctr">
            <a:solidFill>
              <a:srgbClr val="003057"/>
            </a:solidFill>
            <a:prstDash val="solid"/>
            <a:miter lim="800000"/>
            <a:tailEnd type="triangle"/>
          </a:ln>
          <a:effectLst/>
        </p:spPr>
      </p:cxnSp>
      <p:cxnSp>
        <p:nvCxnSpPr>
          <p:cNvPr id="33" name="Straight Arrow Connector 32">
            <a:extLst>
              <a:ext uri="{FF2B5EF4-FFF2-40B4-BE49-F238E27FC236}">
                <a16:creationId xmlns:a16="http://schemas.microsoft.com/office/drawing/2014/main" id="{F5D6C08C-BE37-7AC2-92F2-EFFBBB6861CF}"/>
              </a:ext>
            </a:extLst>
          </p:cNvPr>
          <p:cNvCxnSpPr>
            <a:cxnSpLocks/>
          </p:cNvCxnSpPr>
          <p:nvPr/>
        </p:nvCxnSpPr>
        <p:spPr>
          <a:xfrm flipV="1">
            <a:off x="5074281" y="2474734"/>
            <a:ext cx="0" cy="265140"/>
          </a:xfrm>
          <a:prstGeom prst="straightConnector1">
            <a:avLst/>
          </a:prstGeom>
          <a:noFill/>
          <a:ln w="6350" cap="flat" cmpd="sng" algn="ctr">
            <a:solidFill>
              <a:srgbClr val="003057"/>
            </a:solidFill>
            <a:prstDash val="solid"/>
            <a:miter lim="800000"/>
            <a:tailEnd type="triangle"/>
          </a:ln>
          <a:effectLst/>
        </p:spPr>
      </p:cxnSp>
      <p:cxnSp>
        <p:nvCxnSpPr>
          <p:cNvPr id="34" name="Straight Arrow Connector 33">
            <a:extLst>
              <a:ext uri="{FF2B5EF4-FFF2-40B4-BE49-F238E27FC236}">
                <a16:creationId xmlns:a16="http://schemas.microsoft.com/office/drawing/2014/main" id="{951074FD-EA8B-D93B-34C3-14F5606C80B4}"/>
              </a:ext>
            </a:extLst>
          </p:cNvPr>
          <p:cNvCxnSpPr>
            <a:cxnSpLocks/>
          </p:cNvCxnSpPr>
          <p:nvPr/>
        </p:nvCxnSpPr>
        <p:spPr>
          <a:xfrm flipV="1">
            <a:off x="10450642" y="2465590"/>
            <a:ext cx="0" cy="265140"/>
          </a:xfrm>
          <a:prstGeom prst="straightConnector1">
            <a:avLst/>
          </a:prstGeom>
          <a:noFill/>
          <a:ln w="6350" cap="flat" cmpd="sng" algn="ctr">
            <a:solidFill>
              <a:srgbClr val="003057"/>
            </a:solidFill>
            <a:prstDash val="solid"/>
            <a:miter lim="800000"/>
            <a:tailEnd type="triangle"/>
          </a:ln>
          <a:effectLst/>
        </p:spPr>
      </p:cxnSp>
    </p:spTree>
    <p:extLst>
      <p:ext uri="{BB962C8B-B14F-4D97-AF65-F5344CB8AC3E}">
        <p14:creationId xmlns:p14="http://schemas.microsoft.com/office/powerpoint/2010/main" val="154418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ee garment">
            <a:extLst>
              <a:ext uri="{FF2B5EF4-FFF2-40B4-BE49-F238E27FC236}">
                <a16:creationId xmlns:a16="http://schemas.microsoft.com/office/drawing/2014/main" id="{D07D896F-65BB-4137-9A1C-04BF77E88CA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847"/>
            <a:ext cx="12192000" cy="6859847"/>
          </a:xfrm>
          <a:prstGeom prst="rect">
            <a:avLst/>
          </a:prstGeom>
        </p:spPr>
      </p:pic>
      <p:sp>
        <p:nvSpPr>
          <p:cNvPr id="4" name="Title 4">
            <a:extLst>
              <a:ext uri="{FF2B5EF4-FFF2-40B4-BE49-F238E27FC236}">
                <a16:creationId xmlns:a16="http://schemas.microsoft.com/office/drawing/2014/main" id="{D2355C92-195C-C0EB-2AB1-1D8C0CDC5FD4}"/>
              </a:ext>
            </a:extLst>
          </p:cNvPr>
          <p:cNvSpPr>
            <a:spLocks noGrp="1"/>
          </p:cNvSpPr>
          <p:nvPr>
            <p:ph type="title"/>
          </p:nvPr>
        </p:nvSpPr>
        <p:spPr>
          <a:xfrm>
            <a:off x="577971" y="1537816"/>
            <a:ext cx="5146174" cy="2074517"/>
          </a:xfrm>
        </p:spPr>
        <p:txBody>
          <a:bodyPr>
            <a:normAutofit/>
          </a:bodyPr>
          <a:lstStyle/>
          <a:p>
            <a:r>
              <a:rPr lang="en-US" sz="6700" b="1">
                <a:solidFill>
                  <a:srgbClr val="003057"/>
                </a:solidFill>
              </a:rPr>
              <a:t>End of Year Report</a:t>
            </a:r>
            <a:endParaRPr lang="en-US" sz="4400" b="1">
              <a:solidFill>
                <a:srgbClr val="B3A369"/>
              </a:solidFill>
            </a:endParaRPr>
          </a:p>
        </p:txBody>
      </p:sp>
      <p:sp>
        <p:nvSpPr>
          <p:cNvPr id="2" name="Rectangle 1">
            <a:extLst>
              <a:ext uri="{FF2B5EF4-FFF2-40B4-BE49-F238E27FC236}">
                <a16:creationId xmlns:a16="http://schemas.microsoft.com/office/drawing/2014/main" id="{C852F567-846D-6E2A-BDF8-E22E84592907}"/>
              </a:ext>
            </a:extLst>
          </p:cNvPr>
          <p:cNvSpPr/>
          <p:nvPr/>
        </p:nvSpPr>
        <p:spPr>
          <a:xfrm>
            <a:off x="457200" y="1307592"/>
            <a:ext cx="11375136" cy="2423160"/>
          </a:xfrm>
          <a:prstGeom prst="rect">
            <a:avLst/>
          </a:prstGeom>
          <a:noFill/>
          <a:ln w="38100">
            <a:solidFill>
              <a:srgbClr val="EAA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649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847088-1A4F-475E-9B12-55EC4BCE4A27}"/>
              </a:ext>
            </a:extLst>
          </p:cNvPr>
          <p:cNvSpPr>
            <a:spLocks noGrp="1"/>
          </p:cNvSpPr>
          <p:nvPr>
            <p:ph type="title"/>
          </p:nvPr>
        </p:nvSpPr>
        <p:spPr>
          <a:xfrm>
            <a:off x="381000" y="200722"/>
            <a:ext cx="11430000" cy="1014761"/>
          </a:xfrm>
        </p:spPr>
        <p:txBody>
          <a:bodyPr/>
          <a:lstStyle/>
          <a:p>
            <a:r>
              <a:rPr lang="en-US" b="1"/>
              <a:t>End of Year Report – Accomplishments</a:t>
            </a:r>
          </a:p>
        </p:txBody>
      </p:sp>
      <p:sp>
        <p:nvSpPr>
          <p:cNvPr id="12" name="Rectangle 11">
            <a:extLst>
              <a:ext uri="{FF2B5EF4-FFF2-40B4-BE49-F238E27FC236}">
                <a16:creationId xmlns:a16="http://schemas.microsoft.com/office/drawing/2014/main" id="{687AD726-C664-D24F-1862-D3EF6B97D991}"/>
              </a:ext>
            </a:extLst>
          </p:cNvPr>
          <p:cNvSpPr/>
          <p:nvPr/>
        </p:nvSpPr>
        <p:spPr>
          <a:xfrm>
            <a:off x="6237078" y="1726587"/>
            <a:ext cx="5488197" cy="3855063"/>
          </a:xfrm>
          <a:prstGeom prst="rect">
            <a:avLst/>
          </a:prstGeom>
          <a:solidFill>
            <a:srgbClr val="008C9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In a strategic plan, accomplishments refer to the significant achievements or milestones that an organization or unit has successfully reached as a result of implementing the strategies and actions outlined in the plan. These accomplishments are the tangible outcomes that demonstrate progress toward the strategic objectives and goals. They often include completed projects, improved metrics, successful initiatives, or any other outcomes that align with the strategic vision and contribute to the organization’s overall success.</a:t>
            </a:r>
          </a:p>
        </p:txBody>
      </p:sp>
      <p:pic>
        <p:nvPicPr>
          <p:cNvPr id="19" name="Picture 18">
            <a:extLst>
              <a:ext uri="{FF2B5EF4-FFF2-40B4-BE49-F238E27FC236}">
                <a16:creationId xmlns:a16="http://schemas.microsoft.com/office/drawing/2014/main" id="{91FA00B3-877C-F4F9-8C63-5F52B7F7D994}"/>
              </a:ext>
            </a:extLst>
          </p:cNvPr>
          <p:cNvPicPr>
            <a:picLocks noChangeAspect="1"/>
          </p:cNvPicPr>
          <p:nvPr/>
        </p:nvPicPr>
        <p:blipFill>
          <a:blip r:embed="rId2"/>
          <a:stretch>
            <a:fillRect/>
          </a:stretch>
        </p:blipFill>
        <p:spPr>
          <a:xfrm>
            <a:off x="125622" y="1726587"/>
            <a:ext cx="6008105" cy="38550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948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B5EEF-5075-1556-9EFF-9D616E635D5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B8F334B-8952-91B2-DF31-15D9CB9EF5BA}"/>
              </a:ext>
            </a:extLst>
          </p:cNvPr>
          <p:cNvSpPr/>
          <p:nvPr/>
        </p:nvSpPr>
        <p:spPr>
          <a:xfrm>
            <a:off x="4249693" y="1215483"/>
            <a:ext cx="6856272" cy="2173331"/>
          </a:xfrm>
          <a:prstGeom prst="rect">
            <a:avLst/>
          </a:prstGeom>
          <a:solidFill>
            <a:srgbClr val="008C9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boto Slab" pitchFamily="2" charset="0"/>
                <a:ea typeface="Roboto Slab" pitchFamily="2" charset="0"/>
                <a:cs typeface="Roboto Slab" pitchFamily="2" charset="0"/>
              </a:rPr>
              <a:t>Supporting data refers to the information, statistics, or evidence used to substantiate, validate, or provide context to the accomplishments. Please, provide data to support the listed accomplishments, including charts, graphs, tables, or other visual representations. You may also upload relevant data files.</a:t>
            </a:r>
          </a:p>
        </p:txBody>
      </p:sp>
      <p:sp>
        <p:nvSpPr>
          <p:cNvPr id="31" name="TextBox 30">
            <a:extLst>
              <a:ext uri="{FF2B5EF4-FFF2-40B4-BE49-F238E27FC236}">
                <a16:creationId xmlns:a16="http://schemas.microsoft.com/office/drawing/2014/main" id="{F65132DA-653E-D308-AA61-3B78289C79BC}"/>
              </a:ext>
            </a:extLst>
          </p:cNvPr>
          <p:cNvSpPr txBox="1"/>
          <p:nvPr/>
        </p:nvSpPr>
        <p:spPr>
          <a:xfrm>
            <a:off x="381000" y="200722"/>
            <a:ext cx="11430000" cy="101476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A7934B"/>
                </a:solidFill>
                <a:effectLst/>
                <a:uLnTx/>
                <a:uFillTx/>
                <a:latin typeface="Roboto Slab" pitchFamily="2" charset="0"/>
                <a:ea typeface="Roboto Slab" pitchFamily="2" charset="0"/>
                <a:cs typeface="Roboto" panose="02000000000000000000" pitchFamily="2" charset="0"/>
              </a:rPr>
              <a:t>End of Year Report - Supporting Data &amp; Impact</a:t>
            </a:r>
          </a:p>
        </p:txBody>
      </p:sp>
      <p:sp>
        <p:nvSpPr>
          <p:cNvPr id="11" name="Rectangle 10">
            <a:extLst>
              <a:ext uri="{FF2B5EF4-FFF2-40B4-BE49-F238E27FC236}">
                <a16:creationId xmlns:a16="http://schemas.microsoft.com/office/drawing/2014/main" id="{6BEA05FF-C11D-4FAA-D45C-126869B12264}"/>
              </a:ext>
            </a:extLst>
          </p:cNvPr>
          <p:cNvSpPr/>
          <p:nvPr/>
        </p:nvSpPr>
        <p:spPr>
          <a:xfrm>
            <a:off x="4249692" y="3660935"/>
            <a:ext cx="6856271" cy="2170853"/>
          </a:xfrm>
          <a:prstGeom prst="rect">
            <a:avLst/>
          </a:prstGeom>
          <a:solidFill>
            <a:srgbClr val="008C9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Roboto Slab" pitchFamily="2" charset="0"/>
              </a:rPr>
              <a:t>Impact refers to the significant and measurable effects or outcomes that result from an action, decision, project, or strategy. Please, describe how the accomplishments have positively and measurably impacted student engagement, well-being, access, the closing of equity gaps, or other student-oriented outcomes. Include specific examples or data where possible to illustrate these impacts.</a:t>
            </a:r>
          </a:p>
        </p:txBody>
      </p:sp>
      <p:pic>
        <p:nvPicPr>
          <p:cNvPr id="13" name="Picture 12">
            <a:extLst>
              <a:ext uri="{FF2B5EF4-FFF2-40B4-BE49-F238E27FC236}">
                <a16:creationId xmlns:a16="http://schemas.microsoft.com/office/drawing/2014/main" id="{20A9CB67-C8C5-ED41-16D1-60C2D491F155}"/>
              </a:ext>
            </a:extLst>
          </p:cNvPr>
          <p:cNvPicPr>
            <a:picLocks noChangeAspect="1"/>
          </p:cNvPicPr>
          <p:nvPr/>
        </p:nvPicPr>
        <p:blipFill>
          <a:blip r:embed="rId2"/>
          <a:stretch>
            <a:fillRect/>
          </a:stretch>
        </p:blipFill>
        <p:spPr>
          <a:xfrm>
            <a:off x="411071" y="1213005"/>
            <a:ext cx="3838622" cy="2175809"/>
          </a:xfrm>
          <a:prstGeom prst="rect">
            <a:avLst/>
          </a:prstGeom>
          <a:effectLst/>
        </p:spPr>
      </p:pic>
      <p:pic>
        <p:nvPicPr>
          <p:cNvPr id="2" name="Picture 1">
            <a:extLst>
              <a:ext uri="{FF2B5EF4-FFF2-40B4-BE49-F238E27FC236}">
                <a16:creationId xmlns:a16="http://schemas.microsoft.com/office/drawing/2014/main" id="{AEF505EC-0323-32AF-01D2-1F265C345E0F}"/>
              </a:ext>
            </a:extLst>
          </p:cNvPr>
          <p:cNvPicPr>
            <a:picLocks noChangeAspect="1"/>
          </p:cNvPicPr>
          <p:nvPr/>
        </p:nvPicPr>
        <p:blipFill>
          <a:blip r:embed="rId3"/>
          <a:stretch>
            <a:fillRect/>
          </a:stretch>
        </p:blipFill>
        <p:spPr>
          <a:xfrm>
            <a:off x="411071" y="3658457"/>
            <a:ext cx="3838621" cy="2175809"/>
          </a:xfrm>
          <a:prstGeom prst="rect">
            <a:avLst/>
          </a:prstGeom>
        </p:spPr>
      </p:pic>
      <p:pic>
        <p:nvPicPr>
          <p:cNvPr id="3" name="Picture 2">
            <a:extLst>
              <a:ext uri="{FF2B5EF4-FFF2-40B4-BE49-F238E27FC236}">
                <a16:creationId xmlns:a16="http://schemas.microsoft.com/office/drawing/2014/main" id="{26B0B257-5EAC-E438-EB2B-5072DB5D0EE8}"/>
              </a:ext>
            </a:extLst>
          </p:cNvPr>
          <p:cNvPicPr>
            <a:picLocks noChangeAspect="1"/>
          </p:cNvPicPr>
          <p:nvPr/>
        </p:nvPicPr>
        <p:blipFill>
          <a:blip r:embed="rId4"/>
          <a:stretch>
            <a:fillRect/>
          </a:stretch>
        </p:blipFill>
        <p:spPr>
          <a:xfrm>
            <a:off x="411069" y="3658457"/>
            <a:ext cx="3838622" cy="2367439"/>
          </a:xfrm>
          <a:prstGeom prst="rect">
            <a:avLst/>
          </a:prstGeom>
        </p:spPr>
      </p:pic>
    </p:spTree>
    <p:extLst>
      <p:ext uri="{BB962C8B-B14F-4D97-AF65-F5344CB8AC3E}">
        <p14:creationId xmlns:p14="http://schemas.microsoft.com/office/powerpoint/2010/main" val="44746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81BAC9-B714-0387-98C0-18006151178C}"/>
              </a:ext>
            </a:extLst>
          </p:cNvPr>
          <p:cNvSpPr/>
          <p:nvPr/>
        </p:nvSpPr>
        <p:spPr>
          <a:xfrm>
            <a:off x="8019264" y="4280388"/>
            <a:ext cx="3597638" cy="163577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Rafael Soares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Office of Research and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Senior Business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rsoares30@gatech.edu</a:t>
            </a:r>
          </a:p>
        </p:txBody>
      </p:sp>
      <p:sp>
        <p:nvSpPr>
          <p:cNvPr id="7" name="Rectangle 6">
            <a:extLst>
              <a:ext uri="{FF2B5EF4-FFF2-40B4-BE49-F238E27FC236}">
                <a16:creationId xmlns:a16="http://schemas.microsoft.com/office/drawing/2014/main" id="{58DFC220-FEDF-0156-97F5-89F78292BCA5}"/>
              </a:ext>
            </a:extLst>
          </p:cNvPr>
          <p:cNvSpPr/>
          <p:nvPr/>
        </p:nvSpPr>
        <p:spPr>
          <a:xfrm>
            <a:off x="4133088" y="4280389"/>
            <a:ext cx="3532635" cy="163577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Dr. Brenda “B” Woods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Office of Research and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Robot Slab"/>
                <a:ea typeface="+mn-ea"/>
                <a:cs typeface="+mn-cs"/>
              </a:rPr>
              <a:t>drbwoods@gatech.edu</a:t>
            </a:r>
          </a:p>
        </p:txBody>
      </p:sp>
      <p:sp>
        <p:nvSpPr>
          <p:cNvPr id="27" name="Round Diagonal Corner Rectangle 19">
            <a:extLst>
              <a:ext uri="{FF2B5EF4-FFF2-40B4-BE49-F238E27FC236}">
                <a16:creationId xmlns:a16="http://schemas.microsoft.com/office/drawing/2014/main" id="{C287E536-8373-B7AA-1B08-175D5FE4D705}"/>
              </a:ext>
            </a:extLst>
          </p:cNvPr>
          <p:cNvSpPr/>
          <p:nvPr/>
        </p:nvSpPr>
        <p:spPr>
          <a:xfrm flipH="1">
            <a:off x="3805376" y="366349"/>
            <a:ext cx="7912134" cy="1757954"/>
          </a:xfrm>
          <a:prstGeom prst="round2DiagRect">
            <a:avLst>
              <a:gd name="adj1" fmla="val 30369"/>
              <a:gd name="adj2" fmla="val 0"/>
            </a:avLst>
          </a:prstGeom>
          <a:solidFill>
            <a:srgbClr val="B3A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8000" b="1" i="0" u="none" strike="noStrike" kern="1200" cap="none" spc="0" normalizeH="0" baseline="0" noProof="0" dirty="0">
                <a:ln>
                  <a:noFill/>
                </a:ln>
                <a:solidFill>
                  <a:srgbClr val="003057"/>
                </a:solidFill>
                <a:effectLst/>
                <a:uLnTx/>
                <a:uFillTx/>
                <a:latin typeface="Roboto Slab" pitchFamily="2" charset="0"/>
                <a:ea typeface="Roboto Slab" pitchFamily="2" charset="0"/>
                <a:cs typeface="Roboto Slab" pitchFamily="2" charset="0"/>
              </a:rPr>
              <a:t>Questions</a:t>
            </a:r>
          </a:p>
        </p:txBody>
      </p:sp>
      <p:pic>
        <p:nvPicPr>
          <p:cNvPr id="5" name="Picture 4">
            <a:extLst>
              <a:ext uri="{FF2B5EF4-FFF2-40B4-BE49-F238E27FC236}">
                <a16:creationId xmlns:a16="http://schemas.microsoft.com/office/drawing/2014/main" id="{E7C22E44-7489-F9E1-4361-163B0AF3FDEE}"/>
              </a:ext>
            </a:extLst>
          </p:cNvPr>
          <p:cNvPicPr>
            <a:picLocks noChangeAspect="1"/>
          </p:cNvPicPr>
          <p:nvPr/>
        </p:nvPicPr>
        <p:blipFill>
          <a:blip r:embed="rId3"/>
          <a:stretch>
            <a:fillRect/>
          </a:stretch>
        </p:blipFill>
        <p:spPr>
          <a:xfrm>
            <a:off x="244050" y="380169"/>
            <a:ext cx="2755182" cy="6477831"/>
          </a:xfrm>
          <a:prstGeom prst="rect">
            <a:avLst/>
          </a:prstGeom>
        </p:spPr>
      </p:pic>
      <p:pic>
        <p:nvPicPr>
          <p:cNvPr id="6" name="Picture 5">
            <a:extLst>
              <a:ext uri="{FF2B5EF4-FFF2-40B4-BE49-F238E27FC236}">
                <a16:creationId xmlns:a16="http://schemas.microsoft.com/office/drawing/2014/main" id="{58D41612-93CA-3F3C-616A-2542E3951D3A}"/>
              </a:ext>
            </a:extLst>
          </p:cNvPr>
          <p:cNvPicPr>
            <a:picLocks noChangeAspect="1"/>
          </p:cNvPicPr>
          <p:nvPr/>
        </p:nvPicPr>
        <p:blipFill>
          <a:blip r:embed="rId4"/>
          <a:stretch>
            <a:fillRect/>
          </a:stretch>
        </p:blipFill>
        <p:spPr>
          <a:xfrm>
            <a:off x="5082483" y="2505428"/>
            <a:ext cx="1633844" cy="1998575"/>
          </a:xfrm>
          <a:prstGeom prst="rect">
            <a:avLst/>
          </a:prstGeom>
        </p:spPr>
      </p:pic>
      <p:pic>
        <p:nvPicPr>
          <p:cNvPr id="9" name="Picture 8" descr="A person in a suit smiling&#10;&#10;Description automatically generated">
            <a:extLst>
              <a:ext uri="{FF2B5EF4-FFF2-40B4-BE49-F238E27FC236}">
                <a16:creationId xmlns:a16="http://schemas.microsoft.com/office/drawing/2014/main" id="{92A77248-0BF8-4420-839F-C0AB53F1B4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6842" y="2524518"/>
            <a:ext cx="1942483" cy="1979485"/>
          </a:xfrm>
          <a:prstGeom prst="ellipse">
            <a:avLst/>
          </a:prstGeom>
          <a:ln w="63500" cap="rnd">
            <a:noFill/>
          </a:ln>
          <a:effectLst>
            <a:softEdge rad="12700"/>
          </a:effectLst>
        </p:spPr>
      </p:pic>
    </p:spTree>
    <p:extLst>
      <p:ext uri="{BB962C8B-B14F-4D97-AF65-F5344CB8AC3E}">
        <p14:creationId xmlns:p14="http://schemas.microsoft.com/office/powerpoint/2010/main" val="27075975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CDE54F6-6007-2848-B683-2C1822FC5485}" vid="{C0D1DEBA-DE5C-9C46-9118-2685038DF7C3}"/>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CDE54F6-6007-2848-B683-2C1822FC5485}" vid="{FB47B6FD-F52A-2B42-851E-06D2988544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580</Words>
  <Application>Microsoft Office PowerPoint</Application>
  <PresentationFormat>Widescreen</PresentationFormat>
  <Paragraphs>100</Paragraphs>
  <Slides>8</Slides>
  <Notes>5</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Custom Design</vt:lpstr>
      <vt:lpstr>1_Custom Design</vt:lpstr>
      <vt:lpstr>SEWB  End-Of-Year Guideline</vt:lpstr>
      <vt:lpstr>SEWB Unit Planning, Assessment, &amp; Reporting</vt:lpstr>
      <vt:lpstr>Units Required to Submit Reports</vt:lpstr>
      <vt:lpstr>Strategic Plan Assessment Timeline</vt:lpstr>
      <vt:lpstr>End of Year Report</vt:lpstr>
      <vt:lpstr>End of Year Report – Accomplishments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Soares, Rafael Barros</dc:creator>
  <cp:lastModifiedBy>Soares, Rafael Barros</cp:lastModifiedBy>
  <cp:revision>3</cp:revision>
  <dcterms:created xsi:type="dcterms:W3CDTF">2025-05-21T13:34:53Z</dcterms:created>
  <dcterms:modified xsi:type="dcterms:W3CDTF">2025-07-24T17:00:53Z</dcterms:modified>
</cp:coreProperties>
</file>