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663" r:id="rId3"/>
    <p:sldId id="258" r:id="rId4"/>
    <p:sldId id="661" r:id="rId5"/>
    <p:sldId id="653" r:id="rId6"/>
    <p:sldId id="261" r:id="rId7"/>
    <p:sldId id="262" r:id="rId8"/>
    <p:sldId id="652" r:id="rId9"/>
    <p:sldId id="264" r:id="rId10"/>
    <p:sldId id="658" r:id="rId11"/>
    <p:sldId id="662" r:id="rId12"/>
    <p:sldId id="659"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651" r:id="rId29"/>
    <p:sldId id="285" r:id="rId30"/>
    <p:sldId id="286" r:id="rId31"/>
    <p:sldId id="287" r:id="rId32"/>
    <p:sldId id="288" r:id="rId33"/>
  </p:sldIdLst>
  <p:sldSz cx="12192000" cy="6858000"/>
  <p:notesSz cx="6858000" cy="9144000"/>
  <p:embeddedFontLst>
    <p:embeddedFont>
      <p:font typeface="Consolas" panose="020B0609020204030204" pitchFamily="49"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Lato Black" panose="020F0502020204030203" pitchFamily="34" charset="0"/>
      <p:bold r:id="rId43"/>
      <p:italic r:id="rId44"/>
      <p:boldItalic r:id="rId45"/>
    </p:embeddedFont>
    <p:embeddedFont>
      <p:font typeface="Lato Light" panose="020F0302020204030203"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Open Sans Light" panose="020B0306030504020204" pitchFamily="34" charset="0"/>
      <p:regular r:id="rId54"/>
      <p:bold r:id="rId55"/>
      <p:italic r:id="rId56"/>
      <p:boldItalic r:id="rId57"/>
    </p:embeddedFont>
  </p:embeddedFontLst>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E5"/>
    <a:srgbClr val="4BACC6"/>
    <a:srgbClr val="1F497D"/>
    <a:srgbClr val="9BBB59"/>
    <a:srgbClr val="4F81BD"/>
    <a:srgbClr val="3D454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2FB72-90EB-5FE8-52CB-03CB18C47613}" v="14" dt="2023-02-01T16:31:52.721"/>
    <p1510:client id="{1C933FDD-6B6B-247F-1CEE-437461CD2EFD}" v="8" dt="2023-02-22T21:12:52.683"/>
    <p1510:client id="{24EC2CDC-3D26-42E5-9A76-B0410B4D2761}" v="30" dt="2023-02-09T14:49:22.418"/>
    <p1510:client id="{26A69344-BBCB-32FB-7BF3-4D16072060A2}" v="14" dt="2023-02-28T21:40:25.667"/>
    <p1510:client id="{36493ED8-34B0-CC67-F088-5F53FBDC8CDD}" v="2" dt="2023-02-09T16:36:51.162"/>
    <p1510:client id="{512FFD3E-01CF-0911-D687-69F44C90E74C}" v="5" dt="2023-02-01T17:17:38.323"/>
    <p1510:client id="{5880DB0F-A1CC-F822-3F81-375D5214ADA5}" v="8" dt="2023-02-09T16:28:33.787"/>
    <p1510:client id="{A22877B8-BE22-8EB6-9DF6-C6FA35B7B77E}" v="14" dt="2023-02-01T17:58:05.746"/>
    <p1510:client id="{B065124B-316E-CB73-4367-6FA1686AA167}" v="92" dt="2023-02-28T21:03:01.317"/>
    <p1510:client id="{BCB65844-07D1-4ED9-A7AA-BE21959C5F19}" v="5" dt="2023-02-01T17:05:51.214"/>
    <p1510:client id="{E14ADFF8-ACA9-D2C5-D6DC-92E930863CFC}" v="28" dt="2023-02-16T22:36:31.992"/>
    <p1510:client id="{FBD10645-60CF-260D-7449-58E696683FD9}" v="7" dt="2023-02-01T17:39:51.111"/>
  </p1510:revLst>
</p1510:revInfo>
</file>

<file path=ppt/tableStyles.xml><?xml version="1.0" encoding="utf-8"?>
<a:tblStyleLst xmlns:a="http://schemas.openxmlformats.org/drawingml/2006/main" def="{5C22544A-7EE6-4342-B048-85BDC9FD1C3A}">
  <a:tblStyle styleId="{1119D022-22E2-4A99-84CF-0E8649BB5491}" styleName="Table_0">
    <a:tblBg/>
    <a:wholeTbl>
      <a:tcTxStyle b="off" i="off">
        <a:schemeClr val="tx1"/>
      </a:tcTxStyle>
      <a:tcStyle>
        <a:tcBdr>
          <a:left>
            <a:ln w="12700" cap="flat">
              <a:solidFill>
                <a:schemeClr val="bg1"/>
              </a:solidFill>
              <a:prstDash val="solid"/>
              <a:round/>
              <a:headEnd type="none" w="sm" len="sm"/>
              <a:tailEnd type="none" w="sm" len="sm"/>
            </a:ln>
          </a:left>
          <a:right>
            <a:ln w="12700" cap="flat">
              <a:solidFill>
                <a:schemeClr val="bg1"/>
              </a:solidFill>
              <a:prstDash val="solid"/>
              <a:round/>
              <a:headEnd type="none" w="sm" len="sm"/>
              <a:tailEnd type="none" w="sm" len="sm"/>
            </a:ln>
          </a:right>
          <a:top>
            <a:ln w="12700" cap="flat">
              <a:solidFill>
                <a:schemeClr val="bg1"/>
              </a:solidFill>
              <a:prstDash val="solid"/>
              <a:round/>
              <a:headEnd type="none" w="sm" len="sm"/>
              <a:tailEnd type="none" w="sm" len="sm"/>
            </a:ln>
          </a:top>
          <a:bottom>
            <a:ln w="12700" cap="flat">
              <a:solidFill>
                <a:schemeClr val="bg1"/>
              </a:solidFill>
              <a:prstDash val="solid"/>
              <a:round/>
              <a:headEnd type="none" w="sm" len="sm"/>
              <a:tailEnd type="none" w="sm" len="sm"/>
            </a:ln>
          </a:bottom>
          <a:insideH>
            <a:ln w="12700" cap="flat">
              <a:solidFill>
                <a:schemeClr val="bg1"/>
              </a:solidFill>
              <a:prstDash val="solid"/>
              <a:round/>
              <a:headEnd type="none" w="sm" len="sm"/>
              <a:tailEnd type="none" w="sm" len="sm"/>
            </a:ln>
          </a:insideH>
          <a:insideV>
            <a:ln w="12700" cap="flat">
              <a:solidFill>
                <a:schemeClr val="bg1"/>
              </a:solidFill>
              <a:prstDash val="solid"/>
              <a:round/>
              <a:headEnd type="none" w="sm" len="sm"/>
              <a:tailEnd type="none" w="sm" len="sm"/>
            </a:ln>
          </a:insideV>
        </a:tcBdr>
        <a:fill>
          <a:solidFill>
            <a:srgbClr val="F9E8E6"/>
          </a:solidFill>
        </a:fill>
      </a:tcStyle>
    </a:wholeTbl>
    <a:band1H>
      <a:tcTxStyle b="off" i="off">
        <a:srgbClr val="000000"/>
      </a:tcTxStyle>
      <a:tcStyle>
        <a:tcBdr/>
        <a:fill>
          <a:solidFill>
            <a:srgbClr val="F4CFCA"/>
          </a:solidFill>
        </a:fill>
      </a:tcStyle>
    </a:band1H>
    <a:band2H>
      <a:tcTxStyle b="off" i="off">
        <a:srgbClr val="000000"/>
      </a:tcTxStyle>
      <a:tcStyle>
        <a:tcBdr/>
      </a:tcStyle>
    </a:band2H>
    <a:band1V>
      <a:tcTxStyle b="off" i="off">
        <a:srgbClr val="000000"/>
      </a:tcTxStyle>
      <a:tcStyle>
        <a:tcBdr/>
        <a:fill>
          <a:solidFill>
            <a:srgbClr val="F4CFCA"/>
          </a:solidFill>
        </a:fill>
      </a:tcStyle>
    </a:band1V>
    <a:band2V>
      <a:tcTxStyle b="off" i="off">
        <a:srgbClr val="000000"/>
      </a:tcTxStyle>
      <a:tcStyle>
        <a:tcBdr/>
      </a:tcStyle>
    </a:band2V>
    <a:lastCol>
      <a:tcTxStyle b="on" i="off">
        <a:schemeClr val="bg1"/>
      </a:tcTxStyle>
      <a:tcStyle>
        <a:tcBdr/>
        <a:fill>
          <a:solidFill>
            <a:schemeClr val="accent1"/>
          </a:solidFill>
        </a:fill>
      </a:tcStyle>
    </a:lastCol>
    <a:firstCol>
      <a:tcTxStyle b="on" i="off">
        <a:schemeClr val="bg1"/>
      </a:tcTxStyle>
      <a:tcStyle>
        <a:tcBdr/>
        <a:fill>
          <a:solidFill>
            <a:schemeClr val="accent1"/>
          </a:solidFill>
        </a:fill>
      </a:tcStyle>
    </a:firstCol>
    <a:lastRow>
      <a:tcTxStyle b="on" i="off">
        <a:schemeClr val="bg1"/>
      </a:tcTxStyle>
      <a:tcStyle>
        <a:tcBdr>
          <a:top>
            <a:ln w="38100" cap="flat">
              <a:solidFill>
                <a:schemeClr val="bg1"/>
              </a:solidFill>
              <a:prstDash val="solid"/>
              <a:round/>
              <a:headEnd type="none" w="sm" len="sm"/>
              <a:tailEnd type="none" w="sm" len="sm"/>
            </a:ln>
          </a:top>
        </a:tcBdr>
        <a:fill>
          <a:solidFill>
            <a:schemeClr val="accent1"/>
          </a:solidFill>
        </a:fill>
      </a:tcStyle>
    </a:lastRow>
    <a:firstRow>
      <a:tcTxStyle b="on" i="off">
        <a:schemeClr val="bg1"/>
      </a:tcTxStyle>
      <a:tcStyle>
        <a:tcBdr>
          <a:bottom>
            <a:ln w="38100" cap="flat">
              <a:solidFill>
                <a:schemeClr val="bg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p:restoredTop sz="84885"/>
  </p:normalViewPr>
  <p:slideViewPr>
    <p:cSldViewPr snapToGrid="0">
      <p:cViewPr varScale="1">
        <p:scale>
          <a:sx n="82" d="100"/>
          <a:sy n="82" d="100"/>
        </p:scale>
        <p:origin x="7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0.16584340547848583"/>
          <c:w val="0.93627740539110482"/>
          <c:h val="0.67294388661124738"/>
        </c:manualLayout>
      </c:layout>
      <c:barChart>
        <c:barDir val="col"/>
        <c:grouping val="clustered"/>
        <c:varyColors val="0"/>
        <c:ser>
          <c:idx val="0"/>
          <c:order val="0"/>
          <c:tx>
            <c:strRef>
              <c:f>Sheet1!$B$1</c:f>
              <c:strCache>
                <c:ptCount val="1"/>
                <c:pt idx="0">
                  <c:v>Before AlcoholEdu</c:v>
                </c:pt>
              </c:strCache>
            </c:strRef>
          </c:tx>
          <c:spPr>
            <a:solidFill>
              <a:srgbClr val="F79646"/>
            </a:solidFill>
            <a:ln>
              <a:noFill/>
              <a:round/>
            </a:ln>
            <a:effectLst/>
          </c:spPr>
          <c:invertIfNegative val="0"/>
          <c:dLbls>
            <c:spPr>
              <a:noFill/>
              <a:ln>
                <a:noFill/>
                <a:round/>
              </a:ln>
              <a:effectLst/>
            </c:spPr>
            <c:txPr>
              <a:bodyPr/>
              <a:lstStyle/>
              <a:p>
                <a:pPr>
                  <a:defRPr sz="1000" b="0"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'Sheet1'!$B$2:$B$6</c:f>
              <c:numCache>
                <c:formatCode>0%</c:formatCode>
                <c:ptCount val="5"/>
                <c:pt idx="0">
                  <c:v>0.66</c:v>
                </c:pt>
                <c:pt idx="1">
                  <c:v>0.68</c:v>
                </c:pt>
                <c:pt idx="2">
                  <c:v>0.88</c:v>
                </c:pt>
                <c:pt idx="3">
                  <c:v>0.72</c:v>
                </c:pt>
                <c:pt idx="4">
                  <c:v>0.84</c:v>
                </c:pt>
              </c:numCache>
            </c:numRef>
          </c:val>
          <c:extLst>
            <c:ext xmlns:c16="http://schemas.microsoft.com/office/drawing/2014/chart" uri="{C3380CC4-5D6E-409C-BE32-E72D297353CC}">
              <c16:uniqueId val="{00000000-5E6A-451F-9C51-4833F6BD89BF}"/>
            </c:ext>
          </c:extLst>
        </c:ser>
        <c:ser>
          <c:idx val="1"/>
          <c:order val="1"/>
          <c:tx>
            <c:strRef>
              <c:f>Sheet1!$C$1</c:f>
              <c:strCache>
                <c:ptCount val="1"/>
                <c:pt idx="0">
                  <c:v>After AlcoholEdu</c:v>
                </c:pt>
              </c:strCache>
            </c:strRef>
          </c:tx>
          <c:spPr>
            <a:solidFill>
              <a:srgbClr val="4F81BD"/>
            </a:solidFill>
            <a:ln>
              <a:noFill/>
              <a:round/>
            </a:ln>
            <a:effectLst/>
          </c:spPr>
          <c:invertIfNegative val="0"/>
          <c:dLbls>
            <c:spPr>
              <a:noFill/>
              <a:ln>
                <a:noFill/>
                <a:round/>
              </a:ln>
              <a:effectLst/>
            </c:spPr>
            <c:txPr>
              <a:bodyPr/>
              <a:lstStyle/>
              <a:p>
                <a:pPr>
                  <a:defRPr sz="1000" b="0"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'Sheet1'!$C$2:$C$6</c:f>
              <c:numCache>
                <c:formatCode>0%</c:formatCode>
                <c:ptCount val="5"/>
                <c:pt idx="0">
                  <c:v>0.65</c:v>
                </c:pt>
                <c:pt idx="1">
                  <c:v>0.67</c:v>
                </c:pt>
                <c:pt idx="2">
                  <c:v>0.87</c:v>
                </c:pt>
                <c:pt idx="3">
                  <c:v>0.7</c:v>
                </c:pt>
                <c:pt idx="4">
                  <c:v>0.81</c:v>
                </c:pt>
              </c:numCache>
            </c:numRef>
          </c:val>
          <c:extLst>
            <c:ext xmlns:c16="http://schemas.microsoft.com/office/drawing/2014/chart" uri="{C3380CC4-5D6E-409C-BE32-E72D297353CC}">
              <c16:uniqueId val="{00000001-5E6A-451F-9C51-4833F6BD89BF}"/>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D4543"/>
                </a:solidFill>
                <a:latin typeface="Open Sans"/>
                <a:ea typeface="Open Sans"/>
                <a:cs typeface="Open Sans"/>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legend>
      <c:legendPos val="tr"/>
      <c:overlay val="0"/>
      <c:spPr>
        <a:noFill/>
        <a:ln>
          <a:noFill/>
          <a:round/>
        </a:ln>
        <a:effectLst/>
      </c:spPr>
      <c:txPr>
        <a:bodyPr/>
        <a:lstStyle/>
        <a:p>
          <a:pPr>
            <a:defRPr sz="8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Where Students Choose To Drink</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11667176971987402"/>
          <c:y val="0.1111111111111111"/>
          <c:w val="0.86123432946197165"/>
          <c:h val="0.64729658792650913"/>
        </c:manualLayout>
      </c:layout>
      <c:barChart>
        <c:barDir val="col"/>
        <c:grouping val="clustered"/>
        <c:varyColors val="0"/>
        <c:ser>
          <c:idx val="0"/>
          <c:order val="0"/>
          <c:tx>
            <c:strRef>
              <c:f>Sheet1!$B$1</c:f>
              <c:strCache>
                <c:ptCount val="1"/>
                <c:pt idx="0">
                  <c:v>% of Students</c:v>
                </c:pt>
              </c:strCache>
            </c:strRef>
          </c:tx>
          <c:spPr>
            <a:solidFill>
              <a:srgbClr val="F79646"/>
            </a:solidFill>
            <a:ln>
              <a:noFill/>
              <a:round/>
            </a:ln>
            <a:effectLst/>
          </c:spPr>
          <c:invertIfNegative val="0"/>
          <c:dPt>
            <c:idx val="1"/>
            <c:invertIfNegative val="0"/>
            <c:bubble3D val="0"/>
            <c:extLst>
              <c:ext xmlns:c16="http://schemas.microsoft.com/office/drawing/2014/chart" uri="{C3380CC4-5D6E-409C-BE32-E72D297353CC}">
                <c16:uniqueId val="{00000000-C88D-4536-9A95-ADAB862BBF54}"/>
              </c:ext>
            </c:extLst>
          </c:dPt>
          <c:dPt>
            <c:idx val="2"/>
            <c:invertIfNegative val="0"/>
            <c:bubble3D val="0"/>
            <c:extLst>
              <c:ext xmlns:c16="http://schemas.microsoft.com/office/drawing/2014/chart" uri="{C3380CC4-5D6E-409C-BE32-E72D297353CC}">
                <c16:uniqueId val="{00000001-C88D-4536-9A95-ADAB862BBF54}"/>
              </c:ext>
            </c:extLst>
          </c:dPt>
          <c:dPt>
            <c:idx val="3"/>
            <c:invertIfNegative val="0"/>
            <c:bubble3D val="0"/>
            <c:extLst>
              <c:ext xmlns:c16="http://schemas.microsoft.com/office/drawing/2014/chart" uri="{C3380CC4-5D6E-409C-BE32-E72D297353CC}">
                <c16:uniqueId val="{00000002-C88D-4536-9A95-ADAB862BBF54}"/>
              </c:ext>
            </c:extLst>
          </c:dPt>
          <c:dPt>
            <c:idx val="4"/>
            <c:invertIfNegative val="0"/>
            <c:bubble3D val="0"/>
            <c:extLst>
              <c:ext xmlns:c16="http://schemas.microsoft.com/office/drawing/2014/chart" uri="{C3380CC4-5D6E-409C-BE32-E72D297353CC}">
                <c16:uniqueId val="{00000003-C88D-4536-9A95-ADAB862BBF54}"/>
              </c:ext>
            </c:extLst>
          </c:dPt>
          <c:dPt>
            <c:idx val="5"/>
            <c:invertIfNegative val="0"/>
            <c:bubble3D val="0"/>
            <c:extLst>
              <c:ext xmlns:c16="http://schemas.microsoft.com/office/drawing/2014/chart" uri="{C3380CC4-5D6E-409C-BE32-E72D297353CC}">
                <c16:uniqueId val="{00000004-C88D-4536-9A95-ADAB862BBF54}"/>
              </c:ext>
            </c:extLst>
          </c:dPt>
          <c:dPt>
            <c:idx val="6"/>
            <c:invertIfNegative val="0"/>
            <c:bubble3D val="0"/>
            <c:extLst>
              <c:ext xmlns:c16="http://schemas.microsoft.com/office/drawing/2014/chart" uri="{C3380CC4-5D6E-409C-BE32-E72D297353CC}">
                <c16:uniqueId val="{00000005-C88D-4536-9A95-ADAB862BBF54}"/>
              </c:ext>
            </c:extLst>
          </c:dPt>
          <c:dPt>
            <c:idx val="7"/>
            <c:invertIfNegative val="0"/>
            <c:bubble3D val="0"/>
            <c:extLst>
              <c:ext xmlns:c16="http://schemas.microsoft.com/office/drawing/2014/chart" uri="{C3380CC4-5D6E-409C-BE32-E72D297353CC}">
                <c16:uniqueId val="{00000006-C88D-4536-9A95-ADAB862BBF54}"/>
              </c:ext>
            </c:extLst>
          </c:dPt>
          <c:dPt>
            <c:idx val="8"/>
            <c:invertIfNegative val="0"/>
            <c:bubble3D val="0"/>
            <c:extLst>
              <c:ext xmlns:c16="http://schemas.microsoft.com/office/drawing/2014/chart" uri="{C3380CC4-5D6E-409C-BE32-E72D297353CC}">
                <c16:uniqueId val="{00000007-C88D-4536-9A95-ADAB862BBF54}"/>
              </c:ext>
            </c:extLst>
          </c:dPt>
          <c:dPt>
            <c:idx val="9"/>
            <c:invertIfNegative val="0"/>
            <c:bubble3D val="0"/>
            <c:extLst>
              <c:ext xmlns:c16="http://schemas.microsoft.com/office/drawing/2014/chart" uri="{C3380CC4-5D6E-409C-BE32-E72D297353CC}">
                <c16:uniqueId val="{00000008-C88D-4536-9A95-ADAB862BBF54}"/>
              </c:ext>
            </c:extLst>
          </c:dPt>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'Sheet1'!$A$2:$A$11</c:f>
              <c:strCache>
                <c:ptCount val="10"/>
                <c:pt idx="0">
                  <c:v>On-Campus Residence</c:v>
                </c:pt>
                <c:pt idx="1">
                  <c:v>Off-Campus Residence</c:v>
                </c:pt>
                <c:pt idx="2">
                  <c:v>Fraternity/Sorority House</c:v>
                </c:pt>
                <c:pt idx="3">
                  <c:v>Athletic Event</c:v>
                </c:pt>
                <c:pt idx="4">
                  <c:v>Bar or Nightclub</c:v>
                </c:pt>
                <c:pt idx="5">
                  <c:v>Outdoor Setting</c:v>
                </c:pt>
                <c:pt idx="6">
                  <c:v>Restaurant</c:v>
                </c:pt>
                <c:pt idx="7">
                  <c:v>In a Car</c:v>
                </c:pt>
                <c:pt idx="8">
                  <c:v>At Home</c:v>
                </c:pt>
                <c:pt idx="9">
                  <c:v>None of These</c:v>
                </c:pt>
              </c:strCache>
            </c:strRef>
          </c:cat>
          <c:val>
            <c:numRef>
              <c:f>'Sheet1'!$B$2:$B$11</c:f>
              <c:numCache>
                <c:formatCode>0%</c:formatCode>
                <c:ptCount val="10"/>
                <c:pt idx="0">
                  <c:v>0.1</c:v>
                </c:pt>
                <c:pt idx="1">
                  <c:v>0.14000000000000001</c:v>
                </c:pt>
                <c:pt idx="2">
                  <c:v>0.4</c:v>
                </c:pt>
                <c:pt idx="3">
                  <c:v>0.06</c:v>
                </c:pt>
                <c:pt idx="4">
                  <c:v>7.0000000000000007E-2</c:v>
                </c:pt>
                <c:pt idx="5">
                  <c:v>0.05</c:v>
                </c:pt>
                <c:pt idx="6">
                  <c:v>0.03</c:v>
                </c:pt>
                <c:pt idx="7">
                  <c:v>0</c:v>
                </c:pt>
                <c:pt idx="8">
                  <c:v>0.11</c:v>
                </c:pt>
                <c:pt idx="9">
                  <c:v>0.05</c:v>
                </c:pt>
              </c:numCache>
            </c:numRef>
          </c:val>
          <c:extLst>
            <c:ext xmlns:c16="http://schemas.microsoft.com/office/drawing/2014/chart" uri="{C3380CC4-5D6E-409C-BE32-E72D297353CC}">
              <c16:uniqueId val="{00000009-C88D-4536-9A95-ADAB862BBF54}"/>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b"/>
        <c:numFmt formatCode="General" sourceLinked="1"/>
        <c:majorTickMark val="out"/>
        <c:minorTickMark val="none"/>
        <c:tickLblPos val="nextTo"/>
        <c:spPr>
          <a:ln w="9525">
            <a:solidFill>
              <a:srgbClr val="E5E7E7"/>
            </a:solidFill>
            <a:prstDash val="solid"/>
            <a:round/>
          </a:ln>
        </c:spPr>
        <c:txPr>
          <a:bodyPr/>
          <a:lstStyle/>
          <a:p>
            <a:pPr algn="ctr">
              <a:defRPr b="1" baseline="0">
                <a:solidFill>
                  <a:srgbClr val="515859"/>
                </a:solidFill>
                <a:latin typeface="+mn-lt"/>
                <a:ea typeface="+mn-lt"/>
                <a:cs typeface="+mn-lt"/>
              </a:defRPr>
            </a:pPr>
            <a:endParaRPr lang="en-US"/>
          </a:p>
        </c:txPr>
        <c:crossAx val="668279488"/>
        <c:crosses val="autoZero"/>
        <c:auto val="1"/>
        <c:lblAlgn val="ctr"/>
        <c:lblOffset val="100"/>
        <c:noMultiLvlLbl val="0"/>
      </c:catAx>
      <c:valAx>
        <c:axId val="668279488"/>
        <c:scaling>
          <c:orientation val="minMax"/>
          <c:min val="0"/>
        </c:scaling>
        <c:delete val="0"/>
        <c:axPos val="l"/>
        <c:minorGridlines>
          <c:spPr>
            <a:ln w="9525">
              <a:noFill/>
              <a:round/>
            </a:ln>
          </c:spPr>
        </c:minorGridlines>
        <c:title>
          <c:tx>
            <c:rich>
              <a:bodyPr rot="-5400000" vert="horz"/>
              <a:lstStyle/>
              <a:p>
                <a:pPr>
                  <a:defRPr lang="en-US" sz="1000" b="0" i="0" baseline="0">
                    <a:solidFill>
                      <a:srgbClr val="515859"/>
                    </a:solidFill>
                    <a:latin typeface="+mn-lt"/>
                    <a:ea typeface="+mn-lt"/>
                    <a:cs typeface="+mn-lt"/>
                  </a:defRPr>
                </a:pPr>
                <a:r>
                  <a:rPr lang="en-US" sz="1000" b="0" i="0" baseline="0">
                    <a:solidFill>
                      <a:srgbClr val="515859"/>
                    </a:solidFill>
                    <a:latin typeface="+mn-lt"/>
                    <a:ea typeface="+mn-lt"/>
                    <a:cs typeface="+mn-lt"/>
                  </a:rPr>
                  <a:t>Percent of Drinkers</a:t>
                </a:r>
              </a:p>
            </c:rich>
          </c:tx>
          <c:layout>
            <c:manualLayout>
              <c:xMode val="edge"/>
              <c:yMode val="edge"/>
              <c:x val="1.3076995583750277E-2"/>
              <c:y val="0.31101068095654716"/>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aseline="0">
                <a:solidFill>
                  <a:srgbClr val="515859"/>
                </a:solidFill>
                <a:latin typeface="+mn-lt"/>
                <a:ea typeface="+mn-lt"/>
                <a:cs typeface="+mn-lt"/>
              </a:defRPr>
            </a:pPr>
            <a:endParaRPr lang="en-US"/>
          </a:p>
        </c:txPr>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Top Reasons Students Choose To Drink, compared to peer institutions</a:t>
            </a:r>
          </a:p>
        </c:rich>
      </c:tx>
      <c:layout>
        <c:manualLayout>
          <c:xMode val="edge"/>
          <c:yMode val="edge"/>
          <c:x val="1.581682906817193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4F81BD"/>
            </a:solidFill>
            <a:ln>
              <a:noFill/>
              <a:round/>
            </a:ln>
            <a:effectLst/>
          </c:spPr>
          <c:invertIfNegative val="0"/>
          <c:dLbls>
            <c:spPr>
              <a:noFill/>
              <a:ln>
                <a:noFill/>
                <a:round/>
              </a:ln>
              <a:effectLst/>
            </c:spPr>
            <c:txPr>
              <a:bodyPr/>
              <a:lstStyle/>
              <a:p>
                <a:pPr>
                  <a:defRPr sz="12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To have a good time with friends</c:v>
                </c:pt>
                <c:pt idx="1">
                  <c:v>To celebrate</c:v>
                </c:pt>
                <c:pt idx="2">
                  <c:v>To get drunk</c:v>
                </c:pt>
                <c:pt idx="3">
                  <c:v>To feel connected with the people around you</c:v>
                </c:pt>
              </c:strCache>
            </c:strRef>
          </c:cat>
          <c:val>
            <c:numRef>
              <c:f>'Sheet1'!$B$2:$B$5</c:f>
              <c:numCache>
                <c:formatCode>0%</c:formatCode>
                <c:ptCount val="4"/>
                <c:pt idx="0">
                  <c:v>0.87</c:v>
                </c:pt>
                <c:pt idx="1">
                  <c:v>0.56999999999999995</c:v>
                </c:pt>
                <c:pt idx="2">
                  <c:v>0.39</c:v>
                </c:pt>
                <c:pt idx="3">
                  <c:v>0.35</c:v>
                </c:pt>
              </c:numCache>
            </c:numRef>
          </c:val>
          <c:extLst>
            <c:ext xmlns:c16="http://schemas.microsoft.com/office/drawing/2014/chart" uri="{C3380CC4-5D6E-409C-BE32-E72D297353CC}">
              <c16:uniqueId val="{00000000-E26B-4F84-9987-9B57E75FF575}"/>
            </c:ext>
          </c:extLst>
        </c:ser>
        <c:ser>
          <c:idx val="1"/>
          <c:order val="1"/>
          <c:tx>
            <c:strRef>
              <c:f>Sheet1!$C$1</c:f>
              <c:strCache>
                <c:ptCount val="1"/>
                <c:pt idx="0">
                  <c:v>Peer Institutions</c:v>
                </c:pt>
              </c:strCache>
            </c:strRef>
          </c:tx>
          <c:spPr>
            <a:solidFill>
              <a:srgbClr val="1F497D"/>
            </a:solidFill>
            <a:ln>
              <a:noFill/>
              <a:round/>
            </a:ln>
            <a:effectLst/>
          </c:spPr>
          <c:invertIfNegative val="0"/>
          <c:dLbls>
            <c:spPr>
              <a:noFill/>
              <a:ln>
                <a:noFill/>
                <a:round/>
              </a:ln>
              <a:effectLst/>
            </c:spPr>
            <c:txPr>
              <a:bodyPr/>
              <a:lstStyle/>
              <a:p>
                <a:pPr>
                  <a:defRPr sz="12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To have a good time with friends</c:v>
                </c:pt>
                <c:pt idx="1">
                  <c:v>To celebrate</c:v>
                </c:pt>
                <c:pt idx="2">
                  <c:v>To get drunk</c:v>
                </c:pt>
                <c:pt idx="3">
                  <c:v>To feel connected with the people around you</c:v>
                </c:pt>
              </c:strCache>
            </c:strRef>
          </c:cat>
          <c:val>
            <c:numRef>
              <c:f>'Sheet1'!$C$2:$C$5</c:f>
              <c:numCache>
                <c:formatCode>0%</c:formatCode>
                <c:ptCount val="4"/>
                <c:pt idx="0">
                  <c:v>0.85</c:v>
                </c:pt>
                <c:pt idx="1">
                  <c:v>0.64</c:v>
                </c:pt>
                <c:pt idx="2">
                  <c:v>0.36</c:v>
                </c:pt>
                <c:pt idx="3">
                  <c:v>0.36</c:v>
                </c:pt>
              </c:numCache>
            </c:numRef>
          </c:val>
          <c:extLst>
            <c:ext xmlns:c16="http://schemas.microsoft.com/office/drawing/2014/chart" uri="{C3380CC4-5D6E-409C-BE32-E72D297353CC}">
              <c16:uniqueId val="{00000001-E26B-4F84-9987-9B57E75FF575}"/>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1100" b="1" baseline="0">
                <a:solidFill>
                  <a:srgbClr val="515859"/>
                </a:solidFill>
                <a:latin typeface="+mn-lt"/>
                <a:ea typeface="+mn-lt"/>
                <a:cs typeface="+mn-lt"/>
              </a:defRPr>
            </a:pPr>
            <a:endParaRPr lang="en-US"/>
          </a:p>
        </c:txPr>
        <c:crossAx val="701098176"/>
        <c:crosses val="autoZero"/>
        <c:auto val="1"/>
        <c:lblAlgn val="ctr"/>
        <c:lblOffset val="100"/>
        <c:noMultiLvlLbl val="0"/>
      </c:catAx>
      <c:valAx>
        <c:axId val="701098176"/>
        <c:scaling>
          <c:orientation val="minMax"/>
          <c:min val="0"/>
        </c:scaling>
        <c:delete val="0"/>
        <c:axPos val="l"/>
        <c:minorGridlines>
          <c:spPr>
            <a:ln w="9525">
              <a:noFill/>
              <a:round/>
            </a:ln>
          </c:spPr>
        </c:minorGridlines>
        <c:title>
          <c:tx>
            <c:rich>
              <a:bodyPr rot="-5400000" vert="horz"/>
              <a:lstStyle/>
              <a:p>
                <a:pPr>
                  <a:defRPr lang="en-US" sz="800" b="0" i="0" baseline="0">
                    <a:solidFill>
                      <a:srgbClr val="515859"/>
                    </a:solidFill>
                    <a:latin typeface="Open Sans"/>
                    <a:ea typeface="Open Sans"/>
                    <a:cs typeface="Open Sans"/>
                  </a:defRPr>
                </a:pPr>
                <a:r>
                  <a:rPr lang="en-US" sz="800" b="0" i="0" baseline="0">
                    <a:solidFill>
                      <a:srgbClr val="515859"/>
                    </a:solidFill>
                    <a:latin typeface="Open Sans"/>
                    <a:ea typeface="Open Sans"/>
                    <a:cs typeface="Open Sans"/>
                  </a:rPr>
                  <a:t>Percentage of Drinkers</a:t>
                </a:r>
              </a:p>
            </c:rich>
          </c:tx>
          <c:layout>
            <c:manualLayout>
              <c:xMode val="edge"/>
              <c:yMode val="edge"/>
              <c:x val="1.2820472268596042E-2"/>
              <c:y val="0.39645468795567218"/>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lang="en-US" sz="800" b="0" i="0" baseline="0">
                <a:solidFill>
                  <a:srgbClr val="515859"/>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layout>
        <c:manualLayout>
          <c:xMode val="edge"/>
          <c:yMode val="edge"/>
          <c:x val="0.26976083550054947"/>
          <c:y val="0.17824074074074073"/>
          <c:w val="0.68945132478002569"/>
          <c:h val="3.5888743073782446E-2"/>
        </c:manualLayout>
      </c:layout>
      <c:overlay val="0"/>
      <c:spPr>
        <a:noFill/>
        <a:ln>
          <a:noFill/>
          <a:round/>
        </a:ln>
        <a:effectLst/>
      </c:spPr>
      <c:txPr>
        <a:bodyPr/>
        <a:lstStyle/>
        <a:p>
          <a:pPr>
            <a:defRPr sz="11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3D4543"/>
                </a:solidFill>
                <a:latin typeface="Open Sans"/>
                <a:ea typeface="Open Sans"/>
                <a:cs typeface="Open Sans"/>
              </a:defRPr>
            </a:pPr>
            <a:r>
              <a:rPr sz="1600" b="1" baseline="0">
                <a:solidFill>
                  <a:srgbClr val="3D4543"/>
                </a:solidFill>
                <a:latin typeface="Open Sans"/>
                <a:ea typeface="Open Sans"/>
                <a:cs typeface="Open Sans"/>
              </a:rPr>
              <a:t>Top Reasons Students Choose </a:t>
            </a:r>
            <a:r>
              <a:rPr sz="1600" b="1" baseline="0">
                <a:solidFill>
                  <a:srgbClr val="000000"/>
                </a:solidFill>
                <a:latin typeface="Open Sans"/>
                <a:ea typeface="Open Sans"/>
                <a:cs typeface="Open Sans"/>
              </a:rPr>
              <a:t>NOT</a:t>
            </a:r>
            <a:r>
              <a:rPr lang="en-US" sz="1600" b="1" i="0" baseline="0">
                <a:solidFill>
                  <a:srgbClr val="515859"/>
                </a:solidFill>
                <a:latin typeface="Open Sans"/>
                <a:ea typeface="Open Sans"/>
                <a:cs typeface="Open Sans"/>
              </a:rPr>
              <a:t> </a:t>
            </a:r>
            <a:r>
              <a:rPr sz="1600" b="1" baseline="0">
                <a:solidFill>
                  <a:srgbClr val="3D4543"/>
                </a:solidFill>
                <a:latin typeface="Open Sans"/>
                <a:ea typeface="Open Sans"/>
                <a:cs typeface="Open Sans"/>
              </a:rPr>
              <a:t>To Drink, for Non-Drinkers and Drinkers</a:t>
            </a:r>
          </a:p>
        </c:rich>
      </c:tx>
      <c:layout>
        <c:manualLayout>
          <c:xMode val="edge"/>
          <c:yMode val="edge"/>
          <c:x val="3.3441340930556529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Non-drinkers</c:v>
                </c:pt>
              </c:strCache>
            </c:strRef>
          </c:tx>
          <c:spPr>
            <a:solidFill>
              <a:srgbClr val="F79646"/>
            </a:solidFill>
            <a:ln>
              <a:noFill/>
              <a:round/>
            </a:ln>
            <a:effectLst/>
          </c:spPr>
          <c:invertIfNegative val="0"/>
          <c:dLbls>
            <c:spPr>
              <a:noFill/>
              <a:ln>
                <a:noFill/>
                <a:round/>
              </a:ln>
              <a:effectLst/>
            </c:spPr>
            <c:txPr>
              <a:bodyPr/>
              <a:lstStyle/>
              <a:p>
                <a:pPr>
                  <a:defRPr sz="14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Drinking is against my personal values</c:v>
                </c:pt>
                <c:pt idx="1">
                  <c:v>I’m not old enough to drink legally</c:v>
                </c:pt>
                <c:pt idx="2">
                  <c:v>I don’t like being around others when they are drunk</c:v>
                </c:pt>
                <c:pt idx="3">
                  <c:v>People I care about would disapprove</c:v>
                </c:pt>
              </c:strCache>
            </c:strRef>
          </c:cat>
          <c:val>
            <c:numRef>
              <c:f>'Sheet1'!$B$2:$B$5</c:f>
              <c:numCache>
                <c:formatCode>0%</c:formatCode>
                <c:ptCount val="4"/>
                <c:pt idx="0">
                  <c:v>0.95</c:v>
                </c:pt>
                <c:pt idx="1">
                  <c:v>0.94</c:v>
                </c:pt>
                <c:pt idx="2">
                  <c:v>0.91</c:v>
                </c:pt>
                <c:pt idx="3">
                  <c:v>0.87</c:v>
                </c:pt>
              </c:numCache>
            </c:numRef>
          </c:val>
          <c:extLst>
            <c:ext xmlns:c16="http://schemas.microsoft.com/office/drawing/2014/chart" uri="{C3380CC4-5D6E-409C-BE32-E72D297353CC}">
              <c16:uniqueId val="{00000000-B5DB-4410-A4A7-82F9CBEB1116}"/>
            </c:ext>
          </c:extLst>
        </c:ser>
        <c:ser>
          <c:idx val="1"/>
          <c:order val="1"/>
          <c:tx>
            <c:strRef>
              <c:f>Sheet1!$C$1</c:f>
              <c:strCache>
                <c:ptCount val="1"/>
                <c:pt idx="0">
                  <c:v>Drinkers</c:v>
                </c:pt>
              </c:strCache>
            </c:strRef>
          </c:tx>
          <c:spPr>
            <a:solidFill>
              <a:srgbClr val="4F81BD"/>
            </a:solidFill>
            <a:ln>
              <a:noFill/>
              <a:round/>
            </a:ln>
            <a:effectLst/>
          </c:spPr>
          <c:invertIfNegative val="0"/>
          <c:dLbls>
            <c:spPr>
              <a:noFill/>
              <a:ln>
                <a:noFill/>
                <a:round/>
              </a:ln>
              <a:effectLst/>
            </c:spPr>
            <c:txPr>
              <a:bodyPr/>
              <a:lstStyle/>
              <a:p>
                <a:pPr>
                  <a:defRPr sz="14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Drinking is against my personal values</c:v>
                </c:pt>
                <c:pt idx="1">
                  <c:v>I’m not old enough to drink legally</c:v>
                </c:pt>
                <c:pt idx="2">
                  <c:v>I don’t like being around others when they are drunk</c:v>
                </c:pt>
                <c:pt idx="3">
                  <c:v>People I care about would disapprove</c:v>
                </c:pt>
              </c:strCache>
            </c:strRef>
          </c:cat>
          <c:val>
            <c:numRef>
              <c:f>'Sheet1'!$C$2:$C$5</c:f>
              <c:numCache>
                <c:formatCode>0%</c:formatCode>
                <c:ptCount val="4"/>
                <c:pt idx="0">
                  <c:v>0.03</c:v>
                </c:pt>
                <c:pt idx="1">
                  <c:v>0.05</c:v>
                </c:pt>
                <c:pt idx="2">
                  <c:v>7.0000000000000007E-2</c:v>
                </c:pt>
                <c:pt idx="3">
                  <c:v>0.1</c:v>
                </c:pt>
              </c:numCache>
            </c:numRef>
          </c:val>
          <c:extLst>
            <c:ext xmlns:c16="http://schemas.microsoft.com/office/drawing/2014/chart" uri="{C3380CC4-5D6E-409C-BE32-E72D297353CC}">
              <c16:uniqueId val="{00000001-B5DB-4410-A4A7-82F9CBEB1116}"/>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1100" b="1" baseline="0">
                <a:solidFill>
                  <a:srgbClr val="515859"/>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title>
          <c:tx>
            <c:rich>
              <a:bodyPr rot="-5400000" vert="horz"/>
              <a:lstStyle/>
              <a:p>
                <a:pPr>
                  <a:defRPr lang="en-US" sz="800" b="0" i="0" baseline="0">
                    <a:solidFill>
                      <a:srgbClr val="515859"/>
                    </a:solidFill>
                    <a:latin typeface="Lato"/>
                    <a:ea typeface="Lato"/>
                    <a:cs typeface="Lato"/>
                  </a:defRPr>
                </a:pPr>
                <a:r>
                  <a:rPr lang="en-US" sz="800" b="0" i="0" baseline="0">
                    <a:solidFill>
                      <a:srgbClr val="515859"/>
                    </a:solidFill>
                    <a:latin typeface="Lato"/>
                    <a:ea typeface="Lato"/>
                    <a:cs typeface="Lato"/>
                  </a:rPr>
                  <a:t>Percentage of Nondrinkers or Drinkers</a:t>
                </a:r>
              </a:p>
            </c:rich>
          </c:tx>
          <c:layout>
            <c:manualLayout>
              <c:xMode val="edge"/>
              <c:yMode val="edge"/>
              <c:x val="1.0683832325480326E-2"/>
              <c:y val="0.38110309128025666"/>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aseline="0">
                <a:solidFill>
                  <a:srgbClr val="515859"/>
                </a:solidFill>
                <a:latin typeface="+mn-lt"/>
                <a:ea typeface="+mn-lt"/>
                <a:cs typeface="+mn-lt"/>
              </a:defRPr>
            </a:pPr>
            <a:endParaRPr lang="en-US"/>
          </a:p>
        </c:txPr>
        <c:crossAx val="620271824"/>
        <c:crosses val="autoZero"/>
        <c:crossBetween val="between"/>
        <c:majorUnit val="0.1"/>
        <c:minorUnit val="2.0000000000000004E-2"/>
      </c:valAx>
      <c:spPr>
        <a:noFill/>
        <a:ln>
          <a:noFill/>
          <a:round/>
        </a:ln>
        <a:effectLst/>
      </c:spPr>
    </c:plotArea>
    <c:legend>
      <c:legendPos val="t"/>
      <c:layout>
        <c:manualLayout>
          <c:xMode val="edge"/>
          <c:yMode val="edge"/>
          <c:x val="0.42958039617827704"/>
          <c:y val="0.13055555555555556"/>
          <c:w val="0.53049511846569319"/>
          <c:h val="3.5888743073782446E-2"/>
        </c:manualLayout>
      </c:layout>
      <c:overlay val="0"/>
      <c:spPr>
        <a:noFill/>
        <a:ln>
          <a:noFill/>
          <a:round/>
        </a:ln>
        <a:effectLst/>
      </c:spPr>
      <c:txPr>
        <a:bodyPr/>
        <a:lstStyle/>
        <a:p>
          <a:pPr>
            <a:defRPr sz="1200" b="1" baseline="0">
              <a:solidFill>
                <a:srgbClr val="515859"/>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High-Risk Behaviors, by Gender Identity</a:t>
            </a:r>
          </a:p>
        </c:rich>
      </c:tx>
      <c:layout>
        <c:manualLayout>
          <c:xMode val="edge"/>
          <c:yMode val="edge"/>
          <c:x val="7.1801223847115696E-4"/>
          <c:y val="2.3148148148148147E-3"/>
        </c:manualLayout>
      </c:layout>
      <c:overlay val="0"/>
      <c:spPr>
        <a:noFill/>
        <a:ln>
          <a:noFill/>
          <a:round/>
        </a:ln>
        <a:effectLst/>
      </c:spPr>
    </c:title>
    <c:autoTitleDeleted val="0"/>
    <c:plotArea>
      <c:layout>
        <c:manualLayout>
          <c:layoutTarget val="inner"/>
          <c:xMode val="edge"/>
          <c:yMode val="edge"/>
          <c:x val="9.6613923870459209E-2"/>
          <c:y val="0.12314814814814815"/>
          <c:w val="0.88129217531138637"/>
          <c:h val="0.76901866433362498"/>
        </c:manualLayout>
      </c:layout>
      <c:barChart>
        <c:barDir val="col"/>
        <c:grouping val="clustered"/>
        <c:varyColors val="0"/>
        <c:ser>
          <c:idx val="0"/>
          <c:order val="0"/>
          <c:tx>
            <c:strRef>
              <c:f>Sheet1!$B$1</c:f>
              <c:strCache>
                <c:ptCount val="1"/>
                <c:pt idx="0">
                  <c:v>Male-Identifying</c:v>
                </c:pt>
              </c:strCache>
            </c:strRef>
          </c:tx>
          <c:spPr>
            <a:solidFill>
              <a:srgbClr val="F79646"/>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'Sheet1'!$A$2:$A$4</c:f>
              <c:strCache>
                <c:ptCount val="3"/>
                <c:pt idx="0">
                  <c:v>Pregame</c:v>
                </c:pt>
                <c:pt idx="1">
                  <c:v>Chug</c:v>
                </c:pt>
                <c:pt idx="2">
                  <c:v>Shots</c:v>
                </c:pt>
              </c:strCache>
            </c:strRef>
          </c:cat>
          <c:val>
            <c:numRef>
              <c:f>'Sheet1'!$B$2:$B$4</c:f>
              <c:numCache>
                <c:formatCode>0%</c:formatCode>
                <c:ptCount val="3"/>
                <c:pt idx="0">
                  <c:v>0.48</c:v>
                </c:pt>
                <c:pt idx="1">
                  <c:v>0.62</c:v>
                </c:pt>
                <c:pt idx="2">
                  <c:v>0.69</c:v>
                </c:pt>
              </c:numCache>
            </c:numRef>
          </c:val>
          <c:extLst>
            <c:ext xmlns:c16="http://schemas.microsoft.com/office/drawing/2014/chart" uri="{C3380CC4-5D6E-409C-BE32-E72D297353CC}">
              <c16:uniqueId val="{00000000-0A91-4C69-BCD8-F31180F8B128}"/>
            </c:ext>
          </c:extLst>
        </c:ser>
        <c:ser>
          <c:idx val="1"/>
          <c:order val="1"/>
          <c:tx>
            <c:strRef>
              <c:f>Sheet1!$C$1</c:f>
              <c:strCache>
                <c:ptCount val="1"/>
                <c:pt idx="0">
                  <c:v>Female-Identifying</c:v>
                </c:pt>
              </c:strCache>
            </c:strRef>
          </c:tx>
          <c:spPr>
            <a:solidFill>
              <a:srgbClr val="1F497D"/>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'Sheet1'!$A$2:$A$4</c:f>
              <c:strCache>
                <c:ptCount val="3"/>
                <c:pt idx="0">
                  <c:v>Pregame</c:v>
                </c:pt>
                <c:pt idx="1">
                  <c:v>Chug</c:v>
                </c:pt>
                <c:pt idx="2">
                  <c:v>Shots</c:v>
                </c:pt>
              </c:strCache>
            </c:strRef>
          </c:cat>
          <c:val>
            <c:numRef>
              <c:f>'Sheet1'!$C$2:$C$4</c:f>
              <c:numCache>
                <c:formatCode>0%</c:formatCode>
                <c:ptCount val="3"/>
                <c:pt idx="0">
                  <c:v>0.64</c:v>
                </c:pt>
                <c:pt idx="1">
                  <c:v>0.35</c:v>
                </c:pt>
                <c:pt idx="2">
                  <c:v>0.61</c:v>
                </c:pt>
              </c:numCache>
            </c:numRef>
          </c:val>
          <c:extLst>
            <c:ext xmlns:c16="http://schemas.microsoft.com/office/drawing/2014/chart" uri="{C3380CC4-5D6E-409C-BE32-E72D297353CC}">
              <c16:uniqueId val="{00000001-0A91-4C69-BCD8-F31180F8B128}"/>
            </c:ext>
          </c:extLst>
        </c:ser>
        <c:dLbls>
          <c:dLblPos val="outEnd"/>
          <c:showLegendKey val="0"/>
          <c:showVal val="1"/>
          <c:showCatName val="0"/>
          <c:showSerName val="0"/>
          <c:showPercent val="0"/>
          <c:showBubbleSize val="0"/>
        </c:dLbls>
        <c:gapWidth val="56"/>
        <c:axId val="747461024"/>
        <c:axId val="632975248"/>
      </c:barChart>
      <c:catAx>
        <c:axId val="747461024"/>
        <c:scaling>
          <c:orientation val="minMax"/>
        </c:scaling>
        <c:delete val="0"/>
        <c:axPos val="b"/>
        <c:numFmt formatCode="General" sourceLinked="1"/>
        <c:majorTickMark val="out"/>
        <c:minorTickMark val="none"/>
        <c:tickLblPos val="nextTo"/>
        <c:spPr>
          <a:ln w="9525">
            <a:noFill/>
            <a:round/>
          </a:ln>
        </c:spPr>
        <c:txPr>
          <a:bodyPr/>
          <a:lstStyle/>
          <a:p>
            <a:pPr algn="ctr">
              <a:defRPr sz="1200" b="1" baseline="0">
                <a:solidFill>
                  <a:srgbClr val="515859"/>
                </a:solidFill>
                <a:latin typeface="+mn-lt"/>
                <a:ea typeface="+mn-lt"/>
                <a:cs typeface="+mn-lt"/>
              </a:defRPr>
            </a:pPr>
            <a:endParaRPr lang="en-US"/>
          </a:p>
        </c:txPr>
        <c:crossAx val="632975248"/>
        <c:crosses val="autoZero"/>
        <c:auto val="1"/>
        <c:lblAlgn val="ctr"/>
        <c:lblOffset val="100"/>
        <c:noMultiLvlLbl val="0"/>
      </c:catAx>
      <c:valAx>
        <c:axId val="632975248"/>
        <c:scaling>
          <c:orientation val="minMax"/>
          <c:min val="0"/>
        </c:scaling>
        <c:delete val="0"/>
        <c:axPos val="l"/>
        <c:minorGridlines>
          <c:spPr>
            <a:ln w="9525">
              <a:noFill/>
              <a:round/>
            </a:ln>
          </c:spPr>
        </c:minorGridlines>
        <c:title>
          <c:tx>
            <c:rich>
              <a:bodyPr rot="-5400000" vert="horz"/>
              <a:lstStyle/>
              <a:p>
                <a:pPr>
                  <a:defRPr lang="en-US" sz="800" b="0" i="0" baseline="0">
                    <a:solidFill>
                      <a:srgbClr val="515859"/>
                    </a:solidFill>
                    <a:latin typeface="Open Sans"/>
                    <a:ea typeface="Open Sans"/>
                    <a:cs typeface="Open Sans"/>
                  </a:defRPr>
                </a:pPr>
                <a:r>
                  <a:rPr lang="en-US" sz="800" b="0" i="0" baseline="0">
                    <a:solidFill>
                      <a:srgbClr val="515859"/>
                    </a:solidFill>
                    <a:latin typeface="Open Sans"/>
                    <a:ea typeface="Open Sans"/>
                    <a:cs typeface="Open Sans"/>
                  </a:rPr>
                  <a:t>Percentage of Drinkers</a:t>
                </a:r>
              </a:p>
            </c:rich>
          </c:tx>
          <c:layout>
            <c:manualLayout>
              <c:xMode val="edge"/>
              <c:yMode val="edge"/>
              <c:x val="1.0683832325480326E-2"/>
              <c:y val="0.39876950277048701"/>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aseline="0">
                <a:solidFill>
                  <a:srgbClr val="515859"/>
                </a:solidFill>
                <a:latin typeface="+mn-lt"/>
                <a:ea typeface="+mn-lt"/>
                <a:cs typeface="+mn-lt"/>
              </a:defRPr>
            </a:pPr>
            <a:endParaRPr lang="en-US"/>
          </a:p>
        </c:txPr>
        <c:crossAx val="747461024"/>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Top Negative Outcomes Experienced, Compared to Peer Institutions</a:t>
            </a:r>
          </a:p>
        </c:rich>
      </c:tx>
      <c:overlay val="0"/>
      <c:spPr>
        <a:noFill/>
        <a:ln>
          <a:noFill/>
          <a:round/>
        </a:ln>
        <a:effectLst/>
      </c:spPr>
    </c:title>
    <c:autoTitleDeleted val="0"/>
    <c:plotArea>
      <c:layout>
        <c:manualLayout>
          <c:layoutTarget val="inner"/>
          <c:xMode val="edge"/>
          <c:yMode val="edge"/>
          <c:x val="9.6613923870459209E-2"/>
          <c:y val="0.14675925925925926"/>
          <c:w val="0.88129217531138637"/>
          <c:h val="0.71762977544473605"/>
        </c:manualLayout>
      </c:layout>
      <c:barChart>
        <c:barDir val="col"/>
        <c:grouping val="clustered"/>
        <c:varyColors val="0"/>
        <c:ser>
          <c:idx val="0"/>
          <c:order val="0"/>
          <c:tx>
            <c:strRef>
              <c:f>Sheet1!$B$1</c:f>
              <c:strCache>
                <c:ptCount val="1"/>
                <c:pt idx="0">
                  <c:v>Your Institution</c:v>
                </c:pt>
              </c:strCache>
            </c:strRef>
          </c:tx>
          <c:spPr>
            <a:solidFill>
              <a:srgbClr val="9BBB59"/>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Got a hangover</c:v>
                </c:pt>
                <c:pt idx="1">
                  <c:v>Felt sick to your stomach</c:v>
                </c:pt>
                <c:pt idx="2">
                  <c:v>Did something you regretted</c:v>
                </c:pt>
                <c:pt idx="3">
                  <c:v>Embarrassed yourself</c:v>
                </c:pt>
              </c:strCache>
            </c:strRef>
          </c:cat>
          <c:val>
            <c:numRef>
              <c:f>'Sheet1'!$B$2:$B$5</c:f>
              <c:numCache>
                <c:formatCode>0%</c:formatCode>
                <c:ptCount val="4"/>
                <c:pt idx="0">
                  <c:v>0.28000000000000003</c:v>
                </c:pt>
                <c:pt idx="1">
                  <c:v>0.24</c:v>
                </c:pt>
                <c:pt idx="2">
                  <c:v>0.14000000000000001</c:v>
                </c:pt>
                <c:pt idx="3">
                  <c:v>0.13</c:v>
                </c:pt>
              </c:numCache>
            </c:numRef>
          </c:val>
          <c:extLst>
            <c:ext xmlns:c16="http://schemas.microsoft.com/office/drawing/2014/chart" uri="{C3380CC4-5D6E-409C-BE32-E72D297353CC}">
              <c16:uniqueId val="{00000000-6513-4CB9-9D66-D259AC867D56}"/>
            </c:ext>
          </c:extLst>
        </c:ser>
        <c:ser>
          <c:idx val="1"/>
          <c:order val="1"/>
          <c:tx>
            <c:strRef>
              <c:f>Sheet1!$C$1</c:f>
              <c:strCache>
                <c:ptCount val="1"/>
                <c:pt idx="0">
                  <c:v>Peer Institutions</c:v>
                </c:pt>
              </c:strCache>
            </c:strRef>
          </c:tx>
          <c:spPr>
            <a:solidFill>
              <a:srgbClr val="F79646"/>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Got a hangover</c:v>
                </c:pt>
                <c:pt idx="1">
                  <c:v>Felt sick to your stomach</c:v>
                </c:pt>
                <c:pt idx="2">
                  <c:v>Did something you regretted</c:v>
                </c:pt>
                <c:pt idx="3">
                  <c:v>Embarrassed yourself</c:v>
                </c:pt>
              </c:strCache>
            </c:strRef>
          </c:cat>
          <c:val>
            <c:numRef>
              <c:f>'Sheet1'!$C$2:$C$5</c:f>
              <c:numCache>
                <c:formatCode>0%</c:formatCode>
                <c:ptCount val="4"/>
                <c:pt idx="0">
                  <c:v>0.37</c:v>
                </c:pt>
                <c:pt idx="1">
                  <c:v>0.3</c:v>
                </c:pt>
                <c:pt idx="2">
                  <c:v>0.17</c:v>
                </c:pt>
                <c:pt idx="3">
                  <c:v>0.18</c:v>
                </c:pt>
              </c:numCache>
            </c:numRef>
          </c:val>
          <c:extLst>
            <c:ext xmlns:c16="http://schemas.microsoft.com/office/drawing/2014/chart" uri="{C3380CC4-5D6E-409C-BE32-E72D297353CC}">
              <c16:uniqueId val="{00000001-6513-4CB9-9D66-D259AC867D56}"/>
            </c:ext>
          </c:extLst>
        </c:ser>
        <c:dLbls>
          <c:dLblPos val="outEnd"/>
          <c:showLegendKey val="0"/>
          <c:showVal val="1"/>
          <c:showCatName val="0"/>
          <c:showSerName val="0"/>
          <c:showPercent val="0"/>
          <c:showBubbleSize val="0"/>
        </c:dLbls>
        <c:gapWidth val="56"/>
        <c:axId val="628864752"/>
        <c:axId val="620307344"/>
      </c:barChart>
      <c:catAx>
        <c:axId val="628864752"/>
        <c:scaling>
          <c:orientation val="minMax"/>
        </c:scaling>
        <c:delete val="0"/>
        <c:axPos val="b"/>
        <c:numFmt formatCode="General" sourceLinked="1"/>
        <c:majorTickMark val="out"/>
        <c:minorTickMark val="none"/>
        <c:tickLblPos val="nextTo"/>
        <c:spPr>
          <a:ln w="9525">
            <a:noFill/>
            <a:round/>
          </a:ln>
        </c:spPr>
        <c:txPr>
          <a:bodyPr/>
          <a:lstStyle/>
          <a:p>
            <a:pPr algn="ctr">
              <a:defRPr sz="1100" b="1" baseline="0">
                <a:solidFill>
                  <a:srgbClr val="3D4543"/>
                </a:solidFill>
                <a:latin typeface="+mn-lt"/>
                <a:ea typeface="+mn-lt"/>
                <a:cs typeface="+mn-lt"/>
              </a:defRPr>
            </a:pPr>
            <a:endParaRPr lang="en-US"/>
          </a:p>
        </c:txPr>
        <c:crossAx val="620307344"/>
        <c:crosses val="autoZero"/>
        <c:auto val="1"/>
        <c:lblAlgn val="ctr"/>
        <c:lblOffset val="100"/>
        <c:noMultiLvlLbl val="0"/>
      </c:catAx>
      <c:valAx>
        <c:axId val="620307344"/>
        <c:scaling>
          <c:orientation val="minMax"/>
          <c:min val="0"/>
        </c:scaling>
        <c:delete val="0"/>
        <c:axPos val="l"/>
        <c:minorGridlines>
          <c:spPr>
            <a:ln w="9525">
              <a:noFill/>
              <a:round/>
            </a:ln>
          </c:spPr>
        </c:minorGridlines>
        <c:title>
          <c:tx>
            <c:rich>
              <a:bodyPr rot="-5400000" vert="horz"/>
              <a:lstStyle/>
              <a:p>
                <a:pPr>
                  <a:defRPr lang="en-US" sz="800" b="0" i="0" baseline="0">
                    <a:solidFill>
                      <a:srgbClr val="515859"/>
                    </a:solidFill>
                    <a:latin typeface="Lato"/>
                    <a:ea typeface="Lato"/>
                    <a:cs typeface="Lato"/>
                  </a:defRPr>
                </a:pPr>
                <a:r>
                  <a:rPr lang="en-US" sz="800" b="0" i="0" baseline="0">
                    <a:solidFill>
                      <a:srgbClr val="515859"/>
                    </a:solidFill>
                    <a:latin typeface="Lato"/>
                    <a:ea typeface="Lato"/>
                    <a:cs typeface="Lato"/>
                  </a:rPr>
                  <a:t>Percentage of Drinkers</a:t>
                </a:r>
              </a:p>
            </c:rich>
          </c:tx>
          <c:layout>
            <c:manualLayout>
              <c:xMode val="edge"/>
              <c:yMode val="edge"/>
              <c:x val="1.0683832325480326E-2"/>
              <c:y val="0.38256579906678334"/>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aseline="0">
                <a:solidFill>
                  <a:srgbClr val="515859"/>
                </a:solidFill>
                <a:latin typeface="+mn-lt"/>
                <a:ea typeface="+mn-lt"/>
                <a:cs typeface="+mn-lt"/>
              </a:defRPr>
            </a:pPr>
            <a:endParaRPr lang="en-US"/>
          </a:p>
        </c:txPr>
        <c:crossAx val="628864752"/>
        <c:crosses val="autoZero"/>
        <c:crossBetween val="between"/>
      </c:valAx>
      <c:spPr>
        <a:noFill/>
        <a:ln>
          <a:noFill/>
          <a:round/>
        </a:ln>
        <a:effectLst/>
      </c:spPr>
    </c:plotArea>
    <c:legend>
      <c:legendPos val="t"/>
      <c:overlay val="0"/>
      <c:spPr>
        <a:noFill/>
        <a:ln>
          <a:noFill/>
          <a:round/>
        </a:ln>
        <a:effectLst/>
      </c:spPr>
      <c:txPr>
        <a:bodyPr/>
        <a:lstStyle/>
        <a:p>
          <a:pPr>
            <a:defRPr sz="105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Race and/or Ethnicity</a:t>
            </a:r>
          </a:p>
        </c:rich>
      </c:tx>
      <c:layout>
        <c:manualLayout>
          <c:xMode val="edge"/>
          <c:yMode val="edge"/>
          <c:x val="5.1589179334152753E-2"/>
          <c:y val="1.3888888888888888E-2"/>
        </c:manualLayout>
      </c:layout>
      <c:overlay val="0"/>
      <c:spPr>
        <a:noFill/>
        <a:ln>
          <a:noFill/>
          <a:round/>
        </a:ln>
        <a:effectLst/>
      </c:spPr>
    </c:title>
    <c:autoTitleDeleted val="0"/>
    <c:plotArea>
      <c:layout>
        <c:manualLayout>
          <c:layoutTarget val="inner"/>
          <c:xMode val="edge"/>
          <c:yMode val="edge"/>
          <c:x val="0.103163570899791"/>
          <c:y val="0.132486493402978"/>
          <c:w val="0.86905865132243099"/>
          <c:h val="0.68978687463307997"/>
        </c:manualLayout>
      </c:layout>
      <c:barChart>
        <c:barDir val="col"/>
        <c:grouping val="clustered"/>
        <c:varyColors val="0"/>
        <c:ser>
          <c:idx val="0"/>
          <c:order val="0"/>
          <c:tx>
            <c:strRef>
              <c:f>Sheet1!$B$1</c:f>
              <c:strCache>
                <c:ptCount val="1"/>
                <c:pt idx="0">
                  <c:v>Column1</c:v>
                </c:pt>
              </c:strCache>
            </c:strRef>
          </c:tx>
          <c:spPr>
            <a:solidFill>
              <a:srgbClr val="3CBEAD"/>
            </a:solidFill>
            <a:ln>
              <a:noFill/>
              <a:round/>
            </a:ln>
            <a:effectLst/>
          </c:spPr>
          <c:invertIfNegative val="0"/>
          <c:dPt>
            <c:idx val="0"/>
            <c:invertIfNegative val="0"/>
            <c:bubble3D val="0"/>
            <c:spPr>
              <a:solidFill>
                <a:srgbClr val="1F497D"/>
              </a:solidFill>
              <a:ln>
                <a:noFill/>
                <a:round/>
              </a:ln>
              <a:effectLst/>
            </c:spPr>
            <c:extLst>
              <c:ext xmlns:c16="http://schemas.microsoft.com/office/drawing/2014/chart" uri="{C3380CC4-5D6E-409C-BE32-E72D297353CC}">
                <c16:uniqueId val="{00000001-4A46-4C5F-9E09-EB7E7237241B}"/>
              </c:ext>
            </c:extLst>
          </c:dPt>
          <c:dPt>
            <c:idx val="1"/>
            <c:invertIfNegative val="0"/>
            <c:bubble3D val="0"/>
            <c:spPr>
              <a:solidFill>
                <a:srgbClr val="F79646"/>
              </a:solidFill>
              <a:ln>
                <a:noFill/>
                <a:round/>
              </a:ln>
              <a:effectLst/>
            </c:spPr>
            <c:extLst>
              <c:ext xmlns:c16="http://schemas.microsoft.com/office/drawing/2014/chart" uri="{C3380CC4-5D6E-409C-BE32-E72D297353CC}">
                <c16:uniqueId val="{00000003-4A46-4C5F-9E09-EB7E7237241B}"/>
              </c:ext>
            </c:extLst>
          </c:dPt>
          <c:dPt>
            <c:idx val="2"/>
            <c:invertIfNegative val="0"/>
            <c:bubble3D val="0"/>
            <c:spPr>
              <a:solidFill>
                <a:srgbClr val="9BBB59"/>
              </a:solidFill>
              <a:ln>
                <a:noFill/>
                <a:round/>
              </a:ln>
              <a:effectLst/>
            </c:spPr>
            <c:extLst>
              <c:ext xmlns:c16="http://schemas.microsoft.com/office/drawing/2014/chart" uri="{C3380CC4-5D6E-409C-BE32-E72D297353CC}">
                <c16:uniqueId val="{00000005-4A46-4C5F-9E09-EB7E7237241B}"/>
              </c:ext>
            </c:extLst>
          </c:dPt>
          <c:dPt>
            <c:idx val="3"/>
            <c:invertIfNegative val="0"/>
            <c:bubble3D val="0"/>
            <c:spPr>
              <a:solidFill>
                <a:srgbClr val="4BACC6"/>
              </a:solidFill>
              <a:ln>
                <a:noFill/>
                <a:round/>
              </a:ln>
              <a:effectLst/>
            </c:spPr>
            <c:extLst>
              <c:ext xmlns:c16="http://schemas.microsoft.com/office/drawing/2014/chart" uri="{C3380CC4-5D6E-409C-BE32-E72D297353CC}">
                <c16:uniqueId val="{00000007-4A46-4C5F-9E09-EB7E7237241B}"/>
              </c:ext>
            </c:extLst>
          </c:dPt>
          <c:dPt>
            <c:idx val="4"/>
            <c:invertIfNegative val="0"/>
            <c:bubble3D val="0"/>
            <c:spPr>
              <a:solidFill>
                <a:srgbClr val="A90E1B"/>
              </a:solidFill>
              <a:ln>
                <a:noFill/>
                <a:round/>
              </a:ln>
              <a:effectLst/>
            </c:spPr>
            <c:extLst>
              <c:ext xmlns:c16="http://schemas.microsoft.com/office/drawing/2014/chart" uri="{C3380CC4-5D6E-409C-BE32-E72D297353CC}">
                <c16:uniqueId val="{00000009-4A46-4C5F-9E09-EB7E7237241B}"/>
              </c:ext>
            </c:extLst>
          </c:dPt>
          <c:dPt>
            <c:idx val="5"/>
            <c:invertIfNegative val="0"/>
            <c:bubble3D val="0"/>
            <c:spPr>
              <a:solidFill>
                <a:srgbClr val="4F81BD"/>
              </a:solidFill>
              <a:ln>
                <a:noFill/>
                <a:round/>
              </a:ln>
              <a:effectLst/>
            </c:spPr>
            <c:extLst>
              <c:ext xmlns:c16="http://schemas.microsoft.com/office/drawing/2014/chart" uri="{C3380CC4-5D6E-409C-BE32-E72D297353CC}">
                <c16:uniqueId val="{0000000B-4A46-4C5F-9E09-EB7E7237241B}"/>
              </c:ext>
            </c:extLst>
          </c:dPt>
          <c:dLbls>
            <c:spPr>
              <a:noFill/>
              <a:ln>
                <a:noFill/>
                <a:round/>
              </a:ln>
              <a:effectLst/>
            </c:spPr>
            <c:txPr>
              <a:bodyPr/>
              <a:lstStyle/>
              <a:p>
                <a:pPr>
                  <a:defRPr sz="1400" b="1" baseline="0">
                    <a:solidFill>
                      <a:srgbClr val="515859"/>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'Sheet1'!$A$2:$A$9</c:f>
              <c:strCache>
                <c:ptCount val="8"/>
                <c:pt idx="0">
                  <c:v>American Indian/Alaska Native</c:v>
                </c:pt>
                <c:pt idx="1">
                  <c:v>Black / African American</c:v>
                </c:pt>
                <c:pt idx="2">
                  <c:v>White </c:v>
                </c:pt>
                <c:pt idx="3">
                  <c:v>Hispanic, Latinx, or Spanish origin</c:v>
                </c:pt>
                <c:pt idx="4">
                  <c:v>Asian</c:v>
                </c:pt>
                <c:pt idx="5">
                  <c:v>Middle Eastern/North African</c:v>
                </c:pt>
                <c:pt idx="6">
                  <c:v>Native Hawaiian / Pacific Islander</c:v>
                </c:pt>
                <c:pt idx="7">
                  <c:v>Other race, ethnicity, or origin</c:v>
                </c:pt>
              </c:strCache>
            </c:strRef>
          </c:cat>
          <c:val>
            <c:numRef>
              <c:f>'Sheet1'!$B$2:$B$9</c:f>
              <c:numCache>
                <c:formatCode>0%</c:formatCode>
                <c:ptCount val="8"/>
                <c:pt idx="0">
                  <c:v>0</c:v>
                </c:pt>
                <c:pt idx="1">
                  <c:v>0.06</c:v>
                </c:pt>
                <c:pt idx="2">
                  <c:v>0.35</c:v>
                </c:pt>
                <c:pt idx="3">
                  <c:v>7.0000000000000007E-2</c:v>
                </c:pt>
                <c:pt idx="4">
                  <c:v>0.35</c:v>
                </c:pt>
                <c:pt idx="5">
                  <c:v>0.02</c:v>
                </c:pt>
                <c:pt idx="6">
                  <c:v>0</c:v>
                </c:pt>
                <c:pt idx="7">
                  <c:v>0.01</c:v>
                </c:pt>
              </c:numCache>
            </c:numRef>
          </c:val>
          <c:extLst>
            <c:ext xmlns:c16="http://schemas.microsoft.com/office/drawing/2014/chart" uri="{C3380CC4-5D6E-409C-BE32-E72D297353CC}">
              <c16:uniqueId val="{0000000C-4A46-4C5F-9E09-EB7E7237241B}"/>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sz="900" baseline="0">
                <a:solidFill>
                  <a:srgbClr val="3D4543"/>
                </a:solidFill>
                <a:latin typeface="+mn-lt"/>
                <a:ea typeface="+mn-lt"/>
                <a:cs typeface="+mn-lt"/>
              </a:defRPr>
            </a:pPr>
            <a:endParaRPr lang="en-US"/>
          </a:p>
        </c:txPr>
        <c:crossAx val="706207504"/>
        <c:crosses val="autoZero"/>
        <c:auto val="1"/>
        <c:lblAlgn val="ctr"/>
        <c:lblOffset val="100"/>
        <c:noMultiLvlLbl val="0"/>
      </c:catAx>
      <c:valAx>
        <c:axId val="706207504"/>
        <c:scaling>
          <c:orientation val="minMax"/>
          <c:min val="0"/>
        </c:scaling>
        <c:delete val="0"/>
        <c:axPos val="l"/>
        <c:minorGridlines>
          <c:spPr>
            <a:ln w="9525">
              <a:noFill/>
              <a:round/>
            </a:ln>
          </c:spPr>
        </c:minorGridlines>
        <c:numFmt formatCode="0%" sourceLinked="1"/>
        <c:majorTickMark val="out"/>
        <c:minorTickMark val="none"/>
        <c:tickLblPos val="nextTo"/>
        <c:spPr>
          <a:ln>
            <a:noFill/>
            <a:round/>
          </a:ln>
        </c:spPr>
        <c:txPr>
          <a:bodyPr/>
          <a:lstStyle/>
          <a:p>
            <a:pPr algn="ctr">
              <a:defRPr sz="800" baseline="0">
                <a:solidFill>
                  <a:srgbClr val="515859"/>
                </a:solidFill>
                <a:latin typeface="Lato"/>
                <a:ea typeface="Lato"/>
                <a:cs typeface="Lato"/>
              </a:defRPr>
            </a:pPr>
            <a:endParaRPr lang="en-US"/>
          </a:p>
        </c:txPr>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515859"/>
                </a:solidFill>
                <a:latin typeface="Open Sans"/>
                <a:ea typeface="Open Sans"/>
                <a:cs typeface="Open Sans"/>
              </a:defRPr>
            </a:pPr>
            <a:r>
              <a:rPr sz="1600" b="1" baseline="0">
                <a:solidFill>
                  <a:srgbClr val="515859"/>
                </a:solidFill>
                <a:latin typeface="Open Sans"/>
                <a:ea typeface="Open Sans"/>
                <a:cs typeface="Open Sans"/>
              </a:rPr>
              <a:t>Gender Identity</a:t>
            </a:r>
          </a:p>
        </c:rich>
      </c:tx>
      <c:layout>
        <c:manualLayout>
          <c:xMode val="edge"/>
          <c:yMode val="edge"/>
          <c:x val="0.22599011885290798"/>
          <c:y val="3.8458796093775595E-2"/>
        </c:manualLayout>
      </c:layout>
      <c:overlay val="0"/>
      <c:spPr>
        <a:noFill/>
        <a:ln>
          <a:noFill/>
          <a:round/>
        </a:ln>
        <a:effectLst/>
      </c:spPr>
    </c:title>
    <c:autoTitleDeleted val="0"/>
    <c:plotArea>
      <c:layout>
        <c:manualLayout>
          <c:layoutTarget val="inner"/>
          <c:xMode val="edge"/>
          <c:yMode val="edge"/>
          <c:x val="9.8544464682835869E-2"/>
          <c:y val="0.1971959824235614"/>
          <c:w val="0.8062770739054741"/>
          <c:h val="0.77129548325123787"/>
        </c:manualLayout>
      </c:layout>
      <c:doughnutChart>
        <c:varyColors val="1"/>
        <c:ser>
          <c:idx val="0"/>
          <c:order val="0"/>
          <c:tx>
            <c:strRef>
              <c:f>Sheet1!$B$1</c:f>
              <c:strCache>
                <c:ptCount val="1"/>
                <c:pt idx="0">
                  <c:v>Column1</c:v>
                </c:pt>
              </c:strCache>
            </c:strRef>
          </c:tx>
          <c:dPt>
            <c:idx val="0"/>
            <c:bubble3D val="0"/>
            <c:spPr>
              <a:solidFill>
                <a:srgbClr val="F79646"/>
              </a:solidFill>
              <a:ln>
                <a:noFill/>
                <a:round/>
              </a:ln>
              <a:effectLst/>
            </c:spPr>
            <c:extLst>
              <c:ext xmlns:c16="http://schemas.microsoft.com/office/drawing/2014/chart" uri="{C3380CC4-5D6E-409C-BE32-E72D297353CC}">
                <c16:uniqueId val="{00000001-8549-426A-96C7-CDFFE3BC8003}"/>
              </c:ext>
            </c:extLst>
          </c:dPt>
          <c:dPt>
            <c:idx val="1"/>
            <c:bubble3D val="0"/>
            <c:spPr>
              <a:solidFill>
                <a:srgbClr val="4BACC6"/>
              </a:solidFill>
              <a:ln>
                <a:noFill/>
                <a:round/>
              </a:ln>
              <a:effectLst/>
            </c:spPr>
            <c:extLst>
              <c:ext xmlns:c16="http://schemas.microsoft.com/office/drawing/2014/chart" uri="{C3380CC4-5D6E-409C-BE32-E72D297353CC}">
                <c16:uniqueId val="{00000003-8549-426A-96C7-CDFFE3BC8003}"/>
              </c:ext>
            </c:extLst>
          </c:dPt>
          <c:dPt>
            <c:idx val="2"/>
            <c:bubble3D val="0"/>
            <c:spPr>
              <a:solidFill>
                <a:srgbClr val="1F497D"/>
              </a:solidFill>
              <a:ln>
                <a:noFill/>
                <a:round/>
              </a:ln>
              <a:effectLst/>
            </c:spPr>
            <c:extLst>
              <c:ext xmlns:c16="http://schemas.microsoft.com/office/drawing/2014/chart" uri="{C3380CC4-5D6E-409C-BE32-E72D297353CC}">
                <c16:uniqueId val="{00000005-8549-426A-96C7-CDFFE3BC8003}"/>
              </c:ext>
            </c:extLst>
          </c:dPt>
          <c:dPt>
            <c:idx val="3"/>
            <c:bubble3D val="0"/>
            <c:spPr>
              <a:solidFill>
                <a:srgbClr val="9BBB59"/>
              </a:solidFill>
              <a:ln>
                <a:noFill/>
                <a:round/>
              </a:ln>
              <a:effectLst/>
            </c:spPr>
            <c:extLst>
              <c:ext xmlns:c16="http://schemas.microsoft.com/office/drawing/2014/chart" uri="{C3380CC4-5D6E-409C-BE32-E72D297353CC}">
                <c16:uniqueId val="{00000007-8549-426A-96C7-CDFFE3BC8003}"/>
              </c:ext>
            </c:extLst>
          </c:dPt>
          <c:dPt>
            <c:idx val="4"/>
            <c:bubble3D val="0"/>
            <c:spPr>
              <a:solidFill>
                <a:srgbClr val="4F81BD"/>
              </a:solidFill>
              <a:ln>
                <a:noFill/>
                <a:round/>
              </a:ln>
              <a:effectLst/>
            </c:spPr>
            <c:extLst>
              <c:ext xmlns:c16="http://schemas.microsoft.com/office/drawing/2014/chart" uri="{C3380CC4-5D6E-409C-BE32-E72D297353CC}">
                <c16:uniqueId val="{00000009-8549-426A-96C7-CDFFE3BC8003}"/>
              </c:ext>
            </c:extLst>
          </c:dPt>
          <c:dLbls>
            <c:dLbl>
              <c:idx val="0"/>
              <c:spPr>
                <a:noFill/>
                <a:ln>
                  <a:noFill/>
                  <a:round/>
                </a:ln>
                <a:effectLst/>
              </c:spPr>
              <c:txPr>
                <a:bodyPr/>
                <a:lstStyle/>
                <a:p>
                  <a:pPr>
                    <a:defRPr sz="1100"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549-426A-96C7-CDFFE3BC8003}"/>
                </c:ext>
              </c:extLst>
            </c:dLbl>
            <c:dLbl>
              <c:idx val="1"/>
              <c:spPr>
                <a:noFill/>
                <a:ln>
                  <a:noFill/>
                  <a:round/>
                </a:ln>
                <a:effectLst/>
              </c:spPr>
              <c:txPr>
                <a:bodyPr/>
                <a:lstStyle/>
                <a:p>
                  <a:pPr>
                    <a:defRPr sz="1100"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549-426A-96C7-CDFFE3BC8003}"/>
                </c:ext>
              </c:extLst>
            </c:dLbl>
            <c:dLbl>
              <c:idx val="2"/>
              <c:layout>
                <c:manualLayout>
                  <c:x val="-0.13385444263565821"/>
                  <c:y val="-0.12135202565295497"/>
                </c:manualLayout>
              </c:layout>
              <c:spPr>
                <a:noFill/>
                <a:ln>
                  <a:noFill/>
                  <a:round/>
                </a:ln>
                <a:effectLst/>
              </c:spPr>
              <c:txPr>
                <a:bodyPr/>
                <a:lstStyle/>
                <a:p>
                  <a:pPr>
                    <a:defRPr sz="1100" b="1" baseline="0">
                      <a:solidFill>
                        <a:srgbClr val="515859"/>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49-426A-96C7-CDFFE3BC8003}"/>
                </c:ext>
              </c:extLst>
            </c:dLbl>
            <c:dLbl>
              <c:idx val="3"/>
              <c:layout>
                <c:manualLayout>
                  <c:x val="-4.4618147545219387E-2"/>
                  <c:y val="-0.14645934130529048"/>
                </c:manualLayout>
              </c:layout>
              <c:spPr>
                <a:noFill/>
                <a:ln>
                  <a:noFill/>
                  <a:round/>
                </a:ln>
                <a:effectLst/>
              </c:spPr>
              <c:txPr>
                <a:bodyPr/>
                <a:lstStyle/>
                <a:p>
                  <a:pPr>
                    <a:defRPr sz="1100" b="1" baseline="0">
                      <a:solidFill>
                        <a:srgbClr val="515859"/>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49-426A-96C7-CDFFE3BC8003}"/>
                </c:ext>
              </c:extLst>
            </c:dLbl>
            <c:dLbl>
              <c:idx val="4"/>
              <c:layout>
                <c:manualLayout>
                  <c:x val="2.4337171388301486E-2"/>
                  <c:y val="-0.14645934130529048"/>
                </c:manualLayout>
              </c:layout>
              <c:spPr>
                <a:noFill/>
                <a:ln>
                  <a:noFill/>
                  <a:round/>
                </a:ln>
                <a:effectLst/>
              </c:spPr>
              <c:txPr>
                <a:bodyPr/>
                <a:lstStyle/>
                <a:p>
                  <a:pPr>
                    <a:defRPr sz="1100" b="1" baseline="0">
                      <a:solidFill>
                        <a:srgbClr val="3D4543"/>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49-426A-96C7-CDFFE3BC8003}"/>
                </c:ext>
              </c:extLst>
            </c:dLbl>
            <c:spPr>
              <a:noFill/>
              <a:ln>
                <a:noFill/>
                <a:round/>
              </a:ln>
              <a:effectLst/>
            </c:spPr>
            <c:txPr>
              <a:bodyPr/>
              <a:lstStyle/>
              <a:p>
                <a:pPr>
                  <a:defRPr sz="1100" b="1" baseline="0">
                    <a:solidFill>
                      <a:srgbClr val="7A8486"/>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Female</c:v>
                </c:pt>
                <c:pt idx="1">
                  <c:v>Male</c:v>
                </c:pt>
                <c:pt idx="2">
                  <c:v>Transgender</c:v>
                </c:pt>
                <c:pt idx="3">
                  <c:v>Other</c:v>
                </c:pt>
                <c:pt idx="4">
                  <c:v>Prefer not to answer</c:v>
                </c:pt>
              </c:strCache>
            </c:strRef>
          </c:cat>
          <c:val>
            <c:numRef>
              <c:f>'Sheet1'!$B$2:$B$6</c:f>
              <c:numCache>
                <c:formatCode>0%</c:formatCode>
                <c:ptCount val="5"/>
                <c:pt idx="0">
                  <c:v>0.42</c:v>
                </c:pt>
                <c:pt idx="1">
                  <c:v>0.55000000000000004</c:v>
                </c:pt>
                <c:pt idx="2">
                  <c:v>0.01</c:v>
                </c:pt>
                <c:pt idx="3">
                  <c:v>0</c:v>
                </c:pt>
                <c:pt idx="4">
                  <c:v>0.02</c:v>
                </c:pt>
              </c:numCache>
            </c:numRef>
          </c:val>
          <c:extLst>
            <c:ext xmlns:c16="http://schemas.microsoft.com/office/drawing/2014/chart" uri="{C3380CC4-5D6E-409C-BE32-E72D297353CC}">
              <c16:uniqueId val="{0000000A-8549-426A-96C7-CDFFE3BC8003}"/>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latin typeface="Arial"/>
                <a:ea typeface="Arial"/>
                <a:cs typeface="Arial"/>
              </a:defRPr>
            </a:pPr>
            <a:r>
              <a:rPr baseline="0">
                <a:latin typeface="Arial"/>
                <a:ea typeface="Arial"/>
                <a:cs typeface="Arial"/>
              </a:rPr>
              <a:t>Sexual Orientation</a:t>
            </a:r>
          </a:p>
        </c:rich>
      </c:tx>
      <c:overlay val="0"/>
      <c:spPr>
        <a:ln w="12700">
          <a:noFill/>
          <a:round/>
        </a:ln>
      </c:spPr>
    </c:title>
    <c:autoTitleDeleted val="0"/>
    <c:plotArea>
      <c:layout>
        <c:manualLayout>
          <c:layoutTarget val="inner"/>
          <c:xMode val="edge"/>
          <c:yMode val="edge"/>
          <c:x val="0.13260915627734032"/>
          <c:y val="0.26828630796150477"/>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4BACC6"/>
              </a:solidFill>
              <a:ln>
                <a:noFill/>
                <a:round/>
              </a:ln>
              <a:effectLst/>
            </c:spPr>
            <c:extLst>
              <c:ext xmlns:c16="http://schemas.microsoft.com/office/drawing/2014/chart" uri="{C3380CC4-5D6E-409C-BE32-E72D297353CC}">
                <c16:uniqueId val="{00000001-4E5D-478C-952A-16718C67F156}"/>
              </c:ext>
            </c:extLst>
          </c:dPt>
          <c:dPt>
            <c:idx val="1"/>
            <c:bubble3D val="0"/>
            <c:spPr>
              <a:solidFill>
                <a:srgbClr val="3CB4E5"/>
              </a:solidFill>
              <a:ln>
                <a:noFill/>
                <a:round/>
              </a:ln>
              <a:effectLst/>
            </c:spPr>
            <c:extLst>
              <c:ext xmlns:c16="http://schemas.microsoft.com/office/drawing/2014/chart" uri="{C3380CC4-5D6E-409C-BE32-E72D297353CC}">
                <c16:uniqueId val="{00000003-4E5D-478C-952A-16718C67F156}"/>
              </c:ext>
            </c:extLst>
          </c:dPt>
          <c:dPt>
            <c:idx val="2"/>
            <c:bubble3D val="0"/>
            <c:spPr>
              <a:solidFill>
                <a:srgbClr val="8BD1F0"/>
              </a:solidFill>
              <a:ln>
                <a:noFill/>
                <a:round/>
              </a:ln>
              <a:effectLst/>
            </c:spPr>
            <c:extLst>
              <c:ext xmlns:c16="http://schemas.microsoft.com/office/drawing/2014/chart" uri="{C3380CC4-5D6E-409C-BE32-E72D297353CC}">
                <c16:uniqueId val="{00000005-4E5D-478C-952A-16718C67F156}"/>
              </c:ext>
            </c:extLst>
          </c:dPt>
          <c:dPt>
            <c:idx val="3"/>
            <c:bubble3D val="0"/>
            <c:spPr>
              <a:solidFill>
                <a:srgbClr val="B1E6E1"/>
              </a:solidFill>
              <a:ln>
                <a:noFill/>
                <a:round/>
              </a:ln>
              <a:effectLst/>
            </c:spPr>
            <c:extLst>
              <c:ext xmlns:c16="http://schemas.microsoft.com/office/drawing/2014/chart" uri="{C3380CC4-5D6E-409C-BE32-E72D297353CC}">
                <c16:uniqueId val="{00000007-4E5D-478C-952A-16718C67F156}"/>
              </c:ext>
            </c:extLst>
          </c:dPt>
          <c:dPt>
            <c:idx val="4"/>
            <c:bubble3D val="0"/>
            <c:spPr>
              <a:solidFill>
                <a:srgbClr val="F79646"/>
              </a:solidFill>
              <a:ln>
                <a:noFill/>
                <a:round/>
              </a:ln>
              <a:effectLst/>
            </c:spPr>
            <c:extLst>
              <c:ext xmlns:c16="http://schemas.microsoft.com/office/drawing/2014/chart" uri="{C3380CC4-5D6E-409C-BE32-E72D297353CC}">
                <c16:uniqueId val="{00000009-4E5D-478C-952A-16718C67F156}"/>
              </c:ext>
            </c:extLst>
          </c:dPt>
          <c:dPt>
            <c:idx val="5"/>
            <c:bubble3D val="0"/>
            <c:spPr>
              <a:solidFill>
                <a:srgbClr val="1F497D"/>
              </a:solidFill>
              <a:ln>
                <a:noFill/>
                <a:round/>
              </a:ln>
              <a:effectLst/>
            </c:spPr>
            <c:extLst>
              <c:ext xmlns:c16="http://schemas.microsoft.com/office/drawing/2014/chart" uri="{C3380CC4-5D6E-409C-BE32-E72D297353CC}">
                <c16:uniqueId val="{0000000B-4E5D-478C-952A-16718C67F156}"/>
              </c:ext>
            </c:extLst>
          </c:dPt>
          <c:dPt>
            <c:idx val="6"/>
            <c:bubble3D val="0"/>
            <c:spPr>
              <a:solidFill>
                <a:srgbClr val="D2D2D2"/>
              </a:solidFill>
              <a:ln>
                <a:noFill/>
                <a:round/>
              </a:ln>
              <a:effectLst/>
            </c:spPr>
            <c:extLst>
              <c:ext xmlns:c16="http://schemas.microsoft.com/office/drawing/2014/chart" uri="{C3380CC4-5D6E-409C-BE32-E72D297353CC}">
                <c16:uniqueId val="{0000000D-4E5D-478C-952A-16718C67F156}"/>
              </c:ext>
            </c:extLst>
          </c:dPt>
          <c:dLbls>
            <c:dLbl>
              <c:idx val="1"/>
              <c:layout>
                <c:manualLayout>
                  <c:x val="-0.16095868875765529"/>
                  <c:y val="-4.5911526684164476E-2"/>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5D-478C-952A-16718C67F156}"/>
                </c:ext>
              </c:extLst>
            </c:dLbl>
            <c:dLbl>
              <c:idx val="2"/>
              <c:layout>
                <c:manualLayout>
                  <c:x val="-0.14254839238845146"/>
                  <c:y val="-6.7933344269466386E-2"/>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5D-478C-952A-16718C67F156}"/>
                </c:ext>
              </c:extLst>
            </c:dLbl>
            <c:dLbl>
              <c:idx val="3"/>
              <c:layout>
                <c:manualLayout>
                  <c:x val="-0.12543778707349085"/>
                  <c:y val="-9.4325240594925641E-2"/>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E5D-478C-952A-16718C67F156}"/>
                </c:ext>
              </c:extLst>
            </c:dLbl>
            <c:dLbl>
              <c:idx val="4"/>
              <c:layout>
                <c:manualLayout>
                  <c:x val="-0.11522036307961504"/>
                  <c:y val="-0.10895888013998253"/>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E5D-478C-952A-16718C67F156}"/>
                </c:ext>
              </c:extLst>
            </c:dLbl>
            <c:dLbl>
              <c:idx val="5"/>
              <c:layout>
                <c:manualLayout>
                  <c:x val="-4.7831569881889802E-2"/>
                  <c:y val="-0.12898102580927381"/>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E5D-478C-952A-16718C67F156}"/>
                </c:ext>
              </c:extLst>
            </c:dLbl>
            <c:dLbl>
              <c:idx val="6"/>
              <c:layout>
                <c:manualLayout>
                  <c:x val="-1.9446836723534557E-2"/>
                  <c:y val="-0.11562335958005249"/>
                </c:manualLayout>
              </c:layout>
              <c:tx>
                <c:rich>
                  <a:bodyPr rot="0" vert="horz"/>
                  <a:lstStyle/>
                  <a:p>
                    <a:pPr>
                      <a:defRPr/>
                    </a:pPr>
                    <a:fld id="{C1C5B820-BA97-46F5-89C0-B4B82AE36AEC}" type="VALUE">
                      <a:rPr lang="en-US" sz="1100" b="1" baseline="0">
                        <a:solidFill>
                          <a:srgbClr val="515859"/>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E5D-478C-952A-16718C67F156}"/>
                </c:ext>
              </c:extLst>
            </c:dLbl>
            <c:spPr>
              <a:noFill/>
              <a:ln>
                <a:noFill/>
                <a:round/>
              </a:ln>
              <a:effectLst/>
            </c:spPr>
            <c:txPr>
              <a:bodyPr/>
              <a:lstStyle/>
              <a:p>
                <a:pPr>
                  <a:defRPr sz="1100"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Heterosexual / Straight</c:v>
                </c:pt>
                <c:pt idx="1">
                  <c:v>Bisexual</c:v>
                </c:pt>
                <c:pt idx="2">
                  <c:v>Gay</c:v>
                </c:pt>
                <c:pt idx="3">
                  <c:v>Lesbian</c:v>
                </c:pt>
                <c:pt idx="4">
                  <c:v>Questioning</c:v>
                </c:pt>
                <c:pt idx="5">
                  <c:v>Other</c:v>
                </c:pt>
                <c:pt idx="6">
                  <c:v>Prefer not to answer</c:v>
                </c:pt>
              </c:strCache>
            </c:strRef>
          </c:cat>
          <c:val>
            <c:numRef>
              <c:f>'Sheet1'!$B$2:$B$8</c:f>
              <c:numCache>
                <c:formatCode>0%</c:formatCode>
                <c:ptCount val="7"/>
                <c:pt idx="0">
                  <c:v>0.59</c:v>
                </c:pt>
                <c:pt idx="1">
                  <c:v>0.06</c:v>
                </c:pt>
                <c:pt idx="2">
                  <c:v>0.01</c:v>
                </c:pt>
                <c:pt idx="3">
                  <c:v>0.01</c:v>
                </c:pt>
                <c:pt idx="4">
                  <c:v>0.03</c:v>
                </c:pt>
                <c:pt idx="5">
                  <c:v>0</c:v>
                </c:pt>
                <c:pt idx="6">
                  <c:v>0.04</c:v>
                </c:pt>
              </c:numCache>
            </c:numRef>
          </c:val>
          <c:extLst>
            <c:ext xmlns:c16="http://schemas.microsoft.com/office/drawing/2014/chart" uri="{C3380CC4-5D6E-409C-BE32-E72D297353CC}">
              <c16:uniqueId val="{0000000E-4E5D-478C-952A-16718C67F156}"/>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20646626860487E-2"/>
          <c:y val="0.23987433512576903"/>
          <c:w val="0.87262602440428771"/>
          <c:h val="0.47704387649271296"/>
        </c:manualLayout>
      </c:layout>
      <c:lineChart>
        <c:grouping val="standard"/>
        <c:varyColors val="0"/>
        <c:ser>
          <c:idx val="0"/>
          <c:order val="0"/>
          <c:tx>
            <c:strRef>
              <c:f>Sheet1!$B$1</c:f>
              <c:strCache>
                <c:ptCount val="1"/>
                <c:pt idx="0">
                  <c:v>Your Institution</c:v>
                </c:pt>
              </c:strCache>
            </c:strRef>
          </c:tx>
          <c:spPr>
            <a:ln w="25400">
              <a:solidFill>
                <a:srgbClr val="F79646"/>
              </a:solidFill>
              <a:prstDash val="solid"/>
              <a:round/>
            </a:ln>
            <a:effectLst/>
          </c:spPr>
          <c:marker>
            <c:symbol val="circle"/>
            <c:size val="5"/>
            <c:spPr>
              <a:solidFill>
                <a:srgbClr val="F79646"/>
              </a:solidFill>
              <a:ln w="25400">
                <a:solidFill>
                  <a:srgbClr val="F79646"/>
                </a:solidFill>
              </a:ln>
              <a:effectLst/>
            </c:spPr>
          </c:marker>
          <c:cat>
            <c:numRef>
              <c:f>'Sheet1'!$A$2:$A$22</c:f>
              <c:numCache>
                <c:formatCode>d\-mmm</c:formatCode>
                <c:ptCount val="21"/>
                <c:pt idx="0">
                  <c:v>44851</c:v>
                </c:pt>
                <c:pt idx="1">
                  <c:v>44852</c:v>
                </c:pt>
                <c:pt idx="2">
                  <c:v>44853</c:v>
                </c:pt>
                <c:pt idx="3">
                  <c:v>44854</c:v>
                </c:pt>
                <c:pt idx="4">
                  <c:v>44855</c:v>
                </c:pt>
                <c:pt idx="5">
                  <c:v>44856</c:v>
                </c:pt>
                <c:pt idx="6">
                  <c:v>44857</c:v>
                </c:pt>
                <c:pt idx="7">
                  <c:v>44858</c:v>
                </c:pt>
                <c:pt idx="8">
                  <c:v>44859</c:v>
                </c:pt>
                <c:pt idx="9">
                  <c:v>44860</c:v>
                </c:pt>
                <c:pt idx="10">
                  <c:v>44861</c:v>
                </c:pt>
                <c:pt idx="11">
                  <c:v>44862</c:v>
                </c:pt>
                <c:pt idx="12">
                  <c:v>44863</c:v>
                </c:pt>
                <c:pt idx="13">
                  <c:v>44864</c:v>
                </c:pt>
                <c:pt idx="14">
                  <c:v>44865</c:v>
                </c:pt>
                <c:pt idx="15">
                  <c:v>44866</c:v>
                </c:pt>
                <c:pt idx="16">
                  <c:v>44867</c:v>
                </c:pt>
                <c:pt idx="17">
                  <c:v>44868</c:v>
                </c:pt>
                <c:pt idx="18">
                  <c:v>44869</c:v>
                </c:pt>
                <c:pt idx="19">
                  <c:v>44870</c:v>
                </c:pt>
                <c:pt idx="20">
                  <c:v>44871</c:v>
                </c:pt>
              </c:numCache>
            </c:numRef>
          </c:cat>
          <c:val>
            <c:numRef>
              <c:f>'Sheet1'!$B$2:$B$22</c:f>
              <c:numCache>
                <c:formatCode>General</c:formatCode>
                <c:ptCount val="21"/>
                <c:pt idx="0">
                  <c:v>67.466667000000001</c:v>
                </c:pt>
                <c:pt idx="1">
                  <c:v>4.9333333000000001</c:v>
                </c:pt>
                <c:pt idx="2">
                  <c:v>71.642857000000006</c:v>
                </c:pt>
                <c:pt idx="3">
                  <c:v>53.263157999999997</c:v>
                </c:pt>
                <c:pt idx="4">
                  <c:v>40.576923000000001</c:v>
                </c:pt>
                <c:pt idx="5">
                  <c:v>35.066667000000002</c:v>
                </c:pt>
                <c:pt idx="6">
                  <c:v>56.055556000000003</c:v>
                </c:pt>
                <c:pt idx="7">
                  <c:v>1.0909091</c:v>
                </c:pt>
                <c:pt idx="8">
                  <c:v>0.1</c:v>
                </c:pt>
                <c:pt idx="9">
                  <c:v>0</c:v>
                </c:pt>
                <c:pt idx="10">
                  <c:v>0.1111111</c:v>
                </c:pt>
                <c:pt idx="11">
                  <c:v>3.9375</c:v>
                </c:pt>
                <c:pt idx="12">
                  <c:v>3.0714286</c:v>
                </c:pt>
                <c:pt idx="13">
                  <c:v>0</c:v>
                </c:pt>
                <c:pt idx="14">
                  <c:v>0.625</c:v>
                </c:pt>
                <c:pt idx="15">
                  <c:v>1</c:v>
                </c:pt>
                <c:pt idx="16">
                  <c:v>0</c:v>
                </c:pt>
                <c:pt idx="17">
                  <c:v>0</c:v>
                </c:pt>
                <c:pt idx="18">
                  <c:v>4.5</c:v>
                </c:pt>
                <c:pt idx="19">
                  <c:v>2.5</c:v>
                </c:pt>
                <c:pt idx="20">
                  <c:v>0</c:v>
                </c:pt>
              </c:numCache>
            </c:numRef>
          </c:val>
          <c:smooth val="0"/>
          <c:extLst>
            <c:ext xmlns:c16="http://schemas.microsoft.com/office/drawing/2014/chart" uri="{C3380CC4-5D6E-409C-BE32-E72D297353CC}">
              <c16:uniqueId val="{00000000-2FFA-4998-94F2-E47CACE501DD}"/>
            </c:ext>
          </c:extLst>
        </c:ser>
        <c:ser>
          <c:idx val="1"/>
          <c:order val="1"/>
          <c:tx>
            <c:strRef>
              <c:f>Sheet1!$C$1</c:f>
              <c:strCache>
                <c:ptCount val="1"/>
                <c:pt idx="0">
                  <c:v>Peer Institutions</c:v>
                </c:pt>
              </c:strCache>
            </c:strRef>
          </c:tx>
          <c:spPr>
            <a:ln w="25400">
              <a:solidFill>
                <a:srgbClr val="9BBB59"/>
              </a:solidFill>
              <a:prstDash val="sysDash"/>
              <a:round/>
            </a:ln>
            <a:effectLst/>
          </c:spPr>
          <c:marker>
            <c:symbol val="circle"/>
            <c:size val="5"/>
            <c:spPr>
              <a:solidFill>
                <a:srgbClr val="9BBB59"/>
              </a:solidFill>
              <a:ln w="25400">
                <a:solidFill>
                  <a:srgbClr val="9BBB59"/>
                </a:solidFill>
              </a:ln>
              <a:effectLst/>
            </c:spPr>
          </c:marker>
          <c:cat>
            <c:numRef>
              <c:f>'Sheet1'!$A$2:$A$22</c:f>
              <c:numCache>
                <c:formatCode>d\-mmm</c:formatCode>
                <c:ptCount val="21"/>
                <c:pt idx="0">
                  <c:v>44851</c:v>
                </c:pt>
                <c:pt idx="1">
                  <c:v>44852</c:v>
                </c:pt>
                <c:pt idx="2">
                  <c:v>44853</c:v>
                </c:pt>
                <c:pt idx="3">
                  <c:v>44854</c:v>
                </c:pt>
                <c:pt idx="4">
                  <c:v>44855</c:v>
                </c:pt>
                <c:pt idx="5">
                  <c:v>44856</c:v>
                </c:pt>
                <c:pt idx="6">
                  <c:v>44857</c:v>
                </c:pt>
                <c:pt idx="7">
                  <c:v>44858</c:v>
                </c:pt>
                <c:pt idx="8">
                  <c:v>44859</c:v>
                </c:pt>
                <c:pt idx="9">
                  <c:v>44860</c:v>
                </c:pt>
                <c:pt idx="10">
                  <c:v>44861</c:v>
                </c:pt>
                <c:pt idx="11">
                  <c:v>44862</c:v>
                </c:pt>
                <c:pt idx="12">
                  <c:v>44863</c:v>
                </c:pt>
                <c:pt idx="13">
                  <c:v>44864</c:v>
                </c:pt>
                <c:pt idx="14">
                  <c:v>44865</c:v>
                </c:pt>
                <c:pt idx="15">
                  <c:v>44866</c:v>
                </c:pt>
                <c:pt idx="16">
                  <c:v>44867</c:v>
                </c:pt>
                <c:pt idx="17">
                  <c:v>44868</c:v>
                </c:pt>
                <c:pt idx="18">
                  <c:v>44869</c:v>
                </c:pt>
                <c:pt idx="19">
                  <c:v>44870</c:v>
                </c:pt>
                <c:pt idx="20">
                  <c:v>44871</c:v>
                </c:pt>
              </c:numCache>
            </c:numRef>
          </c:cat>
          <c:val>
            <c:numRef>
              <c:f>'Sheet1'!$C$2:$C$22</c:f>
              <c:numCache>
                <c:formatCode>General</c:formatCode>
                <c:ptCount val="21"/>
                <c:pt idx="0">
                  <c:v>0.93514330000000001</c:v>
                </c:pt>
                <c:pt idx="1">
                  <c:v>0.39712560000000002</c:v>
                </c:pt>
                <c:pt idx="2">
                  <c:v>1.0365127000000001</c:v>
                </c:pt>
                <c:pt idx="3">
                  <c:v>1.7211103999999999</c:v>
                </c:pt>
                <c:pt idx="4">
                  <c:v>3.1410387000000002</c:v>
                </c:pt>
                <c:pt idx="5">
                  <c:v>3.1928120999999998</c:v>
                </c:pt>
                <c:pt idx="6">
                  <c:v>1.1722142</c:v>
                </c:pt>
                <c:pt idx="7">
                  <c:v>0.48243560000000002</c:v>
                </c:pt>
                <c:pt idx="8">
                  <c:v>0.3714286</c:v>
                </c:pt>
                <c:pt idx="9">
                  <c:v>0.4495632</c:v>
                </c:pt>
                <c:pt idx="10">
                  <c:v>1.4050456</c:v>
                </c:pt>
                <c:pt idx="11">
                  <c:v>2.8036842000000002</c:v>
                </c:pt>
                <c:pt idx="12">
                  <c:v>3.2295476000000001</c:v>
                </c:pt>
                <c:pt idx="13">
                  <c:v>0.68564740000000002</c:v>
                </c:pt>
                <c:pt idx="14">
                  <c:v>1.0330709</c:v>
                </c:pt>
                <c:pt idx="15">
                  <c:v>0.29607840000000002</c:v>
                </c:pt>
                <c:pt idx="16">
                  <c:v>0.15677969999999999</c:v>
                </c:pt>
                <c:pt idx="17">
                  <c:v>1.0506958</c:v>
                </c:pt>
                <c:pt idx="18">
                  <c:v>1.9565588</c:v>
                </c:pt>
                <c:pt idx="19">
                  <c:v>2.4992272</c:v>
                </c:pt>
                <c:pt idx="20">
                  <c:v>0.38221149999999998</c:v>
                </c:pt>
              </c:numCache>
            </c:numRef>
          </c:val>
          <c:smooth val="0"/>
          <c:extLst>
            <c:ext xmlns:c16="http://schemas.microsoft.com/office/drawing/2014/chart" uri="{C3380CC4-5D6E-409C-BE32-E72D297353CC}">
              <c16:uniqueId val="{00000001-2FFA-4998-94F2-E47CACE501DD}"/>
            </c:ext>
          </c:extLst>
        </c:ser>
        <c:dLbls>
          <c:showLegendKey val="0"/>
          <c:showVal val="0"/>
          <c:showCatName val="0"/>
          <c:showSerName val="0"/>
          <c:showPercent val="0"/>
          <c:showBubbleSize val="0"/>
        </c:dLbls>
        <c:marker val="1"/>
        <c:smooth val="0"/>
        <c:axId val="731535120"/>
        <c:axId val="730932592"/>
      </c:lineChart>
      <c:dateAx>
        <c:axId val="731535120"/>
        <c:scaling>
          <c:orientation val="minMax"/>
        </c:scaling>
        <c:delete val="0"/>
        <c:axPos val="b"/>
        <c:numFmt formatCode="[$-409]d\-mmm;@" sourceLinked="0"/>
        <c:majorTickMark val="none"/>
        <c:minorTickMark val="none"/>
        <c:tickLblPos val="nextTo"/>
        <c:spPr>
          <a:ln w="9525">
            <a:noFill/>
            <a:round/>
          </a:ln>
        </c:spPr>
        <c:txPr>
          <a:bodyPr/>
          <a:lstStyle/>
          <a:p>
            <a:pPr algn="ctr">
              <a:defRPr sz="800" b="1" baseline="0">
                <a:solidFill>
                  <a:srgbClr val="3D4543"/>
                </a:solidFill>
                <a:latin typeface="Open Sans"/>
                <a:ea typeface="Open Sans"/>
                <a:cs typeface="Open Sans"/>
              </a:defRPr>
            </a:pPr>
            <a:endParaRPr lang="en-US"/>
          </a:p>
        </c:txPr>
        <c:crossAx val="730932592"/>
        <c:crosses val="autoZero"/>
        <c:auto val="0"/>
        <c:lblOffset val="100"/>
        <c:baseTimeUnit val="days"/>
      </c:dateAx>
      <c:valAx>
        <c:axId val="730932592"/>
        <c:scaling>
          <c:orientation val="minMax"/>
          <c:max val="5"/>
          <c:min val="0"/>
        </c:scaling>
        <c:delete val="0"/>
        <c:axPos val="l"/>
        <c:majorGridlines>
          <c:spPr>
            <a:ln w="9525">
              <a:solidFill>
                <a:srgbClr val="CCCCCC"/>
              </a:solidFill>
              <a:prstDash val="solid"/>
              <a:round/>
            </a:ln>
          </c:spPr>
        </c:majorGridlines>
        <c:title>
          <c:tx>
            <c:rich>
              <a:bodyPr rot="-5400000" vert="horz"/>
              <a:lstStyle/>
              <a:p>
                <a:pPr>
                  <a:defRPr lang="en-US" sz="800" b="1" i="0" baseline="0">
                    <a:solidFill>
                      <a:srgbClr val="515859"/>
                    </a:solidFill>
                    <a:latin typeface="Open Sans"/>
                    <a:ea typeface="Open Sans"/>
                    <a:cs typeface="Open Sans"/>
                  </a:defRPr>
                </a:pPr>
                <a:r>
                  <a:rPr lang="en-US" sz="800" b="1" i="0" baseline="0">
                    <a:solidFill>
                      <a:srgbClr val="515859"/>
                    </a:solidFill>
                    <a:latin typeface="Open Sans"/>
                    <a:ea typeface="Open Sans"/>
                    <a:cs typeface="Open Sans"/>
                  </a:rPr>
                  <a:t>Average # of drinks</a:t>
                </a:r>
              </a:p>
            </c:rich>
          </c:tx>
          <c:layout>
            <c:manualLayout>
              <c:xMode val="edge"/>
              <c:yMode val="edge"/>
              <c:x val="1.4197951528265067E-2"/>
              <c:y val="0.20870178230028782"/>
            </c:manualLayout>
          </c:layout>
          <c:overlay val="0"/>
          <c:spPr>
            <a:noFill/>
            <a:ln>
              <a:noFill/>
              <a:round/>
            </a:ln>
            <a:effectLst/>
          </c:spPr>
        </c:title>
        <c:numFmt formatCode="General" sourceLinked="1"/>
        <c:majorTickMark val="none"/>
        <c:minorTickMark val="none"/>
        <c:tickLblPos val="nextTo"/>
        <c:spPr>
          <a:ln>
            <a:noFill/>
            <a:round/>
          </a:ln>
        </c:spPr>
        <c:txPr>
          <a:bodyPr/>
          <a:lstStyle/>
          <a:p>
            <a:pPr algn="ctr">
              <a:defRPr sz="800" b="1" baseline="0">
                <a:solidFill>
                  <a:srgbClr val="3D4543"/>
                </a:solidFill>
                <a:latin typeface="Open Sans"/>
                <a:ea typeface="Open Sans"/>
                <a:cs typeface="Open Sans"/>
              </a:defRPr>
            </a:pPr>
            <a:endParaRPr lang="en-US"/>
          </a:p>
        </c:txPr>
        <c:crossAx val="731535120"/>
        <c:crosses val="autoZero"/>
        <c:crossBetween val="between"/>
        <c:majorUnit val="1"/>
      </c:valAx>
      <c:spPr>
        <a:noFill/>
        <a:ln w="25400">
          <a:noFill/>
          <a:round/>
        </a:ln>
        <a:effectLst/>
      </c:spPr>
    </c:plotArea>
    <c:legend>
      <c:legendPos val="t"/>
      <c:layout>
        <c:manualLayout>
          <c:xMode val="edge"/>
          <c:yMode val="edge"/>
          <c:x val="0.26032172937120207"/>
          <c:y val="0.10579674529225309"/>
          <c:w val="0.7300795437298121"/>
          <c:h val="0.12283234289749581"/>
        </c:manualLayout>
      </c:layout>
      <c:overlay val="0"/>
      <c:spPr>
        <a:noFill/>
        <a:ln>
          <a:noFill/>
          <a:round/>
        </a:ln>
        <a:effectLst/>
      </c:spPr>
      <c:txPr>
        <a:bodyPr/>
        <a:lstStyle/>
        <a:p>
          <a:pPr>
            <a:defRPr sz="9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b="1" i="0">
          <a:solidFill>
            <a:srgbClr val="3D4543"/>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006747298478E-2"/>
          <c:y val="0.1832107224577697"/>
          <c:w val="0.96766860860182102"/>
          <c:h val="0.43434376892792248"/>
        </c:manualLayout>
      </c:layout>
      <c:barChart>
        <c:barDir val="col"/>
        <c:grouping val="clustered"/>
        <c:varyColors val="0"/>
        <c:ser>
          <c:idx val="0"/>
          <c:order val="0"/>
          <c:tx>
            <c:strRef>
              <c:f>Sheet1!$B$1</c:f>
              <c:strCache>
                <c:ptCount val="1"/>
                <c:pt idx="0">
                  <c:v>Non-drinkers</c:v>
                </c:pt>
              </c:strCache>
            </c:strRef>
          </c:tx>
          <c:spPr>
            <a:solidFill>
              <a:srgbClr val="4BACC6"/>
            </a:solidFill>
            <a:ln>
              <a:noFill/>
              <a:round/>
            </a:ln>
            <a:effectLst/>
          </c:spPr>
          <c:invertIfNegative val="0"/>
          <c:dLbls>
            <c:spPr>
              <a:noFill/>
              <a:ln>
                <a:noFill/>
                <a:round/>
              </a:ln>
              <a:effectLst/>
            </c:spPr>
            <c:txPr>
              <a:bodyPr/>
              <a:lstStyle/>
              <a:p>
                <a:pPr>
                  <a:defRPr sz="800" b="1" baseline="0">
                    <a:solidFill>
                      <a:srgbClr val="515859"/>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Against values</c:v>
                </c:pt>
                <c:pt idx="1">
                  <c:v>I'm underage</c:v>
                </c:pt>
                <c:pt idx="2">
                  <c:v>Not fun</c:v>
                </c:pt>
                <c:pt idx="3">
                  <c:v>Disapproval</c:v>
                </c:pt>
              </c:strCache>
            </c:strRef>
          </c:cat>
          <c:val>
            <c:numRef>
              <c:f>'Sheet1'!$B$2:$B$5</c:f>
              <c:numCache>
                <c:formatCode>0%</c:formatCode>
                <c:ptCount val="4"/>
                <c:pt idx="0">
                  <c:v>0.95</c:v>
                </c:pt>
                <c:pt idx="1">
                  <c:v>0.94</c:v>
                </c:pt>
                <c:pt idx="2">
                  <c:v>0.91</c:v>
                </c:pt>
                <c:pt idx="3">
                  <c:v>0.87</c:v>
                </c:pt>
              </c:numCache>
            </c:numRef>
          </c:val>
          <c:extLst>
            <c:ext xmlns:c16="http://schemas.microsoft.com/office/drawing/2014/chart" uri="{C3380CC4-5D6E-409C-BE32-E72D297353CC}">
              <c16:uniqueId val="{00000000-1459-43E6-B281-BBEE353DAF14}"/>
            </c:ext>
          </c:extLst>
        </c:ser>
        <c:ser>
          <c:idx val="1"/>
          <c:order val="1"/>
          <c:tx>
            <c:strRef>
              <c:f>Sheet1!$C$1</c:f>
              <c:strCache>
                <c:ptCount val="1"/>
                <c:pt idx="0">
                  <c:v>Drinkers</c:v>
                </c:pt>
              </c:strCache>
            </c:strRef>
          </c:tx>
          <c:spPr>
            <a:solidFill>
              <a:srgbClr val="1F497D"/>
            </a:solidFill>
            <a:ln>
              <a:noFill/>
              <a:round/>
            </a:ln>
            <a:effectLst/>
          </c:spPr>
          <c:invertIfNegative val="0"/>
          <c:dLbls>
            <c:spPr>
              <a:noFill/>
              <a:ln>
                <a:noFill/>
                <a:round/>
              </a:ln>
              <a:effectLst/>
            </c:spPr>
            <c:txPr>
              <a:bodyPr/>
              <a:lstStyle/>
              <a:p>
                <a:pPr>
                  <a:defRPr sz="800" b="1" baseline="0">
                    <a:solidFill>
                      <a:srgbClr val="515859"/>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Against values</c:v>
                </c:pt>
                <c:pt idx="1">
                  <c:v>I'm underage</c:v>
                </c:pt>
                <c:pt idx="2">
                  <c:v>Not fun</c:v>
                </c:pt>
                <c:pt idx="3">
                  <c:v>Disapproval</c:v>
                </c:pt>
              </c:strCache>
            </c:strRef>
          </c:cat>
          <c:val>
            <c:numRef>
              <c:f>'Sheet1'!$C$2:$C$5</c:f>
              <c:numCache>
                <c:formatCode>0%</c:formatCode>
                <c:ptCount val="4"/>
                <c:pt idx="0">
                  <c:v>0.03</c:v>
                </c:pt>
                <c:pt idx="1">
                  <c:v>0.05</c:v>
                </c:pt>
                <c:pt idx="2">
                  <c:v>7.0000000000000007E-2</c:v>
                </c:pt>
                <c:pt idx="3">
                  <c:v>0.1</c:v>
                </c:pt>
              </c:numCache>
            </c:numRef>
          </c:val>
          <c:extLst>
            <c:ext xmlns:c16="http://schemas.microsoft.com/office/drawing/2014/chart" uri="{C3380CC4-5D6E-409C-BE32-E72D297353CC}">
              <c16:uniqueId val="{00000001-1459-43E6-B281-BBEE353DAF14}"/>
            </c:ext>
          </c:extLst>
        </c:ser>
        <c:dLbls>
          <c:dLblPos val="inEnd"/>
          <c:showLegendKey val="0"/>
          <c:showVal val="1"/>
          <c:showCatName val="0"/>
          <c:showSerName val="0"/>
          <c:showPercent val="0"/>
          <c:showBubbleSize val="0"/>
        </c:dLbls>
        <c:gapWidth val="56"/>
        <c:axId val="668549648"/>
        <c:axId val="668382112"/>
      </c:barChart>
      <c:catAx>
        <c:axId val="668549648"/>
        <c:scaling>
          <c:orientation val="minMax"/>
        </c:scaling>
        <c:delete val="0"/>
        <c:axPos val="b"/>
        <c:numFmt formatCode="General" sourceLinked="1"/>
        <c:majorTickMark val="out"/>
        <c:minorTickMark val="none"/>
        <c:tickLblPos val="nextTo"/>
        <c:spPr>
          <a:ln w="9525">
            <a:noFill/>
            <a:round/>
          </a:ln>
        </c:spPr>
        <c:txPr>
          <a:bodyPr rot="0"/>
          <a:lstStyle/>
          <a:p>
            <a:pPr algn="ctr">
              <a:defRPr sz="900" b="1" baseline="0">
                <a:solidFill>
                  <a:srgbClr val="3D4543"/>
                </a:solidFill>
                <a:latin typeface="+mn-lt"/>
                <a:ea typeface="+mn-lt"/>
                <a:cs typeface="+mn-lt"/>
              </a:defRPr>
            </a:pPr>
            <a:endParaRPr lang="en-US"/>
          </a:p>
        </c:txPr>
        <c:crossAx val="668382112"/>
        <c:crosses val="autoZero"/>
        <c:auto val="1"/>
        <c:lblAlgn val="ctr"/>
        <c:lblOffset val="100"/>
        <c:noMultiLvlLbl val="0"/>
      </c:catAx>
      <c:valAx>
        <c:axId val="668382112"/>
        <c:scaling>
          <c:orientation val="minMax"/>
          <c:max val="1"/>
          <c:min val="0"/>
        </c:scaling>
        <c:delete val="1"/>
        <c:axPos val="l"/>
        <c:numFmt formatCode="0%" sourceLinked="0"/>
        <c:majorTickMark val="out"/>
        <c:minorTickMark val="none"/>
        <c:tickLblPos val="nextTo"/>
        <c:crossAx val="668549648"/>
        <c:crosses val="autoZero"/>
        <c:crossBetween val="between"/>
      </c:valAx>
      <c:spPr>
        <a:noFill/>
        <a:ln>
          <a:noFill/>
          <a:round/>
        </a:ln>
        <a:effectLst/>
      </c:spPr>
    </c:plotArea>
    <c:legend>
      <c:legendPos val="t"/>
      <c:overlay val="0"/>
      <c:spPr>
        <a:noFill/>
        <a:ln>
          <a:noFill/>
          <a:round/>
        </a:ln>
        <a:effectLst/>
      </c:spPr>
      <c:txPr>
        <a:bodyPr/>
        <a:lstStyle/>
        <a:p>
          <a:pPr>
            <a:defRPr sz="800" b="0" baseline="0">
              <a:solidFill>
                <a:srgbClr val="515859"/>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331317102041801"/>
          <c:w val="0.93642783631673909"/>
          <c:h val="0.42978047774607447"/>
        </c:manualLayout>
      </c:layout>
      <c:barChart>
        <c:barDir val="col"/>
        <c:grouping val="clustered"/>
        <c:varyColors val="0"/>
        <c:ser>
          <c:idx val="0"/>
          <c:order val="0"/>
          <c:tx>
            <c:strRef>
              <c:f>Sheet1!$B$1</c:f>
              <c:strCache>
                <c:ptCount val="1"/>
                <c:pt idx="0">
                  <c:v>Your Institution</c:v>
                </c:pt>
              </c:strCache>
            </c:strRef>
          </c:tx>
          <c:spPr>
            <a:solidFill>
              <a:srgbClr val="4BACC6"/>
            </a:solidFill>
            <a:ln>
              <a:noFill/>
              <a:round/>
            </a:ln>
            <a:effectLst/>
          </c:spPr>
          <c:invertIfNegative val="0"/>
          <c:dLbls>
            <c:spPr>
              <a:noFill/>
              <a:ln>
                <a:noFill/>
                <a:round/>
              </a:ln>
              <a:effectLst/>
            </c:spPr>
            <c:txPr>
              <a:bodyPr/>
              <a:lstStyle/>
              <a:p>
                <a:pPr>
                  <a:defRPr sz="800" b="1" baseline="0">
                    <a:solidFill>
                      <a:srgbClr val="3D4543"/>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Have fun</c:v>
                </c:pt>
                <c:pt idx="1">
                  <c:v>Celebrate</c:v>
                </c:pt>
                <c:pt idx="2">
                  <c:v>Get drunk</c:v>
                </c:pt>
                <c:pt idx="3">
                  <c:v>Feel connected</c:v>
                </c:pt>
              </c:strCache>
            </c:strRef>
          </c:cat>
          <c:val>
            <c:numRef>
              <c:f>'Sheet1'!$B$2:$B$5</c:f>
              <c:numCache>
                <c:formatCode>0%</c:formatCode>
                <c:ptCount val="4"/>
                <c:pt idx="0">
                  <c:v>0.87</c:v>
                </c:pt>
                <c:pt idx="1">
                  <c:v>0.56999999999999995</c:v>
                </c:pt>
                <c:pt idx="2">
                  <c:v>0.39</c:v>
                </c:pt>
                <c:pt idx="3">
                  <c:v>0.35</c:v>
                </c:pt>
              </c:numCache>
            </c:numRef>
          </c:val>
          <c:extLst>
            <c:ext xmlns:c16="http://schemas.microsoft.com/office/drawing/2014/chart" uri="{C3380CC4-5D6E-409C-BE32-E72D297353CC}">
              <c16:uniqueId val="{00000000-61BC-46D1-9C2A-14D5E2B195BC}"/>
            </c:ext>
          </c:extLst>
        </c:ser>
        <c:ser>
          <c:idx val="1"/>
          <c:order val="1"/>
          <c:tx>
            <c:strRef>
              <c:f>Sheet1!$C$1</c:f>
              <c:strCache>
                <c:ptCount val="1"/>
                <c:pt idx="0">
                  <c:v>Peer Institutions</c:v>
                </c:pt>
              </c:strCache>
            </c:strRef>
          </c:tx>
          <c:spPr>
            <a:solidFill>
              <a:srgbClr val="1F497D"/>
            </a:solidFill>
            <a:ln>
              <a:noFill/>
              <a:round/>
            </a:ln>
            <a:effectLst/>
          </c:spPr>
          <c:invertIfNegative val="0"/>
          <c:dLbls>
            <c:spPr>
              <a:noFill/>
              <a:ln>
                <a:noFill/>
                <a:round/>
              </a:ln>
              <a:effectLst/>
            </c:spPr>
            <c:txPr>
              <a:bodyPr/>
              <a:lstStyle/>
              <a:p>
                <a:pPr>
                  <a:defRPr sz="800" b="1" baseline="0">
                    <a:solidFill>
                      <a:srgbClr val="3D4543"/>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Have fun</c:v>
                </c:pt>
                <c:pt idx="1">
                  <c:v>Celebrate</c:v>
                </c:pt>
                <c:pt idx="2">
                  <c:v>Get drunk</c:v>
                </c:pt>
                <c:pt idx="3">
                  <c:v>Feel connected</c:v>
                </c:pt>
              </c:strCache>
            </c:strRef>
          </c:cat>
          <c:val>
            <c:numRef>
              <c:f>'Sheet1'!$C$2:$C$5</c:f>
              <c:numCache>
                <c:formatCode>0%</c:formatCode>
                <c:ptCount val="4"/>
                <c:pt idx="0">
                  <c:v>0.85</c:v>
                </c:pt>
                <c:pt idx="1">
                  <c:v>0.64</c:v>
                </c:pt>
                <c:pt idx="2">
                  <c:v>0.36</c:v>
                </c:pt>
                <c:pt idx="3">
                  <c:v>0.36</c:v>
                </c:pt>
              </c:numCache>
            </c:numRef>
          </c:val>
          <c:extLst>
            <c:ext xmlns:c16="http://schemas.microsoft.com/office/drawing/2014/chart" uri="{C3380CC4-5D6E-409C-BE32-E72D297353CC}">
              <c16:uniqueId val="{00000001-61BC-46D1-9C2A-14D5E2B195BC}"/>
            </c:ext>
          </c:extLst>
        </c:ser>
        <c:dLbls>
          <c:dLblPos val="inEnd"/>
          <c:showLegendKey val="0"/>
          <c:showVal val="1"/>
          <c:showCatName val="0"/>
          <c:showSerName val="0"/>
          <c:showPercent val="0"/>
          <c:showBubbleSize val="0"/>
        </c:dLbls>
        <c:gapWidth val="56"/>
        <c:axId val="746801248"/>
        <c:axId val="629063536"/>
      </c:barChart>
      <c:catAx>
        <c:axId val="746801248"/>
        <c:scaling>
          <c:orientation val="minMax"/>
        </c:scaling>
        <c:delete val="0"/>
        <c:axPos val="b"/>
        <c:numFmt formatCode="General" sourceLinked="1"/>
        <c:majorTickMark val="out"/>
        <c:minorTickMark val="none"/>
        <c:tickLblPos val="nextTo"/>
        <c:spPr>
          <a:ln w="9525">
            <a:noFill/>
            <a:round/>
          </a:ln>
        </c:spPr>
        <c:txPr>
          <a:bodyPr rot="0"/>
          <a:lstStyle/>
          <a:p>
            <a:pPr algn="ctr">
              <a:defRPr sz="900" b="1" baseline="0">
                <a:solidFill>
                  <a:srgbClr val="3D4543"/>
                </a:solidFill>
                <a:latin typeface="+mn-lt"/>
                <a:ea typeface="+mn-lt"/>
                <a:cs typeface="+mn-lt"/>
              </a:defRPr>
            </a:pPr>
            <a:endParaRPr lang="en-US"/>
          </a:p>
        </c:txPr>
        <c:crossAx val="629063536"/>
        <c:crosses val="autoZero"/>
        <c:auto val="1"/>
        <c:lblAlgn val="ctr"/>
        <c:lblOffset val="100"/>
        <c:noMultiLvlLbl val="0"/>
      </c:catAx>
      <c:valAx>
        <c:axId val="629063536"/>
        <c:scaling>
          <c:orientation val="minMax"/>
          <c:max val="1"/>
          <c:min val="0"/>
        </c:scaling>
        <c:delete val="1"/>
        <c:axPos val="l"/>
        <c:numFmt formatCode="0%" sourceLinked="0"/>
        <c:majorTickMark val="out"/>
        <c:minorTickMark val="none"/>
        <c:tickLblPos val="nextTo"/>
        <c:crossAx val="746801248"/>
        <c:crosses val="autoZero"/>
        <c:crossBetween val="between"/>
      </c:valAx>
      <c:spPr>
        <a:noFill/>
        <a:ln>
          <a:noFill/>
          <a:round/>
        </a:ln>
        <a:effectLst/>
      </c:spPr>
    </c:plotArea>
    <c:legend>
      <c:legendPos val="t"/>
      <c:overlay val="0"/>
      <c:spPr>
        <a:noFill/>
        <a:ln>
          <a:noFill/>
          <a:round/>
        </a:ln>
        <a:effectLst/>
      </c:spPr>
      <c:txPr>
        <a:bodyPr/>
        <a:lstStyle/>
        <a:p>
          <a:pPr>
            <a:defRPr sz="800" b="0"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7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0877192982456"/>
          <c:y val="9.6585153692342454E-2"/>
          <c:w val="0.8264160401002506"/>
          <c:h val="0.72216572829834969"/>
        </c:manualLayout>
      </c:layout>
      <c:barChart>
        <c:barDir val="col"/>
        <c:grouping val="clustered"/>
        <c:varyColors val="0"/>
        <c:ser>
          <c:idx val="0"/>
          <c:order val="0"/>
          <c:tx>
            <c:strRef>
              <c:f>Sheet1!$B$1</c:f>
              <c:strCache>
                <c:ptCount val="1"/>
                <c:pt idx="0">
                  <c:v>Pre-Course Assessment</c:v>
                </c:pt>
              </c:strCache>
            </c:strRef>
          </c:tx>
          <c:spPr>
            <a:solidFill>
              <a:srgbClr val="FCCA7D"/>
            </a:solidFill>
            <a:ln>
              <a:noFill/>
              <a:round/>
            </a:ln>
            <a:effectLst/>
          </c:spPr>
          <c:invertIfNegative val="0"/>
          <c:dLbls>
            <c:spPr>
              <a:noFill/>
              <a:ln>
                <a:noFill/>
                <a:round/>
              </a:ln>
              <a:effectLst/>
            </c:spPr>
            <c:txPr>
              <a:bodyPr/>
              <a:lstStyle/>
              <a:p>
                <a:pPr>
                  <a:defRPr sz="1200" b="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Alcohol Knowledge</c:v>
                </c:pt>
                <c:pt idx="1">
                  <c:v>Physiological Effects</c:v>
                </c:pt>
                <c:pt idx="2">
                  <c:v>Risk Reduction</c:v>
                </c:pt>
                <c:pt idx="3">
                  <c:v>Understanding The Influence of Alcohol</c:v>
                </c:pt>
                <c:pt idx="4">
                  <c:v>Factors Influencing Drinking Behavior</c:v>
                </c:pt>
              </c:strCache>
            </c:strRef>
          </c:cat>
          <c:val>
            <c:numRef>
              <c:f>'Sheet1'!$B$2:$B$6</c:f>
              <c:numCache>
                <c:formatCode>0%</c:formatCode>
                <c:ptCount val="5"/>
                <c:pt idx="0">
                  <c:v>0.62</c:v>
                </c:pt>
                <c:pt idx="1">
                  <c:v>0.62</c:v>
                </c:pt>
                <c:pt idx="2">
                  <c:v>0.7</c:v>
                </c:pt>
                <c:pt idx="3">
                  <c:v>0.72</c:v>
                </c:pt>
                <c:pt idx="4">
                  <c:v>0.66</c:v>
                </c:pt>
              </c:numCache>
            </c:numRef>
          </c:val>
          <c:extLst>
            <c:ext xmlns:c16="http://schemas.microsoft.com/office/drawing/2014/chart" uri="{C3380CC4-5D6E-409C-BE32-E72D297353CC}">
              <c16:uniqueId val="{00000000-B116-479E-A5B9-C65F6C3018E5}"/>
            </c:ext>
          </c:extLst>
        </c:ser>
        <c:ser>
          <c:idx val="1"/>
          <c:order val="1"/>
          <c:tx>
            <c:strRef>
              <c:f>Sheet1!$C$1</c:f>
              <c:strCache>
                <c:ptCount val="1"/>
                <c:pt idx="0">
                  <c:v>Post-Course Assessment</c:v>
                </c:pt>
              </c:strCache>
            </c:strRef>
          </c:tx>
          <c:spPr>
            <a:solidFill>
              <a:srgbClr val="F9A926"/>
            </a:solidFill>
            <a:ln>
              <a:noFill/>
              <a:round/>
            </a:ln>
            <a:effectLst/>
          </c:spPr>
          <c:invertIfNegative val="0"/>
          <c:dLbls>
            <c:spPr>
              <a:noFill/>
              <a:ln>
                <a:noFill/>
                <a:round/>
              </a:ln>
              <a:effectLst/>
            </c:spPr>
            <c:txPr>
              <a:bodyPr/>
              <a:lstStyle/>
              <a:p>
                <a:pPr>
                  <a:defRPr sz="1200" b="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Alcohol Knowledge</c:v>
                </c:pt>
                <c:pt idx="1">
                  <c:v>Physiological Effects</c:v>
                </c:pt>
                <c:pt idx="2">
                  <c:v>Risk Reduction</c:v>
                </c:pt>
                <c:pt idx="3">
                  <c:v>Understanding The Influence of Alcohol</c:v>
                </c:pt>
                <c:pt idx="4">
                  <c:v>Factors Influencing Drinking Behavior</c:v>
                </c:pt>
              </c:strCache>
            </c:strRef>
          </c:cat>
          <c:val>
            <c:numRef>
              <c:f>'Sheet1'!$C$2:$C$6</c:f>
              <c:numCache>
                <c:formatCode>0%</c:formatCode>
                <c:ptCount val="5"/>
                <c:pt idx="0">
                  <c:v>0.93</c:v>
                </c:pt>
                <c:pt idx="1">
                  <c:v>0.85</c:v>
                </c:pt>
                <c:pt idx="2">
                  <c:v>0.77</c:v>
                </c:pt>
                <c:pt idx="3">
                  <c:v>0.94</c:v>
                </c:pt>
                <c:pt idx="4">
                  <c:v>0.91</c:v>
                </c:pt>
              </c:numCache>
            </c:numRef>
          </c:val>
          <c:extLst>
            <c:ext xmlns:c16="http://schemas.microsoft.com/office/drawing/2014/chart" uri="{C3380CC4-5D6E-409C-BE32-E72D297353CC}">
              <c16:uniqueId val="{00000001-B116-479E-A5B9-C65F6C3018E5}"/>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515859"/>
                </a:solidFill>
                <a:latin typeface="+mn-lt"/>
                <a:ea typeface="+mn-lt"/>
                <a:cs typeface="+mn-lt"/>
              </a:defRPr>
            </a:pPr>
            <a:endParaRPr lang="en-US"/>
          </a:p>
        </c:txPr>
        <c:crossAx val="626710512"/>
        <c:crosses val="autoZero"/>
        <c:auto val="1"/>
        <c:lblAlgn val="ctr"/>
        <c:lblOffset val="100"/>
        <c:noMultiLvlLbl val="0"/>
      </c:catAx>
      <c:valAx>
        <c:axId val="626710512"/>
        <c:scaling>
          <c:orientation val="minMax"/>
          <c:max val="1"/>
          <c:min val="0"/>
        </c:scaling>
        <c:delete val="0"/>
        <c:axPos val="l"/>
        <c:title>
          <c:tx>
            <c:rich>
              <a:bodyPr rot="-5400000" vert="horz"/>
              <a:lstStyle/>
              <a:p>
                <a:pPr>
                  <a:defRPr lang="en-US" sz="800" b="0" i="0" baseline="0">
                    <a:solidFill>
                      <a:srgbClr val="3D4543"/>
                    </a:solidFill>
                    <a:latin typeface="Open Sans"/>
                    <a:ea typeface="Open Sans"/>
                    <a:cs typeface="Open Sans"/>
                  </a:defRPr>
                </a:pPr>
                <a:r>
                  <a:rPr lang="en-US" sz="800" b="0" i="0" baseline="0">
                    <a:solidFill>
                      <a:srgbClr val="3D4543"/>
                    </a:solidFill>
                    <a:latin typeface="Open Sans"/>
                    <a:ea typeface="Open Sans"/>
                    <a:cs typeface="Open Sans"/>
                  </a:rPr>
                  <a:t>Average Assessment Score</a:t>
                </a:r>
              </a:p>
            </c:rich>
          </c:tx>
          <c:layout>
            <c:manualLayout>
              <c:xMode val="edge"/>
              <c:yMode val="edge"/>
              <c:x val="1.7094019970055181E-2"/>
              <c:y val="0.27242677657533543"/>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aseline="0">
                <a:solidFill>
                  <a:srgbClr val="3D4543"/>
                </a:solidFill>
                <a:latin typeface="+mn-lt"/>
                <a:ea typeface="+mn-lt"/>
                <a:cs typeface="+mn-lt"/>
              </a:defRPr>
            </a:pPr>
            <a:endParaRPr lang="en-US"/>
          </a:p>
        </c:txPr>
        <c:crossAx val="704424528"/>
        <c:crosses val="autoZero"/>
        <c:crossBetween val="between"/>
      </c:valAx>
      <c:spPr>
        <a:noFill/>
        <a:ln>
          <a:noFill/>
          <a:round/>
        </a:ln>
        <a:effectLst/>
      </c:spPr>
    </c:plotArea>
    <c:legend>
      <c:legendPos val="t"/>
      <c:layout>
        <c:manualLayout>
          <c:xMode val="edge"/>
          <c:yMode val="edge"/>
          <c:x val="0.26497187851518561"/>
          <c:y val="8.687019677353601E-3"/>
          <c:w val="0.73321413770647104"/>
          <c:h val="4.4894335287950761E-2"/>
        </c:manualLayout>
      </c:layout>
      <c:overlay val="0"/>
      <c:spPr>
        <a:noFill/>
        <a:ln>
          <a:noFill/>
          <a:round/>
        </a:ln>
        <a:effectLst/>
      </c:spPr>
      <c:txPr>
        <a:bodyPr/>
        <a:lstStyle/>
        <a:p>
          <a:pPr>
            <a:defRPr sz="9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Intention to Mitigate High-Risk Drinking</a:t>
            </a:r>
          </a:p>
        </c:rich>
      </c:tx>
      <c:layout>
        <c:manualLayout>
          <c:xMode val="edge"/>
          <c:yMode val="edge"/>
          <c:x val="1.7392646734708393E-3"/>
          <c:y val="4.7275464017831536E-3"/>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Pre-Course Survey (Survey 1)</c:v>
                </c:pt>
              </c:strCache>
            </c:strRef>
          </c:tx>
          <c:spPr>
            <a:solidFill>
              <a:srgbClr val="4F81BD"/>
            </a:solidFill>
            <a:ln>
              <a:noFill/>
              <a:round/>
            </a:ln>
            <a:effectLst/>
          </c:spPr>
          <c:invertIfNegative val="0"/>
          <c:dLbls>
            <c:spPr>
              <a:noFill/>
              <a:ln>
                <a:noFill/>
                <a:round/>
              </a:ln>
              <a:effectLst/>
            </c:spPr>
            <c:txPr>
              <a:bodyPr/>
              <a:lstStyle/>
              <a:p>
                <a:pPr>
                  <a:defRPr sz="1200" b="0"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'Sheet1'!$B$2:$B$6</c:f>
              <c:numCache>
                <c:formatCode>0%</c:formatCode>
                <c:ptCount val="5"/>
                <c:pt idx="0">
                  <c:v>0.66</c:v>
                </c:pt>
                <c:pt idx="1">
                  <c:v>0.68</c:v>
                </c:pt>
                <c:pt idx="2">
                  <c:v>0.88</c:v>
                </c:pt>
                <c:pt idx="3">
                  <c:v>0.72</c:v>
                </c:pt>
                <c:pt idx="4">
                  <c:v>0.84</c:v>
                </c:pt>
              </c:numCache>
            </c:numRef>
          </c:val>
          <c:extLst>
            <c:ext xmlns:c16="http://schemas.microsoft.com/office/drawing/2014/chart" uri="{C3380CC4-5D6E-409C-BE32-E72D297353CC}">
              <c16:uniqueId val="{00000000-70AA-479A-A130-20F38F643D1B}"/>
            </c:ext>
          </c:extLst>
        </c:ser>
        <c:ser>
          <c:idx val="1"/>
          <c:order val="1"/>
          <c:tx>
            <c:strRef>
              <c:f>Sheet1!$C$1</c:f>
              <c:strCache>
                <c:ptCount val="1"/>
                <c:pt idx="0">
                  <c:v>Follow-Up Survey (Survey 3)</c:v>
                </c:pt>
              </c:strCache>
            </c:strRef>
          </c:tx>
          <c:spPr>
            <a:solidFill>
              <a:srgbClr val="1B366A"/>
            </a:solidFill>
            <a:ln>
              <a:noFill/>
              <a:round/>
            </a:ln>
            <a:effectLst/>
          </c:spPr>
          <c:invertIfNegative val="0"/>
          <c:dLbls>
            <c:spPr>
              <a:noFill/>
              <a:ln>
                <a:noFill/>
                <a:round/>
              </a:ln>
              <a:effectLst/>
            </c:spPr>
            <c:txPr>
              <a:bodyPr/>
              <a:lstStyle/>
              <a:p>
                <a:pPr>
                  <a:defRPr sz="1200" b="0"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'Sheet1'!$C$2:$C$6</c:f>
              <c:numCache>
                <c:formatCode>0%</c:formatCode>
                <c:ptCount val="5"/>
                <c:pt idx="0">
                  <c:v>0.65</c:v>
                </c:pt>
                <c:pt idx="1">
                  <c:v>0.67</c:v>
                </c:pt>
                <c:pt idx="2">
                  <c:v>0.87</c:v>
                </c:pt>
                <c:pt idx="3">
                  <c:v>0.7</c:v>
                </c:pt>
                <c:pt idx="4">
                  <c:v>0.81</c:v>
                </c:pt>
              </c:numCache>
            </c:numRef>
          </c:val>
          <c:extLst>
            <c:ext xmlns:c16="http://schemas.microsoft.com/office/drawing/2014/chart" uri="{C3380CC4-5D6E-409C-BE32-E72D297353CC}">
              <c16:uniqueId val="{00000001-70AA-479A-A130-20F38F643D1B}"/>
            </c:ext>
          </c:extLst>
        </c:ser>
        <c:dLbls>
          <c:dLblPos val="inEnd"/>
          <c:showLegendKey val="0"/>
          <c:showVal val="1"/>
          <c:showCatName val="0"/>
          <c:showSerName val="0"/>
          <c:showPercent val="0"/>
          <c:showBubbleSize val="0"/>
        </c:dLbls>
        <c:gapWidth val="56"/>
        <c:axId val="702125776"/>
        <c:axId val="709705056"/>
      </c:barChart>
      <c:catAx>
        <c:axId val="702125776"/>
        <c:scaling>
          <c:orientation val="minMax"/>
        </c:scaling>
        <c:delete val="0"/>
        <c:axPos val="b"/>
        <c:numFmt formatCode="General" sourceLinked="1"/>
        <c:majorTickMark val="out"/>
        <c:minorTickMark val="none"/>
        <c:tickLblPos val="nextTo"/>
        <c:spPr>
          <a:ln w="9525">
            <a:noFill/>
            <a:round/>
          </a:ln>
        </c:spPr>
        <c:txPr>
          <a:bodyPr rot="0"/>
          <a:lstStyle/>
          <a:p>
            <a:pPr algn="ctr">
              <a:defRPr sz="1050" b="1" baseline="0">
                <a:solidFill>
                  <a:srgbClr val="515859"/>
                </a:solidFill>
                <a:latin typeface="+mn-lt"/>
                <a:ea typeface="+mn-lt"/>
                <a:cs typeface="+mn-lt"/>
              </a:defRPr>
            </a:pPr>
            <a:endParaRPr lang="en-US"/>
          </a:p>
        </c:txPr>
        <c:crossAx val="709705056"/>
        <c:crosses val="autoZero"/>
        <c:auto val="1"/>
        <c:lblAlgn val="ctr"/>
        <c:lblOffset val="100"/>
        <c:noMultiLvlLbl val="0"/>
      </c:catAx>
      <c:valAx>
        <c:axId val="709705056"/>
        <c:scaling>
          <c:orientation val="minMax"/>
          <c:max val="1"/>
          <c:min val="0"/>
        </c:scaling>
        <c:delete val="0"/>
        <c:axPos val="l"/>
        <c:title>
          <c:tx>
            <c:rich>
              <a:bodyPr rot="-5400000" vert="horz"/>
              <a:lstStyle/>
              <a:p>
                <a:pPr>
                  <a:defRPr lang="en-US" sz="800" b="0" i="0" baseline="0">
                    <a:solidFill>
                      <a:srgbClr val="3D4543"/>
                    </a:solidFill>
                    <a:latin typeface="Open Sans"/>
                    <a:ea typeface="Open Sans"/>
                    <a:cs typeface="Open Sans"/>
                  </a:defRPr>
                </a:pPr>
                <a:r>
                  <a:rPr lang="en-US" sz="800" b="0" i="0" baseline="0">
                    <a:solidFill>
                      <a:srgbClr val="3D4543"/>
                    </a:solidFill>
                    <a:latin typeface="Open Sans"/>
                    <a:ea typeface="Open Sans"/>
                    <a:cs typeface="Open Sans"/>
                  </a:rPr>
                  <a:t>Percent of Student Drinkers</a:t>
                </a:r>
              </a:p>
            </c:rich>
          </c:tx>
          <c:layout>
            <c:manualLayout>
              <c:xMode val="edge"/>
              <c:yMode val="edge"/>
              <c:x val="1.9230787632051587E-2"/>
              <c:y val="0.39627172723870152"/>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lang="en-US" sz="800" b="0" i="0" baseline="0">
                <a:solidFill>
                  <a:srgbClr val="3D4543"/>
                </a:solidFill>
                <a:latin typeface="Open Sans"/>
                <a:ea typeface="Open Sans"/>
                <a:cs typeface="Open Sans"/>
              </a:defRPr>
            </a:pPr>
            <a:endParaRPr lang="en-US"/>
          </a:p>
        </c:txPr>
        <c:crossAx val="702125776"/>
        <c:crosses val="autoZero"/>
        <c:crossBetween val="between"/>
        <c:majorUnit val="0.1"/>
      </c:valAx>
      <c:spPr>
        <a:noFill/>
        <a:ln>
          <a:noFill/>
          <a:round/>
        </a:ln>
        <a:effectLst/>
      </c:spPr>
    </c:plotArea>
    <c:legend>
      <c:legendPos val="t"/>
      <c:layout>
        <c:manualLayout>
          <c:xMode val="edge"/>
          <c:yMode val="edge"/>
          <c:x val="0.33617948012157312"/>
          <c:y val="0.15636095508640246"/>
          <c:w val="0.66182672866737502"/>
          <c:h val="5.3632973410411552E-2"/>
        </c:manualLayout>
      </c:layout>
      <c:overlay val="0"/>
      <c:spPr>
        <a:noFill/>
        <a:ln>
          <a:noFill/>
          <a:round/>
        </a:ln>
        <a:effectLst/>
      </c:spPr>
      <c:txPr>
        <a:bodyPr/>
        <a:lstStyle/>
        <a:p>
          <a:pPr>
            <a:defRPr sz="9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8992234599451E-2"/>
          <c:y val="9.1554960082873241E-2"/>
          <c:w val="0.87081648348922036"/>
          <c:h val="0.87745630632928806"/>
        </c:manualLayout>
      </c:layout>
      <c:barChart>
        <c:barDir val="bar"/>
        <c:grouping val="clustered"/>
        <c:varyColors val="0"/>
        <c:ser>
          <c:idx val="0"/>
          <c:order val="0"/>
          <c:tx>
            <c:strRef>
              <c:f>Sheet1!$B$1</c:f>
              <c:strCache>
                <c:ptCount val="1"/>
                <c:pt idx="0">
                  <c:v>Pre-Course Survey (Survey 1)</c:v>
                </c:pt>
              </c:strCache>
            </c:strRef>
          </c:tx>
          <c:spPr>
            <a:solidFill>
              <a:srgbClr val="4BACC6"/>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'Sheet1'!$B$2:$B$6</c:f>
              <c:numCache>
                <c:formatCode>0.0%</c:formatCode>
                <c:ptCount val="5"/>
                <c:pt idx="0">
                  <c:v>0.68300000000000005</c:v>
                </c:pt>
                <c:pt idx="1">
                  <c:v>0.2</c:v>
                </c:pt>
                <c:pt idx="2">
                  <c:v>6.6000000000000003E-2</c:v>
                </c:pt>
                <c:pt idx="3">
                  <c:v>4.1000000000000002E-2</c:v>
                </c:pt>
                <c:pt idx="4">
                  <c:v>0.01</c:v>
                </c:pt>
              </c:numCache>
            </c:numRef>
          </c:val>
          <c:extLst>
            <c:ext xmlns:c16="http://schemas.microsoft.com/office/drawing/2014/chart" uri="{C3380CC4-5D6E-409C-BE32-E72D297353CC}">
              <c16:uniqueId val="{00000000-FE60-4748-95F7-975130C0B407}"/>
            </c:ext>
          </c:extLst>
        </c:ser>
        <c:ser>
          <c:idx val="1"/>
          <c:order val="1"/>
          <c:tx>
            <c:strRef>
              <c:f>Sheet1!$C$1</c:f>
              <c:strCache>
                <c:ptCount val="1"/>
                <c:pt idx="0">
                  <c:v>Follow-Up Survey (Survey 3)</c:v>
                </c:pt>
              </c:strCache>
            </c:strRef>
          </c:tx>
          <c:spPr>
            <a:solidFill>
              <a:srgbClr val="1F497D"/>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'Sheet1'!$C$2:$C$6</c:f>
              <c:numCache>
                <c:formatCode>0.0%</c:formatCode>
                <c:ptCount val="5"/>
                <c:pt idx="0">
                  <c:v>0.65200000000000002</c:v>
                </c:pt>
                <c:pt idx="1">
                  <c:v>0.189</c:v>
                </c:pt>
                <c:pt idx="2">
                  <c:v>8.8999999999999996E-2</c:v>
                </c:pt>
                <c:pt idx="3">
                  <c:v>5.7000000000000002E-2</c:v>
                </c:pt>
                <c:pt idx="4">
                  <c:v>1.2E-2</c:v>
                </c:pt>
              </c:numCache>
            </c:numRef>
          </c:val>
          <c:extLst>
            <c:ext xmlns:c16="http://schemas.microsoft.com/office/drawing/2014/chart" uri="{C3380CC4-5D6E-409C-BE32-E72D297353CC}">
              <c16:uniqueId val="{00000001-FE60-4748-95F7-975130C0B407}"/>
            </c:ext>
          </c:extLst>
        </c:ser>
        <c:dLbls>
          <c:dLblPos val="inEnd"/>
          <c:showLegendKey val="0"/>
          <c:showVal val="1"/>
          <c:showCatName val="0"/>
          <c:showSerName val="0"/>
          <c:showPercent val="0"/>
          <c:showBubbleSize val="0"/>
        </c:dLbls>
        <c:gapWidth val="25"/>
        <c:axId val="703651216"/>
        <c:axId val="615580304"/>
      </c:barChart>
      <c:catAx>
        <c:axId val="703651216"/>
        <c:scaling>
          <c:orientation val="maxMin"/>
        </c:scaling>
        <c:delete val="1"/>
        <c:axPos val="l"/>
        <c:numFmt formatCode="General" sourceLinked="1"/>
        <c:majorTickMark val="out"/>
        <c:minorTickMark val="none"/>
        <c:tickLblPos val="nextTo"/>
        <c:crossAx val="615580304"/>
        <c:crosses val="autoZero"/>
        <c:auto val="1"/>
        <c:lblAlgn val="ctr"/>
        <c:lblOffset val="100"/>
        <c:noMultiLvlLbl val="0"/>
      </c:catAx>
      <c:valAx>
        <c:axId val="615580304"/>
        <c:scaling>
          <c:orientation val="minMax"/>
          <c:min val="0"/>
        </c:scaling>
        <c:delete val="1"/>
        <c:axPos val="t"/>
        <c:minorGridlines>
          <c:spPr>
            <a:ln w="9525">
              <a:noFill/>
              <a:round/>
            </a:ln>
          </c:spPr>
        </c:minorGridlines>
        <c:numFmt formatCode="0.0%" sourceLinked="1"/>
        <c:majorTickMark val="out"/>
        <c:minorTickMark val="none"/>
        <c:tickLblPos val="nextTo"/>
        <c:crossAx val="703651216"/>
        <c:crosses val="autoZero"/>
        <c:crossBetween val="between"/>
      </c:valAx>
      <c:spPr>
        <a:noFill/>
        <a:ln>
          <a:noFill/>
          <a:round/>
        </a:ln>
        <a:effectLst/>
      </c:spPr>
    </c:plotArea>
    <c:legend>
      <c:legendPos val="t"/>
      <c:layout>
        <c:manualLayout>
          <c:xMode val="edge"/>
          <c:yMode val="edge"/>
          <c:x val="1.0054042590745471E-2"/>
          <c:y val="3.6623048785627617E-2"/>
          <c:w val="0.94257796412533801"/>
          <c:h val="4.7023905911372663E-2"/>
        </c:manualLayout>
      </c:layout>
      <c:overlay val="0"/>
      <c:spPr>
        <a:noFill/>
        <a:ln>
          <a:noFill/>
          <a:round/>
        </a:ln>
        <a:effectLst/>
      </c:spPr>
      <c:txPr>
        <a:bodyPr/>
        <a:lstStyle/>
        <a:p>
          <a:pPr>
            <a:defRPr sz="9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Student Drinking Rates at Follow-Up Survey (Survey 3), by Gender Identity</a:t>
            </a:r>
          </a:p>
        </c:rich>
      </c:tx>
      <c:layout>
        <c:manualLayout>
          <c:xMode val="edge"/>
          <c:yMode val="edge"/>
          <c:x val="0"/>
          <c:y val="1.8732008814157065E-3"/>
        </c:manualLayout>
      </c:layout>
      <c:overlay val="0"/>
      <c:spPr>
        <a:noFill/>
        <a:ln>
          <a:noFill/>
          <a:round/>
        </a:ln>
        <a:effectLst/>
      </c:spPr>
    </c:title>
    <c:autoTitleDeleted val="0"/>
    <c:plotArea>
      <c:layout/>
      <c:barChart>
        <c:barDir val="bar"/>
        <c:grouping val="clustered"/>
        <c:varyColors val="0"/>
        <c:ser>
          <c:idx val="0"/>
          <c:order val="0"/>
          <c:tx>
            <c:strRef>
              <c:f>Sheet1!$B$1</c:f>
              <c:strCache>
                <c:ptCount val="1"/>
                <c:pt idx="0">
                  <c:v>Male-Identifying</c:v>
                </c:pt>
              </c:strCache>
            </c:strRef>
          </c:tx>
          <c:spPr>
            <a:solidFill>
              <a:srgbClr val="F79646"/>
            </a:solidFill>
            <a:ln>
              <a:noFill/>
              <a:round/>
            </a:ln>
            <a:effectLst/>
          </c:spPr>
          <c:invertIfNegative val="0"/>
          <c:dLbls>
            <c:spPr>
              <a:noFill/>
              <a:ln>
                <a:noFill/>
                <a:round/>
              </a:ln>
              <a:effectLst/>
            </c:spPr>
            <c:txPr>
              <a:bodyPr/>
              <a:lstStyle/>
              <a:p>
                <a:pPr>
                  <a:defRPr sz="11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'Sheet1'!$B$2:$B$6</c:f>
              <c:numCache>
                <c:formatCode>0%</c:formatCode>
                <c:ptCount val="5"/>
                <c:pt idx="0">
                  <c:v>0.52</c:v>
                </c:pt>
                <c:pt idx="1">
                  <c:v>0.17</c:v>
                </c:pt>
                <c:pt idx="2">
                  <c:v>7.0000000000000007E-2</c:v>
                </c:pt>
                <c:pt idx="3">
                  <c:v>0.05</c:v>
                </c:pt>
                <c:pt idx="4">
                  <c:v>0.01</c:v>
                </c:pt>
              </c:numCache>
            </c:numRef>
          </c:val>
          <c:extLst>
            <c:ext xmlns:c16="http://schemas.microsoft.com/office/drawing/2014/chart" uri="{C3380CC4-5D6E-409C-BE32-E72D297353CC}">
              <c16:uniqueId val="{00000000-8D46-490A-A52F-68D6CF1C796C}"/>
            </c:ext>
          </c:extLst>
        </c:ser>
        <c:ser>
          <c:idx val="1"/>
          <c:order val="1"/>
          <c:tx>
            <c:strRef>
              <c:f>Sheet1!$C$1</c:f>
              <c:strCache>
                <c:ptCount val="1"/>
                <c:pt idx="0">
                  <c:v>Female-Identifying</c:v>
                </c:pt>
              </c:strCache>
            </c:strRef>
          </c:tx>
          <c:spPr>
            <a:solidFill>
              <a:srgbClr val="1B366A"/>
            </a:solidFill>
            <a:ln>
              <a:noFill/>
              <a:round/>
            </a:ln>
            <a:effectLst/>
          </c:spPr>
          <c:invertIfNegative val="0"/>
          <c:dLbls>
            <c:spPr>
              <a:noFill/>
              <a:ln>
                <a:noFill/>
                <a:round/>
              </a:ln>
              <a:effectLst/>
            </c:spPr>
            <c:txPr>
              <a:bodyPr/>
              <a:lstStyle/>
              <a:p>
                <a:pPr>
                  <a:defRPr sz="11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'Sheet1'!$C$2:$C$6</c:f>
              <c:numCache>
                <c:formatCode>0%</c:formatCode>
                <c:ptCount val="5"/>
                <c:pt idx="0">
                  <c:v>0.49</c:v>
                </c:pt>
                <c:pt idx="1">
                  <c:v>0.13</c:v>
                </c:pt>
                <c:pt idx="2">
                  <c:v>0.1</c:v>
                </c:pt>
                <c:pt idx="3">
                  <c:v>0.06</c:v>
                </c:pt>
                <c:pt idx="4">
                  <c:v>0.01</c:v>
                </c:pt>
              </c:numCache>
            </c:numRef>
          </c:val>
          <c:extLst>
            <c:ext xmlns:c16="http://schemas.microsoft.com/office/drawing/2014/chart" uri="{C3380CC4-5D6E-409C-BE32-E72D297353CC}">
              <c16:uniqueId val="{00000001-8D46-490A-A52F-68D6CF1C796C}"/>
            </c:ext>
          </c:extLst>
        </c:ser>
        <c:dLbls>
          <c:dLblPos val="inEnd"/>
          <c:showLegendKey val="0"/>
          <c:showVal val="1"/>
          <c:showCatName val="0"/>
          <c:showSerName val="0"/>
          <c:showPercent val="0"/>
          <c:showBubbleSize val="0"/>
        </c:dLbls>
        <c:gapWidth val="50"/>
        <c:axId val="709008128"/>
        <c:axId val="737589424"/>
      </c:barChart>
      <c:catAx>
        <c:axId val="709008128"/>
        <c:scaling>
          <c:orientation val="maxMin"/>
        </c:scaling>
        <c:delete val="0"/>
        <c:axPos val="l"/>
        <c:numFmt formatCode="General" sourceLinked="1"/>
        <c:majorTickMark val="out"/>
        <c:minorTickMark val="none"/>
        <c:tickLblPos val="nextTo"/>
        <c:spPr>
          <a:ln w="9525">
            <a:noFill/>
            <a:round/>
          </a:ln>
        </c:spPr>
        <c:txPr>
          <a:bodyPr rot="0"/>
          <a:lstStyle/>
          <a:p>
            <a:pPr algn="ctr">
              <a:defRPr sz="1050" b="1" baseline="0">
                <a:solidFill>
                  <a:srgbClr val="3D4543"/>
                </a:solidFill>
                <a:latin typeface="Open Sans"/>
                <a:ea typeface="Open Sans"/>
                <a:cs typeface="Open Sans"/>
              </a:defRPr>
            </a:pPr>
            <a:endParaRPr lang="en-US"/>
          </a:p>
        </c:txPr>
        <c:crossAx val="737589424"/>
        <c:crosses val="autoZero"/>
        <c:auto val="1"/>
        <c:lblAlgn val="ctr"/>
        <c:lblOffset val="100"/>
        <c:noMultiLvlLbl val="0"/>
      </c:catAx>
      <c:valAx>
        <c:axId val="737589424"/>
        <c:scaling>
          <c:orientation val="minMax"/>
          <c:min val="0"/>
        </c:scaling>
        <c:delete val="1"/>
        <c:axPos val="t"/>
        <c:minorGridlines>
          <c:spPr>
            <a:ln w="9525">
              <a:noFill/>
              <a:round/>
            </a:ln>
          </c:spPr>
        </c:minorGridlines>
        <c:numFmt formatCode="0%" sourceLinked="1"/>
        <c:majorTickMark val="out"/>
        <c:minorTickMark val="none"/>
        <c:tickLblPos val="nextTo"/>
        <c:crossAx val="709008128"/>
        <c:crosses val="autoZero"/>
        <c:crossBetween val="between"/>
      </c:valAx>
      <c:spPr>
        <a:noFill/>
        <a:ln>
          <a:noFill/>
          <a:round/>
        </a:ln>
        <a:effectLst/>
      </c:spPr>
    </c:plotArea>
    <c:legend>
      <c:legendPos val="t"/>
      <c:layout>
        <c:manualLayout>
          <c:xMode val="edge"/>
          <c:yMode val="edge"/>
          <c:x val="0.49292297597415702"/>
          <c:y val="0.16994870386459976"/>
          <c:w val="0.50347028736792521"/>
          <c:h val="6.3802230583011113E-2"/>
        </c:manualLayout>
      </c:layout>
      <c:overlay val="0"/>
      <c:spPr>
        <a:noFill/>
        <a:ln>
          <a:noFill/>
          <a:round/>
        </a:ln>
        <a:effectLst/>
      </c:spPr>
      <c:txPr>
        <a:bodyPr/>
        <a:lstStyle/>
        <a:p>
          <a:pPr>
            <a:defRPr sz="105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Your Institution</c:v>
                </c:pt>
              </c:strCache>
            </c:strRef>
          </c:tx>
          <c:spPr>
            <a:ln w="31750">
              <a:solidFill>
                <a:srgbClr val="F79646"/>
              </a:solidFill>
              <a:prstDash val="solid"/>
              <a:round/>
            </a:ln>
            <a:effectLst/>
          </c:spPr>
          <c:marker>
            <c:symbol val="circle"/>
            <c:size val="5"/>
            <c:spPr>
              <a:solidFill>
                <a:srgbClr val="F79646"/>
              </a:solidFill>
              <a:ln w="38100">
                <a:solidFill>
                  <a:srgbClr val="F79646"/>
                </a:solidFill>
              </a:ln>
              <a:effectLst/>
            </c:spPr>
          </c:marker>
          <c:cat>
            <c:numRef>
              <c:f>'Sheet1'!$A$2:$A$22</c:f>
              <c:numCache>
                <c:formatCode>d\-mmm</c:formatCode>
                <c:ptCount val="21"/>
                <c:pt idx="0">
                  <c:v>44851</c:v>
                </c:pt>
                <c:pt idx="1">
                  <c:v>44852</c:v>
                </c:pt>
                <c:pt idx="2">
                  <c:v>44853</c:v>
                </c:pt>
                <c:pt idx="3">
                  <c:v>44854</c:v>
                </c:pt>
                <c:pt idx="4">
                  <c:v>44855</c:v>
                </c:pt>
                <c:pt idx="5">
                  <c:v>44856</c:v>
                </c:pt>
                <c:pt idx="6">
                  <c:v>44857</c:v>
                </c:pt>
                <c:pt idx="7">
                  <c:v>44858</c:v>
                </c:pt>
                <c:pt idx="8">
                  <c:v>44859</c:v>
                </c:pt>
                <c:pt idx="9">
                  <c:v>44860</c:v>
                </c:pt>
                <c:pt idx="10">
                  <c:v>44861</c:v>
                </c:pt>
                <c:pt idx="11">
                  <c:v>44862</c:v>
                </c:pt>
                <c:pt idx="12">
                  <c:v>44863</c:v>
                </c:pt>
                <c:pt idx="13">
                  <c:v>44864</c:v>
                </c:pt>
                <c:pt idx="14">
                  <c:v>44865</c:v>
                </c:pt>
                <c:pt idx="15">
                  <c:v>44866</c:v>
                </c:pt>
                <c:pt idx="16">
                  <c:v>44867</c:v>
                </c:pt>
                <c:pt idx="17">
                  <c:v>44868</c:v>
                </c:pt>
                <c:pt idx="18">
                  <c:v>44869</c:v>
                </c:pt>
                <c:pt idx="19">
                  <c:v>44870</c:v>
                </c:pt>
                <c:pt idx="20">
                  <c:v>44871</c:v>
                </c:pt>
              </c:numCache>
            </c:numRef>
          </c:cat>
          <c:val>
            <c:numRef>
              <c:f>'Sheet1'!$B$2:$B$22</c:f>
              <c:numCache>
                <c:formatCode>General</c:formatCode>
                <c:ptCount val="21"/>
                <c:pt idx="0">
                  <c:v>67.466667000000001</c:v>
                </c:pt>
                <c:pt idx="1">
                  <c:v>4.9333333000000001</c:v>
                </c:pt>
                <c:pt idx="2">
                  <c:v>71.642857000000006</c:v>
                </c:pt>
                <c:pt idx="3">
                  <c:v>53.263157999999997</c:v>
                </c:pt>
                <c:pt idx="4">
                  <c:v>40.576923000000001</c:v>
                </c:pt>
                <c:pt idx="5">
                  <c:v>35.066667000000002</c:v>
                </c:pt>
                <c:pt idx="6">
                  <c:v>56.055556000000003</c:v>
                </c:pt>
                <c:pt idx="7">
                  <c:v>1.0909091</c:v>
                </c:pt>
                <c:pt idx="8">
                  <c:v>0.1</c:v>
                </c:pt>
                <c:pt idx="9">
                  <c:v>0</c:v>
                </c:pt>
                <c:pt idx="10">
                  <c:v>0.1111111</c:v>
                </c:pt>
                <c:pt idx="11">
                  <c:v>3.9375</c:v>
                </c:pt>
                <c:pt idx="12">
                  <c:v>3.0714286</c:v>
                </c:pt>
                <c:pt idx="13">
                  <c:v>0</c:v>
                </c:pt>
                <c:pt idx="14">
                  <c:v>0.625</c:v>
                </c:pt>
                <c:pt idx="15">
                  <c:v>1</c:v>
                </c:pt>
                <c:pt idx="16">
                  <c:v>0</c:v>
                </c:pt>
                <c:pt idx="17">
                  <c:v>0</c:v>
                </c:pt>
                <c:pt idx="18">
                  <c:v>4.5</c:v>
                </c:pt>
                <c:pt idx="19">
                  <c:v>2.5</c:v>
                </c:pt>
                <c:pt idx="20">
                  <c:v>0</c:v>
                </c:pt>
              </c:numCache>
            </c:numRef>
          </c:val>
          <c:smooth val="0"/>
          <c:extLst>
            <c:ext xmlns:c16="http://schemas.microsoft.com/office/drawing/2014/chart" uri="{C3380CC4-5D6E-409C-BE32-E72D297353CC}">
              <c16:uniqueId val="{00000000-A6FD-47AB-9B88-3C4D399C6CFB}"/>
            </c:ext>
          </c:extLst>
        </c:ser>
        <c:ser>
          <c:idx val="1"/>
          <c:order val="1"/>
          <c:tx>
            <c:strRef>
              <c:f>Sheet1!$C$1</c:f>
              <c:strCache>
                <c:ptCount val="1"/>
                <c:pt idx="0">
                  <c:v>Peer Institutions</c:v>
                </c:pt>
              </c:strCache>
            </c:strRef>
          </c:tx>
          <c:spPr>
            <a:ln w="31750">
              <a:solidFill>
                <a:srgbClr val="4BACC6"/>
              </a:solidFill>
              <a:prstDash val="sysDash"/>
              <a:round/>
            </a:ln>
            <a:effectLst/>
          </c:spPr>
          <c:marker>
            <c:symbol val="circle"/>
            <c:size val="5"/>
            <c:spPr>
              <a:solidFill>
                <a:srgbClr val="4BACC6"/>
              </a:solidFill>
              <a:ln w="38100">
                <a:solidFill>
                  <a:srgbClr val="4BACC6"/>
                </a:solidFill>
              </a:ln>
              <a:effectLst/>
            </c:spPr>
          </c:marker>
          <c:cat>
            <c:numRef>
              <c:f>'Sheet1'!$A$2:$A$22</c:f>
              <c:numCache>
                <c:formatCode>d\-mmm</c:formatCode>
                <c:ptCount val="21"/>
                <c:pt idx="0">
                  <c:v>44851</c:v>
                </c:pt>
                <c:pt idx="1">
                  <c:v>44852</c:v>
                </c:pt>
                <c:pt idx="2">
                  <c:v>44853</c:v>
                </c:pt>
                <c:pt idx="3">
                  <c:v>44854</c:v>
                </c:pt>
                <c:pt idx="4">
                  <c:v>44855</c:v>
                </c:pt>
                <c:pt idx="5">
                  <c:v>44856</c:v>
                </c:pt>
                <c:pt idx="6">
                  <c:v>44857</c:v>
                </c:pt>
                <c:pt idx="7">
                  <c:v>44858</c:v>
                </c:pt>
                <c:pt idx="8">
                  <c:v>44859</c:v>
                </c:pt>
                <c:pt idx="9">
                  <c:v>44860</c:v>
                </c:pt>
                <c:pt idx="10">
                  <c:v>44861</c:v>
                </c:pt>
                <c:pt idx="11">
                  <c:v>44862</c:v>
                </c:pt>
                <c:pt idx="12">
                  <c:v>44863</c:v>
                </c:pt>
                <c:pt idx="13">
                  <c:v>44864</c:v>
                </c:pt>
                <c:pt idx="14">
                  <c:v>44865</c:v>
                </c:pt>
                <c:pt idx="15">
                  <c:v>44866</c:v>
                </c:pt>
                <c:pt idx="16">
                  <c:v>44867</c:v>
                </c:pt>
                <c:pt idx="17">
                  <c:v>44868</c:v>
                </c:pt>
                <c:pt idx="18">
                  <c:v>44869</c:v>
                </c:pt>
                <c:pt idx="19">
                  <c:v>44870</c:v>
                </c:pt>
                <c:pt idx="20">
                  <c:v>44871</c:v>
                </c:pt>
              </c:numCache>
            </c:numRef>
          </c:cat>
          <c:val>
            <c:numRef>
              <c:f>'Sheet1'!$C$2:$C$22</c:f>
              <c:numCache>
                <c:formatCode>General</c:formatCode>
                <c:ptCount val="21"/>
                <c:pt idx="0">
                  <c:v>0.93514330000000001</c:v>
                </c:pt>
                <c:pt idx="1">
                  <c:v>0.39712560000000002</c:v>
                </c:pt>
                <c:pt idx="2">
                  <c:v>1.0365127000000001</c:v>
                </c:pt>
                <c:pt idx="3">
                  <c:v>1.7211103999999999</c:v>
                </c:pt>
                <c:pt idx="4">
                  <c:v>3.1410387000000002</c:v>
                </c:pt>
                <c:pt idx="5">
                  <c:v>3.1928120999999998</c:v>
                </c:pt>
                <c:pt idx="6">
                  <c:v>1.1722142</c:v>
                </c:pt>
                <c:pt idx="7">
                  <c:v>0.48243560000000002</c:v>
                </c:pt>
                <c:pt idx="8">
                  <c:v>0.3714286</c:v>
                </c:pt>
                <c:pt idx="9">
                  <c:v>0.4495632</c:v>
                </c:pt>
                <c:pt idx="10">
                  <c:v>1.4050456</c:v>
                </c:pt>
                <c:pt idx="11">
                  <c:v>2.8036842000000002</c:v>
                </c:pt>
                <c:pt idx="12">
                  <c:v>3.2295476000000001</c:v>
                </c:pt>
                <c:pt idx="13">
                  <c:v>0.68564740000000002</c:v>
                </c:pt>
                <c:pt idx="14">
                  <c:v>1.0330709</c:v>
                </c:pt>
                <c:pt idx="15">
                  <c:v>0.29607840000000002</c:v>
                </c:pt>
                <c:pt idx="16">
                  <c:v>0.15677969999999999</c:v>
                </c:pt>
                <c:pt idx="17">
                  <c:v>1.0506958</c:v>
                </c:pt>
                <c:pt idx="18">
                  <c:v>1.9565588</c:v>
                </c:pt>
                <c:pt idx="19">
                  <c:v>2.4992272</c:v>
                </c:pt>
                <c:pt idx="20">
                  <c:v>0.38221149999999998</c:v>
                </c:pt>
              </c:numCache>
            </c:numRef>
          </c:val>
          <c:smooth val="0"/>
          <c:extLst>
            <c:ext xmlns:c16="http://schemas.microsoft.com/office/drawing/2014/chart" uri="{C3380CC4-5D6E-409C-BE32-E72D297353CC}">
              <c16:uniqueId val="{00000001-A6FD-47AB-9B88-3C4D399C6CFB}"/>
            </c:ext>
          </c:extLst>
        </c:ser>
        <c:dLbls>
          <c:showLegendKey val="0"/>
          <c:showVal val="0"/>
          <c:showCatName val="0"/>
          <c:showSerName val="0"/>
          <c:showPercent val="0"/>
          <c:showBubbleSize val="0"/>
        </c:dLbls>
        <c:marker val="1"/>
        <c:smooth val="0"/>
        <c:axId val="736564384"/>
        <c:axId val="691776640"/>
      </c:lineChart>
      <c:dateAx>
        <c:axId val="736564384"/>
        <c:scaling>
          <c:orientation val="minMax"/>
        </c:scaling>
        <c:delete val="0"/>
        <c:axPos val="b"/>
        <c:numFmt formatCode="d\-mmm" sourceLinked="1"/>
        <c:majorTickMark val="none"/>
        <c:minorTickMark val="none"/>
        <c:tickLblPos val="nextTo"/>
        <c:spPr>
          <a:ln w="9525">
            <a:noFill/>
            <a:round/>
          </a:ln>
        </c:spPr>
        <c:txPr>
          <a:bodyPr/>
          <a:lstStyle/>
          <a:p>
            <a:pPr algn="ctr">
              <a:defRPr lang="en-US" sz="900" b="0" i="0" baseline="0">
                <a:solidFill>
                  <a:srgbClr val="3D4543"/>
                </a:solidFill>
                <a:latin typeface="+mn-lt"/>
                <a:ea typeface="+mn-lt"/>
                <a:cs typeface="+mn-lt"/>
              </a:defRPr>
            </a:pPr>
            <a:endParaRPr lang="en-US"/>
          </a:p>
        </c:txPr>
        <c:crossAx val="691776640"/>
        <c:crosses val="autoZero"/>
        <c:auto val="0"/>
        <c:lblOffset val="100"/>
        <c:baseTimeUnit val="days"/>
      </c:dateAx>
      <c:valAx>
        <c:axId val="691776640"/>
        <c:scaling>
          <c:orientation val="minMax"/>
          <c:max val="4"/>
          <c:min val="0"/>
        </c:scaling>
        <c:delete val="0"/>
        <c:axPos val="l"/>
        <c:majorGridlines>
          <c:spPr>
            <a:ln w="9525">
              <a:solidFill>
                <a:srgbClr val="CCCCCC"/>
              </a:solidFill>
              <a:prstDash val="solid"/>
              <a:round/>
            </a:ln>
          </c:spPr>
        </c:majorGridlines>
        <c:title>
          <c:tx>
            <c:rich>
              <a:bodyPr rot="-5400000" vert="horz"/>
              <a:lstStyle/>
              <a:p>
                <a:pPr>
                  <a:defRPr lang="en-US" sz="900" b="0" i="0" baseline="0">
                    <a:solidFill>
                      <a:srgbClr val="3D4543"/>
                    </a:solidFill>
                    <a:latin typeface="+mn-lt"/>
                    <a:ea typeface="+mn-lt"/>
                    <a:cs typeface="+mn-lt"/>
                  </a:defRPr>
                </a:pPr>
                <a:r>
                  <a:rPr lang="en-US" sz="900" b="0" i="0" baseline="0">
                    <a:solidFill>
                      <a:srgbClr val="3D4543"/>
                    </a:solidFill>
                    <a:latin typeface="+mn-lt"/>
                    <a:ea typeface="+mn-lt"/>
                    <a:cs typeface="+mn-lt"/>
                  </a:rPr>
                  <a:t>Average Number of Drinks</a:t>
                </a:r>
              </a:p>
            </c:rich>
          </c:tx>
          <c:layout>
            <c:manualLayout>
              <c:xMode val="edge"/>
              <c:yMode val="edge"/>
              <c:x val="1.1629757418005583E-2"/>
              <c:y val="0.30123776572649219"/>
            </c:manualLayout>
          </c:layout>
          <c:overlay val="0"/>
          <c:spPr>
            <a:noFill/>
            <a:ln>
              <a:noFill/>
              <a:round/>
            </a:ln>
            <a:effectLst/>
          </c:spPr>
        </c:title>
        <c:numFmt formatCode="General" sourceLinked="1"/>
        <c:majorTickMark val="none"/>
        <c:minorTickMark val="none"/>
        <c:tickLblPos val="nextTo"/>
        <c:spPr>
          <a:ln>
            <a:noFill/>
            <a:round/>
          </a:ln>
        </c:spPr>
        <c:txPr>
          <a:bodyPr/>
          <a:lstStyle/>
          <a:p>
            <a:pPr algn="ctr">
              <a:defRPr sz="1050" baseline="0">
                <a:solidFill>
                  <a:srgbClr val="3D4543"/>
                </a:solidFill>
                <a:latin typeface="+mn-lt"/>
                <a:ea typeface="+mn-lt"/>
                <a:cs typeface="+mn-lt"/>
              </a:defRPr>
            </a:pPr>
            <a:endParaRPr lang="en-US"/>
          </a:p>
        </c:txPr>
        <c:crossAx val="736564384"/>
        <c:crosses val="autoZero"/>
        <c:crossBetween val="between"/>
        <c:majorUnit val="0.5"/>
        <c:minorUnit val="0.1"/>
      </c:valAx>
      <c:spPr>
        <a:noFill/>
        <a:ln>
          <a:noFill/>
          <a:round/>
        </a:ln>
        <a:effectLst/>
      </c:spPr>
    </c:plotArea>
    <c:legend>
      <c:legendPos val="t"/>
      <c:layout>
        <c:manualLayout>
          <c:xMode val="edge"/>
          <c:yMode val="edge"/>
          <c:x val="0.31487823910727369"/>
          <c:y val="0"/>
          <c:w val="0.68454097003350967"/>
          <c:h val="4.8993079012225875E-2"/>
        </c:manualLayout>
      </c:layout>
      <c:overlay val="0"/>
      <c:spPr>
        <a:noFill/>
        <a:ln>
          <a:noFill/>
          <a:round/>
        </a:ln>
        <a:effectLst/>
      </c:spPr>
      <c:txPr>
        <a:bodyPr/>
        <a:lstStyle/>
        <a:p>
          <a:pPr>
            <a:defRPr sz="11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900" b="0" i="0">
          <a:solidFill>
            <a:srgbClr val="3D4543"/>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0" i="0" dirty="0">
            <a:solidFill>
              <a:schemeClr val="tx1"/>
            </a:solidFill>
            <a:latin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Lato"/>
          </a:endParaRPr>
        </a:p>
      </dgm:t>
    </dgm:pt>
    <dgm:pt modelId="{D3C8BB69-A5BA-4FAA-8067-A98DE6F526D0}" type="sibTrans" cxnId="{5A5B0645-B4C5-4751-A6E3-FB0E4EDDC8BA}">
      <dgm:prSet/>
      <dgm:spPr/>
      <dgm:t>
        <a:bodyPr wrap="square"/>
        <a:lstStyle/>
        <a:p>
          <a:endParaRPr lang="th-TH" sz="1000" b="1" dirty="0">
            <a:solidFill>
              <a:schemeClr val="bg1"/>
            </a:solidFill>
            <a:latin typeface="Lato"/>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i="0" dirty="0">
              <a:solidFill>
                <a:schemeClr val="bg1"/>
              </a:solidFill>
              <a:latin typeface="Open Sans"/>
            </a:rPr>
            <a:t>Policy</a:t>
          </a:r>
          <a:endParaRPr lang="th-TH" sz="1200" b="1" i="0" dirty="0">
            <a:solidFill>
              <a:schemeClr val="bg1"/>
            </a:solidFill>
            <a:latin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Lato"/>
          </a:endParaRPr>
        </a:p>
      </dgm:t>
    </dgm:pt>
    <dgm:pt modelId="{3704374D-BD8E-4390-BFE3-3BD6C3F7B118}" type="sibTrans" cxnId="{ADA7C5F3-E360-46A8-840F-24BECA86AE6D}">
      <dgm:prSet/>
      <dgm:spPr/>
      <dgm:t>
        <a:bodyPr wrap="square"/>
        <a:lstStyle/>
        <a:p>
          <a:endParaRPr lang="th-TH" sz="1000" b="1" dirty="0">
            <a:solidFill>
              <a:schemeClr val="bg1"/>
            </a:solidFill>
            <a:latin typeface="Lato"/>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1" dirty="0">
              <a:solidFill>
                <a:schemeClr val="bg1"/>
              </a:solidFill>
              <a:latin typeface="+mj-lt"/>
            </a:rPr>
            <a:t>Institutionalization</a:t>
          </a:r>
          <a:endParaRPr lang="th-TH" sz="1200" b="1" dirty="0">
            <a:solidFill>
              <a:schemeClr val="bg1"/>
            </a:solidFill>
            <a:latin typeface="+mj-lt"/>
          </a:endParaRPr>
        </a:p>
      </dgm:t>
    </dgm:pt>
    <dgm:pt modelId="{83FE4639-5066-4BF6-8F8C-F36F08E351B6}" type="parTrans" cxnId="{C906EF4E-E795-4BF6-B1F0-27C7E4A50C12}">
      <dgm:prSet/>
      <dgm:spPr/>
      <dgm:t>
        <a:bodyPr wrap="square"/>
        <a:lstStyle/>
        <a:p>
          <a:endParaRPr lang="th-TH" sz="1000" b="1" dirty="0">
            <a:solidFill>
              <a:schemeClr val="bg1"/>
            </a:solidFill>
            <a:latin typeface="Lato"/>
          </a:endParaRPr>
        </a:p>
      </dgm:t>
    </dgm:pt>
    <dgm:pt modelId="{11ECB7FE-88E6-4F03-A5F0-E992BC534331}" type="sibTrans" cxnId="{C906EF4E-E795-4BF6-B1F0-27C7E4A50C12}">
      <dgm:prSet/>
      <dgm:spPr/>
      <dgm:t>
        <a:bodyPr wrap="square"/>
        <a:lstStyle/>
        <a:p>
          <a:endParaRPr lang="th-TH" sz="1000" b="1" dirty="0">
            <a:solidFill>
              <a:schemeClr val="bg1"/>
            </a:solidFill>
            <a:latin typeface="Lato"/>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Lato"/>
          </a:endParaRPr>
        </a:p>
      </dgm:t>
    </dgm:pt>
    <dgm:pt modelId="{665EAA3E-1086-409C-959C-2DA52436FCBA}" type="sibTrans" cxnId="{20E18A2F-A79A-47A4-8FEE-145BEAA9B754}">
      <dgm:prSet/>
      <dgm:spPr/>
      <dgm:t>
        <a:bodyPr wrap="square"/>
        <a:lstStyle/>
        <a:p>
          <a:endParaRPr lang="th-TH" sz="1000" b="1" dirty="0">
            <a:solidFill>
              <a:schemeClr val="bg1"/>
            </a:solidFill>
            <a:latin typeface="Lato"/>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17478" custLinFactNeighborY="2706">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599"/>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0" i="0" kern="1200" dirty="0">
            <a:solidFill>
              <a:schemeClr val="tx1"/>
            </a:solidFill>
            <a:latin typeface="Open Sans"/>
          </a:endParaRPr>
        </a:p>
      </dsp:txBody>
      <dsp:txXfrm>
        <a:off x="2342549" y="0"/>
        <a:ext cx="1561699" cy="1371599"/>
      </dsp:txXfrm>
    </dsp:sp>
    <dsp:sp modelId="{4F154A30-990D-446A-B734-58DCCDF17FCA}">
      <dsp:nvSpPr>
        <dsp:cNvPr id="0" name=""/>
        <dsp:cNvSpPr/>
      </dsp:nvSpPr>
      <dsp:spPr bwMode="white">
        <a:xfrm>
          <a:off x="1561699" y="1371599"/>
          <a:ext cx="3123399" cy="1371599"/>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rPr>
            <a:t>Policy</a:t>
          </a:r>
          <a:endParaRPr lang="th-TH" sz="1200" b="1" i="0" kern="1200" dirty="0">
            <a:solidFill>
              <a:schemeClr val="bg1"/>
            </a:solidFill>
            <a:latin typeface="Open Sans"/>
          </a:endParaRPr>
        </a:p>
      </dsp:txBody>
      <dsp:txXfrm>
        <a:off x="2108294" y="1371599"/>
        <a:ext cx="2030210" cy="1371599"/>
      </dsp:txXfrm>
    </dsp:sp>
    <dsp:sp modelId="{82EB7E9D-24F5-403A-BF9B-B12B1215A2E5}">
      <dsp:nvSpPr>
        <dsp:cNvPr id="0" name=""/>
        <dsp:cNvSpPr/>
      </dsp:nvSpPr>
      <dsp:spPr bwMode="white">
        <a:xfrm>
          <a:off x="780849" y="2743199"/>
          <a:ext cx="4685100" cy="1371599"/>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sp:txBody>
      <dsp:txXfrm>
        <a:off x="1600742" y="2743199"/>
        <a:ext cx="3045315" cy="1371599"/>
      </dsp:txXfrm>
    </dsp:sp>
    <dsp:sp modelId="{49FE8BC1-6D88-4414-8294-3D4B2E2B8EEE}">
      <dsp:nvSpPr>
        <dsp:cNvPr id="0" name=""/>
        <dsp:cNvSpPr/>
      </dsp:nvSpPr>
      <dsp:spPr bwMode="white">
        <a:xfrm>
          <a:off x="0" y="4114799"/>
          <a:ext cx="6246799" cy="1371599"/>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Institutionalization</a:t>
          </a:r>
          <a:endParaRPr lang="th-TH" sz="1200" b="1" kern="1200" dirty="0">
            <a:solidFill>
              <a:schemeClr val="bg1"/>
            </a:solidFill>
            <a:latin typeface="+mj-lt"/>
          </a:endParaRPr>
        </a:p>
      </dsp:txBody>
      <dsp:txXfrm>
        <a:off x="1093189" y="4114799"/>
        <a:ext cx="4060420"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Google Shape;3;n"/>
          <p:cNvSpPr>
            <a:spLocks noGrp="1"/>
          </p:cNvSpPr>
          <p:nvPr>
            <p:ph type="hdr" idx="2"/>
          </p:nvPr>
        </p:nvSpPr>
        <p:spPr bwMode="white">
          <a:xfrm>
            <a:off x="685798" y="685800"/>
            <a:ext cx="2743200" cy="228600"/>
          </a:xfrm>
          <a:prstGeom prst="rect">
            <a:avLst/>
          </a:prstGeom>
          <a:noFill/>
          <a:ln>
            <a:noFill/>
            <a:headEnd type="none"/>
            <a:tailEnd type="none"/>
          </a:ln>
        </p:spPr>
        <p:txBody>
          <a:bodyPr wrap="square" lIns="0" tIns="0" rIns="0" bIns="0" anchor="t">
            <a:noAutofit/>
          </a:bodyPr>
          <a:lstStyle>
            <a:lvl1pPr algn="l"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4" name="Google Shape;4;n"/>
          <p:cNvSpPr>
            <a:spLocks noGrp="1"/>
          </p:cNvSpPr>
          <p:nvPr>
            <p:ph type="dt" idx="10"/>
          </p:nvPr>
        </p:nvSpPr>
        <p:spPr bwMode="white">
          <a:xfrm>
            <a:off x="5455085" y="685800"/>
            <a:ext cx="715528" cy="228600"/>
          </a:xfrm>
          <a:prstGeom prst="rect">
            <a:avLst/>
          </a:prstGeom>
          <a:noFill/>
          <a:ln>
            <a:noFill/>
            <a:headEnd type="none"/>
            <a:tailEnd type="none"/>
          </a:ln>
        </p:spPr>
        <p:txBody>
          <a:bodyPr wrap="square" lIns="0" tIns="0" rIns="0" bIns="0" anchor="t">
            <a:noAutofit/>
          </a:bodyPr>
          <a:lstStyle>
            <a:lvl1pPr algn="r"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5" name="Google Shape;5;n"/>
          <p:cNvSpPr>
            <a:spLocks noGrp="1" noRot="1" noChangeAspect="1"/>
          </p:cNvSpPr>
          <p:nvPr>
            <p:ph type="sldImg" idx="3"/>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6" name="Google Shape;6;n"/>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lvl1pPr marL="457200"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1pPr>
            <a:lvl2pPr marL="914400" lvl="1"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2pPr>
            <a:lvl3pPr marL="1371600" lvl="2"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3pPr>
            <a:lvl4pPr marL="1828800" lvl="3"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4pPr>
            <a:lvl5pPr marL="2286000" lvl="4"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5pPr>
            <a:lvl6pPr marL="2743200" lvl="5"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6pPr>
            <a:lvl7pPr marL="3200400" lvl="6"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7pPr>
            <a:lvl8pPr marL="3657600" lvl="7"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8pPr>
            <a:lvl9pPr marL="4114800" lvl="8"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9pPr>
          </a:lstStyle>
          <a:p>
            <a:endParaRPr dirty="0"/>
          </a:p>
        </p:txBody>
      </p:sp>
      <p:sp>
        <p:nvSpPr>
          <p:cNvPr id="7" name="Google Shape;7;n"/>
          <p:cNvSpPr>
            <a:spLocks noGrp="1"/>
          </p:cNvSpPr>
          <p:nvPr>
            <p:ph type="ftr" idx="11"/>
          </p:nvPr>
        </p:nvSpPr>
        <p:spPr bwMode="white">
          <a:xfrm>
            <a:off x="685800" y="8258358"/>
            <a:ext cx="2743200" cy="228600"/>
          </a:xfrm>
          <a:prstGeom prst="rect">
            <a:avLst/>
          </a:prstGeom>
          <a:noFill/>
          <a:ln>
            <a:noFill/>
            <a:headEnd type="none"/>
            <a:tailEnd type="none"/>
          </a:ln>
        </p:spPr>
        <p:txBody>
          <a:bodyPr wrap="square" lIns="0" tIns="0" rIns="0" bIns="0" anchor="b">
            <a:noAutofit/>
          </a:bodyPr>
          <a:lstStyle>
            <a:lvl1pPr algn="l"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8" name="Google Shape;8;n"/>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None/>
            </a:pPr>
            <a:fld id="{00000000-1234-1234-1234-123412341234}" type="slidenum">
              <a:rPr lang="en-US" sz="900" b="0" i="0" u="none" dirty="0">
                <a:solidFill>
                  <a:schemeClr val="dk1"/>
                </a:solidFill>
                <a:latin typeface="Open Sans Light"/>
                <a:ea typeface="Open Sans Light"/>
                <a:cs typeface="Open Sans Light"/>
                <a:sym typeface="Open Sans Light"/>
              </a:rPr>
              <a:t>‹#›</a:t>
            </a:fld>
            <a:endParaRPr sz="900" b="0" i="0" u="none" dirty="0">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notes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Google Shape;186;p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187" name="Google Shape;187;p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7;p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48" name="Google Shape;248;p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Google Shape;331;p1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32" name="Google Shape;332;p1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|preAK|</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|postAK|</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|prePE|</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|postPE|</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|preRR|</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|postRR|</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|preUI|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|postUI|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|preFI|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|postFI|</a:t>
            </a:r>
            <a:endParaRPr dirty="0">
              <a:latin typeface="Open Sans Light"/>
              <a:ea typeface="Open Sans Light"/>
              <a:cs typeface="Open Sans Light"/>
              <a:sym typeface="Open Sans Light"/>
            </a:endParaRPr>
          </a:p>
        </p:txBody>
      </p:sp>
      <p:sp>
        <p:nvSpPr>
          <p:cNvPr id="333" name="Google Shape;333;p11: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337;p1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38" name="Google Shape;338;p1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|alt_drink_s1|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|alt_drink_s3|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339" name="Google Shape;339;p12: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Google Shape;352;p1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53" name="Google Shape;353;p1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Google Shape;359;p14: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60" name="Google Shape;360;p14: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61" name="Google Shape;361;p14: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Google Shape;384;p1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85" name="Google Shape;385;p1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for graph: </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|abstainer_s1|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|abstainer_s3|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|nondrinker_s1|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|nondrinker_s3|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|moderate_s1|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|moderate_s3|</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|heavy_s1|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|heavy_s3|</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|problem_s1|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|problem_s3|</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p:txBody>
      </p:sp>
      <p:sp>
        <p:nvSpPr>
          <p:cNvPr id="386" name="Google Shape;386;p15: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Google Shape;406;p1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07" name="Google Shape;407;p1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|s3_abs_m|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|s3_abs_f|</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|s3_nondrink_m|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|s3_nondrink_f|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|s3_moderate_m|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|s3_moderate_f|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|s3_heavy_m|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|s3_heavy_f|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|s3_problematic_m|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|s3_problematic_f|</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08" name="Google Shape;408;p16: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Google Shape;419;p1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20" name="Google Shape;420;p1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When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|10/17_y|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|10/17_p|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|10/22_y|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|10/22_p|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|10/23_y|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|10/23_p|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|10/24_y|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|10/24_p|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|10/25_y|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|10/25_p|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|10/26_y|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|10/26_p|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|10/27_y|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|10/27_p|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|11/2_y|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|11/2_p|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|11/3_y|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|11/3_p|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|11/4_y|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|11/4_p|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|11/5_y|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|11/5_p|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|11/6_y|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|11/6_p|</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21" name="Google Shape;421;p17: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Google Shape;432;p1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33" name="Google Shape;433;p1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Variables: </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|on_campus_residence|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|off_campus_residence|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|frat_soror|</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|athletic_event|</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|bar_nightclub|</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|outdoor_setting|</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|restaurant|</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|in_a_car|</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|at_home|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|none_of_these|</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34" name="Google Shape;434;p18: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Google Shape;444;p19: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45" name="Google Shape;445;p19: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Why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46" name="Google Shape;446;p19: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oogle Shape;193;p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194" name="Google Shape;194;p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Google Shape;457;p20: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58" name="Google Shape;458;p20: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WhyNot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|wnd4|</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|wnd1_nd|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|wnd1_d|</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|wnd2_nd|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|wnd2_d|</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|wnd3_nd|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|wnd3_d|</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|wnd4_nd|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|wnd4_d|</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59" name="Google Shape;459;p20: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Google Shape;470;p2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71" name="Google Shape;471;p2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4/2/22 note make sure to update Windward variables, removed dynamic variables, hardcoded 3 HR behaviors</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|hr1_m|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|hr1_f|</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|hr2_m|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|hr2_f|</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|hr3_m|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|hr3_f|</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72" name="Google Shape;472;p21: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Google Shape;483;p2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84" name="Google Shape;484;p2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Impact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|outcome1|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|b_out1|</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|b_out2|</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|out4|</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485" name="Google Shape;485;p22: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Google Shape;514;p24: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515" name="Google Shape;515;p24: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16" name="Google Shape;516;p24: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Google Shape;528;p2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29" name="Google Shape;529;p2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Google Shape;535;p2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536" name="Google Shape;536;p2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|american|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|black|</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|white|</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|hispanic|</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|asian|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|african|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|native|</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|other|</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537" name="Google Shape;537;p26: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Google Shape;545;p2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GenderIdentity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|fem|</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|mal|</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|nbin|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|psdg|</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|pna|</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&gt;&gt;&gt;&gt;&gt;&gt;&gt;&gt;&gt;&gt;&gt;&gt;&gt;&gt;&gt;&gt;&gt;&gt;&gt;&gt;&gt;&gt;&gt;&gt;</a:t>
            </a:r>
          </a:p>
          <a:p>
            <a:pPr marL="0" indent="0" algn="l" rtl="0">
              <a:lnSpc>
                <a:spcPct val="120000"/>
              </a:lnSpc>
              <a:spcBef>
                <a:spcPts val="0"/>
              </a:spcBef>
              <a:spcAft>
                <a:spcPts val="0"/>
              </a:spcAft>
              <a:buSzPts val="1400"/>
              <a:buNone/>
            </a:pPr>
            <a:r>
              <a:rPr lang="en-US" sz="1800" dirty="0">
                <a:solidFill>
                  <a:srgbClr val="A31515"/>
                </a:solidFill>
                <a:latin typeface="Consolas"/>
              </a:rPr>
              <a:t>SexualOrientation</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|het|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|bis|</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|gay|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|les|</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|ques|</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|psd|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|pna_so|</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46" name="Google Shape;546;p2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Google Shape;562;p2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63" name="Google Shape;563;p2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rtl="0" fontAlgn="base"/>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Google Shape;591;p30: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92" name="Google Shape;592;p30: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200;p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01" name="Google Shape;201;p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Google Shape;615;p3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16" name="Google Shape;616;p3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Google Shape;622;p3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23" name="Google Shape;623;p3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Google Shape;640;p3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41" name="Google Shape;641;p3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206;p4: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07" name="Google Shape;207;p4: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Google Shape;224;p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25" name="Google Shape;225;p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7;p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48" name="Google Shape;248;p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Google Shape;254;p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55" name="Google Shape;255;p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Google Shape;268;p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lang="en-US" sz="1100" b="0" i="0" u="none" dirty="0">
              <a:solidFill>
                <a:schemeClr val="dk1"/>
              </a:solidFill>
              <a:latin typeface="Lato Light"/>
              <a:ea typeface="Lato Light"/>
              <a:cs typeface="Lato Light"/>
              <a:sym typeface="Lato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endParaRPr lang="en-US" dirty="0"/>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|alt_drink_s1|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|alt_drink_s3|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|set_limit_s3|</a:t>
            </a:r>
            <a:endParaRPr lang="en-US" dirty="0">
              <a:latin typeface="Open Sans Light"/>
              <a:ea typeface="Open Sans Light"/>
              <a:cs typeface="Open Sans Light"/>
              <a:sym typeface="Open Sans Light"/>
            </a:endParaRPr>
          </a:p>
        </p:txBody>
      </p:sp>
      <p:sp>
        <p:nvSpPr>
          <p:cNvPr id="269" name="Google Shape;269;p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Google Shape;290;p9: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When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|10/17_y|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|10/17_p|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|10/19_p|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|10/22_y|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|10/22_p|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|10/23_y|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|10/23_p|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|10/24_y|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|10/24_p|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|10/25_y|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|10/25_p|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|10/26_y|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|10/26_p|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|10/27_y|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|10/27_p|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|10/29_p|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|10/31_p|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|11/2_y|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|11/2_p|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|11/3_y|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|11/3_p|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|11/4_y|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|11/4_p|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|11/5_y|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|11/5_p|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|11/6_y|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|11/6_p|</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&gt;&gt;&gt;&gt;&gt;&gt;&gt;&gt;&gt;&gt;&gt;&gt;&gt;&gt;&gt;&gt;&gt;&gt;&gt;&gt;&gt;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slide9Why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|s_drink1|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|s_drink2|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|s_drink3|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|bp_drink4|</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&gt;&gt;&gt;&gt;&gt;&gt;&gt;&gt;&gt;&gt;&gt;&gt;&gt;&gt;&gt;&gt;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slide9WhyNot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|s_wnd1|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|s_wnd2|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|s_wnd3|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|s_wnd4|</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|wnd1_nd|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|wnd1_d|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|wnd2_nd|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|wnd2_d|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|wnd3_nd|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|wnd3_d|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|wnd4_nd|</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|wnd4_d|</a:t>
            </a:r>
          </a:p>
        </p:txBody>
      </p:sp>
      <p:sp>
        <p:nvSpPr>
          <p:cNvPr id="291" name="Google Shape;291;p9: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solidFill>
                  <a:schemeClr val="dk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BJEC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91" name="Google Shape;91;p59"/>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SzPts val="1000"/>
              <a:buChar char="•"/>
              <a:defRPr sz="1000" b="0" i="0" dirty="0">
                <a:latin typeface="Open Sans"/>
                <a:ea typeface="Open Sans"/>
                <a:cs typeface="Open Sans"/>
                <a:sym typeface="Open Sans"/>
              </a:defRPr>
            </a:lvl1pPr>
            <a:lvl2pPr marL="914400" lvl="1" indent="-292100" algn="l">
              <a:lnSpc>
                <a:spcPct val="130000"/>
              </a:lnSpc>
              <a:spcBef>
                <a:spcPts val="600"/>
              </a:spcBef>
              <a:spcAft>
                <a:spcPts val="0"/>
              </a:spcAft>
              <a:buSzPts val="1000"/>
              <a:buChar char="−"/>
              <a:defRPr sz="1000" b="0" i="0" dirty="0">
                <a:latin typeface="Open Sans"/>
                <a:ea typeface="Open Sans"/>
                <a:cs typeface="Open Sans"/>
                <a:sym typeface="Open Sans"/>
              </a:defRPr>
            </a:lvl2pPr>
            <a:lvl3pPr marL="1371600" lvl="2" indent="-292100" algn="l">
              <a:lnSpc>
                <a:spcPct val="130000"/>
              </a:lnSpc>
              <a:spcBef>
                <a:spcPts val="600"/>
              </a:spcBef>
              <a:spcAft>
                <a:spcPts val="0"/>
              </a:spcAft>
              <a:buSzPts val="1000"/>
              <a:buChar char="−"/>
              <a:defRPr sz="1000" b="0" i="0" dirty="0">
                <a:latin typeface="Open Sans"/>
                <a:ea typeface="Open Sans"/>
                <a:cs typeface="Open Sans"/>
                <a:sym typeface="Open Sans"/>
              </a:defRPr>
            </a:lvl3pPr>
            <a:lvl4pPr marL="1828800" lvl="3" indent="-292100" algn="l">
              <a:lnSpc>
                <a:spcPct val="130000"/>
              </a:lnSpc>
              <a:spcBef>
                <a:spcPts val="600"/>
              </a:spcBef>
              <a:spcAft>
                <a:spcPts val="0"/>
              </a:spcAft>
              <a:buSzPts val="1000"/>
              <a:buChar char="−"/>
              <a:defRPr sz="1000" b="0" i="0" dirty="0">
                <a:latin typeface="Open Sans"/>
                <a:ea typeface="Open Sans"/>
                <a:cs typeface="Open Sans"/>
                <a:sym typeface="Open Sans"/>
              </a:defRPr>
            </a:lvl4pPr>
            <a:lvl5pPr marL="2286000" lvl="4" indent="-292100" algn="l">
              <a:lnSpc>
                <a:spcPct val="130000"/>
              </a:lnSpc>
              <a:spcBef>
                <a:spcPts val="600"/>
              </a:spcBef>
              <a:spcAft>
                <a:spcPts val="0"/>
              </a:spcAft>
              <a:buSzPts val="1000"/>
              <a:buChar char="−"/>
              <a:defRPr sz="1000" b="0" i="0" dirty="0">
                <a:latin typeface="Open Sans"/>
                <a:ea typeface="Open Sans"/>
                <a:cs typeface="Open Sans"/>
                <a:sym typeface="Open Sans"/>
              </a:defRPr>
            </a:lvl5pPr>
            <a:lvl6pPr marL="2743200" lvl="5" indent="-342900" algn="l">
              <a:lnSpc>
                <a:spcPct val="90000"/>
              </a:lnSpc>
              <a:spcBef>
                <a:spcPts val="500"/>
              </a:spcBef>
              <a:spcAft>
                <a:spcPts val="0"/>
              </a:spcAft>
              <a:buSzPts val="1800"/>
              <a:buChar char="•"/>
              <a:defRPr sz="2000" dirty="0"/>
            </a:lvl6pPr>
            <a:lvl7pPr marL="3200400" lvl="6" indent="-342900" algn="l">
              <a:lnSpc>
                <a:spcPct val="90000"/>
              </a:lnSpc>
              <a:spcBef>
                <a:spcPts val="500"/>
              </a:spcBef>
              <a:spcAft>
                <a:spcPts val="0"/>
              </a:spcAft>
              <a:buSzPts val="1800"/>
              <a:buChar char="•"/>
              <a:defRPr sz="2000" dirty="0"/>
            </a:lvl7pPr>
            <a:lvl8pPr marL="3657600" lvl="7" indent="-342900" algn="l">
              <a:lnSpc>
                <a:spcPct val="90000"/>
              </a:lnSpc>
              <a:spcBef>
                <a:spcPts val="500"/>
              </a:spcBef>
              <a:spcAft>
                <a:spcPts val="0"/>
              </a:spcAft>
              <a:buSzPts val="1800"/>
              <a:buChar char="•"/>
              <a:defRPr sz="2000" dirty="0"/>
            </a:lvl8pPr>
            <a:lvl9pPr marL="4114800" lvl="8" indent="-342900" algn="l">
              <a:lnSpc>
                <a:spcPct val="90000"/>
              </a:lnSpc>
              <a:spcBef>
                <a:spcPts val="500"/>
              </a:spcBef>
              <a:spcAft>
                <a:spcPts val="0"/>
              </a:spcAft>
              <a:buSzPts val="1800"/>
              <a:buChar char="•"/>
              <a:defRPr sz="2000" dirty="0"/>
            </a:lvl9pPr>
          </a:lstStyle>
          <a:p>
            <a:endParaRPr dirty="0"/>
          </a:p>
        </p:txBody>
      </p:sp>
      <p:sp>
        <p:nvSpPr>
          <p:cNvPr id="92" name="Google Shape;92;p59"/>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SzPts val="1000"/>
              <a:buNone/>
              <a:defRPr sz="1200" b="0" i="0" dirty="0">
                <a:latin typeface="Open Sans"/>
                <a:ea typeface="Open Sans"/>
                <a:cs typeface="Open Sans"/>
                <a:sym typeface="Open Sans"/>
              </a:defRPr>
            </a:lvl1pPr>
            <a:lvl2pPr marL="914400" lvl="1" indent="-228600" algn="l">
              <a:lnSpc>
                <a:spcPct val="130000"/>
              </a:lnSpc>
              <a:spcBef>
                <a:spcPts val="600"/>
              </a:spcBef>
              <a:spcAft>
                <a:spcPts val="0"/>
              </a:spcAft>
              <a:buSzPts val="1000"/>
              <a:buNone/>
              <a:defRPr sz="1400" dirty="0"/>
            </a:lvl2pPr>
            <a:lvl3pPr marL="1371600" lvl="2" indent="-228600" algn="l">
              <a:lnSpc>
                <a:spcPct val="130000"/>
              </a:lnSpc>
              <a:spcBef>
                <a:spcPts val="600"/>
              </a:spcBef>
              <a:spcAft>
                <a:spcPts val="0"/>
              </a:spcAft>
              <a:buSzPts val="1000"/>
              <a:buNone/>
              <a:defRPr sz="1200" dirty="0"/>
            </a:lvl3pPr>
            <a:lvl4pPr marL="1828800" lvl="3" indent="-228600" algn="l">
              <a:lnSpc>
                <a:spcPct val="130000"/>
              </a:lnSpc>
              <a:spcBef>
                <a:spcPts val="600"/>
              </a:spcBef>
              <a:spcAft>
                <a:spcPts val="0"/>
              </a:spcAft>
              <a:buSzPts val="1000"/>
              <a:buNone/>
              <a:defRPr sz="1000" dirty="0"/>
            </a:lvl4pPr>
            <a:lvl5pPr marL="2286000" lvl="4" indent="-228600" algn="l">
              <a:lnSpc>
                <a:spcPct val="130000"/>
              </a:lnSpc>
              <a:spcBef>
                <a:spcPts val="600"/>
              </a:spcBef>
              <a:spcAft>
                <a:spcPts val="0"/>
              </a:spcAft>
              <a:buSzPts val="1000"/>
              <a:buNone/>
              <a:defRPr sz="1000" dirty="0"/>
            </a:lvl5pPr>
            <a:lvl6pPr marL="2743200" lvl="5" indent="-228600" algn="l">
              <a:lnSpc>
                <a:spcPct val="90000"/>
              </a:lnSpc>
              <a:spcBef>
                <a:spcPts val="500"/>
              </a:spcBef>
              <a:spcAft>
                <a:spcPts val="0"/>
              </a:spcAft>
              <a:buSzPts val="1800"/>
              <a:buNone/>
              <a:defRPr sz="1000" dirty="0"/>
            </a:lvl6pPr>
            <a:lvl7pPr marL="3200400" lvl="6" indent="-228600" algn="l">
              <a:lnSpc>
                <a:spcPct val="90000"/>
              </a:lnSpc>
              <a:spcBef>
                <a:spcPts val="500"/>
              </a:spcBef>
              <a:spcAft>
                <a:spcPts val="0"/>
              </a:spcAft>
              <a:buSzPts val="1800"/>
              <a:buNone/>
              <a:defRPr sz="1000" dirty="0"/>
            </a:lvl7pPr>
            <a:lvl8pPr marL="3657600" lvl="7" indent="-228600" algn="l">
              <a:lnSpc>
                <a:spcPct val="90000"/>
              </a:lnSpc>
              <a:spcBef>
                <a:spcPts val="500"/>
              </a:spcBef>
              <a:spcAft>
                <a:spcPts val="0"/>
              </a:spcAft>
              <a:buSzPts val="1800"/>
              <a:buNone/>
              <a:defRPr sz="1000" dirty="0"/>
            </a:lvl8pPr>
            <a:lvl9pPr marL="4114800" lvl="8" indent="-228600" algn="l">
              <a:lnSpc>
                <a:spcPct val="90000"/>
              </a:lnSpc>
              <a:spcBef>
                <a:spcPts val="500"/>
              </a:spcBef>
              <a:spcAft>
                <a:spcPts val="0"/>
              </a:spcAft>
              <a:buSzPts val="1800"/>
              <a:buNone/>
              <a:defRPr sz="1000" dirty="0"/>
            </a:lvl9pPr>
          </a:lstStyle>
          <a:p>
            <a:endParaRPr dirty="0"/>
          </a:p>
        </p:txBody>
      </p:sp>
      <p:sp>
        <p:nvSpPr>
          <p:cNvPr id="93" name="Google Shape;93;p5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4" name="Google Shape;94;p5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5" name="Google Shape;95;p5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lvl1pPr>
            <a:lvl2pPr marL="0" lvl="1" indent="0" algn="ctr">
              <a:lnSpc>
                <a:spcPct val="100000"/>
              </a:lnSpc>
              <a:spcBef>
                <a:spcPts val="0"/>
              </a:spcBef>
              <a:spcAft>
                <a:spcPts val="0"/>
              </a:spcAft>
              <a:buClr>
                <a:srgbClr val="000000"/>
              </a:buClr>
              <a:buSzPts val="700"/>
              <a:buFont typeface="Arial"/>
              <a:buNone/>
            </a:lvl2pPr>
            <a:lvl3pPr marL="0" lvl="2" indent="0" algn="ctr">
              <a:lnSpc>
                <a:spcPct val="100000"/>
              </a:lnSpc>
              <a:spcBef>
                <a:spcPts val="0"/>
              </a:spcBef>
              <a:spcAft>
                <a:spcPts val="0"/>
              </a:spcAft>
              <a:buClr>
                <a:srgbClr val="000000"/>
              </a:buClr>
              <a:buSzPts val="700"/>
              <a:buFont typeface="Arial"/>
              <a:buNone/>
            </a:lvl3pPr>
            <a:lvl4pPr marL="0" lvl="3" indent="0" algn="ctr">
              <a:lnSpc>
                <a:spcPct val="100000"/>
              </a:lnSpc>
              <a:spcBef>
                <a:spcPts val="0"/>
              </a:spcBef>
              <a:spcAft>
                <a:spcPts val="0"/>
              </a:spcAft>
              <a:buClr>
                <a:srgbClr val="000000"/>
              </a:buClr>
              <a:buSzPts val="700"/>
              <a:buFont typeface="Arial"/>
              <a:buNone/>
            </a:lvl4pPr>
            <a:lvl5pPr marL="0" lvl="4" indent="0" algn="ctr">
              <a:lnSpc>
                <a:spcPct val="100000"/>
              </a:lnSpc>
              <a:spcBef>
                <a:spcPts val="0"/>
              </a:spcBef>
              <a:spcAft>
                <a:spcPts val="0"/>
              </a:spcAft>
              <a:buClr>
                <a:srgbClr val="000000"/>
              </a:buClr>
              <a:buSzPts val="700"/>
              <a:buFont typeface="Arial"/>
              <a:buNone/>
            </a:lvl5pPr>
            <a:lvl6pPr marL="0" lvl="5" indent="0" algn="ctr">
              <a:lnSpc>
                <a:spcPct val="100000"/>
              </a:lnSpc>
              <a:spcBef>
                <a:spcPts val="0"/>
              </a:spcBef>
              <a:spcAft>
                <a:spcPts val="0"/>
              </a:spcAft>
              <a:buClr>
                <a:srgbClr val="000000"/>
              </a:buClr>
              <a:buSzPts val="700"/>
              <a:buFont typeface="Arial"/>
              <a:buNone/>
            </a:lvl6pPr>
            <a:lvl7pPr marL="0" lvl="6" indent="0" algn="ctr">
              <a:lnSpc>
                <a:spcPct val="100000"/>
              </a:lnSpc>
              <a:spcBef>
                <a:spcPts val="0"/>
              </a:spcBef>
              <a:spcAft>
                <a:spcPts val="0"/>
              </a:spcAft>
              <a:buClr>
                <a:srgbClr val="000000"/>
              </a:buClr>
              <a:buSzPts val="700"/>
              <a:buFont typeface="Arial"/>
              <a:buNone/>
            </a:lvl7pPr>
            <a:lvl8pPr marL="0" lvl="7" indent="0" algn="ctr">
              <a:lnSpc>
                <a:spcPct val="100000"/>
              </a:lnSpc>
              <a:spcBef>
                <a:spcPts val="0"/>
              </a:spcBef>
              <a:spcAft>
                <a:spcPts val="0"/>
              </a:spcAft>
              <a:buClr>
                <a:srgbClr val="000000"/>
              </a:buClr>
              <a:buSzPts val="700"/>
              <a:buFont typeface="Arial"/>
              <a:buNone/>
            </a:lvl8pPr>
            <a:lvl9pPr marL="0" lvl="8" indent="0" algn="ctr">
              <a:lnSpc>
                <a:spcPct val="100000"/>
              </a:lnSpc>
              <a:spcBef>
                <a:spcPts val="0"/>
              </a:spcBef>
              <a:spcAft>
                <a:spcPts val="0"/>
              </a:spcAft>
              <a:buClr>
                <a:srgbClr val="000000"/>
              </a:buClr>
              <a:buSzPts val="700"/>
              <a:buFont typeface="Arial"/>
              <a:buNone/>
            </a:lvl9pPr>
          </a:lstStyle>
          <a:p>
            <a:pPr marL="0" indent="0" algn="ctr" rtl="0">
              <a:spcBef>
                <a:spcPts val="0"/>
              </a:spcBef>
              <a:spcAft>
                <a:spcPts val="0"/>
              </a:spcAft>
              <a:buNone/>
            </a:pPr>
            <a:fld id="{00000000-1234-1234-1234-123412341234}" type="slidenum">
              <a:rPr lang="en-US" dirty="0"/>
              <a:t>‹#›</a:t>
            </a:fld>
            <a:endParaRPr dirty="0"/>
          </a:p>
        </p:txBody>
      </p:sp>
      <p:sp>
        <p:nvSpPr>
          <p:cNvPr id="96" name="Google Shape;96;p59"/>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SzPts val="2400"/>
              <a:buNone/>
              <a:defRPr b="0" i="0" dirty="0">
                <a:latin typeface="Open Sans"/>
                <a:ea typeface="Open Sans"/>
                <a:cs typeface="Open Sans"/>
                <a:sym typeface="Open Sans"/>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97" name="Google Shape;97;p59"/>
          <p:cNvCxnSpPr/>
          <p:nvPr/>
        </p:nvCxnSpPr>
        <p:spPr bwMode="white">
          <a:xfrm>
            <a:off x="4737894" y="0"/>
            <a:ext cx="0" cy="6172198"/>
          </a:xfrm>
          <a:prstGeom prst="straightConnector1">
            <a:avLst/>
          </a:prstGeom>
          <a:noFill/>
          <a:ln w="12700" cap="flat">
            <a:solidFill>
              <a:schemeClr val="dk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_OBJECTS">
    <p:spTree>
      <p:nvGrpSpPr>
        <p:cNvPr id="1" name=""/>
        <p:cNvGrpSpPr/>
        <p:nvPr/>
      </p:nvGrpSpPr>
      <p:grpSpPr>
        <a:xfrm>
          <a:off x="0" y="0"/>
          <a:ext cx="0" cy="0"/>
          <a:chOff x="0" y="0"/>
          <a:chExt cx="0" cy="0"/>
        </a:xfrm>
      </p:grpSpPr>
      <p:sp>
        <p:nvSpPr>
          <p:cNvPr id="99" name="Google Shape;99;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0" name="Google Shape;100;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101" name="Google Shape;101;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102" name="Google Shape;102;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3" name="Google Shape;103;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4" name="Google Shape;104;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cxnSp>
        <p:nvCxnSpPr>
          <p:cNvPr id="105" name="Google Shape;105;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107" name="Google Shape;107;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8" name="Google Shape;108;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9" name="Google Shape;109;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0" name="Google Shape;110;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11" name="Google Shape;111;p45"/>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113" name="Google Shape;113;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4" name="Google Shape;114;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endParaRPr dirty="0"/>
          </a:p>
        </p:txBody>
      </p:sp>
      <p:sp>
        <p:nvSpPr>
          <p:cNvPr id="115" name="Google Shape;115;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cxnSp>
        <p:nvCxnSpPr>
          <p:cNvPr id="116" name="Google Shape;116;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7" name="Google Shape;117;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8" name="Google Shape;118;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9" name="Google Shape;119;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20" name="Google Shape;120;p46"/>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22" name="Google Shape;122;p47"/>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3" name="Google Shape;123;p47"/>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24" name="Google Shape;124;p47"/>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25" name="Google Shape;125;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26" name="Google Shape;126;p47"/>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8" name="Google Shape;128;p48"/>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9" name="Google Shape;129;p48"/>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0" name="Google Shape;130;p48"/>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1" name="Google Shape;131;p48"/>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2" name="Google Shape;132;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3" name="Google Shape;133;p48"/>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35" name="Google Shape;135;p49"/>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36" name="Google Shape;136;p49"/>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7" name="Google Shape;137;p49"/>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8" name="Google Shape;138;p49"/>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9" name="Google Shape;139;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0" name="Google Shape;140;p49"/>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42" name="Google Shape;142;p50"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43" name="Google Shape;143;p50"/>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44" name="Google Shape;144;p50"/>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45" name="Google Shape;145;p50"/>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46" name="Google Shape;146;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7" name="Google Shape;147;p5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9" name="Google Shape;149;p51"/>
          <p:cNvPicPr>
            <a:picLocks noChangeAspect="1"/>
          </p:cNvPicPr>
          <p:nvPr/>
        </p:nvPicPr>
        <p:blipFill>
          <a:blip r:embed="rId2">
            <a:lum/>
          </a:blip>
          <a:srcRect/>
          <a:stretch>
            <a:fillRect/>
          </a:stretch>
        </p:blipFill>
        <p:spPr bwMode="white">
          <a:xfrm>
            <a:off x="0" y="0"/>
            <a:ext cx="12192000" cy="6721475"/>
          </a:xfrm>
          <a:prstGeom prst="rect">
            <a:avLst/>
          </a:prstGeom>
          <a:noFill/>
          <a:ln>
            <a:noFill/>
            <a:headEnd type="none"/>
            <a:tailEnd type="none"/>
          </a:ln>
        </p:spPr>
      </p:pic>
      <p:sp>
        <p:nvSpPr>
          <p:cNvPr id="150" name="Google Shape;150;p51"/>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1" name="Google Shape;151;p51"/>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52" name="Google Shape;152;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53" name="Google Shape;153;p51"/>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pic>
        <p:nvPicPr>
          <p:cNvPr id="29" name="Google Shape;29;p3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1" name="Google Shape;31;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2" name="Google Shape;32;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pic>
        <p:nvPicPr>
          <p:cNvPr id="33" name="Google Shape;33;p36"/>
          <p:cNvPicPr>
            <a:picLocks noChangeAspect="1"/>
          </p:cNvPicPr>
          <p:nvPr/>
        </p:nvPicPr>
        <p:blipFill>
          <a:blip r:embed="rId3">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55" name="Google Shape;155;p52"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56" name="Google Shape;156;p52"/>
          <p:cNvSpPr>
            <a:spLocks/>
          </p:cNvSpPr>
          <p:nvPr/>
        </p:nvSpPr>
        <p:spPr bwMode="white">
          <a:xfrm>
            <a:off x="685800" y="685799"/>
            <a:ext cx="10820400" cy="5486401"/>
          </a:xfrm>
          <a:prstGeom prst="rect">
            <a:avLst/>
          </a:prstGeom>
          <a:solidFill>
            <a:schemeClr val="lt1">
              <a:alpha val="94117"/>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57" name="Google Shape;157;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8" name="Google Shape;158;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9" name="Google Shape;159;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0" name="Google Shape;160;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61" name="Google Shape;161;p52"/>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63" name="Google Shape;163;p53"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64" name="Google Shape;164;p53"/>
          <p:cNvSpPr>
            <a:spLocks/>
          </p:cNvSpPr>
          <p:nvPr/>
        </p:nvSpPr>
        <p:spPr bwMode="white">
          <a:xfrm>
            <a:off x="685800" y="239911"/>
            <a:ext cx="10820400" cy="627519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65" name="Google Shape;165;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166" name="Google Shape;166;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167" name="Google Shape;167;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8" name="Google Shape;168;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9" name="Google Shape;169;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0" name="Google Shape;170;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71" name="Google Shape;171;p53"/>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73" name="Google Shape;173;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4" name="Google Shape;174;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5" name="Google Shape;175;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77" name="Google Shape;177;p55"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8" name="Google Shape;178;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9" name="Google Shape;179;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0" name="Google Shape;180;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82" name="Google Shape;182;p5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83" name="Google Shape;183;p56"/>
          <p:cNvSpPr>
            <a:spLocks/>
          </p:cNvSpPr>
          <p:nvPr/>
        </p:nvSpPr>
        <p:spPr bwMode="white">
          <a:xfrm>
            <a:off x="685800" y="685799"/>
            <a:ext cx="10820400" cy="5486401"/>
          </a:xfrm>
          <a:prstGeom prst="rect">
            <a:avLst/>
          </a:prstGeom>
          <a:solidFill>
            <a:schemeClr val="lt1">
              <a:alpha val="94117"/>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84" name="Google Shape;184;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5" name="Google Shape;185;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6" name="Google Shape;186;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87" name="Google Shape;187;p56"/>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9" name="Google Shape;189;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Clr>
                <a:srgbClr val="000000"/>
              </a:buClr>
              <a:buSzPts val="8800"/>
              <a:buFont typeface="Arial"/>
              <a:buNone/>
            </a:pPr>
            <a:r>
              <a:rPr lang="en-US" sz="8800" b="0" i="0" u="none" dirty="0">
                <a:solidFill>
                  <a:schemeClr val="lt1"/>
                </a:solidFill>
                <a:latin typeface="Lato Black"/>
                <a:ea typeface="Lato Black"/>
                <a:cs typeface="Lato Black"/>
                <a:sym typeface="Lato Black"/>
              </a:rPr>
              <a:t>DO NOT USE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ANY LAYOUTS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PAST THIS POINT</a:t>
            </a:r>
            <a:endParaRPr sz="1400" b="0" i="0" u="none" dirty="0">
              <a:solidFill>
                <a:srgbClr val="000000"/>
              </a:solidFill>
              <a:latin typeface="Arial"/>
              <a:ea typeface="Arial"/>
              <a:cs typeface="Arial"/>
              <a:sym typeface="Arial"/>
            </a:endParaRPr>
          </a:p>
        </p:txBody>
      </p:sp>
      <p:sp>
        <p:nvSpPr>
          <p:cNvPr id="190" name="Google Shape;190;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91" name="Google Shape;191;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92" name="Google Shape;192;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_OBJECTS">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cxnSp>
        <p:nvCxnSpPr>
          <p:cNvPr id="97" name="Google Shape;97;p44"/>
          <p:cNvCxnSpPr/>
          <p:nvPr/>
        </p:nvCxnSpPr>
        <p:spPr bwMode="white">
          <a:xfrm>
            <a:off x="6096000" y="1557997"/>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0" name="Google Shape;100;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1" name="Google Shape;101;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2" name="Google Shape;102;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03" name="Google Shape;103;p45"/>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cxnSp>
        <p:nvCxnSpPr>
          <p:cNvPr id="108" name="Google Shape;108;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09" name="Google Shape;109;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0" name="Google Shape;110;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1" name="Google Shape;111;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12" name="Google Shape;112;p46"/>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15" name="Google Shape;115;p47"/>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6" name="Google Shape;116;p47"/>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17" name="Google Shape;117;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18" name="Google Shape;118;p47"/>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rgbClr val="939B9D"/>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41" name="Google Shape;41;p37"/>
          <p:cNvSpPr>
            <a:spLocks/>
          </p:cNvSpPr>
          <p:nvPr/>
        </p:nvSpPr>
        <p:spPr bwMode="white">
          <a:xfrm>
            <a:off x="0" y="0"/>
            <a:ext cx="3559629" cy="617220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42" name="Google Shape;42;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3" name="Google Shape;43;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44" name="Google Shape;44;p37"/>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22" name="Google Shape;122;p48"/>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23" name="Google Shape;123;p48"/>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24" name="Google Shape;124;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25" name="Google Shape;125;p48"/>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29" name="Google Shape;129;p49"/>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0" name="Google Shape;130;p49"/>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1" name="Google Shape;131;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2" name="Google Shape;132;p49"/>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6" name="Google Shape;136;p50"/>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7" name="Google Shape;137;p50"/>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8" name="Google Shape;138;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9" name="Google Shape;139;p5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a:stretch>
            <a:fillRect/>
          </a:stretch>
        </p:blipFill>
        <p:spPr bwMode="white">
          <a:xfrm>
            <a:off x="0" y="0"/>
            <a:ext cx="12192000" cy="6721475"/>
          </a:xfrm>
          <a:prstGeom prst="rect">
            <a:avLst/>
          </a:prstGeom>
          <a:noFill/>
          <a:ln>
            <a:noFill/>
            <a:headEnd type="none"/>
            <a:tailEnd type="none"/>
          </a:ln>
        </p:spPr>
      </p:pic>
      <p:sp>
        <p:nvSpPr>
          <p:cNvPr id="142" name="Google Shape;142;p51"/>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43" name="Google Shape;143;p51"/>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44" name="Google Shape;144;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5" name="Google Shape;145;p51"/>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509"/>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53" name="Google Shape;153;p52"/>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63" name="Google Shape;163;p53"/>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509"/>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79" name="Google Shape;179;p56"/>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Clr>
                <a:srgbClr val="000000"/>
              </a:buClr>
              <a:buSzPts val="8800"/>
              <a:buFont typeface="Arial"/>
              <a:buNone/>
            </a:pPr>
            <a:r>
              <a:rPr lang="en-US" sz="8800" b="0" i="0" u="none" dirty="0">
                <a:solidFill>
                  <a:schemeClr val="lt1"/>
                </a:solidFill>
                <a:latin typeface="Lato Black"/>
                <a:ea typeface="Lato Black"/>
                <a:cs typeface="Lato Black"/>
                <a:sym typeface="Lato Black"/>
              </a:rPr>
              <a:t>DO NOT USE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ANY LAYOUTS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PAST THIS POINT</a:t>
            </a:r>
            <a:endParaRPr sz="1400" b="0" i="0" u="none" dirty="0">
              <a:solidFill>
                <a:srgbClr val="000000"/>
              </a:solidFill>
              <a:latin typeface="Arial"/>
              <a:ea typeface="Arial"/>
              <a:cs typeface="Arial"/>
              <a:sym typeface="Arial"/>
            </a:endParaRPr>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rgbClr val="939B9D"/>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41" name="Google Shape;41;p37"/>
          <p:cNvSpPr>
            <a:spLocks/>
          </p:cNvSpPr>
          <p:nvPr/>
        </p:nvSpPr>
        <p:spPr bwMode="white">
          <a:xfrm>
            <a:off x="0" y="0"/>
            <a:ext cx="3559629" cy="617220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42" name="Google Shape;42;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3" name="Google Shape;43;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44" name="Google Shape;44;p37"/>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6441964A-2C9F-482C-9DC8-77759A4E5FF5}" type="datetime1">
              <a:rPr lang="en-US" dirty="0"/>
              <a:t>7/9/2025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dirty="0">
                <a:latin typeface="Lato Black"/>
                <a:ea typeface="Lato Black"/>
                <a:cs typeface="Lato Black"/>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endParaRPr dirty="0"/>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dirty="0">
                <a:latin typeface="Lato Black"/>
                <a:ea typeface="Lato Black"/>
                <a:cs typeface="Lato Black"/>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endParaRPr dirty="0"/>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endParaRPr dirty="0"/>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_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_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Light"/>
                <a:ea typeface="Open Sans Light"/>
                <a:cs typeface="Open Sans Light"/>
                <a:sym typeface="Open Sans Light"/>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endParaRPr dirty="0"/>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lnSpc>
                <a:spcPct val="100000"/>
              </a:lnSpc>
              <a:spcBef>
                <a:spcPts val="0"/>
              </a:spcBef>
              <a:spcAft>
                <a:spcPts val="0"/>
              </a:spcAft>
              <a:buClr>
                <a:srgbClr val="000000"/>
              </a:buClr>
              <a:buSzPts val="1400"/>
              <a:buFont typeface="Arial"/>
              <a:buNone/>
              <a:defRPr sz="700" b="0" i="0" u="none" dirty="0">
                <a:solidFill>
                  <a:srgbClr val="939B9D"/>
                </a:solidFill>
                <a:latin typeface="Open Sans"/>
                <a:ea typeface="Open Sans"/>
                <a:cs typeface="Open Sans"/>
                <a:sym typeface="Open Sans"/>
              </a:defRPr>
            </a:lvl1pPr>
            <a:lvl2pPr lvl="1"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9pPr>
          </a:lstStyle>
          <a:p>
            <a:endParaRPr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lnSpc>
                <a:spcPct val="100000"/>
              </a:lnSpc>
              <a:spcBef>
                <a:spcPts val="0"/>
              </a:spcBef>
              <a:spcAft>
                <a:spcPts val="0"/>
              </a:spcAft>
              <a:buClr>
                <a:srgbClr val="000000"/>
              </a:buClr>
              <a:buSzPts val="1400"/>
              <a:buFont typeface="Arial"/>
              <a:buNone/>
              <a:defRPr sz="700" b="0" i="0" u="none" dirty="0">
                <a:solidFill>
                  <a:srgbClr val="939B9D"/>
                </a:solidFill>
                <a:latin typeface="Open Sans"/>
                <a:ea typeface="Open Sans"/>
                <a:cs typeface="Open Sans"/>
                <a:sym typeface="Open Sans"/>
              </a:defRPr>
            </a:lvl1pPr>
            <a:lvl2pPr lvl="1"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9pPr>
          </a:lstStyle>
          <a:p>
            <a:endParaRPr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1pPr>
            <a:lvl2pPr marL="0" lvl="1"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2pPr>
            <a:lvl3pPr marL="0" lvl="2"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3pPr>
            <a:lvl4pPr marL="0" lvl="3"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4pPr>
            <a:lvl5pPr marL="0" lvl="4"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5pPr>
            <a:lvl6pPr marL="0" lvl="5"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6pPr>
            <a:lvl7pPr marL="0" lvl="6"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7pPr>
            <a:lvl8pPr marL="0" lvl="7"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8pPr>
            <a:lvl9pPr marL="0" lvl="8"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5" name="Google Shape;15;p34"/>
          <p:cNvPicPr>
            <a:picLocks noChangeAspect="1"/>
          </p:cNvPicPr>
          <p:nvPr/>
        </p:nvPicPr>
        <p:blipFill>
          <a:blip r:embed="rId43">
            <a:lum/>
          </a:blip>
          <a:srcRect/>
          <a:stretch>
            <a:fillRect/>
          </a:stretch>
        </p:blipFill>
        <p:spPr bwMode="white">
          <a:xfrm>
            <a:off x="355909" y="6209314"/>
            <a:ext cx="1373440" cy="310345"/>
          </a:xfrm>
          <a:prstGeom prst="rect">
            <a:avLst/>
          </a:prstGeom>
          <a:noFill/>
          <a:ln>
            <a:noFill/>
            <a:headEnd type="none"/>
            <a:tailEnd type="none"/>
          </a:ln>
        </p:spPr>
      </p:pic>
      <p:pic>
        <p:nvPicPr>
          <p:cNvPr id="16" name="Google Shape;16;p34"/>
          <p:cNvPicPr>
            <a:picLocks noChangeAspect="1"/>
          </p:cNvPicPr>
          <p:nvPr/>
        </p:nvPicPr>
        <p:blipFill>
          <a:blip r:embed="rId44">
            <a:lum/>
          </a:blip>
          <a:srcRect/>
          <a:stretch>
            <a:fillRect/>
          </a:stretch>
        </p:blipFill>
        <p:spPr bwMode="white">
          <a:xfrm rot="10800000" flipH="1">
            <a:off x="0" y="6637309"/>
            <a:ext cx="12192000" cy="226194"/>
          </a:xfrm>
          <a:prstGeom prst="rect">
            <a:avLst/>
          </a:prstGeom>
          <a:noFill/>
          <a:ln>
            <a:noFill/>
            <a:headEnd type="none"/>
            <a:tailEnd type="none"/>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75" r:id="rId7"/>
    <p:sldLayoutId id="2147483654" r:id="rId8"/>
    <p:sldLayoutId id="2147483655" r:id="rId9"/>
    <p:sldLayoutId id="2147483657"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72" r:id="rId25"/>
    <p:sldLayoutId id="2147483658" r:id="rId26"/>
    <p:sldLayoutId id="2147483659" r:id="rId27"/>
    <p:sldLayoutId id="2147483660" r:id="rId28"/>
    <p:sldLayoutId id="2147483661" r:id="rId29"/>
    <p:sldLayoutId id="2147483662" r:id="rId30"/>
    <p:sldLayoutId id="2147483663"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90" r:id="rId40"/>
    <p:sldLayoutId id="2147483673" r:id="rId41"/>
  </p:sldLayoutIdLst>
  <p:hf hdr="0" ft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32">
          <p15:clr>
            <a:srgbClr val="F26B43"/>
          </p15:clr>
        </p15:guide>
        <p15:guide id="4" pos="2704">
          <p15:clr>
            <a:srgbClr val="F26B43"/>
          </p15:clr>
        </p15:guide>
        <p15:guide id="5" pos="4976">
          <p15:clr>
            <a:srgbClr val="F26B43"/>
          </p15:clr>
        </p15:guide>
        <p15:guide id="6" pos="7248">
          <p15:clr>
            <a:srgbClr val="F26B43"/>
          </p15:clr>
        </p15:guide>
        <p15:guide id="7" orient="horz">
          <p15:clr>
            <a:srgbClr val="F26B43"/>
          </p15:clr>
        </p15:guide>
        <p15:guide id="8" orient="horz" pos="4320">
          <p15:clr>
            <a:srgbClr val="F26B43"/>
          </p15:clr>
        </p15:guide>
        <p15:guide id="9" orient="horz" pos="432">
          <p15:clr>
            <a:srgbClr val="F26B43"/>
          </p15:clr>
        </p15:guide>
        <p15:guide id="10" orient="horz" pos="1584">
          <p15:clr>
            <a:srgbClr val="F26B43"/>
          </p15:clr>
        </p15:guide>
        <p15:guide id="11" orient="horz" pos="2736">
          <p15:clr>
            <a:srgbClr val="F26B43"/>
          </p15:clr>
        </p15:guide>
        <p15:guide id="12" orient="horz" pos="3888">
          <p15:clr>
            <a:srgbClr val="F26B43"/>
          </p15:clr>
        </p15:guide>
        <p15:guide id="13" orient="horz" pos="4104">
          <p15:clr>
            <a:srgbClr val="5ACBF0"/>
          </p15:clr>
        </p15:guide>
        <p15:guide id="14" orient="horz" pos="1008">
          <p15:clr>
            <a:srgbClr val="A4A3A4"/>
          </p15:clr>
        </p15:guide>
        <p15:guide id="15" orient="horz" pos="2160">
          <p15:clr>
            <a:srgbClr val="A4A3A4"/>
          </p15:clr>
        </p15:guide>
        <p15:guide id="16" orient="horz" pos="3312">
          <p15:clr>
            <a:srgbClr val="A4A3A4"/>
          </p15:clr>
        </p15:guide>
        <p15:guide id="17" pos="3840">
          <p15:clr>
            <a:srgbClr val="A4A3A4"/>
          </p15:clr>
        </p15:guide>
        <p15:guide id="18" orient="horz" pos="1296">
          <p15:clr>
            <a:srgbClr val="5ACBF0"/>
          </p15:clr>
        </p15:guide>
        <p15:guide id="19" pos="6120">
          <p15:clr>
            <a:srgbClr val="A4A3A4"/>
          </p15:clr>
        </p15:guide>
        <p15:guide id="20" pos="15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vectorsolutions.com/networks/campus-prevention-network/"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oogle Shape;189;p1"/>
          <p:cNvSpPr>
            <a:spLocks noGrp="1"/>
          </p:cNvSpPr>
          <p:nvPr>
            <p:ph type="ctr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tx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190" name="Google Shape;190;p1"/>
          <p:cNvSpPr>
            <a:spLocks noGrp="1"/>
          </p:cNvSpPr>
          <p:nvPr>
            <p:ph type="subTitle"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2400"/>
              <a:buNone/>
            </a:pPr>
            <a:r>
              <a:rPr lang="en-US" b="1" dirty="0">
                <a:latin typeface="Open Sans"/>
                <a:ea typeface="Open Sans"/>
                <a:cs typeface="Open Sans"/>
                <a:sym typeface="Open Sans"/>
              </a:rPr>
              <a:t>Impact Report </a:t>
            </a:r>
            <a:r>
              <a:rPr lang="en-US" dirty="0">
                <a:latin typeface="Open Sans"/>
                <a:ea typeface="Open Sans"/>
                <a:cs typeface="Open Sans"/>
                <a:sym typeface="Open Sans"/>
              </a:rPr>
              <a:t>| 2022–2023 Academic Year</a:t>
            </a:r>
            <a:endParaRPr dirty="0">
              <a:latin typeface="Open Sans"/>
              <a:ea typeface="Open Sans"/>
              <a:cs typeface="Open Sans"/>
              <a:sym typeface="Open Sans"/>
            </a:endParaRPr>
          </a:p>
        </p:txBody>
      </p:sp>
      <p:sp>
        <p:nvSpPr>
          <p:cNvPr id="191" name="Google Shape;191;p1"/>
          <p:cNvSpPr>
            <a:spLocks noGrp="1"/>
          </p:cNvSpPr>
          <p:nvPr>
            <p:ph type="body" idx="2"/>
          </p:nvPr>
        </p:nvSpPr>
        <p:spPr bwMode="white">
          <a:xfrm>
            <a:off x="-1" y="1455058"/>
            <a:ext cx="4619626" cy="1345464"/>
          </a:xfrm>
          <a:prstGeom prst="rect">
            <a:avLst/>
          </a:prstGeom>
          <a:solidFill>
            <a:srgbClr val="F2F2F2"/>
          </a:solidFill>
          <a:ln>
            <a:noFill/>
            <a:headEnd type="none"/>
            <a:tailEnd type="none"/>
          </a:ln>
        </p:spPr>
        <p:txBody>
          <a:bodyPr wrap="square" lIns="687600" tIns="0" rIns="0" bIns="0" anchor="ctr">
            <a:noAutofit/>
          </a:bodyPr>
          <a:lstStyle/>
          <a:p>
            <a:pPr marL="0" indent="0" algn="l" rtl="0">
              <a:lnSpc>
                <a:spcPct val="100000"/>
              </a:lnSpc>
              <a:spcBef>
                <a:spcPts val="0"/>
              </a:spcBef>
              <a:spcAft>
                <a:spcPts val="0"/>
              </a:spcAft>
              <a:buClr>
                <a:schemeClr val="tx1"/>
              </a:buClr>
              <a:buSzPts val="2400"/>
              <a:buNone/>
            </a:pPr>
            <a:r>
              <a:rPr lang="en-US" b="1" dirty="0"/>
              <a:t>Georgia Institute of Technology</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50;p6"/>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and Your Students</a:t>
            </a:r>
            <a:endParaRPr b="1" dirty="0">
              <a:latin typeface="Open Sans"/>
              <a:ea typeface="Open Sans"/>
              <a:cs typeface="Open Sans"/>
              <a:sym typeface="Open Sans"/>
            </a:endParaRPr>
          </a:p>
        </p:txBody>
      </p:sp>
      <p:sp>
        <p:nvSpPr>
          <p:cNvPr id="251" name="Google Shape;251;p6"/>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Impact at Georgia Institute of Technology</a:t>
            </a:r>
            <a:endParaRPr dirty="0">
              <a:latin typeface="Open Sans"/>
              <a:ea typeface="Open Sans"/>
              <a:cs typeface="Open Sans"/>
              <a:sym typeface="Open Sans"/>
            </a:endParaRPr>
          </a:p>
        </p:txBody>
      </p:sp>
      <p:sp>
        <p:nvSpPr>
          <p:cNvPr id="252" name="Google Shape;252;p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 name="Google Shape;335;p11"/>
          <p:cNvGraphicFramePr/>
          <p:nvPr/>
        </p:nvGraphicFramePr>
        <p:xfrm>
          <a:off x="6438900" y="1960026"/>
          <a:ext cx="5257800" cy="2692100"/>
        </p:xfrm>
        <a:graphic>
          <a:graphicData uri="http://schemas.openxmlformats.org/drawingml/2006/table">
            <a:tbl>
              <a:tblPr firstRow="1" bandRow="1">
                <a:noFill/>
                <a:tableStyleId>{5C22544A-7EE6-4342-B048-85BDC9FD1C3A}</a:tableStyleId>
              </a:tblPr>
              <a:tblGrid>
                <a:gridCol w="4207875">
                  <a:extLst>
                    <a:ext uri="{9D8B030D-6E8A-4147-A177-3AD203B41FA5}">
                      <a16:colId xmlns:a16="http://schemas.microsoft.com/office/drawing/2014/main" val="20000"/>
                    </a:ext>
                  </a:extLst>
                </a:gridCol>
                <a:gridCol w="1049925">
                  <a:extLst>
                    <a:ext uri="{9D8B030D-6E8A-4147-A177-3AD203B41FA5}">
                      <a16:colId xmlns:a16="http://schemas.microsoft.com/office/drawing/2014/main" val="20001"/>
                    </a:ext>
                  </a:extLst>
                </a:gridCol>
              </a:tblGrid>
              <a:tr h="735325">
                <a:tc gridSpan="2">
                  <a:txBody>
                    <a:bodyPr/>
                    <a:lstStyle/>
                    <a:p>
                      <a:pPr marL="0" indent="0" algn="l" rtl="0">
                        <a:lnSpc>
                          <a:spcPct val="100000"/>
                        </a:lnSpc>
                        <a:spcBef>
                          <a:spcPts val="0"/>
                        </a:spcBef>
                        <a:spcAft>
                          <a:spcPts val="0"/>
                        </a:spcAft>
                        <a:buClr>
                          <a:srgbClr val="000000"/>
                        </a:buClr>
                        <a:buSzPts val="1100"/>
                        <a:buFont typeface="Arial"/>
                        <a:buNone/>
                      </a:pPr>
                      <a:r>
                        <a:rPr lang="en-US" sz="1400" u="none" dirty="0">
                          <a:solidFill>
                            <a:schemeClr val="bg1"/>
                          </a:solidFill>
                          <a:latin typeface="Open Sans"/>
                          <a:ea typeface="Open Sans"/>
                          <a:cs typeface="Open Sans"/>
                          <a:sym typeface="Open Sans"/>
                        </a:rPr>
                        <a:t>Your students reported that AlcoholEdu for College:</a:t>
                      </a:r>
                      <a:endParaRPr sz="1600" u="none" dirty="0">
                        <a:latin typeface="Open Sans"/>
                        <a:ea typeface="Open Sans"/>
                        <a:cs typeface="Open Sans"/>
                        <a:sym typeface="Open Sans"/>
                      </a:endParaRPr>
                    </a:p>
                    <a:p>
                      <a:pPr marL="0" indent="0" algn="l" rtl="0">
                        <a:lnSpc>
                          <a:spcPct val="100000"/>
                        </a:lnSpc>
                        <a:spcBef>
                          <a:spcPts val="0"/>
                        </a:spcBef>
                        <a:spcAft>
                          <a:spcPts val="0"/>
                        </a:spcAft>
                        <a:buClr>
                          <a:srgbClr val="000000"/>
                        </a:buClr>
                        <a:buSzPts val="700"/>
                        <a:buFont typeface="Arial"/>
                        <a:buNone/>
                      </a:pPr>
                      <a:r>
                        <a:rPr lang="en-US" sz="900" i="1" u="none" dirty="0">
                          <a:solidFill>
                            <a:schemeClr val="bg1"/>
                          </a:solidFill>
                          <a:latin typeface="Open Sans"/>
                          <a:ea typeface="Open Sans"/>
                          <a:cs typeface="Open Sans"/>
                          <a:sym typeface="Open Sans"/>
                        </a:rPr>
                        <a:t>(From post-course survey)</a:t>
                      </a:r>
                      <a:endParaRPr sz="900" i="1" u="none" dirty="0">
                        <a:solidFill>
                          <a:schemeClr val="bg1"/>
                        </a:solidFill>
                        <a:latin typeface="Open Sans"/>
                        <a:ea typeface="Open Sans"/>
                        <a:cs typeface="Open Sans"/>
                        <a:sym typeface="Open Sans"/>
                      </a:endParaRPr>
                    </a:p>
                  </a:txBody>
                  <a:tcPr marL="182875" marR="0" marT="0" marB="0"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solidFill>
                  </a:tcPr>
                </a:tc>
                <a:tc hMerge="1">
                  <a:txBody>
                    <a:bodyPr/>
                    <a:lstStyle/>
                    <a:p>
                      <a:endParaRPr lang="en-US" dirty="0"/>
                    </a:p>
                  </a:txBody>
                  <a:tcPr horzOverflow="overflow"/>
                </a:tc>
                <a:extLst>
                  <a:ext uri="{0D108BD9-81ED-4DB2-BD59-A6C34878D82A}">
                    <a16:rowId xmlns:a16="http://schemas.microsoft.com/office/drawing/2014/main" val="10000"/>
                  </a:ext>
                </a:extLst>
              </a:tr>
              <a:tr h="4580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Prepared them to prevent an alcohol overdose</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chemeClr val="accent3"/>
                          </a:solidFill>
                          <a:latin typeface="Open Sans"/>
                          <a:ea typeface="Open Sans"/>
                          <a:cs typeface="Open Sans"/>
                          <a:sym typeface="Open Sans"/>
                        </a:rPr>
                        <a:t>98%</a:t>
                      </a:r>
                      <a:endParaRPr sz="1200" u="none" dirty="0">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4643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Prepared them to help someone who may have alcohol poisoning</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chemeClr val="accent3"/>
                          </a:solidFill>
                          <a:latin typeface="Open Sans"/>
                          <a:ea typeface="Open Sans"/>
                          <a:cs typeface="Open Sans"/>
                          <a:sym typeface="Open Sans"/>
                        </a:rPr>
                        <a:t>99%</a:t>
                      </a:r>
                      <a:endParaRPr sz="1200" u="none" dirty="0">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644600">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Helped them establish a plan ahead of time to make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responsible decisions about  drinking</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chemeClr val="accent3"/>
                          </a:solidFill>
                          <a:latin typeface="Open Sans"/>
                          <a:ea typeface="Open Sans"/>
                          <a:cs typeface="Open Sans"/>
                          <a:sym typeface="Open Sans"/>
                        </a:rPr>
                        <a:t>99%</a:t>
                      </a:r>
                      <a:endParaRPr sz="1200" u="none" dirty="0">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3"/>
                  </a:ext>
                </a:extLst>
              </a:tr>
              <a:tr h="3898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Changed their perceptions of others’ drinking behavior</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9525" cap="flat">
                      <a:solidFill>
                        <a:srgbClr val="000000">
                          <a:alpha val="0"/>
                        </a:srgbClr>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chemeClr val="accent3"/>
                          </a:solidFill>
                          <a:latin typeface="Open Sans"/>
                          <a:ea typeface="Open Sans"/>
                          <a:cs typeface="Open Sans"/>
                          <a:sym typeface="Open Sans"/>
                        </a:rPr>
                        <a:t>83%</a:t>
                      </a:r>
                      <a:endParaRPr sz="1200" u="none" dirty="0">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9525" cap="flat">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36" name="Google Shape;336;p11"/>
          <p:cNvSpPr>
            <a:spLocks noGrp="1"/>
          </p:cNvSpPr>
          <p:nvPr>
            <p:ph type="body" idx="1"/>
          </p:nvPr>
        </p:nvSpPr>
        <p:spPr bwMode="white">
          <a:xfrm>
            <a:off x="685801" y="1526460"/>
            <a:ext cx="5067299" cy="795851"/>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None/>
            </a:pPr>
            <a:r>
              <a:rPr lang="en-US" b="1" dirty="0">
                <a:latin typeface="Open Sans"/>
                <a:ea typeface="Open Sans"/>
                <a:cs typeface="Open Sans"/>
                <a:sym typeface="Open Sans"/>
              </a:rPr>
              <a:t>Knowledge Gain</a:t>
            </a:r>
            <a:endParaRPr b="1" dirty="0">
              <a:latin typeface="Open Sans"/>
              <a:ea typeface="Open Sans"/>
              <a:cs typeface="Open Sans"/>
              <a:sym typeface="Open Sans"/>
            </a:endParaRPr>
          </a:p>
        </p:txBody>
      </p:sp>
      <p:sp>
        <p:nvSpPr>
          <p:cNvPr id="337" name="Google Shape;337;p11"/>
          <p:cNvSpPr>
            <a:spLocks noGrp="1"/>
          </p:cNvSpPr>
          <p:nvPr>
            <p:ph type="body" idx="2"/>
          </p:nvPr>
        </p:nvSpPr>
        <p:spPr bwMode="white">
          <a:xfrm>
            <a:off x="6438900" y="1526460"/>
            <a:ext cx="5045074" cy="795851"/>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None/>
            </a:pPr>
            <a:r>
              <a:rPr lang="en-US" sz="1600" b="1" dirty="0">
                <a:solidFill>
                  <a:srgbClr val="3D4543"/>
                </a:solidFill>
                <a:latin typeface="Open Sans"/>
                <a:ea typeface="Open Sans"/>
                <a:cs typeface="Open Sans"/>
                <a:sym typeface="Open Sans"/>
              </a:rPr>
              <a:t>Learner</a:t>
            </a:r>
            <a:r>
              <a:rPr lang="en-US" b="1" dirty="0">
                <a:solidFill>
                  <a:srgbClr val="3D4543"/>
                </a:solidFill>
                <a:latin typeface="Open Sans"/>
                <a:ea typeface="Open Sans"/>
                <a:cs typeface="Open Sans"/>
                <a:sym typeface="Open Sans"/>
              </a:rPr>
              <a:t> </a:t>
            </a:r>
            <a:r>
              <a:rPr lang="en-US" sz="1600" b="1" dirty="0">
                <a:solidFill>
                  <a:srgbClr val="3D4543"/>
                </a:solidFill>
                <a:latin typeface="Open Sans"/>
                <a:ea typeface="Open Sans"/>
                <a:cs typeface="Open Sans"/>
                <a:sym typeface="Open Sans"/>
              </a:rPr>
              <a:t>Impact</a:t>
            </a:r>
            <a:endParaRPr sz="1600" b="1" dirty="0">
              <a:solidFill>
                <a:srgbClr val="3D4543"/>
              </a:solidFill>
              <a:latin typeface="Open Sans"/>
              <a:ea typeface="Open Sans"/>
              <a:cs typeface="Open Sans"/>
              <a:sym typeface="Open Sans"/>
            </a:endParaRPr>
          </a:p>
        </p:txBody>
      </p:sp>
      <p:sp>
        <p:nvSpPr>
          <p:cNvPr id="338" name="Google Shape;338;p1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11</a:t>
            </a:fld>
            <a:endParaRPr dirty="0"/>
          </a:p>
        </p:txBody>
      </p:sp>
      <p:sp>
        <p:nvSpPr>
          <p:cNvPr id="339" name="Google Shape;339;p11"/>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Course Impact</a:t>
            </a:r>
            <a:endParaRPr b="1" dirty="0">
              <a:solidFill>
                <a:srgbClr val="3D4543"/>
              </a:solidFill>
              <a:latin typeface="Open Sans"/>
              <a:ea typeface="Open Sans"/>
              <a:cs typeface="Open Sans"/>
              <a:sym typeface="Open Sans"/>
            </a:endParaRPr>
          </a:p>
        </p:txBody>
      </p:sp>
      <p:graphicFrame>
        <p:nvGraphicFramePr>
          <p:cNvPr id="340" name="Google Shape;340;p11"/>
          <p:cNvGraphicFramePr/>
          <p:nvPr/>
        </p:nvGraphicFramePr>
        <p:xfrm>
          <a:off x="685800" y="2033767"/>
          <a:ext cx="5257800" cy="4385854"/>
        </p:xfrm>
        <a:graphic>
          <a:graphicData uri="http://schemas.openxmlformats.org/drawingml/2006/chart">
            <c:chart xmlns:c="http://schemas.openxmlformats.org/drawingml/2006/chart" xmlns:r="http://schemas.openxmlformats.org/officeDocument/2006/relationships" r:id="rId3"/>
          </a:graphicData>
        </a:graphic>
      </p:graphicFrame>
      <p:sp>
        <p:nvSpPr>
          <p:cNvPr id="341" name="Google Shape;341;p11"/>
          <p:cNvSpPr>
            <a:spLocks/>
          </p:cNvSpPr>
          <p:nvPr/>
        </p:nvSpPr>
        <p:spPr bwMode="white">
          <a:xfrm>
            <a:off x="6524730" y="4881718"/>
            <a:ext cx="5171969" cy="1216740"/>
          </a:xfrm>
          <a:prstGeom prst="rect">
            <a:avLst/>
          </a:prstGeom>
          <a:solidFill>
            <a:srgbClr val="F2F2F2"/>
          </a:solidFill>
          <a:ln>
            <a:noFill/>
            <a:headEnd type="none"/>
            <a:tailEnd type="none"/>
          </a:ln>
        </p:spPr>
        <p:txBody>
          <a:bodyPr wrap="square" lIns="228600" tIns="0" rIns="18287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Programming Tip</a:t>
            </a:r>
            <a:endParaRPr sz="1400" b="0" i="0" u="none" dirty="0">
              <a:solidFill>
                <a:srgbClr val="3D4543"/>
              </a:solidFill>
              <a:latin typeface="Open Sans"/>
              <a:ea typeface="Open Sans"/>
              <a:cs typeface="Open Sans"/>
              <a:sym typeface="Open Sans"/>
            </a:endParaRPr>
          </a:p>
          <a:p>
            <a:pPr marL="0" indent="0" algn="l" rtl="0">
              <a:lnSpc>
                <a:spcPct val="130000"/>
              </a:lnSpc>
              <a:spcBef>
                <a:spcPts val="1000"/>
              </a:spcBef>
              <a:spcAft>
                <a:spcPts val="0"/>
              </a:spcAft>
              <a:buClr>
                <a:srgbClr val="000000"/>
              </a:buClr>
              <a:buSzPts val="900"/>
              <a:buFont typeface="Arial"/>
              <a:buNone/>
            </a:pPr>
            <a:r>
              <a:rPr lang="en-US" sz="900" b="0" i="0" u="none" dirty="0">
                <a:solidFill>
                  <a:srgbClr val="3D4543"/>
                </a:solidFill>
                <a:latin typeface="Open Sans"/>
                <a:ea typeface="Open Sans"/>
                <a:cs typeface="Open Sans"/>
                <a:sym typeface="Open Sans"/>
              </a:rPr>
              <a:t>Where are your students knowledgeable and where is there room to learn more? AlcoholEdu is intended to provide foundational knowledge and skills that can be built upon. Knowledge data can inform which content areas should be built out or reinforced as part of your ongoing prevention efforts.</a:t>
            </a:r>
            <a:endParaRPr sz="1400" b="0" i="0" u="none" dirty="0">
              <a:solidFill>
                <a:srgbClr val="3D4543"/>
              </a:solidFill>
              <a:latin typeface="Open Sans"/>
              <a:ea typeface="Open Sans"/>
              <a:cs typeface="Open Sans"/>
              <a:sym typeface="Open Sans"/>
            </a:endParaRPr>
          </a:p>
        </p:txBody>
      </p:sp>
      <p:sp>
        <p:nvSpPr>
          <p:cNvPr id="342" name="Google Shape;342;p11"/>
          <p:cNvSpPr>
            <a:spLocks/>
          </p:cNvSpPr>
          <p:nvPr/>
        </p:nvSpPr>
        <p:spPr bwMode="white">
          <a:xfrm>
            <a:off x="6465738" y="4879234"/>
            <a:ext cx="137159" cy="1216740"/>
          </a:xfrm>
          <a:prstGeom prst="rect">
            <a:avLst/>
          </a:prstGeom>
          <a:solidFill>
            <a:schemeClr val="accent3"/>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Google Shape;342;p12"/>
          <p:cNvSpPr>
            <a:spLocks noGrp="1"/>
          </p:cNvSpPr>
          <p:nvPr>
            <p:ph type="ftr" idx="11"/>
          </p:nvPr>
        </p:nvSpPr>
        <p:spPr bwMode="white">
          <a:xfrm>
            <a:off x="5343557" y="4304711"/>
            <a:ext cx="6270466" cy="158640"/>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solidFill>
                  <a:srgbClr val="3D4543"/>
                </a:solidFill>
                <a:latin typeface="Open Sans"/>
                <a:ea typeface="Open Sans"/>
                <a:cs typeface="Open Sans"/>
                <a:sym typeface="Open Sans"/>
              </a:rPr>
              <a:t>Percentages represent the share of students who intend to engage in these behaviors in the next 30 days.</a:t>
            </a:r>
            <a:endParaRPr dirty="0">
              <a:solidFill>
                <a:srgbClr val="3D4543"/>
              </a:solidFill>
              <a:latin typeface="Open Sans"/>
              <a:ea typeface="Open Sans"/>
              <a:cs typeface="Open Sans"/>
              <a:sym typeface="Open Sans"/>
            </a:endParaRPr>
          </a:p>
        </p:txBody>
      </p:sp>
      <p:sp>
        <p:nvSpPr>
          <p:cNvPr id="343" name="Google Shape;343;p12"/>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12</a:t>
            </a:fld>
            <a:endParaRPr dirty="0"/>
          </a:p>
        </p:txBody>
      </p:sp>
      <p:sp>
        <p:nvSpPr>
          <p:cNvPr id="344" name="Google Shape;344;p1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Behavioral Intentions</a:t>
            </a:r>
            <a:endParaRPr b="1" dirty="0">
              <a:solidFill>
                <a:srgbClr val="3D4543"/>
              </a:solidFill>
              <a:latin typeface="Open Sans"/>
              <a:ea typeface="Open Sans"/>
              <a:cs typeface="Open Sans"/>
              <a:sym typeface="Open Sans"/>
            </a:endParaRPr>
          </a:p>
        </p:txBody>
      </p:sp>
      <p:graphicFrame>
        <p:nvGraphicFramePr>
          <p:cNvPr id="345" name="Google Shape;345;p12"/>
          <p:cNvGraphicFramePr/>
          <p:nvPr/>
        </p:nvGraphicFramePr>
        <p:xfrm>
          <a:off x="5103611" y="626431"/>
          <a:ext cx="6402589" cy="3671249"/>
        </p:xfrm>
        <a:graphic>
          <a:graphicData uri="http://schemas.openxmlformats.org/drawingml/2006/chart">
            <c:chart xmlns:c="http://schemas.openxmlformats.org/drawingml/2006/chart" xmlns:r="http://schemas.openxmlformats.org/officeDocument/2006/relationships" r:id="rId3"/>
          </a:graphicData>
        </a:graphic>
      </p:graphicFrame>
      <p:grpSp>
        <p:nvGrpSpPr>
          <p:cNvPr id="347" name="Google Shape;347;p12"/>
          <p:cNvGrpSpPr>
            <a:grpSpLocks/>
          </p:cNvGrpSpPr>
          <p:nvPr/>
        </p:nvGrpSpPr>
        <p:grpSpPr bwMode="white">
          <a:xfrm>
            <a:off x="5151298" y="4677933"/>
            <a:ext cx="6617915" cy="1494264"/>
            <a:chOff x="5151298" y="5106293"/>
            <a:chExt cx="6617915" cy="1102578"/>
          </a:xfrm>
        </p:grpSpPr>
        <p:sp>
          <p:nvSpPr>
            <p:cNvPr id="348" name="Google Shape;348;p12"/>
            <p:cNvSpPr>
              <a:spLocks/>
            </p:cNvSpPr>
            <p:nvPr/>
          </p:nvSpPr>
          <p:spPr bwMode="white">
            <a:xfrm>
              <a:off x="5258961" y="5106293"/>
              <a:ext cx="6510252" cy="1102578"/>
            </a:xfrm>
            <a:prstGeom prst="rect">
              <a:avLst/>
            </a:prstGeom>
            <a:solidFill>
              <a:srgbClr val="F2F2F2"/>
            </a:solidFill>
            <a:ln>
              <a:noFill/>
              <a:headEnd type="none"/>
              <a:tailEnd type="none"/>
            </a:ln>
          </p:spPr>
          <p:txBody>
            <a:bodyPr wrap="square" lIns="182880" tIns="0" rIns="182875"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chemeClr val="tx1"/>
                  </a:solidFill>
                  <a:latin typeface="Open Sans"/>
                  <a:ea typeface="Open Sans"/>
                  <a:cs typeface="Open Sans"/>
                  <a:sym typeface="Open Sans"/>
                </a:rPr>
                <a:t>Institutionalization Tip</a:t>
              </a:r>
              <a:endParaRPr sz="1100" b="1" i="0" u="none" dirty="0">
                <a:solidFill>
                  <a:schemeClr val="tx1"/>
                </a:solidFill>
                <a:latin typeface="Open Sans"/>
                <a:ea typeface="Open Sans"/>
                <a:cs typeface="Open Sans"/>
                <a:sym typeface="Open Sans"/>
              </a:endParaRPr>
            </a:p>
            <a:p>
              <a:pPr marL="0" indent="0" algn="l" rtl="0">
                <a:lnSpc>
                  <a:spcPct val="130000"/>
                </a:lnSpc>
                <a:spcBef>
                  <a:spcPts val="400"/>
                </a:spcBef>
                <a:spcAft>
                  <a:spcPts val="0"/>
                </a:spcAft>
                <a:buClr>
                  <a:srgbClr val="000000"/>
                </a:buClr>
                <a:buSzPts val="900"/>
                <a:buFont typeface="Arial"/>
                <a:buNone/>
              </a:pPr>
              <a:r>
                <a:rPr lang="en-US" sz="900" b="0" i="0" u="none" dirty="0">
                  <a:solidFill>
                    <a:schemeClr val="tx1"/>
                  </a:solidFill>
                  <a:latin typeface="Open Sans"/>
                  <a:ea typeface="Open Sans"/>
                  <a:cs typeface="Open Sans"/>
                  <a:sym typeface="Open Sans"/>
                </a:rPr>
                <a:t>Intention has been shown to be the most important variable in predicting behavior change (Ajzen, 1991). Actual behavior change is driven, in part, by an individual’s perception of the social environment surrounding the behavior. A campus environment that reinforces safe and healthy norms can help support individual intentions and, ultimately, changes in behavior. Where unhealthy behaviors are perceived as accepted and even encouraged, intentions may not be sufficient to support change. </a:t>
              </a:r>
              <a:r>
                <a:rPr lang="en-US" sz="900" b="1" i="1" u="none" dirty="0">
                  <a:solidFill>
                    <a:schemeClr val="tx1"/>
                  </a:solidFill>
                  <a:latin typeface="Open Sans"/>
                  <a:ea typeface="Open Sans"/>
                  <a:cs typeface="Open Sans"/>
                  <a:sym typeface="Open Sans"/>
                </a:rPr>
                <a:t>Did your students </a:t>
              </a:r>
              <a:r>
                <a:rPr lang="en-US" sz="900" b="1" i="1" dirty="0">
                  <a:solidFill>
                    <a:schemeClr val="tx1"/>
                  </a:solidFill>
                  <a:latin typeface="Open Sans"/>
                  <a:ea typeface="Open Sans"/>
                  <a:cs typeface="Open Sans"/>
                  <a:sym typeface="Open Sans"/>
                </a:rPr>
                <a:t>report an increase in healthy intentions, or a decrease? What environmental factors on your campus may have contributed to shifts in either direction?</a:t>
              </a:r>
              <a:endParaRPr b="1" i="1" u="none" dirty="0">
                <a:solidFill>
                  <a:schemeClr val="tx1"/>
                </a:solidFill>
                <a:latin typeface="Open Sans"/>
                <a:ea typeface="Open Sans"/>
                <a:cs typeface="Open Sans"/>
                <a:sym typeface="Open Sans"/>
              </a:endParaRPr>
            </a:p>
          </p:txBody>
        </p:sp>
        <p:sp>
          <p:nvSpPr>
            <p:cNvPr id="349" name="Google Shape;349;p12"/>
            <p:cNvSpPr>
              <a:spLocks/>
            </p:cNvSpPr>
            <p:nvPr/>
          </p:nvSpPr>
          <p:spPr bwMode="white">
            <a:xfrm>
              <a:off x="5151298" y="5106293"/>
              <a:ext cx="107663" cy="1102578"/>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grpSp>
      <p:sp>
        <p:nvSpPr>
          <p:cNvPr id="2" name="Google Shape;346;p12"/>
          <p:cNvSpPr txBox="1">
            <a:spLocks noChangeArrowheads="1"/>
          </p:cNvSpPr>
          <p:nvPr/>
        </p:nvSpPr>
        <p:spPr bwMode="white">
          <a:xfrm>
            <a:off x="666134" y="1166845"/>
            <a:ext cx="3772150" cy="488343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accent1"/>
              </a:buClr>
              <a:buSzPts val="1200"/>
              <a:buFont typeface="Arial"/>
              <a:buNone/>
            </a:pPr>
            <a:r>
              <a:rPr lang="en-US" sz="1600" b="1" i="0" u="none" dirty="0">
                <a:solidFill>
                  <a:srgbClr val="3D4543"/>
                </a:solidFill>
                <a:latin typeface="Open Sans"/>
                <a:ea typeface="Open Sans"/>
                <a:cs typeface="Open Sans"/>
                <a:sym typeface="Open Sans"/>
              </a:rPr>
              <a:t>Impact For High-Risk Students</a:t>
            </a:r>
            <a:endParaRPr sz="1800" b="1" i="0" u="none" dirty="0">
              <a:solidFill>
                <a:srgbClr val="3D4543"/>
              </a:solidFill>
              <a:latin typeface="Arial"/>
              <a:ea typeface="Arial"/>
              <a:cs typeface="Arial"/>
              <a:sym typeface="Arial"/>
            </a:endParaRPr>
          </a:p>
          <a:p>
            <a:pPr marL="0" indent="0" algn="l" rtl="0">
              <a:lnSpc>
                <a:spcPct val="130000"/>
              </a:lnSpc>
              <a:spcBef>
                <a:spcPts val="1200"/>
              </a:spcBef>
              <a:spcAft>
                <a:spcPts val="0"/>
              </a:spcAft>
              <a:buClr>
                <a:schemeClr val="tx1"/>
              </a:buClr>
              <a:buSzPts val="1200"/>
              <a:buFont typeface="Arial"/>
              <a:buNone/>
            </a:pPr>
            <a:r>
              <a:rPr lang="en-US" b="1" i="0" u="none" dirty="0">
                <a:solidFill>
                  <a:schemeClr val="accent4"/>
                </a:solidFill>
                <a:latin typeface="Open Sans"/>
                <a:ea typeface="Open Sans"/>
                <a:cs typeface="Open Sans"/>
                <a:sym typeface="Open Sans Light"/>
              </a:rPr>
              <a:t>69 </a:t>
            </a:r>
            <a:r>
              <a:rPr lang="en-US" b="0" i="0" u="none" dirty="0">
                <a:solidFill>
                  <a:srgbClr val="3D4543"/>
                </a:solidFill>
                <a:latin typeface="Open Sans"/>
                <a:ea typeface="Open Sans"/>
                <a:cs typeface="Open Sans"/>
                <a:sym typeface="Open Sans Light"/>
              </a:rPr>
              <a:t>high-risk drinkers completing AlcoholEdu for College saw "no need to change the way they drink" before taking the course. Following the course, </a:t>
            </a:r>
            <a:r>
              <a:rPr lang="en-US" b="1" i="0" u="none" dirty="0">
                <a:solidFill>
                  <a:schemeClr val="accent4"/>
                </a:solidFill>
                <a:latin typeface="Open Sans"/>
                <a:ea typeface="Open Sans"/>
                <a:cs typeface="Open Sans"/>
                <a:sym typeface="Open Sans Light"/>
              </a:rPr>
              <a:t>78% </a:t>
            </a:r>
            <a:r>
              <a:rPr lang="en-US" b="0" i="0" u="none" dirty="0">
                <a:solidFill>
                  <a:srgbClr val="3D4543"/>
                </a:solidFill>
                <a:latin typeface="Open Sans"/>
                <a:ea typeface="Open Sans"/>
                <a:cs typeface="Open Sans"/>
                <a:sym typeface="Open Sans Light"/>
              </a:rPr>
              <a:t>of those students </a:t>
            </a:r>
            <a:r>
              <a:rPr lang="en-US" b="1" i="0" u="none" dirty="0">
                <a:solidFill>
                  <a:srgbClr val="3D4543"/>
                </a:solidFill>
                <a:latin typeface="Open Sans"/>
                <a:ea typeface="Open Sans"/>
                <a:cs typeface="Open Sans"/>
                <a:sym typeface="Open Sans Light"/>
              </a:rPr>
              <a:t>(</a:t>
            </a:r>
            <a:r>
              <a:rPr lang="en-US" b="1" i="0" u="none" dirty="0">
                <a:solidFill>
                  <a:schemeClr val="accent4"/>
                </a:solidFill>
                <a:latin typeface="Open Sans"/>
                <a:ea typeface="Open Sans"/>
                <a:cs typeface="Open Sans"/>
                <a:sym typeface="Open Sans Light"/>
              </a:rPr>
              <a:t>54 students</a:t>
            </a:r>
            <a:r>
              <a:rPr lang="en-US" b="0" i="0" u="none" dirty="0">
                <a:solidFill>
                  <a:schemeClr val="bg2"/>
                </a:solidFill>
                <a:latin typeface="Open Sans"/>
                <a:ea typeface="Open Sans"/>
                <a:cs typeface="Open Sans"/>
                <a:sym typeface="Open Sans Light"/>
              </a:rPr>
              <a:t>) </a:t>
            </a:r>
            <a:r>
              <a:rPr lang="en-US" b="0" i="0" u="none" dirty="0">
                <a:solidFill>
                  <a:srgbClr val="3D4543"/>
                </a:solidFill>
                <a:latin typeface="Open Sans"/>
                <a:ea typeface="Open Sans"/>
                <a:cs typeface="Open Sans"/>
                <a:sym typeface="Open Sans Light"/>
              </a:rPr>
              <a:t>reported </a:t>
            </a:r>
            <a:r>
              <a:rPr lang="en-US" dirty="0">
                <a:solidFill>
                  <a:srgbClr val="3D4543"/>
                </a:solidFill>
                <a:latin typeface="Open Sans"/>
                <a:ea typeface="Open Sans"/>
                <a:cs typeface="Open Sans"/>
                <a:sym typeface="Open Sans Light"/>
              </a:rPr>
              <a:t>a readiness to change </a:t>
            </a:r>
            <a:r>
              <a:rPr lang="en-US" b="0" i="0" u="none" dirty="0">
                <a:solidFill>
                  <a:srgbClr val="3D4543"/>
                </a:solidFill>
                <a:latin typeface="Open Sans"/>
                <a:ea typeface="Open Sans"/>
                <a:cs typeface="Open Sans"/>
                <a:sym typeface="Open Sans Light"/>
              </a:rPr>
              <a:t>their drinking behavior.</a:t>
            </a:r>
            <a:endParaRPr lang="en-US" b="0" i="0" u="none" dirty="0">
              <a:solidFill>
                <a:srgbClr val="3D4543"/>
              </a:solidFill>
              <a:latin typeface="Open Sans"/>
              <a:ea typeface="Open Sans"/>
              <a:cs typeface="Open Sans"/>
            </a:endParaRPr>
          </a:p>
          <a:p>
            <a:pPr marL="0" indent="0" algn="l" rtl="0">
              <a:lnSpc>
                <a:spcPct val="130000"/>
              </a:lnSpc>
              <a:spcBef>
                <a:spcPts val="1800"/>
              </a:spcBef>
              <a:spcAft>
                <a:spcPts val="0"/>
              </a:spcAft>
              <a:buClr>
                <a:schemeClr val="tx1"/>
              </a:buClr>
              <a:buSzPts val="800"/>
              <a:buFont typeface="Arial"/>
              <a:buNone/>
            </a:pPr>
            <a:r>
              <a:rPr lang="en-US" sz="1100" b="1" dirty="0">
                <a:solidFill>
                  <a:srgbClr val="3D4543"/>
                </a:solidFill>
                <a:latin typeface="Open Sans"/>
                <a:ea typeface="Open Sans"/>
                <a:cs typeface="Open Sans"/>
                <a:sym typeface="Open Sans Light"/>
              </a:rPr>
              <a:t>Note:</a:t>
            </a:r>
            <a:endParaRPr lang="en-US" sz="1100" b="1" dirty="0">
              <a:solidFill>
                <a:srgbClr val="3D4543"/>
              </a:solidFill>
              <a:latin typeface="Open Sans"/>
              <a:ea typeface="Open Sans"/>
              <a:cs typeface="Open Sans"/>
            </a:endParaRPr>
          </a:p>
          <a:p>
            <a:pPr>
              <a:spcBef>
                <a:spcPts val="600"/>
              </a:spcBef>
              <a:buClr>
                <a:schemeClr val="tx1"/>
              </a:buClr>
              <a:buSzPts val="800"/>
            </a:pPr>
            <a:r>
              <a:rPr lang="en-US" sz="1100" i="1" dirty="0">
                <a:solidFill>
                  <a:srgbClr val="3D4543"/>
                </a:solidFill>
                <a:latin typeface="Open Sans"/>
                <a:ea typeface="Open Sans"/>
                <a:cs typeface="Open Sans"/>
                <a:sym typeface="Open Sans Light"/>
              </a:rPr>
              <a:t>R</a:t>
            </a:r>
            <a:r>
              <a:rPr lang="en-US" sz="1100" b="0" i="1" u="none" dirty="0">
                <a:solidFill>
                  <a:srgbClr val="3D4543"/>
                </a:solidFill>
                <a:latin typeface="Open Sans"/>
                <a:ea typeface="Open Sans"/>
                <a:cs typeface="Open Sans"/>
                <a:sym typeface="Open Sans Light"/>
              </a:rPr>
              <a:t>eadiness to change </a:t>
            </a:r>
            <a:r>
              <a:rPr lang="en-US" sz="1100" b="0" i="0" u="none" dirty="0">
                <a:solidFill>
                  <a:srgbClr val="3D4543"/>
                </a:solidFill>
                <a:latin typeface="Open Sans"/>
                <a:ea typeface="Open Sans"/>
                <a:cs typeface="Open Sans"/>
                <a:sym typeface="Open Sans Light"/>
              </a:rPr>
              <a:t>represents the collective share of students who selected one of the following:</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thinking about drinking alcohol in a healthier and safer way.</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ready to try drinking alcohol in a healthier and safer way.</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currently trying to drink alcohol in a healthier and safer way.</a:t>
            </a:r>
            <a:endParaRPr lang="en-US" sz="1100" dirty="0">
              <a:solidFill>
                <a:srgbClr val="3D4543"/>
              </a:solidFill>
              <a:latin typeface="Open Sans"/>
              <a:ea typeface="Open Sans"/>
              <a:cs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Google Shape;355;p13"/>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dirty="0"/>
              <a:t>Alcohol On Your Campus</a:t>
            </a:r>
            <a:endParaRPr dirty="0"/>
          </a:p>
        </p:txBody>
      </p:sp>
      <p:sp>
        <p:nvSpPr>
          <p:cNvPr id="356" name="Google Shape;356;p13"/>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t>Data and insights from students at Georgia Institute of Technology</a:t>
            </a:r>
            <a:endParaRPr dirty="0"/>
          </a:p>
        </p:txBody>
      </p:sp>
      <p:sp>
        <p:nvSpPr>
          <p:cNvPr id="357" name="Google Shape;357;p13"/>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Google Shape;363;p14"/>
          <p:cNvSpPr>
            <a:spLocks/>
          </p:cNvSpPr>
          <p:nvPr/>
        </p:nvSpPr>
        <p:spPr bwMode="white">
          <a:xfrm rot="-660801">
            <a:off x="8721787" y="3319322"/>
            <a:ext cx="1457392" cy="245643"/>
          </a:xfrm>
          <a:prstGeom prst="rect">
            <a:avLst/>
          </a:prstGeom>
          <a:solidFill>
            <a:srgbClr val="96D7D9"/>
          </a:solid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With Prevention</a:t>
            </a:r>
            <a:endParaRPr sz="1400" b="1" i="0" u="none" dirty="0">
              <a:solidFill>
                <a:srgbClr val="000000"/>
              </a:solidFill>
              <a:latin typeface="Open Sans"/>
              <a:ea typeface="Open Sans"/>
              <a:cs typeface="Open Sans"/>
              <a:sym typeface="Open Sans"/>
            </a:endParaRPr>
          </a:p>
        </p:txBody>
      </p:sp>
      <p:cxnSp>
        <p:nvCxnSpPr>
          <p:cNvPr id="364" name="Google Shape;364;p14"/>
          <p:cNvCxnSpPr/>
          <p:nvPr/>
        </p:nvCxnSpPr>
        <p:spPr bwMode="white">
          <a:xfrm>
            <a:off x="7649204" y="983226"/>
            <a:ext cx="0" cy="3206202"/>
          </a:xfrm>
          <a:prstGeom prst="straightConnector1">
            <a:avLst/>
          </a:prstGeom>
          <a:noFill/>
          <a:ln w="19050" cap="flat">
            <a:solidFill>
              <a:schemeClr val="accent2"/>
            </a:solidFill>
            <a:prstDash val="dash"/>
            <a:miter/>
            <a:headEnd type="none" w="sm" len="sm"/>
            <a:tailEnd type="none" w="sm" len="sm"/>
          </a:ln>
        </p:spPr>
      </p:cxnSp>
      <p:sp>
        <p:nvSpPr>
          <p:cNvPr id="365" name="Google Shape;365;p14"/>
          <p:cNvSpPr>
            <a:spLocks noGrp="1"/>
          </p:cNvSpPr>
          <p:nvPr>
            <p:ph type="body" idx="1"/>
          </p:nvPr>
        </p:nvSpPr>
        <p:spPr bwMode="white">
          <a:xfrm>
            <a:off x="640392" y="1143523"/>
            <a:ext cx="3715298" cy="3968124"/>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Nationally, student drinking rates follow a pattern: Alcohol use generally rises over the summer before students enter college, then increases substantially after their arrival on campus. </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Institutions have a narrow window of opportunity for primary prevention. Through evidence-based education and prevention efforts, including AlcoholEdu for College, institutions can mitigate the impact of the College Effect.</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To be most effective, these primary prevention efforts should address all students, not just those with a prior history of heavy or problematic drinking. Institutions should not overlook efforts to reinforce the behaviors of the healthy majority.</a:t>
            </a:r>
            <a:endParaRPr sz="1200" dirty="0">
              <a:solidFill>
                <a:srgbClr val="3D4543"/>
              </a:solidFill>
              <a:latin typeface="Open Sans"/>
              <a:ea typeface="Open Sans"/>
              <a:cs typeface="Open Sans"/>
              <a:sym typeface="Open Sans"/>
            </a:endParaRPr>
          </a:p>
        </p:txBody>
      </p:sp>
      <p:sp>
        <p:nvSpPr>
          <p:cNvPr id="366" name="Google Shape;366;p14"/>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14</a:t>
            </a:fld>
            <a:endParaRPr dirty="0"/>
          </a:p>
        </p:txBody>
      </p:sp>
      <p:sp>
        <p:nvSpPr>
          <p:cNvPr id="367" name="Google Shape;367;p14"/>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College Effect</a:t>
            </a:r>
            <a:endParaRPr b="1" dirty="0">
              <a:solidFill>
                <a:srgbClr val="3D4543"/>
              </a:solidFill>
              <a:latin typeface="Open Sans"/>
              <a:ea typeface="Open Sans"/>
              <a:cs typeface="Open Sans"/>
              <a:sym typeface="Open Sans"/>
            </a:endParaRPr>
          </a:p>
        </p:txBody>
      </p:sp>
      <p:sp>
        <p:nvSpPr>
          <p:cNvPr id="368" name="Google Shape;368;p14"/>
          <p:cNvSpPr>
            <a:spLocks/>
          </p:cNvSpPr>
          <p:nvPr/>
        </p:nvSpPr>
        <p:spPr bwMode="white">
          <a:xfrm>
            <a:off x="5596890" y="2103620"/>
            <a:ext cx="5419586" cy="1874012"/>
          </a:xfrm>
          <a:custGeom>
            <a:avLst/>
            <a:gdLst/>
            <a:ahLst/>
            <a:cxnLst/>
            <a:rect l="l" t="t" r="r" b="b"/>
            <a:pathLst>
              <a:path w="4688958" h="1201480">
                <a:moveTo>
                  <a:pt x="0" y="1201480"/>
                </a:moveTo>
                <a:cubicBezTo>
                  <a:pt x="836428" y="1111103"/>
                  <a:pt x="1568302" y="987057"/>
                  <a:pt x="2349795" y="786810"/>
                </a:cubicBezTo>
                <a:cubicBezTo>
                  <a:pt x="3131288" y="586563"/>
                  <a:pt x="3958855" y="419986"/>
                  <a:pt x="4688958" y="0"/>
                </a:cubicBezTo>
              </a:path>
            </a:pathLst>
          </a:custGeom>
          <a:noFill/>
          <a:ln w="28575" cap="flat">
            <a:solidFill>
              <a:schemeClr val="accent3"/>
            </a:solidFill>
            <a:prstDash val="solid"/>
            <a:miter/>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69" name="Google Shape;369;p14"/>
          <p:cNvSpPr>
            <a:spLocks/>
          </p:cNvSpPr>
          <p:nvPr/>
        </p:nvSpPr>
        <p:spPr bwMode="white">
          <a:xfrm>
            <a:off x="5596890" y="2783569"/>
            <a:ext cx="5567060" cy="1194063"/>
          </a:xfrm>
          <a:custGeom>
            <a:avLst/>
            <a:gdLst/>
            <a:ahLst/>
            <a:cxnLst/>
            <a:rect l="l" t="t" r="r" b="b"/>
            <a:pathLst>
              <a:path w="4816550" h="765546">
                <a:moveTo>
                  <a:pt x="0" y="765546"/>
                </a:moveTo>
                <a:cubicBezTo>
                  <a:pt x="836428" y="675169"/>
                  <a:pt x="1897912" y="723016"/>
                  <a:pt x="3168502" y="531629"/>
                </a:cubicBezTo>
                <a:cubicBezTo>
                  <a:pt x="4439092" y="340242"/>
                  <a:pt x="4086447" y="419986"/>
                  <a:pt x="4816550" y="0"/>
                </a:cubicBezTo>
              </a:path>
            </a:pathLst>
          </a:custGeom>
          <a:noFill/>
          <a:ln w="28575" cap="flat">
            <a:solidFill>
              <a:srgbClr val="96D7D9"/>
            </a:solidFill>
            <a:prstDash val="solid"/>
            <a:miter/>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70" name="Google Shape;370;p14"/>
          <p:cNvSpPr txBox="1">
            <a:spLocks noChangeArrowheads="1"/>
          </p:cNvSpPr>
          <p:nvPr/>
        </p:nvSpPr>
        <p:spPr bwMode="white">
          <a:xfrm>
            <a:off x="6670348" y="4189428"/>
            <a:ext cx="1957712" cy="230553"/>
          </a:xfrm>
          <a:prstGeom prst="rect">
            <a:avLst/>
          </a:prstGeom>
          <a:no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Classes Start</a:t>
            </a:r>
            <a:endParaRPr sz="1400" b="0" i="0" u="none" dirty="0">
              <a:solidFill>
                <a:srgbClr val="3D4543"/>
              </a:solidFill>
              <a:latin typeface="Arial"/>
              <a:ea typeface="Arial"/>
              <a:cs typeface="Arial"/>
              <a:sym typeface="Arial"/>
            </a:endParaRPr>
          </a:p>
        </p:txBody>
      </p:sp>
      <p:sp>
        <p:nvSpPr>
          <p:cNvPr id="371" name="Google Shape;371;p14"/>
          <p:cNvSpPr txBox="1">
            <a:spLocks noChangeArrowheads="1"/>
          </p:cNvSpPr>
          <p:nvPr/>
        </p:nvSpPr>
        <p:spPr bwMode="white">
          <a:xfrm rot="-5400000">
            <a:off x="3850895" y="2671869"/>
            <a:ext cx="2541814" cy="217270"/>
          </a:xfrm>
          <a:prstGeom prst="rect">
            <a:avLst/>
          </a:prstGeom>
          <a:no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Drinking Rate</a:t>
            </a:r>
            <a:endParaRPr sz="1400" b="0" i="0" u="none" dirty="0">
              <a:solidFill>
                <a:srgbClr val="3D4543"/>
              </a:solidFill>
              <a:latin typeface="Open Sans"/>
              <a:ea typeface="Open Sans"/>
              <a:cs typeface="Open Sans"/>
              <a:sym typeface="Open Sans"/>
            </a:endParaRPr>
          </a:p>
        </p:txBody>
      </p:sp>
      <p:sp>
        <p:nvSpPr>
          <p:cNvPr id="372" name="Google Shape;372;p14"/>
          <p:cNvSpPr txBox="1">
            <a:spLocks noChangeArrowheads="1"/>
          </p:cNvSpPr>
          <p:nvPr/>
        </p:nvSpPr>
        <p:spPr bwMode="white">
          <a:xfrm>
            <a:off x="8306682" y="2056025"/>
            <a:ext cx="2122655" cy="720083"/>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900" b="1" i="0" u="none" dirty="0">
                <a:solidFill>
                  <a:srgbClr val="3D4543"/>
                </a:solidFill>
                <a:latin typeface="Open Sans"/>
                <a:ea typeface="Open Sans"/>
                <a:cs typeface="Open Sans"/>
                <a:sym typeface="Open Sans"/>
              </a:rPr>
              <a:t>Drinking rates increase </a:t>
            </a:r>
            <a:br>
              <a:rPr lang="en-US" sz="900" b="1"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at a much higher rate with limited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or no prevention efforts in place</a:t>
            </a:r>
            <a:endParaRPr sz="1200" b="0" i="0" u="none" dirty="0">
              <a:solidFill>
                <a:srgbClr val="3D4543"/>
              </a:solidFill>
              <a:latin typeface="Open Sans"/>
              <a:ea typeface="Open Sans"/>
              <a:cs typeface="Open Sans"/>
              <a:sym typeface="Open Sans"/>
            </a:endParaRPr>
          </a:p>
        </p:txBody>
      </p:sp>
      <p:sp>
        <p:nvSpPr>
          <p:cNvPr id="373" name="Google Shape;373;p14"/>
          <p:cNvSpPr txBox="1">
            <a:spLocks noChangeArrowheads="1"/>
          </p:cNvSpPr>
          <p:nvPr/>
        </p:nvSpPr>
        <p:spPr bwMode="white">
          <a:xfrm>
            <a:off x="10512303" y="3380600"/>
            <a:ext cx="959334" cy="853087"/>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900" b="1" i="0" u="none" dirty="0">
                <a:solidFill>
                  <a:srgbClr val="3D4543"/>
                </a:solidFill>
                <a:latin typeface="Open Sans"/>
                <a:ea typeface="Open Sans"/>
                <a:cs typeface="Open Sans"/>
                <a:sym typeface="Open Sans"/>
              </a:rPr>
              <a:t>Drinking rates</a:t>
            </a:r>
            <a:br>
              <a:rPr lang="en-US" sz="900" b="1" i="0" u="none" dirty="0">
                <a:solidFill>
                  <a:srgbClr val="3D4543"/>
                </a:solidFill>
                <a:latin typeface="Open Sans"/>
                <a:ea typeface="Open Sans"/>
                <a:cs typeface="Open Sans"/>
                <a:sym typeface="Open Sans"/>
              </a:rPr>
            </a:br>
            <a:r>
              <a:rPr lang="en-US" sz="900" b="1" i="0" u="none" dirty="0">
                <a:solidFill>
                  <a:srgbClr val="3D4543"/>
                </a:solidFill>
                <a:latin typeface="Open Sans"/>
                <a:ea typeface="Open Sans"/>
                <a:cs typeface="Open Sans"/>
                <a:sym typeface="Open Sans"/>
              </a:rPr>
              <a:t>are mitigated </a:t>
            </a:r>
            <a:br>
              <a:rPr lang="en-US" sz="900" b="1"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with prevention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efforts in place</a:t>
            </a:r>
            <a:endParaRPr sz="1200" b="0" i="0" u="none" dirty="0">
              <a:solidFill>
                <a:srgbClr val="3D4543"/>
              </a:solidFill>
              <a:latin typeface="Open Sans"/>
              <a:ea typeface="Open Sans"/>
              <a:cs typeface="Open Sans"/>
              <a:sym typeface="Open Sans"/>
            </a:endParaRPr>
          </a:p>
        </p:txBody>
      </p:sp>
      <p:sp>
        <p:nvSpPr>
          <p:cNvPr id="374" name="Google Shape;374;p14"/>
          <p:cNvSpPr txBox="1">
            <a:spLocks noChangeArrowheads="1"/>
          </p:cNvSpPr>
          <p:nvPr/>
        </p:nvSpPr>
        <p:spPr bwMode="white">
          <a:xfrm>
            <a:off x="5183187" y="1177250"/>
            <a:ext cx="2309585" cy="266437"/>
          </a:xfrm>
          <a:prstGeom prst="rect">
            <a:avLst/>
          </a:prstGeom>
          <a:noFill/>
          <a:ln>
            <a:noFill/>
            <a:headEnd type="none"/>
            <a:tailEnd type="none"/>
          </a:ln>
        </p:spPr>
        <p:txBody>
          <a:bodyPr wrap="square" lIns="0" tIns="0" rIns="0" bIns="0" anchor="t">
            <a:noAutofit/>
          </a:bodyPr>
          <a:lstStyle/>
          <a:p>
            <a:pPr marL="0" indent="0" algn="ctr" rtl="0">
              <a:lnSpc>
                <a:spcPct val="100000"/>
              </a:lnSpc>
              <a:spcBef>
                <a:spcPts val="0"/>
              </a:spcBef>
              <a:spcAft>
                <a:spcPts val="0"/>
              </a:spcAft>
              <a:buClr>
                <a:schemeClr val="tx1"/>
              </a:buClr>
              <a:buSzPts val="1600"/>
              <a:buFont typeface="Arial"/>
              <a:buNone/>
            </a:pPr>
            <a:r>
              <a:rPr lang="en-US" sz="1400" b="1" i="0" u="none" dirty="0">
                <a:solidFill>
                  <a:srgbClr val="3D4543"/>
                </a:solidFill>
                <a:latin typeface="Open Sans"/>
                <a:ea typeface="Open Sans"/>
                <a:cs typeface="Open Sans"/>
                <a:sym typeface="Open Sans"/>
              </a:rPr>
              <a:t>Summer Before College</a:t>
            </a:r>
            <a:endParaRPr sz="1200" b="1" i="0" u="none" dirty="0">
              <a:solidFill>
                <a:srgbClr val="3D4543"/>
              </a:solidFill>
              <a:latin typeface="Open Sans"/>
              <a:ea typeface="Open Sans"/>
              <a:cs typeface="Open Sans"/>
              <a:sym typeface="Open Sans"/>
            </a:endParaRPr>
          </a:p>
        </p:txBody>
      </p:sp>
      <p:sp>
        <p:nvSpPr>
          <p:cNvPr id="375" name="Google Shape;375;p14"/>
          <p:cNvSpPr txBox="1">
            <a:spLocks noChangeArrowheads="1"/>
          </p:cNvSpPr>
          <p:nvPr/>
        </p:nvSpPr>
        <p:spPr bwMode="white">
          <a:xfrm>
            <a:off x="8471627" y="1177250"/>
            <a:ext cx="1957712" cy="246221"/>
          </a:xfrm>
          <a:prstGeom prst="rect">
            <a:avLst/>
          </a:prstGeom>
          <a:noFill/>
          <a:ln>
            <a:noFill/>
            <a:headEnd type="none"/>
            <a:tailEnd type="none"/>
          </a:ln>
        </p:spPr>
        <p:txBody>
          <a:bodyPr wrap="square" lIns="0" tIns="0" rIns="0" bIns="0" anchor="t">
            <a:noAutofit/>
          </a:bodyPr>
          <a:lstStyle/>
          <a:p>
            <a:pPr marL="0" indent="0" algn="ctr" rtl="0">
              <a:lnSpc>
                <a:spcPct val="100000"/>
              </a:lnSpc>
              <a:spcBef>
                <a:spcPts val="0"/>
              </a:spcBef>
              <a:spcAft>
                <a:spcPts val="0"/>
              </a:spcAft>
              <a:buClr>
                <a:schemeClr val="tx1"/>
              </a:buClr>
              <a:buSzPts val="1600"/>
              <a:buFont typeface="Arial"/>
              <a:buNone/>
            </a:pPr>
            <a:r>
              <a:rPr lang="en-US" sz="1400" b="1" i="0" u="none" dirty="0">
                <a:solidFill>
                  <a:srgbClr val="3D4543"/>
                </a:solidFill>
                <a:latin typeface="Open Sans"/>
                <a:ea typeface="Open Sans"/>
                <a:cs typeface="Open Sans"/>
                <a:sym typeface="Open Sans"/>
              </a:rPr>
              <a:t>Fall Semester</a:t>
            </a:r>
            <a:endParaRPr sz="1200" b="1" i="0" u="none" dirty="0">
              <a:solidFill>
                <a:srgbClr val="3D4543"/>
              </a:solidFill>
              <a:latin typeface="Open Sans"/>
              <a:ea typeface="Open Sans"/>
              <a:cs typeface="Open Sans"/>
              <a:sym typeface="Open Sans"/>
            </a:endParaRPr>
          </a:p>
        </p:txBody>
      </p:sp>
      <p:grpSp>
        <p:nvGrpSpPr>
          <p:cNvPr id="376" name="Google Shape;376;p14"/>
          <p:cNvGrpSpPr>
            <a:grpSpLocks/>
          </p:cNvGrpSpPr>
          <p:nvPr/>
        </p:nvGrpSpPr>
        <p:grpSpPr bwMode="white">
          <a:xfrm>
            <a:off x="7192004" y="1799020"/>
            <a:ext cx="914400" cy="914400"/>
            <a:chOff x="7192004" y="2374619"/>
            <a:chExt cx="914400" cy="914400"/>
          </a:xfrm>
        </p:grpSpPr>
        <p:sp>
          <p:nvSpPr>
            <p:cNvPr id="377" name="Google Shape;377;p14"/>
            <p:cNvSpPr>
              <a:spLocks/>
            </p:cNvSpPr>
            <p:nvPr/>
          </p:nvSpPr>
          <p:spPr bwMode="white">
            <a:xfrm>
              <a:off x="7192004" y="2374619"/>
              <a:ext cx="914400" cy="914400"/>
            </a:xfrm>
            <a:prstGeom prst="ellipse">
              <a:avLst/>
            </a:prstGeom>
            <a:solidFill>
              <a:srgbClr val="F98E2B"/>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78" name="Google Shape;378;p14"/>
            <p:cNvSpPr>
              <a:spLocks/>
            </p:cNvSpPr>
            <p:nvPr/>
          </p:nvSpPr>
          <p:spPr bwMode="white">
            <a:xfrm>
              <a:off x="7426840" y="2616032"/>
              <a:ext cx="444808" cy="431596"/>
            </a:xfrm>
            <a:custGeom>
              <a:avLst/>
              <a:gdLst/>
              <a:ahLst/>
              <a:cxnLst/>
              <a:rect l="l" t="t" r="r" b="b"/>
              <a:pathLst>
                <a:path w="160448" h="155683">
                  <a:moveTo>
                    <a:pt x="136223" y="15489"/>
                  </a:moveTo>
                  <a:cubicBezTo>
                    <a:pt x="135746" y="7546"/>
                    <a:pt x="129074" y="1191"/>
                    <a:pt x="120972" y="1191"/>
                  </a:cubicBezTo>
                  <a:cubicBezTo>
                    <a:pt x="112870" y="1191"/>
                    <a:pt x="106357" y="7546"/>
                    <a:pt x="105721" y="15330"/>
                  </a:cubicBezTo>
                  <a:lnTo>
                    <a:pt x="95554" y="15330"/>
                  </a:lnTo>
                  <a:cubicBezTo>
                    <a:pt x="95078" y="7387"/>
                    <a:pt x="88406" y="1191"/>
                    <a:pt x="80304" y="1191"/>
                  </a:cubicBezTo>
                  <a:cubicBezTo>
                    <a:pt x="72202" y="1191"/>
                    <a:pt x="65689" y="7546"/>
                    <a:pt x="65054" y="15330"/>
                  </a:cubicBezTo>
                  <a:lnTo>
                    <a:pt x="54886" y="15330"/>
                  </a:lnTo>
                  <a:cubicBezTo>
                    <a:pt x="54410" y="7387"/>
                    <a:pt x="47737" y="1191"/>
                    <a:pt x="39636" y="1191"/>
                  </a:cubicBezTo>
                  <a:cubicBezTo>
                    <a:pt x="31534" y="1191"/>
                    <a:pt x="24861" y="7546"/>
                    <a:pt x="24385" y="15648"/>
                  </a:cubicBezTo>
                  <a:cubicBezTo>
                    <a:pt x="11835" y="17236"/>
                    <a:pt x="1986" y="28039"/>
                    <a:pt x="1986" y="41065"/>
                  </a:cubicBezTo>
                  <a:lnTo>
                    <a:pt x="1986" y="47261"/>
                  </a:lnTo>
                  <a:cubicBezTo>
                    <a:pt x="1509" y="47896"/>
                    <a:pt x="1191" y="48532"/>
                    <a:pt x="1191" y="49326"/>
                  </a:cubicBezTo>
                  <a:cubicBezTo>
                    <a:pt x="1191" y="50120"/>
                    <a:pt x="1509" y="50915"/>
                    <a:pt x="1986" y="51391"/>
                  </a:cubicBezTo>
                  <a:lnTo>
                    <a:pt x="1986" y="129233"/>
                  </a:lnTo>
                  <a:cubicBezTo>
                    <a:pt x="1986" y="143371"/>
                    <a:pt x="13424" y="154809"/>
                    <a:pt x="27562" y="154809"/>
                  </a:cubicBezTo>
                  <a:lnTo>
                    <a:pt x="134475" y="154809"/>
                  </a:lnTo>
                  <a:cubicBezTo>
                    <a:pt x="148614" y="154809"/>
                    <a:pt x="160052" y="143371"/>
                    <a:pt x="160052" y="129233"/>
                  </a:cubicBezTo>
                  <a:lnTo>
                    <a:pt x="160052" y="40907"/>
                  </a:lnTo>
                  <a:cubicBezTo>
                    <a:pt x="160528" y="27403"/>
                    <a:pt x="149726" y="16124"/>
                    <a:pt x="136223" y="15489"/>
                  </a:cubicBezTo>
                  <a:close/>
                  <a:moveTo>
                    <a:pt x="121131" y="7705"/>
                  </a:moveTo>
                  <a:cubicBezTo>
                    <a:pt x="125738" y="7705"/>
                    <a:pt x="129392" y="11200"/>
                    <a:pt x="130027" y="15489"/>
                  </a:cubicBezTo>
                  <a:lnTo>
                    <a:pt x="112394" y="15489"/>
                  </a:lnTo>
                  <a:cubicBezTo>
                    <a:pt x="112712" y="11041"/>
                    <a:pt x="116524" y="7705"/>
                    <a:pt x="121131" y="7705"/>
                  </a:cubicBezTo>
                  <a:close/>
                  <a:moveTo>
                    <a:pt x="80622" y="7705"/>
                  </a:moveTo>
                  <a:cubicBezTo>
                    <a:pt x="85228" y="7705"/>
                    <a:pt x="88883" y="11200"/>
                    <a:pt x="89518" y="15489"/>
                  </a:cubicBezTo>
                  <a:lnTo>
                    <a:pt x="71884" y="15489"/>
                  </a:lnTo>
                  <a:cubicBezTo>
                    <a:pt x="72202" y="11041"/>
                    <a:pt x="76015" y="7705"/>
                    <a:pt x="80622" y="7705"/>
                  </a:cubicBezTo>
                  <a:close/>
                  <a:moveTo>
                    <a:pt x="40112" y="7705"/>
                  </a:moveTo>
                  <a:cubicBezTo>
                    <a:pt x="44719" y="7705"/>
                    <a:pt x="48373" y="11200"/>
                    <a:pt x="49009" y="15489"/>
                  </a:cubicBezTo>
                  <a:lnTo>
                    <a:pt x="31375" y="15489"/>
                  </a:lnTo>
                  <a:cubicBezTo>
                    <a:pt x="31851" y="11041"/>
                    <a:pt x="35505" y="7705"/>
                    <a:pt x="40112" y="7705"/>
                  </a:cubicBezTo>
                  <a:close/>
                  <a:moveTo>
                    <a:pt x="25815" y="22002"/>
                  </a:moveTo>
                  <a:cubicBezTo>
                    <a:pt x="28039" y="27721"/>
                    <a:pt x="33599" y="31851"/>
                    <a:pt x="40112" y="31851"/>
                  </a:cubicBezTo>
                  <a:cubicBezTo>
                    <a:pt x="41860" y="31851"/>
                    <a:pt x="43289" y="30422"/>
                    <a:pt x="43289" y="28674"/>
                  </a:cubicBezTo>
                  <a:cubicBezTo>
                    <a:pt x="43289" y="26927"/>
                    <a:pt x="41860" y="25497"/>
                    <a:pt x="40112" y="25497"/>
                  </a:cubicBezTo>
                  <a:cubicBezTo>
                    <a:pt x="37253" y="25497"/>
                    <a:pt x="34552" y="24067"/>
                    <a:pt x="32964" y="21843"/>
                  </a:cubicBezTo>
                  <a:lnTo>
                    <a:pt x="66324" y="21843"/>
                  </a:lnTo>
                  <a:cubicBezTo>
                    <a:pt x="68548" y="27721"/>
                    <a:pt x="74108" y="31851"/>
                    <a:pt x="80622" y="31851"/>
                  </a:cubicBezTo>
                  <a:cubicBezTo>
                    <a:pt x="82369" y="31851"/>
                    <a:pt x="83799" y="30422"/>
                    <a:pt x="83799" y="28674"/>
                  </a:cubicBezTo>
                  <a:cubicBezTo>
                    <a:pt x="83799" y="26927"/>
                    <a:pt x="82369" y="25497"/>
                    <a:pt x="80622" y="25497"/>
                  </a:cubicBezTo>
                  <a:cubicBezTo>
                    <a:pt x="77762" y="25497"/>
                    <a:pt x="75062" y="24067"/>
                    <a:pt x="73473" y="21843"/>
                  </a:cubicBezTo>
                  <a:lnTo>
                    <a:pt x="106834" y="21843"/>
                  </a:lnTo>
                  <a:cubicBezTo>
                    <a:pt x="109057" y="27721"/>
                    <a:pt x="114618" y="31851"/>
                    <a:pt x="121131" y="31851"/>
                  </a:cubicBezTo>
                  <a:cubicBezTo>
                    <a:pt x="122879" y="31851"/>
                    <a:pt x="124308" y="30422"/>
                    <a:pt x="124308" y="28674"/>
                  </a:cubicBezTo>
                  <a:cubicBezTo>
                    <a:pt x="124308" y="26927"/>
                    <a:pt x="122879" y="25497"/>
                    <a:pt x="121131" y="25497"/>
                  </a:cubicBezTo>
                  <a:cubicBezTo>
                    <a:pt x="118272" y="25497"/>
                    <a:pt x="115571" y="24067"/>
                    <a:pt x="113982" y="21843"/>
                  </a:cubicBezTo>
                  <a:lnTo>
                    <a:pt x="135110" y="21843"/>
                  </a:lnTo>
                  <a:cubicBezTo>
                    <a:pt x="145754" y="21843"/>
                    <a:pt x="154333" y="30422"/>
                    <a:pt x="154333" y="41065"/>
                  </a:cubicBezTo>
                  <a:lnTo>
                    <a:pt x="154333" y="46149"/>
                  </a:lnTo>
                  <a:lnTo>
                    <a:pt x="8975" y="46149"/>
                  </a:lnTo>
                  <a:lnTo>
                    <a:pt x="8975" y="41065"/>
                  </a:lnTo>
                  <a:cubicBezTo>
                    <a:pt x="8816" y="31216"/>
                    <a:pt x="16283" y="22955"/>
                    <a:pt x="25815" y="22002"/>
                  </a:cubicBezTo>
                  <a:close/>
                  <a:moveTo>
                    <a:pt x="134952" y="148614"/>
                  </a:moveTo>
                  <a:lnTo>
                    <a:pt x="28039" y="148614"/>
                  </a:lnTo>
                  <a:cubicBezTo>
                    <a:pt x="17396" y="148614"/>
                    <a:pt x="8816" y="140035"/>
                    <a:pt x="8816" y="129392"/>
                  </a:cubicBezTo>
                  <a:lnTo>
                    <a:pt x="8816" y="52503"/>
                  </a:lnTo>
                  <a:lnTo>
                    <a:pt x="154174" y="52503"/>
                  </a:lnTo>
                  <a:lnTo>
                    <a:pt x="154174" y="129392"/>
                  </a:lnTo>
                  <a:cubicBezTo>
                    <a:pt x="154174" y="139877"/>
                    <a:pt x="145595" y="148614"/>
                    <a:pt x="134952" y="148614"/>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sp>
        <p:nvSpPr>
          <p:cNvPr id="379" name="Google Shape;379;p14"/>
          <p:cNvSpPr>
            <a:spLocks/>
          </p:cNvSpPr>
          <p:nvPr/>
        </p:nvSpPr>
        <p:spPr bwMode="white">
          <a:xfrm rot="-1086493">
            <a:off x="7788921" y="3010819"/>
            <a:ext cx="1457392" cy="245643"/>
          </a:xfrm>
          <a:prstGeom prst="rect">
            <a:avLst/>
          </a:prstGeom>
          <a:solidFill>
            <a:schemeClr val="accent3"/>
          </a:solid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Without Prevention</a:t>
            </a:r>
            <a:endParaRPr sz="1400" b="1" i="0" u="none" dirty="0">
              <a:solidFill>
                <a:srgbClr val="000000"/>
              </a:solidFill>
              <a:latin typeface="Open Sans"/>
              <a:ea typeface="Open Sans"/>
              <a:cs typeface="Open Sans"/>
              <a:sym typeface="Open Sans"/>
            </a:endParaRPr>
          </a:p>
        </p:txBody>
      </p:sp>
      <p:grpSp>
        <p:nvGrpSpPr>
          <p:cNvPr id="380" name="Google Shape;380;p14"/>
          <p:cNvGrpSpPr>
            <a:grpSpLocks/>
          </p:cNvGrpSpPr>
          <p:nvPr/>
        </p:nvGrpSpPr>
        <p:grpSpPr bwMode="white">
          <a:xfrm>
            <a:off x="5121802" y="4786459"/>
            <a:ext cx="6354418" cy="1385741"/>
            <a:chOff x="5121802" y="5020151"/>
            <a:chExt cx="6354418" cy="1188720"/>
          </a:xfrm>
        </p:grpSpPr>
        <p:sp>
          <p:nvSpPr>
            <p:cNvPr id="381" name="Google Shape;381;p14"/>
            <p:cNvSpPr>
              <a:spLocks/>
            </p:cNvSpPr>
            <p:nvPr/>
          </p:nvSpPr>
          <p:spPr bwMode="white">
            <a:xfrm>
              <a:off x="5228982" y="5020151"/>
              <a:ext cx="6247238" cy="118872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50" b="0" i="0" u="none" dirty="0">
                  <a:solidFill>
                    <a:srgbClr val="3D4543"/>
                  </a:solidFill>
                  <a:latin typeface="Open Sans"/>
                  <a:ea typeface="Open Sans"/>
                  <a:cs typeface="Open Sans"/>
                  <a:sym typeface="Open Sans"/>
                </a:rPr>
                <a:t>Consider shifts in behavior that you see between pre- and post-course surveys within the context of the College Effect. This phenomenon will exist to a lesser or greater degree on your campus, depending on specific environmental and cultural influences, but in many cases, primary prevention efforts can be used to lessen the impact of the College Effect.</a:t>
              </a:r>
              <a:endParaRPr sz="1800" b="0" i="0" u="none" dirty="0">
                <a:solidFill>
                  <a:srgbClr val="3D4543"/>
                </a:solidFill>
                <a:latin typeface="Open Sans"/>
                <a:ea typeface="Open Sans"/>
                <a:cs typeface="Open Sans"/>
                <a:sym typeface="Open Sans"/>
              </a:endParaRPr>
            </a:p>
          </p:txBody>
        </p:sp>
        <p:sp>
          <p:nvSpPr>
            <p:cNvPr id="382" name="Google Shape;382;p14"/>
            <p:cNvSpPr>
              <a:spLocks/>
            </p:cNvSpPr>
            <p:nvPr/>
          </p:nvSpPr>
          <p:spPr bwMode="white">
            <a:xfrm>
              <a:off x="5121802" y="5020151"/>
              <a:ext cx="137160" cy="1188720"/>
            </a:xfrm>
            <a:prstGeom prst="rect">
              <a:avLst/>
            </a:prstGeom>
            <a:solidFill>
              <a:schemeClr val="accent2"/>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 name="Google Shape;388;p15"/>
          <p:cNvGraphicFramePr/>
          <p:nvPr/>
        </p:nvGraphicFramePr>
        <p:xfrm>
          <a:off x="8148653" y="1163647"/>
          <a:ext cx="3357539" cy="1998063"/>
        </p:xfrm>
        <a:graphic>
          <a:graphicData uri="http://schemas.openxmlformats.org/drawingml/2006/table">
            <a:tbl>
              <a:tblPr firstRow="1" bandRow="1">
                <a:noFill/>
                <a:tableStyleId>{1119D022-22E2-4A99-84CF-0E8649BB5491}</a:tableStyleId>
              </a:tblPr>
              <a:tblGrid>
                <a:gridCol w="1710964">
                  <a:extLst>
                    <a:ext uri="{9D8B030D-6E8A-4147-A177-3AD203B41FA5}">
                      <a16:colId xmlns:a16="http://schemas.microsoft.com/office/drawing/2014/main" val="20000"/>
                    </a:ext>
                  </a:extLst>
                </a:gridCol>
                <a:gridCol w="848326">
                  <a:extLst>
                    <a:ext uri="{9D8B030D-6E8A-4147-A177-3AD203B41FA5}">
                      <a16:colId xmlns:a16="http://schemas.microsoft.com/office/drawing/2014/main" val="20001"/>
                    </a:ext>
                  </a:extLst>
                </a:gridCol>
                <a:gridCol w="798249">
                  <a:extLst>
                    <a:ext uri="{9D8B030D-6E8A-4147-A177-3AD203B41FA5}">
                      <a16:colId xmlns:a16="http://schemas.microsoft.com/office/drawing/2014/main" val="20002"/>
                    </a:ext>
                  </a:extLst>
                </a:gridCol>
              </a:tblGrid>
              <a:tr h="333698">
                <a:tc>
                  <a:txBody>
                    <a:bodyPr/>
                    <a:lstStyle/>
                    <a:p>
                      <a:pPr marL="0" indent="0" algn="ctr" rtl="0">
                        <a:lnSpc>
                          <a:spcPct val="100000"/>
                        </a:lnSpc>
                        <a:spcBef>
                          <a:spcPts val="0"/>
                        </a:spcBef>
                        <a:spcAft>
                          <a:spcPts val="0"/>
                        </a:spcAft>
                        <a:buClr>
                          <a:srgbClr val="000000"/>
                        </a:buClr>
                        <a:buSzPts val="1000"/>
                        <a:buFont typeface="Arial"/>
                        <a:buNone/>
                      </a:pPr>
                      <a:r>
                        <a:rPr lang="en-US" sz="1050" b="1" i="0" u="none" dirty="0">
                          <a:solidFill>
                            <a:schemeClr val="bg2"/>
                          </a:solidFill>
                          <a:latin typeface="Open Sans"/>
                          <a:ea typeface="Open Sans"/>
                          <a:cs typeface="Open Sans"/>
                          <a:sym typeface="Open Sans"/>
                        </a:rPr>
                        <a:t>Category</a:t>
                      </a:r>
                      <a:endParaRPr sz="1400" b="1" i="0" u="none" dirty="0">
                        <a:solidFill>
                          <a:schemeClr val="bg2"/>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0" i="0" u="none" dirty="0">
                          <a:solidFill>
                            <a:schemeClr val="bg1"/>
                          </a:solidFill>
                          <a:latin typeface="Open Sans"/>
                          <a:ea typeface="Open Sans"/>
                          <a:cs typeface="Open Sans"/>
                          <a:sym typeface="Open Sans"/>
                        </a:rPr>
                        <a:t>Your Institution</a:t>
                      </a:r>
                      <a:endParaRPr sz="1400" b="0" i="0" u="none" dirty="0">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4BACC6"/>
                    </a:solidFill>
                  </a:tcPr>
                </a:tc>
                <a:tc>
                  <a:txBody>
                    <a:bodyPr/>
                    <a:lstStyle/>
                    <a:p>
                      <a:pPr marL="57150" indent="0" algn="ctr" rtl="0">
                        <a:lnSpc>
                          <a:spcPct val="100000"/>
                        </a:lnSpc>
                        <a:spcBef>
                          <a:spcPts val="0"/>
                        </a:spcBef>
                        <a:spcAft>
                          <a:spcPts val="0"/>
                        </a:spcAft>
                        <a:buClr>
                          <a:srgbClr val="000000"/>
                        </a:buClr>
                        <a:buSzPts val="1000"/>
                        <a:buFont typeface="Arial"/>
                        <a:buNone/>
                      </a:pPr>
                      <a:r>
                        <a:rPr lang="en-US" sz="1000" b="0" i="0" u="none" dirty="0">
                          <a:solidFill>
                            <a:schemeClr val="bg1"/>
                          </a:solidFill>
                          <a:latin typeface="Open Sans"/>
                          <a:ea typeface="Open Sans"/>
                          <a:cs typeface="Open Sans"/>
                          <a:sym typeface="Open Sans"/>
                        </a:rPr>
                        <a:t>Peer Institutions</a:t>
                      </a:r>
                      <a:endParaRPr sz="1000" b="0" i="0" u="none" dirty="0">
                        <a:solidFill>
                          <a:schemeClr val="bg1"/>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extLst>
                  <a:ext uri="{0D108BD9-81ED-4DB2-BD59-A6C34878D82A}">
                    <a16:rowId xmlns:a16="http://schemas.microsoft.com/office/drawing/2014/main" val="10000"/>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Abstainer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-5%</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-2%</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1"/>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Nondrinker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-5%</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-10%</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Moderate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34%</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14%</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3"/>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Heavy Episodic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40%</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22%</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Problematic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24%</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Lato Black"/>
                          <a:ea typeface="Lato Black"/>
                          <a:cs typeface="Lato Black"/>
                          <a:sym typeface="Lato Black"/>
                        </a:rPr>
                        <a:t>26%</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389" name="Google Shape;389;p15"/>
          <p:cNvSpPr>
            <a:spLocks/>
          </p:cNvSpPr>
          <p:nvPr/>
        </p:nvSpPr>
        <p:spPr bwMode="white">
          <a:xfrm>
            <a:off x="4504407" y="0"/>
            <a:ext cx="1186903" cy="6407150"/>
          </a:xfrm>
          <a:prstGeom prst="rect">
            <a:avLst/>
          </a:prstGeom>
          <a:solidFill>
            <a:schemeClr val="bg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90" name="Google Shape;390;p15"/>
          <p:cNvSpPr>
            <a:spLocks noGrp="1"/>
          </p:cNvSpPr>
          <p:nvPr>
            <p:ph type="body" idx="1"/>
          </p:nvPr>
        </p:nvSpPr>
        <p:spPr bwMode="white">
          <a:xfrm>
            <a:off x="685799" y="1165211"/>
            <a:ext cx="6962100" cy="63976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Considering the College Effect, here is how your students (n = 278) reported their drinking rates on pre- and post-course surveys (separated by four-to-six weeks).</a:t>
            </a:r>
            <a:endParaRPr dirty="0">
              <a:solidFill>
                <a:srgbClr val="3D4543"/>
              </a:solidFill>
              <a:latin typeface="Open Sans"/>
              <a:ea typeface="Open Sans"/>
              <a:cs typeface="Open Sans"/>
              <a:sym typeface="Open Sans"/>
            </a:endParaRPr>
          </a:p>
        </p:txBody>
      </p:sp>
      <p:sp>
        <p:nvSpPr>
          <p:cNvPr id="391" name="Google Shape;391;p1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15</a:t>
            </a:fld>
            <a:endParaRPr dirty="0"/>
          </a:p>
        </p:txBody>
      </p:sp>
      <p:sp>
        <p:nvSpPr>
          <p:cNvPr id="392" name="Google Shape;392;p15"/>
          <p:cNvSpPr>
            <a:spLocks noGrp="1"/>
          </p:cNvSpPr>
          <p:nvPr>
            <p:ph type="title"/>
          </p:nvPr>
        </p:nvSpPr>
        <p:spPr bwMode="white">
          <a:xfrm>
            <a:off x="685800" y="649288"/>
            <a:ext cx="4830878" cy="63976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Examination of Drinking Rates</a:t>
            </a:r>
            <a:endParaRPr b="1" dirty="0">
              <a:solidFill>
                <a:srgbClr val="3D4543"/>
              </a:solidFill>
              <a:latin typeface="Open Sans"/>
              <a:ea typeface="Open Sans"/>
              <a:cs typeface="Open Sans"/>
              <a:sym typeface="Open Sans"/>
            </a:endParaRPr>
          </a:p>
        </p:txBody>
      </p:sp>
      <p:sp>
        <p:nvSpPr>
          <p:cNvPr id="393" name="Google Shape;393;p15"/>
          <p:cNvSpPr>
            <a:spLocks/>
          </p:cNvSpPr>
          <p:nvPr/>
        </p:nvSpPr>
        <p:spPr bwMode="white">
          <a:xfrm>
            <a:off x="685801" y="2360938"/>
            <a:ext cx="3382451" cy="722376"/>
          </a:xfrm>
          <a:prstGeom prst="rect">
            <a:avLst/>
          </a:prstGeom>
          <a:solidFill>
            <a:srgbClr val="F2F2F2"/>
          </a:solidFill>
          <a:ln>
            <a:noFill/>
            <a:headEnd type="none"/>
            <a:tailEnd type="none"/>
          </a:ln>
        </p:spPr>
        <p:txBody>
          <a:bodyPr wrap="square" lIns="182880" tIns="0" rIns="91440" bIns="0" anchor="ctr">
            <a:noAutofit/>
          </a:bodyPr>
          <a:lstStyle/>
          <a:p>
            <a:pPr marL="14288" algn="r" rtl="0">
              <a:lnSpc>
                <a:spcPct val="130000"/>
              </a:lnSpc>
              <a:spcBef>
                <a:spcPts val="0"/>
              </a:spcBef>
              <a:spcAft>
                <a:spcPts val="0"/>
              </a:spcAft>
              <a:buClr>
                <a:srgbClr val="000000"/>
              </a:buClr>
              <a:buSzPts val="1200"/>
              <a:buFont typeface="Arial"/>
              <a:buNone/>
              <a:tabLst>
                <a:tab pos="2846388" algn="l"/>
              </a:tabLst>
            </a:pPr>
            <a:r>
              <a:rPr lang="en-US" sz="1200" b="1" i="0" u="none" dirty="0">
                <a:solidFill>
                  <a:srgbClr val="3D4543"/>
                </a:solidFill>
                <a:latin typeface="Open Sans"/>
                <a:ea typeface="Open Sans"/>
                <a:cs typeface="Open Sans"/>
                <a:sym typeface="Open Sans"/>
              </a:rPr>
              <a:t>Abstainer</a:t>
            </a:r>
            <a:endParaRPr sz="1400" b="0" i="0" u="none" dirty="0">
              <a:solidFill>
                <a:srgbClr val="3D4543"/>
              </a:solidFill>
              <a:latin typeface="Open Sans"/>
              <a:ea typeface="Open Sans"/>
              <a:cs typeface="Open Sans"/>
              <a:sym typeface="Open Sans"/>
            </a:endParaRPr>
          </a:p>
          <a:p>
            <a:pPr marL="14288" algn="r" rtl="0">
              <a:lnSpc>
                <a:spcPct val="130000"/>
              </a:lnSpc>
              <a:spcBef>
                <a:spcPts val="0"/>
              </a:spcBef>
              <a:spcAft>
                <a:spcPts val="0"/>
              </a:spcAft>
              <a:buClr>
                <a:srgbClr val="000000"/>
              </a:buClr>
              <a:buSzPts val="1000"/>
              <a:buFont typeface="Arial"/>
              <a:buNone/>
              <a:tabLst>
                <a:tab pos="2846388" algn="l"/>
              </a:tabLst>
            </a:pPr>
            <a:r>
              <a:rPr lang="en-US" sz="1000" b="0" i="0" u="none" dirty="0">
                <a:solidFill>
                  <a:srgbClr val="3D4543"/>
                </a:solidFill>
                <a:latin typeface="Open Sans"/>
                <a:ea typeface="Open Sans"/>
                <a:cs typeface="Open Sans"/>
                <a:sym typeface="Open Sans"/>
              </a:rPr>
              <a:t>Consumed no alcohol in the past year.</a:t>
            </a:r>
            <a:endParaRPr sz="1400" b="0" i="0" u="none" dirty="0">
              <a:solidFill>
                <a:srgbClr val="3D4543"/>
              </a:solidFill>
              <a:latin typeface="Open Sans"/>
              <a:ea typeface="Open Sans"/>
              <a:cs typeface="Open Sans"/>
              <a:sym typeface="Open Sans"/>
            </a:endParaRPr>
          </a:p>
        </p:txBody>
      </p:sp>
      <p:sp>
        <p:nvSpPr>
          <p:cNvPr id="394" name="Google Shape;394;p15"/>
          <p:cNvSpPr>
            <a:spLocks/>
          </p:cNvSpPr>
          <p:nvPr/>
        </p:nvSpPr>
        <p:spPr bwMode="white">
          <a:xfrm>
            <a:off x="685801" y="1913754"/>
            <a:ext cx="3382451" cy="368786"/>
          </a:xfrm>
          <a:prstGeom prst="rect">
            <a:avLst/>
          </a:prstGeom>
          <a:solidFill>
            <a:srgbClr val="1F497D"/>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Drinking categories include:</a:t>
            </a:r>
            <a:endParaRPr sz="1400" b="1" i="0" u="none" dirty="0">
              <a:solidFill>
                <a:srgbClr val="000000"/>
              </a:solidFill>
              <a:latin typeface="Open Sans"/>
              <a:ea typeface="Open Sans"/>
              <a:cs typeface="Open Sans"/>
              <a:sym typeface="Open Sans"/>
            </a:endParaRPr>
          </a:p>
        </p:txBody>
      </p:sp>
      <p:sp>
        <p:nvSpPr>
          <p:cNvPr id="395" name="Google Shape;395;p15"/>
          <p:cNvSpPr>
            <a:spLocks/>
          </p:cNvSpPr>
          <p:nvPr/>
        </p:nvSpPr>
        <p:spPr bwMode="white">
          <a:xfrm>
            <a:off x="685801" y="3161712"/>
            <a:ext cx="3382451" cy="725970"/>
          </a:xfrm>
          <a:prstGeom prst="rect">
            <a:avLst/>
          </a:prstGeom>
          <a:solidFill>
            <a:srgbClr val="F2F2F2"/>
          </a:solidFill>
          <a:ln>
            <a:noFill/>
            <a:headEnd type="none"/>
            <a:tailEnd type="none"/>
          </a:ln>
        </p:spPr>
        <p:txBody>
          <a:bodyPr wrap="square" lIns="18288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Nondrinker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Consumed no alcohol in the past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but may have consumed in the past year.</a:t>
            </a:r>
            <a:endParaRPr sz="1400" b="0" i="0" u="none" dirty="0">
              <a:solidFill>
                <a:srgbClr val="3D4543"/>
              </a:solidFill>
              <a:latin typeface="Open Sans"/>
              <a:ea typeface="Open Sans"/>
              <a:cs typeface="Open Sans"/>
              <a:sym typeface="Open Sans"/>
            </a:endParaRPr>
          </a:p>
        </p:txBody>
      </p:sp>
      <p:sp>
        <p:nvSpPr>
          <p:cNvPr id="396" name="Google Shape;396;p15"/>
          <p:cNvSpPr>
            <a:spLocks/>
          </p:cNvSpPr>
          <p:nvPr/>
        </p:nvSpPr>
        <p:spPr bwMode="white">
          <a:xfrm>
            <a:off x="685801" y="3943778"/>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Moderate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1-4 drinks (males) or 1-3 drinks (females)</a:t>
            </a:r>
            <a:endParaRPr sz="1400" b="0" i="0" u="none" dirty="0">
              <a:solidFill>
                <a:srgbClr val="3D4543"/>
              </a:solidFill>
              <a:latin typeface="Open Sans"/>
              <a:ea typeface="Open Sans"/>
              <a:cs typeface="Open Sans"/>
              <a:sym typeface="Open Sans"/>
            </a:endParaRPr>
          </a:p>
        </p:txBody>
      </p:sp>
      <p:sp>
        <p:nvSpPr>
          <p:cNvPr id="397" name="Google Shape;397;p15"/>
          <p:cNvSpPr>
            <a:spLocks/>
          </p:cNvSpPr>
          <p:nvPr/>
        </p:nvSpPr>
        <p:spPr bwMode="white">
          <a:xfrm>
            <a:off x="685801" y="4748146"/>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Heavy Episodic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5-9 drinks (males) or 4-7 drinks (females)</a:t>
            </a:r>
            <a:endParaRPr sz="1400" b="0" i="0" u="none" dirty="0">
              <a:solidFill>
                <a:srgbClr val="3D4543"/>
              </a:solidFill>
              <a:latin typeface="Open Sans"/>
              <a:ea typeface="Open Sans"/>
              <a:cs typeface="Open Sans"/>
              <a:sym typeface="Open Sans"/>
            </a:endParaRPr>
          </a:p>
        </p:txBody>
      </p:sp>
      <p:sp>
        <p:nvSpPr>
          <p:cNvPr id="398" name="Google Shape;398;p15"/>
          <p:cNvSpPr>
            <a:spLocks/>
          </p:cNvSpPr>
          <p:nvPr/>
        </p:nvSpPr>
        <p:spPr bwMode="white">
          <a:xfrm>
            <a:off x="685801" y="5530211"/>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Problematic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10+ drinks (males) or 8+ drinks (females)</a:t>
            </a:r>
            <a:endParaRPr sz="1400" b="0" i="0" u="none" dirty="0">
              <a:solidFill>
                <a:srgbClr val="3D4543"/>
              </a:solidFill>
              <a:latin typeface="Open Sans"/>
              <a:ea typeface="Open Sans"/>
              <a:cs typeface="Open Sans"/>
              <a:sym typeface="Open Sans"/>
            </a:endParaRPr>
          </a:p>
        </p:txBody>
      </p:sp>
      <p:sp>
        <p:nvSpPr>
          <p:cNvPr id="399" name="Google Shape;399;p15"/>
          <p:cNvSpPr txBox="1">
            <a:spLocks noChangeArrowheads="1"/>
          </p:cNvSpPr>
          <p:nvPr/>
        </p:nvSpPr>
        <p:spPr bwMode="white">
          <a:xfrm>
            <a:off x="8210343" y="649288"/>
            <a:ext cx="3136819"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Relative Change</a:t>
            </a:r>
            <a:endParaRPr sz="1400" b="0" i="0" u="none" dirty="0">
              <a:solidFill>
                <a:srgbClr val="3D4543"/>
              </a:solidFill>
              <a:latin typeface="Open Sans"/>
              <a:ea typeface="Open Sans"/>
              <a:cs typeface="Open Sans"/>
              <a:sym typeface="Open Sans"/>
            </a:endParaRPr>
          </a:p>
          <a:p>
            <a:pPr marL="0" indent="0" algn="l" rtl="0">
              <a:lnSpc>
                <a:spcPct val="100000"/>
              </a:lnSpc>
              <a:spcBef>
                <a:spcPts val="300"/>
              </a:spcBef>
              <a:spcAft>
                <a:spcPts val="0"/>
              </a:spcAft>
              <a:buClr>
                <a:schemeClr val="tx1"/>
              </a:buClr>
              <a:buSzPts val="1200"/>
              <a:buFont typeface="Arial"/>
              <a:buNone/>
            </a:pPr>
            <a:r>
              <a:rPr lang="en-US" sz="1200" b="0" i="0" u="none" dirty="0">
                <a:solidFill>
                  <a:srgbClr val="3D4543"/>
                </a:solidFill>
                <a:latin typeface="Open Sans"/>
                <a:ea typeface="Open Sans"/>
                <a:cs typeface="Open Sans"/>
                <a:sym typeface="Open Sans"/>
              </a:rPr>
              <a:t>Survey 1 to Survey 3</a:t>
            </a:r>
            <a:endParaRPr sz="1400" b="0" i="0" u="none" dirty="0">
              <a:solidFill>
                <a:srgbClr val="3D4543"/>
              </a:solidFill>
              <a:latin typeface="Open Sans"/>
              <a:ea typeface="Open Sans"/>
              <a:cs typeface="Open Sans"/>
              <a:sym typeface="Open Sans"/>
            </a:endParaRPr>
          </a:p>
        </p:txBody>
      </p:sp>
      <p:cxnSp>
        <p:nvCxnSpPr>
          <p:cNvPr id="400" name="Google Shape;400;p15"/>
          <p:cNvCxnSpPr/>
          <p:nvPr/>
        </p:nvCxnSpPr>
        <p:spPr bwMode="white">
          <a:xfrm>
            <a:off x="7840533" y="-1514"/>
            <a:ext cx="0" cy="6172198"/>
          </a:xfrm>
          <a:prstGeom prst="straightConnector1">
            <a:avLst/>
          </a:prstGeom>
          <a:noFill/>
          <a:ln w="12700" cap="flat">
            <a:solidFill>
              <a:schemeClr val="tx2"/>
            </a:solidFill>
            <a:prstDash val="solid"/>
            <a:miter/>
            <a:headEnd type="none" w="sm" len="sm"/>
            <a:tailEnd type="none" w="sm" len="sm"/>
          </a:ln>
        </p:spPr>
      </p:cxnSp>
      <p:grpSp>
        <p:nvGrpSpPr>
          <p:cNvPr id="401" name="Google Shape;401;p15"/>
          <p:cNvGrpSpPr>
            <a:grpSpLocks/>
          </p:cNvGrpSpPr>
          <p:nvPr/>
        </p:nvGrpSpPr>
        <p:grpSpPr bwMode="white">
          <a:xfrm>
            <a:off x="8170586" y="3427823"/>
            <a:ext cx="3913591" cy="2742859"/>
            <a:chOff x="9483376" y="1131482"/>
            <a:chExt cx="2951839" cy="1313360"/>
          </a:xfrm>
        </p:grpSpPr>
        <p:sp>
          <p:nvSpPr>
            <p:cNvPr id="402" name="Google Shape;402;p15"/>
            <p:cNvSpPr>
              <a:spLocks/>
            </p:cNvSpPr>
            <p:nvPr/>
          </p:nvSpPr>
          <p:spPr bwMode="white">
            <a:xfrm>
              <a:off x="9589635" y="1131482"/>
              <a:ext cx="2845580" cy="131336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Programming Tip</a:t>
              </a:r>
              <a:endParaRPr sz="14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How did your students’ drinking behavior change in the four-to-six weeks between these surveys? Keep in mind that even small percentage changes can reflect significant differences, especially for low-frequency behaviors like problematic drinking. Look at how you compare to similar institutions and think about how you can use this information to inform student programming. For example, a relative drop in the share of abstainers could indicate a need for programming to support incoming abstaining students.</a:t>
              </a:r>
              <a:endParaRPr sz="1600" b="0" i="0" u="none" dirty="0">
                <a:solidFill>
                  <a:srgbClr val="3D4543"/>
                </a:solidFill>
                <a:latin typeface="Open Sans"/>
                <a:ea typeface="Open Sans"/>
                <a:cs typeface="Open Sans"/>
                <a:sym typeface="Open Sans"/>
              </a:endParaRPr>
            </a:p>
          </p:txBody>
        </p:sp>
        <p:sp>
          <p:nvSpPr>
            <p:cNvPr id="403" name="Google Shape;403;p15"/>
            <p:cNvSpPr>
              <a:spLocks/>
            </p:cNvSpPr>
            <p:nvPr/>
          </p:nvSpPr>
          <p:spPr bwMode="white">
            <a:xfrm>
              <a:off x="9483376" y="1132609"/>
              <a:ext cx="136245" cy="1311453"/>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a:ea typeface="Open Sans"/>
                <a:cs typeface="Open Sans"/>
                <a:sym typeface="Open Sans"/>
              </a:endParaRPr>
            </a:p>
          </p:txBody>
        </p:sp>
      </p:grpSp>
      <p:graphicFrame>
        <p:nvGraphicFramePr>
          <p:cNvPr id="404" name="Google Shape;404;p15"/>
          <p:cNvGraphicFramePr/>
          <p:nvPr/>
        </p:nvGraphicFramePr>
        <p:xfrm>
          <a:off x="4003653" y="1894440"/>
          <a:ext cx="4030700" cy="45080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 name="Google Shape;410;p16"/>
          <p:cNvGrpSpPr>
            <a:grpSpLocks/>
          </p:cNvGrpSpPr>
          <p:nvPr/>
        </p:nvGrpSpPr>
        <p:grpSpPr bwMode="white">
          <a:xfrm>
            <a:off x="5121802" y="4727001"/>
            <a:ext cx="6344057" cy="1445199"/>
            <a:chOff x="5121802" y="5005871"/>
            <a:chExt cx="6344057" cy="1203000"/>
          </a:xfrm>
        </p:grpSpPr>
        <p:sp>
          <p:nvSpPr>
            <p:cNvPr id="411" name="Google Shape;411;p16"/>
            <p:cNvSpPr>
              <a:spLocks/>
            </p:cNvSpPr>
            <p:nvPr/>
          </p:nvSpPr>
          <p:spPr bwMode="white">
            <a:xfrm>
              <a:off x="5218621" y="5005871"/>
              <a:ext cx="6247238"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Critical Processes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6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Notice how drinking behaviors may be different for male and female students. Think about what other demographic characteristics may have an influence on drinking behavior at your institution, including race, ethnicity, group membership, year in school, etc. This may inform how different subgroups of students are experiencing the College Effect and where supplemental resources will be necessary. </a:t>
              </a:r>
              <a:endParaRPr sz="1600" b="0" i="0" u="none" dirty="0">
                <a:solidFill>
                  <a:srgbClr val="3D4543"/>
                </a:solidFill>
                <a:latin typeface="Open Sans"/>
                <a:ea typeface="Open Sans"/>
                <a:cs typeface="Open Sans"/>
                <a:sym typeface="Open Sans"/>
              </a:endParaRPr>
            </a:p>
          </p:txBody>
        </p:sp>
        <p:sp>
          <p:nvSpPr>
            <p:cNvPr id="412" name="Google Shape;412;p16"/>
            <p:cNvSpPr>
              <a:spLocks/>
            </p:cNvSpPr>
            <p:nvPr/>
          </p:nvSpPr>
          <p:spPr bwMode="white">
            <a:xfrm>
              <a:off x="5121802" y="5005871"/>
              <a:ext cx="137160" cy="1203000"/>
            </a:xfrm>
            <a:prstGeom prst="rect">
              <a:avLst/>
            </a:prstGeom>
            <a:solidFill>
              <a:schemeClr val="accent2"/>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rgbClr val="3D4543"/>
                </a:solidFill>
                <a:latin typeface="Open Sans"/>
                <a:ea typeface="Open Sans"/>
                <a:cs typeface="Open Sans"/>
                <a:sym typeface="Open Sans"/>
              </a:endParaRPr>
            </a:p>
          </p:txBody>
        </p:sp>
      </p:grpSp>
      <p:sp>
        <p:nvSpPr>
          <p:cNvPr id="413" name="Google Shape;413;p16"/>
          <p:cNvSpPr>
            <a:spLocks noGrp="1"/>
          </p:cNvSpPr>
          <p:nvPr>
            <p:ph type="body" idx="1"/>
          </p:nvPr>
        </p:nvSpPr>
        <p:spPr bwMode="white">
          <a:xfrm>
            <a:off x="685801" y="1600200"/>
            <a:ext cx="3606800" cy="167885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chemeClr val="bg2"/>
                </a:solidFill>
              </a:rPr>
              <a:t>Men and women often follow different drinking patterns and may experience the College Effect differently. Here are your students’ drinking categories at the follow up survey (n = 278), broken down by gender identity.</a:t>
            </a:r>
            <a:endParaRPr sz="1200" dirty="0">
              <a:solidFill>
                <a:schemeClr val="bg2"/>
              </a:solidFill>
            </a:endParaRPr>
          </a:p>
        </p:txBody>
      </p:sp>
      <p:sp>
        <p:nvSpPr>
          <p:cNvPr id="414" name="Google Shape;414;p1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16</a:t>
            </a:fld>
            <a:endParaRPr dirty="0"/>
          </a:p>
        </p:txBody>
      </p:sp>
      <p:sp>
        <p:nvSpPr>
          <p:cNvPr id="415" name="Google Shape;415;p16"/>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dirty="0"/>
              <a:t>Drinking Rates By </a:t>
            </a:r>
            <a:br>
              <a:rPr lang="en-US" dirty="0"/>
            </a:br>
            <a:r>
              <a:rPr lang="en-US" dirty="0"/>
              <a:t>Gender Identity</a:t>
            </a:r>
            <a:endParaRPr dirty="0"/>
          </a:p>
        </p:txBody>
      </p:sp>
      <p:sp>
        <p:nvSpPr>
          <p:cNvPr id="416" name="Google Shape;416;p16"/>
          <p:cNvSpPr>
            <a:spLocks/>
          </p:cNvSpPr>
          <p:nvPr/>
        </p:nvSpPr>
        <p:spPr bwMode="white">
          <a:xfrm>
            <a:off x="687049" y="3279058"/>
            <a:ext cx="3605551" cy="2476285"/>
          </a:xfrm>
          <a:prstGeom prst="rect">
            <a:avLst/>
          </a:prstGeom>
          <a:noFill/>
          <a:ln>
            <a:noFill/>
            <a:headEnd type="none"/>
            <a:tailEnd type="none"/>
          </a:ln>
        </p:spPr>
        <p:txBody>
          <a:bodyPr wrap="square" lIns="0" tIns="0" rIns="0" bIns="0" anchor="b">
            <a:noAutofit/>
          </a:bodyPr>
          <a:lstStyle/>
          <a:p>
            <a:pPr marL="0" indent="0" algn="l" rtl="0">
              <a:lnSpc>
                <a:spcPct val="120000"/>
              </a:lnSpc>
              <a:spcBef>
                <a:spcPts val="0"/>
              </a:spcBef>
              <a:spcAft>
                <a:spcPts val="0"/>
              </a:spcAft>
              <a:buClr>
                <a:srgbClr val="000000"/>
              </a:buClr>
              <a:buSzPts val="1000"/>
              <a:buFont typeface="Arial"/>
              <a:buNone/>
            </a:pPr>
            <a:r>
              <a:rPr lang="en-US" sz="900" b="1" i="0" u="none" dirty="0">
                <a:solidFill>
                  <a:srgbClr val="3D4543"/>
                </a:solidFill>
                <a:latin typeface="Open Sans"/>
                <a:ea typeface="Open Sans"/>
                <a:cs typeface="Open Sans"/>
                <a:sym typeface="Open Sans"/>
              </a:rPr>
              <a:t>Note</a:t>
            </a:r>
            <a:endParaRPr sz="900" b="0" i="0" u="none" dirty="0">
              <a:solidFill>
                <a:srgbClr val="3D4543"/>
              </a:solidFill>
              <a:latin typeface="Open Sans"/>
              <a:ea typeface="Open Sans"/>
              <a:cs typeface="Open Sans"/>
              <a:sym typeface="Open Sans"/>
            </a:endParaRPr>
          </a:p>
          <a:p>
            <a:pPr marL="0" indent="0" algn="l" rtl="0">
              <a:lnSpc>
                <a:spcPct val="120000"/>
              </a:lnSpc>
              <a:spcBef>
                <a:spcPts val="300"/>
              </a:spcBef>
              <a:spcAft>
                <a:spcPts val="0"/>
              </a:spcAft>
              <a:buClr>
                <a:srgbClr val="000000"/>
              </a:buClr>
              <a:buSzPts val="800"/>
              <a:buFont typeface="Arial"/>
              <a:buNone/>
            </a:pPr>
            <a:r>
              <a:rPr lang="en-US" sz="900" b="0" i="0" u="none" dirty="0">
                <a:solidFill>
                  <a:srgbClr val="3D4543"/>
                </a:solidFill>
                <a:latin typeface="Open Sans"/>
                <a:ea typeface="Open Sans"/>
                <a:cs typeface="Open Sans"/>
                <a:sym typeface="Open Sans"/>
              </a:rPr>
              <a:t>In the context of drinking rates, male and female students are identified by their self-reported biological birth sex, as biological sex influences how individuals metabolize alcohol and is used to determine their drinking behavior categories. Vector Solutions recognizes and appreciates that learners’ gender identity may not be the same as their biological birth sex and communicates that throughout the course.</a:t>
            </a:r>
            <a:endParaRPr sz="900" b="0" i="0" u="none" dirty="0">
              <a:solidFill>
                <a:srgbClr val="3D4543"/>
              </a:solidFill>
              <a:latin typeface="Open Sans"/>
              <a:ea typeface="Open Sans"/>
              <a:cs typeface="Open Sans"/>
              <a:sym typeface="Open Sans"/>
            </a:endParaRPr>
          </a:p>
          <a:p>
            <a:pPr marL="0" indent="0" algn="l" rtl="0">
              <a:lnSpc>
                <a:spcPct val="120000"/>
              </a:lnSpc>
              <a:spcBef>
                <a:spcPts val="300"/>
              </a:spcBef>
              <a:spcAft>
                <a:spcPts val="0"/>
              </a:spcAft>
              <a:buClr>
                <a:srgbClr val="000000"/>
              </a:buClr>
              <a:buSzPts val="800"/>
              <a:buFont typeface="Arial"/>
              <a:buNone/>
            </a:pPr>
            <a:r>
              <a:rPr lang="en-US" sz="900" b="0" i="0" u="none" dirty="0">
                <a:solidFill>
                  <a:srgbClr val="3D4543"/>
                </a:solidFill>
                <a:latin typeface="Open Sans"/>
                <a:ea typeface="Open Sans"/>
                <a:cs typeface="Open Sans"/>
                <a:sym typeface="Open Sans"/>
              </a:rPr>
              <a:t>While this report presents comparisons only between students who identify as male or female— they are the most researched populations regarding personal alcohol use and related behaviors — students can select additional gender identities or choose not to identify their gender. </a:t>
            </a:r>
            <a:endParaRPr sz="900" b="0" i="0" u="none" dirty="0">
              <a:solidFill>
                <a:srgbClr val="3D4543"/>
              </a:solidFill>
              <a:latin typeface="Open Sans"/>
              <a:ea typeface="Open Sans"/>
              <a:cs typeface="Open Sans"/>
              <a:sym typeface="Open Sans"/>
            </a:endParaRPr>
          </a:p>
        </p:txBody>
      </p:sp>
      <p:graphicFrame>
        <p:nvGraphicFramePr>
          <p:cNvPr id="417" name="Google Shape;417;p16"/>
          <p:cNvGraphicFramePr/>
          <p:nvPr/>
        </p:nvGraphicFramePr>
        <p:xfrm>
          <a:off x="5216211" y="685800"/>
          <a:ext cx="5943600" cy="38960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Google Shape;423;p17"/>
          <p:cNvSpPr>
            <a:spLocks noGrp="1"/>
          </p:cNvSpPr>
          <p:nvPr>
            <p:ph type="body" idx="1"/>
          </p:nvPr>
        </p:nvSpPr>
        <p:spPr bwMode="white">
          <a:xfrm>
            <a:off x="685800" y="1600200"/>
            <a:ext cx="3606800" cy="281043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400" dirty="0">
                <a:solidFill>
                  <a:srgbClr val="3D4543"/>
                </a:solidFill>
                <a:latin typeface="Open Sans"/>
                <a:ea typeface="Open Sans"/>
                <a:cs typeface="Open Sans"/>
                <a:sym typeface="Open Sans"/>
              </a:rPr>
              <a:t>The chart on this page shows student drinking rates over a two-week period of time. It represents the average number of drinks consumed by your students (drinkers only), compared to the average drinks consumed at peer institutions during that same three-week period.</a:t>
            </a:r>
            <a:endParaRPr sz="14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i="1" dirty="0">
                <a:solidFill>
                  <a:srgbClr val="3D4543"/>
                </a:solidFill>
                <a:latin typeface="Open Sans"/>
                <a:ea typeface="Open Sans"/>
                <a:cs typeface="Open Sans"/>
                <a:sym typeface="Open Sans"/>
              </a:rPr>
              <a:t>Follow-Up Survey, drinkers only, n = 278</a:t>
            </a:r>
            <a:endParaRPr sz="1200" i="1"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endParaRPr dirty="0">
              <a:solidFill>
                <a:srgbClr val="3D4543"/>
              </a:solidFill>
              <a:latin typeface="Open Sans"/>
              <a:ea typeface="Open Sans"/>
              <a:cs typeface="Open Sans"/>
              <a:sym typeface="Open Sans"/>
            </a:endParaRPr>
          </a:p>
        </p:txBody>
      </p:sp>
      <p:sp>
        <p:nvSpPr>
          <p:cNvPr id="424" name="Google Shape;424;p17"/>
          <p:cNvSpPr>
            <a:spLocks noGrp="1"/>
          </p:cNvSpPr>
          <p:nvPr>
            <p:ph type="ftr" idx="11"/>
          </p:nvPr>
        </p:nvSpPr>
        <p:spPr bwMode="white">
          <a:xfrm>
            <a:off x="5136470" y="4704735"/>
            <a:ext cx="6492221" cy="207635"/>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solidFill>
                  <a:srgbClr val="3C4242"/>
                </a:solidFill>
              </a:rPr>
              <a:t>The date range above is the peak drinking period for the national aggregate and may not represent the peak for your institution. </a:t>
            </a:r>
            <a:endParaRPr dirty="0"/>
          </a:p>
        </p:txBody>
      </p:sp>
      <p:sp>
        <p:nvSpPr>
          <p:cNvPr id="425" name="Google Shape;425;p1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17</a:t>
            </a:fld>
            <a:endParaRPr dirty="0"/>
          </a:p>
        </p:txBody>
      </p:sp>
      <p:sp>
        <p:nvSpPr>
          <p:cNvPr id="426" name="Google Shape;426;p17"/>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When Students </a:t>
            </a:r>
            <a:br>
              <a:rPr lang="en-US" b="1" dirty="0">
                <a:solidFill>
                  <a:srgbClr val="3D4543"/>
                </a:solidFill>
                <a:latin typeface="Open Sans"/>
                <a:ea typeface="Open Sans"/>
                <a:cs typeface="Open Sans"/>
                <a:sym typeface="Open Sans"/>
              </a:rPr>
            </a:br>
            <a:r>
              <a:rPr lang="en-US" b="1" dirty="0">
                <a:solidFill>
                  <a:srgbClr val="3D4543"/>
                </a:solidFill>
                <a:latin typeface="Open Sans"/>
                <a:ea typeface="Open Sans"/>
                <a:cs typeface="Open Sans"/>
                <a:sym typeface="Open Sans"/>
              </a:rPr>
              <a:t>Choose To Drink</a:t>
            </a:r>
            <a:endParaRPr b="1" dirty="0">
              <a:solidFill>
                <a:srgbClr val="3D4543"/>
              </a:solidFill>
              <a:latin typeface="Open Sans"/>
              <a:ea typeface="Open Sans"/>
              <a:cs typeface="Open Sans"/>
              <a:sym typeface="Open Sans"/>
            </a:endParaRPr>
          </a:p>
        </p:txBody>
      </p:sp>
      <p:graphicFrame>
        <p:nvGraphicFramePr>
          <p:cNvPr id="430" name="Google Shape;430;p17" descr="When"/>
          <p:cNvGraphicFramePr/>
          <p:nvPr/>
        </p:nvGraphicFramePr>
        <p:xfrm>
          <a:off x="5121802" y="685800"/>
          <a:ext cx="6384398" cy="401893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oogle Shape;427;p17"/>
          <p:cNvGrpSpPr>
            <a:grpSpLocks/>
          </p:cNvGrpSpPr>
          <p:nvPr/>
        </p:nvGrpSpPr>
        <p:grpSpPr bwMode="white">
          <a:xfrm>
            <a:off x="5137042" y="5069540"/>
            <a:ext cx="6369158" cy="1102659"/>
            <a:chOff x="5137042" y="5020151"/>
            <a:chExt cx="6369158" cy="1188720"/>
          </a:xfrm>
        </p:grpSpPr>
        <p:sp>
          <p:nvSpPr>
            <p:cNvPr id="3" name="Google Shape;428;p17"/>
            <p:cNvSpPr>
              <a:spLocks/>
            </p:cNvSpPr>
            <p:nvPr/>
          </p:nvSpPr>
          <p:spPr bwMode="white">
            <a:xfrm>
              <a:off x="5258962" y="5020151"/>
              <a:ext cx="6247238" cy="1188720"/>
            </a:xfrm>
            <a:prstGeom prst="rect">
              <a:avLst/>
            </a:prstGeom>
            <a:solidFill>
              <a:srgbClr val="F2F2F2"/>
            </a:solidFill>
            <a:ln>
              <a:noFill/>
              <a:headEnd type="none"/>
              <a:tailEnd type="none"/>
            </a:ln>
          </p:spPr>
          <p:txBody>
            <a:bodyPr wrap="square" lIns="228600" tIns="0" rIns="228600" bIns="0" anchor="ctr">
              <a:noAutofit/>
            </a:bodyPr>
            <a:lstStyle/>
            <a:p>
              <a:pPr>
                <a:lnSpc>
                  <a:spcPct val="130000"/>
                </a:lnSpc>
                <a:buSzPts val="1000"/>
              </a:pPr>
              <a:r>
                <a:rPr lang="en-US" sz="1050" b="1" i="0" u="none" dirty="0">
                  <a:solidFill>
                    <a:srgbClr val="3D4543"/>
                  </a:solidFill>
                  <a:latin typeface="Open Sans"/>
                  <a:ea typeface="Open Sans"/>
                  <a:cs typeface="Open Sans"/>
                  <a:sym typeface="Open Sans"/>
                </a:rPr>
                <a:t>Critical Processes</a:t>
              </a:r>
              <a:r>
                <a:rPr lang="en-US" sz="1050" b="1" dirty="0">
                  <a:solidFill>
                    <a:srgbClr val="3D4543"/>
                  </a:solidFill>
                  <a:latin typeface="Open Sans"/>
                  <a:ea typeface="Open Sans"/>
                  <a:cs typeface="Open Sans"/>
                  <a:sym typeface="Open Sans"/>
                </a:rPr>
                <a:t> </a:t>
              </a:r>
              <a:r>
                <a:rPr lang="en-US" sz="1050" b="1" i="0" u="none" dirty="0">
                  <a:solidFill>
                    <a:srgbClr val="3D4543"/>
                  </a:solidFill>
                  <a:latin typeface="Open Sans"/>
                  <a:ea typeface="Open Sans"/>
                  <a:cs typeface="Open Sans"/>
                  <a:sym typeface="Open Sans"/>
                </a:rPr>
                <a:t> Tip</a:t>
              </a:r>
              <a:endParaRPr sz="1600" b="0" i="0" u="none" dirty="0">
                <a:solidFill>
                  <a:srgbClr val="3D4543"/>
                </a:solidFill>
                <a:latin typeface="Open Sans"/>
                <a:ea typeface="Open Sans"/>
                <a:cs typeface="Open Sans"/>
                <a:sym typeface="Open Sans"/>
              </a:endParaRPr>
            </a:p>
            <a:p>
              <a:pPr>
                <a:lnSpc>
                  <a:spcPct val="130000"/>
                </a:lnSpc>
                <a:spcBef>
                  <a:spcPts val="400"/>
                </a:spcBef>
              </a:pPr>
              <a:r>
                <a:rPr lang="en-US" sz="1000" dirty="0">
                  <a:solidFill>
                    <a:srgbClr val="3D4543"/>
                  </a:solidFill>
                  <a:latin typeface="Open Sans"/>
                  <a:ea typeface="Open Sans"/>
                  <a:cs typeface="Open Sans"/>
                  <a:sym typeface="Open Sans"/>
                </a:rPr>
                <a:t>The data shown here reflect the 21-day period where institutions tend to report the highest </a:t>
              </a:r>
              <a:r>
                <a:rPr lang="en-US" sz="1000" b="0" i="0" u="none" dirty="0">
                  <a:solidFill>
                    <a:srgbClr val="3D4543"/>
                  </a:solidFill>
                  <a:latin typeface="Open Sans"/>
                  <a:ea typeface="Open Sans"/>
                  <a:cs typeface="Open Sans"/>
                  <a:sym typeface="Open Sans"/>
                </a:rPr>
                <a:t>drinking </a:t>
              </a:r>
              <a:r>
                <a:rPr lang="en-US" sz="1000" dirty="0">
                  <a:solidFill>
                    <a:srgbClr val="3D4543"/>
                  </a:solidFill>
                  <a:latin typeface="Open Sans"/>
                  <a:ea typeface="Open Sans"/>
                  <a:cs typeface="Open Sans"/>
                  <a:sym typeface="Open Sans"/>
                </a:rPr>
                <a:t>rates. </a:t>
              </a:r>
              <a:r>
                <a:rPr lang="en-US" sz="1000" b="0" i="0" u="none" dirty="0">
                  <a:solidFill>
                    <a:srgbClr val="3D4543"/>
                  </a:solidFill>
                  <a:latin typeface="Open Sans"/>
                  <a:ea typeface="Open Sans"/>
                  <a:cs typeface="Open Sans"/>
                  <a:sym typeface="Open Sans"/>
                </a:rPr>
                <a:t>Can </a:t>
              </a:r>
              <a:r>
                <a:rPr lang="en-US" sz="1000" dirty="0">
                  <a:solidFill>
                    <a:srgbClr val="3D4543"/>
                  </a:solidFill>
                  <a:latin typeface="Open Sans"/>
                  <a:ea typeface="Open Sans"/>
                  <a:cs typeface="Open Sans"/>
                  <a:sym typeface="Open Sans"/>
                </a:rPr>
                <a:t>these </a:t>
              </a:r>
              <a:r>
                <a:rPr lang="en-US" sz="1000" b="0" i="0" u="none" dirty="0">
                  <a:solidFill>
                    <a:srgbClr val="3D4543"/>
                  </a:solidFill>
                  <a:latin typeface="Open Sans"/>
                  <a:ea typeface="Open Sans"/>
                  <a:cs typeface="Open Sans"/>
                  <a:sym typeface="Open Sans"/>
                </a:rPr>
                <a:t>data be used</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to</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reinforce or support other data you have</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collected to identify celebrations or events that</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encourage</a:t>
              </a:r>
              <a:r>
                <a:rPr lang="en-US" sz="1000" dirty="0">
                  <a:solidFill>
                    <a:srgbClr val="3D4543"/>
                  </a:solidFill>
                  <a:latin typeface="Open Sans"/>
                  <a:ea typeface="Open Sans"/>
                  <a:cs typeface="Open Sans"/>
                  <a:sym typeface="Open Sans"/>
                </a:rPr>
                <a:t> or discourage</a:t>
              </a:r>
              <a:r>
                <a:rPr lang="en-US" sz="1000" b="0" i="0" u="none" dirty="0">
                  <a:solidFill>
                    <a:srgbClr val="3D4543"/>
                  </a:solidFill>
                  <a:latin typeface="Open Sans"/>
                  <a:ea typeface="Open Sans"/>
                  <a:cs typeface="Open Sans"/>
                  <a:sym typeface="Open Sans"/>
                </a:rPr>
                <a:t> heavy drinking?</a:t>
              </a:r>
              <a:endParaRPr dirty="0"/>
            </a:p>
          </p:txBody>
        </p:sp>
        <p:sp>
          <p:nvSpPr>
            <p:cNvPr id="4" name="Google Shape;429;p17"/>
            <p:cNvSpPr>
              <a:spLocks/>
            </p:cNvSpPr>
            <p:nvPr/>
          </p:nvSpPr>
          <p:spPr bwMode="white">
            <a:xfrm>
              <a:off x="5137042" y="5020151"/>
              <a:ext cx="137160" cy="1188720"/>
            </a:xfrm>
            <a:prstGeom prst="rect">
              <a:avLst/>
            </a:prstGeom>
            <a:solidFill>
              <a:srgbClr val="4BACC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rgbClr val="3D4543"/>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6" name="Google Shape;436;p18"/>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37" name="Google Shape;437;p18"/>
          <p:cNvSpPr>
            <a:spLocks noGrp="1"/>
          </p:cNvSpPr>
          <p:nvPr>
            <p:ph type="body" idx="1"/>
          </p:nvPr>
        </p:nvSpPr>
        <p:spPr bwMode="white">
          <a:xfrm>
            <a:off x="685800" y="1510260"/>
            <a:ext cx="3938443" cy="167185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The most common locations where your students reported consuming alcohol recently, among those who had a drink in the previous two weeks.</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050" i="1" dirty="0">
                <a:solidFill>
                  <a:srgbClr val="3D4543"/>
                </a:solidFill>
                <a:latin typeface="Open Sans"/>
                <a:ea typeface="Open Sans"/>
                <a:cs typeface="Open Sans"/>
                <a:sym typeface="Open Sans"/>
              </a:rPr>
              <a:t>Follow-Up Survey (Survey 3), drinkers only, n = 278</a:t>
            </a:r>
            <a:endParaRPr sz="1200" i="1" dirty="0">
              <a:solidFill>
                <a:srgbClr val="3D4543"/>
              </a:solidFill>
              <a:latin typeface="Open Sans"/>
              <a:ea typeface="Open Sans"/>
              <a:cs typeface="Open Sans"/>
              <a:sym typeface="Open Sans"/>
            </a:endParaRPr>
          </a:p>
        </p:txBody>
      </p:sp>
      <p:sp>
        <p:nvSpPr>
          <p:cNvPr id="438" name="Google Shape;438;p1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18</a:t>
            </a:fld>
            <a:endParaRPr dirty="0"/>
          </a:p>
        </p:txBody>
      </p:sp>
      <p:sp>
        <p:nvSpPr>
          <p:cNvPr id="439" name="Google Shape;439;p18"/>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Where Students </a:t>
            </a:r>
            <a:br>
              <a:rPr lang="en-US" b="1" dirty="0">
                <a:solidFill>
                  <a:srgbClr val="3D4543"/>
                </a:solidFill>
                <a:latin typeface="Open Sans"/>
                <a:ea typeface="Open Sans"/>
                <a:cs typeface="Open Sans"/>
                <a:sym typeface="Open Sans"/>
              </a:rPr>
            </a:br>
            <a:r>
              <a:rPr lang="en-US" b="1" dirty="0">
                <a:solidFill>
                  <a:srgbClr val="3D4543"/>
                </a:solidFill>
                <a:latin typeface="Open Sans"/>
                <a:ea typeface="Open Sans"/>
                <a:cs typeface="Open Sans"/>
                <a:sym typeface="Open Sans"/>
              </a:rPr>
              <a:t>Choose To Drink</a:t>
            </a:r>
            <a:endParaRPr b="1" dirty="0">
              <a:solidFill>
                <a:srgbClr val="3D4543"/>
              </a:solidFill>
              <a:latin typeface="Open Sans"/>
              <a:ea typeface="Open Sans"/>
              <a:cs typeface="Open Sans"/>
              <a:sym typeface="Open Sans"/>
            </a:endParaRPr>
          </a:p>
        </p:txBody>
      </p:sp>
      <p:grpSp>
        <p:nvGrpSpPr>
          <p:cNvPr id="440" name="Google Shape;440;p18"/>
          <p:cNvGrpSpPr>
            <a:grpSpLocks/>
          </p:cNvGrpSpPr>
          <p:nvPr/>
        </p:nvGrpSpPr>
        <p:grpSpPr bwMode="white">
          <a:xfrm>
            <a:off x="660154" y="2788169"/>
            <a:ext cx="3964089" cy="3297615"/>
            <a:chOff x="5121802" y="5005871"/>
            <a:chExt cx="3579981" cy="1203000"/>
          </a:xfrm>
        </p:grpSpPr>
        <p:sp>
          <p:nvSpPr>
            <p:cNvPr id="441" name="Google Shape;441;p18"/>
            <p:cNvSpPr>
              <a:spLocks/>
            </p:cNvSpPr>
            <p:nvPr/>
          </p:nvSpPr>
          <p:spPr bwMode="white">
            <a:xfrm>
              <a:off x="5245424"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850"/>
                <a:buFont typeface="Arial"/>
                <a:buNone/>
              </a:pPr>
              <a:r>
                <a:rPr lang="en-US" sz="900" b="1" i="0" u="none" dirty="0">
                  <a:solidFill>
                    <a:srgbClr val="3D4543"/>
                  </a:solidFill>
                  <a:latin typeface="Open Sans"/>
                  <a:ea typeface="Open Sans"/>
                  <a:cs typeface="Open Sans"/>
                  <a:sym typeface="Open Sans"/>
                </a:rPr>
                <a:t>Policy Tip</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Certain drinking locations — including campus pubs, off-campus house parties — have been shown to be associated with significant negative outcomes (EVERFI, 2012). The same study also indicated that certain locations (on-campus dances and concerts) have a greater relationship with sexual assault than other locations.</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A more recent study found students living off-campus (without parents) report significantly more frequent alcohol consumption, drinking larger quantities, more frequent heavy drinking, and a greater number of negative alcohol-related outcomes than students living on-campus (Benz et al., 2017).</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How can this research and drinking location data from your school inform housing and on-campus policy at your institution?</a:t>
              </a:r>
              <a:endParaRPr sz="900" b="0" i="0" u="none" dirty="0">
                <a:solidFill>
                  <a:srgbClr val="3D4543"/>
                </a:solidFill>
                <a:latin typeface="Open Sans"/>
                <a:ea typeface="Open Sans"/>
                <a:cs typeface="Open Sans"/>
                <a:sym typeface="Open Sans"/>
              </a:endParaRPr>
            </a:p>
          </p:txBody>
        </p:sp>
        <p:sp>
          <p:nvSpPr>
            <p:cNvPr id="442" name="Google Shape;442;p18"/>
            <p:cNvSpPr>
              <a:spLocks/>
            </p:cNvSpPr>
            <p:nvPr/>
          </p:nvSpPr>
          <p:spPr bwMode="white">
            <a:xfrm>
              <a:off x="5121802" y="5005871"/>
              <a:ext cx="137160" cy="1203000"/>
            </a:xfrm>
            <a:prstGeom prst="rect">
              <a:avLst/>
            </a:prstGeom>
            <a:solidFill>
              <a:srgbClr val="F7964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8" name="Google Shape;448;p19" descr="Why"/>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49" name="Google Shape;449;p19"/>
          <p:cNvSpPr>
            <a:spLocks noGrp="1"/>
          </p:cNvSpPr>
          <p:nvPr>
            <p:ph type="body" idx="1"/>
          </p:nvPr>
        </p:nvSpPr>
        <p:spPr bwMode="white">
          <a:xfrm>
            <a:off x="685801" y="1600200"/>
            <a:ext cx="3606800" cy="1548036"/>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Drinkers indicated their most important reasons for choosing to drink alcohol.</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i="1" dirty="0">
                <a:solidFill>
                  <a:srgbClr val="3D4543"/>
                </a:solidFill>
                <a:latin typeface="Open Sans"/>
                <a:ea typeface="Open Sans"/>
                <a:cs typeface="Open Sans"/>
                <a:sym typeface="Open Sans"/>
              </a:rPr>
              <a:t>Follow-Up Survey (Survey 3), drinkers only, n = 278</a:t>
            </a:r>
            <a:endParaRPr i="1" dirty="0">
              <a:solidFill>
                <a:srgbClr val="3D4543"/>
              </a:solidFill>
              <a:latin typeface="Open Sans"/>
              <a:ea typeface="Open Sans"/>
              <a:cs typeface="Open Sans"/>
              <a:sym typeface="Open Sans"/>
            </a:endParaRPr>
          </a:p>
        </p:txBody>
      </p:sp>
      <p:sp>
        <p:nvSpPr>
          <p:cNvPr id="450" name="Google Shape;450;p19"/>
          <p:cNvSpPr>
            <a:spLocks noGrp="1"/>
          </p:cNvSpPr>
          <p:nvPr>
            <p:ph type="ftr" idx="11"/>
          </p:nvPr>
        </p:nvSpPr>
        <p:spPr bwMode="white">
          <a:xfrm>
            <a:off x="5402300" y="6407711"/>
            <a:ext cx="4864255" cy="75923"/>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solidFill>
                  <a:srgbClr val="3D4543"/>
                </a:solidFill>
              </a:rPr>
              <a:t>Percentages represent students who selected option.</a:t>
            </a:r>
            <a:endParaRPr dirty="0">
              <a:solidFill>
                <a:srgbClr val="3D4543"/>
              </a:solidFill>
            </a:endParaRPr>
          </a:p>
        </p:txBody>
      </p:sp>
      <p:sp>
        <p:nvSpPr>
          <p:cNvPr id="451" name="Google Shape;451;p19"/>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19</a:t>
            </a:fld>
            <a:endParaRPr dirty="0"/>
          </a:p>
        </p:txBody>
      </p:sp>
      <p:sp>
        <p:nvSpPr>
          <p:cNvPr id="452" name="Google Shape;452;p19"/>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Why Students </a:t>
            </a:r>
            <a:br>
              <a:rPr lang="en-US" b="1" dirty="0">
                <a:latin typeface="Open Sans"/>
                <a:ea typeface="Open Sans"/>
                <a:cs typeface="Open Sans"/>
                <a:sym typeface="Open Sans"/>
              </a:rPr>
            </a:br>
            <a:r>
              <a:rPr lang="en-US" b="1" dirty="0">
                <a:latin typeface="Open Sans"/>
                <a:ea typeface="Open Sans"/>
                <a:cs typeface="Open Sans"/>
                <a:sym typeface="Open Sans"/>
              </a:rPr>
              <a:t>Choose To Drink</a:t>
            </a:r>
            <a:endParaRPr b="1" dirty="0">
              <a:latin typeface="Open Sans"/>
              <a:ea typeface="Open Sans"/>
              <a:cs typeface="Open Sans"/>
              <a:sym typeface="Open Sans"/>
            </a:endParaRPr>
          </a:p>
        </p:txBody>
      </p:sp>
      <p:grpSp>
        <p:nvGrpSpPr>
          <p:cNvPr id="453" name="Google Shape;453;p19"/>
          <p:cNvGrpSpPr>
            <a:grpSpLocks/>
          </p:cNvGrpSpPr>
          <p:nvPr/>
        </p:nvGrpSpPr>
        <p:grpSpPr bwMode="white">
          <a:xfrm>
            <a:off x="660155" y="2834113"/>
            <a:ext cx="3579005" cy="3055701"/>
            <a:chOff x="5121802" y="5005871"/>
            <a:chExt cx="3579005" cy="1203000"/>
          </a:xfrm>
        </p:grpSpPr>
        <p:sp>
          <p:nvSpPr>
            <p:cNvPr id="454" name="Google Shape;454;p19"/>
            <p:cNvSpPr>
              <a:spLocks/>
            </p:cNvSpPr>
            <p:nvPr/>
          </p:nvSpPr>
          <p:spPr bwMode="white">
            <a:xfrm>
              <a:off x="5244448"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Reasons for consuming alcohol vary greatly for institutions and across different groups of students. Consider the reasons why students are choosing to drink and investigate whether those challenges can be met with other strategies for these students.</a:t>
              </a:r>
              <a:r>
                <a:rPr lang="en-US" sz="1000" dirty="0">
                  <a:solidFill>
                    <a:srgbClr val="3D4543"/>
                  </a:solidFill>
                  <a:latin typeface="Open Sans"/>
                  <a:ea typeface="Open Sans"/>
                  <a:cs typeface="Open Sans"/>
                  <a:sym typeface="Open Sans"/>
                </a:rPr>
                <a:t> </a:t>
              </a:r>
              <a:endParaRPr sz="16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With </a:t>
              </a:r>
              <a:r>
                <a:rPr lang="en-US" sz="1000" dirty="0">
                  <a:solidFill>
                    <a:srgbClr val="3D4543"/>
                  </a:solidFill>
                  <a:latin typeface="Open Sans"/>
                  <a:ea typeface="Open Sans"/>
                  <a:cs typeface="Open Sans"/>
                  <a:sym typeface="Open Sans"/>
                </a:rPr>
                <a:t>your </a:t>
              </a:r>
              <a:r>
                <a:rPr lang="en-US" sz="1000" b="0" i="0" u="none" dirty="0">
                  <a:solidFill>
                    <a:srgbClr val="3D4543"/>
                  </a:solidFill>
                  <a:latin typeface="Open Sans"/>
                  <a:ea typeface="Open Sans"/>
                  <a:cs typeface="Open Sans"/>
                  <a:sym typeface="Open Sans"/>
                </a:rPr>
                <a:t>data, you can also explore whether certain reasons for drinking are associated with higher-risk drinking behaviors and negative outcomes. These reasons could be candidates to target with social norm campaigns or other prevention efforts.</a:t>
              </a:r>
              <a:endParaRPr sz="1600" b="0" i="0" u="none" dirty="0">
                <a:solidFill>
                  <a:srgbClr val="3D4543"/>
                </a:solidFill>
                <a:latin typeface="Open Sans"/>
                <a:ea typeface="Open Sans"/>
                <a:cs typeface="Open Sans"/>
                <a:sym typeface="Open Sans"/>
              </a:endParaRPr>
            </a:p>
          </p:txBody>
        </p:sp>
        <p:sp>
          <p:nvSpPr>
            <p:cNvPr id="455" name="Google Shape;455;p19"/>
            <p:cNvSpPr>
              <a:spLocks/>
            </p:cNvSpPr>
            <p:nvPr/>
          </p:nvSpPr>
          <p:spPr bwMode="white">
            <a:xfrm>
              <a:off x="5121802" y="5005871"/>
              <a:ext cx="137160" cy="1203000"/>
            </a:xfrm>
            <a:prstGeom prst="rect">
              <a:avLst/>
            </a:prstGeom>
            <a:solidFill>
              <a:srgbClr val="1F497D"/>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Google Shape;198;p2"/>
          <p:cNvSpPr txBox="1">
            <a:spLocks noChangeArrowheads="1"/>
          </p:cNvSpPr>
          <p:nvPr/>
        </p:nvSpPr>
        <p:spPr bwMode="white">
          <a:xfrm>
            <a:off x="685800" y="404904"/>
            <a:ext cx="6097088" cy="292772"/>
          </a:xfrm>
          <a:prstGeom prst="rect">
            <a:avLst/>
          </a:prstGeom>
          <a:noFill/>
          <a:ln>
            <a:noFill/>
            <a:headEnd type="none"/>
            <a:tailEnd type="none"/>
          </a:ln>
        </p:spPr>
        <p:txBody>
          <a:bodyPr wrap="square" lIns="0" tIns="0" rIns="0" bIns="0" anchor="t">
            <a:noAutofit/>
          </a:bodyPr>
          <a:lstStyle/>
          <a:p>
            <a:pPr>
              <a:lnSpc>
                <a:spcPct val="150000"/>
              </a:lnSpc>
              <a:buClr>
                <a:schemeClr val="accent1"/>
              </a:buClr>
              <a:buSzPts val="1200"/>
            </a:pPr>
            <a:r>
              <a:rPr lang="en-US" sz="1200" b="1" i="0" u="none" dirty="0">
                <a:solidFill>
                  <a:srgbClr val="1C366B"/>
                </a:solidFill>
                <a:ea typeface="Open Sans"/>
                <a:cs typeface="Open Sans"/>
                <a:sym typeface="Open Sans"/>
              </a:rPr>
              <a:t>Dear Georgia Institute of Technology </a:t>
            </a:r>
            <a:r>
              <a:rPr lang="en-US" sz="1200" b="1" dirty="0">
                <a:solidFill>
                  <a:srgbClr val="1C366B"/>
                </a:solidFill>
                <a:ea typeface="Open Sans"/>
                <a:cs typeface="Open Sans"/>
                <a:sym typeface="Open Sans"/>
              </a:rPr>
              <a:t>Partner</a:t>
            </a:r>
            <a:r>
              <a:rPr lang="en-US" sz="1200" b="1" i="0" u="none" dirty="0">
                <a:solidFill>
                  <a:srgbClr val="1C366B"/>
                </a:solidFill>
                <a:ea typeface="Open Sans"/>
                <a:cs typeface="Open Sans"/>
                <a:sym typeface="Open Sans"/>
              </a:rPr>
              <a:t>,</a:t>
            </a:r>
            <a:endParaRPr lang="en-US" sz="1400" b="0" i="0" u="none" dirty="0">
              <a:solidFill>
                <a:srgbClr val="1C366B"/>
              </a:solidFill>
              <a:ea typeface="Open Sans"/>
              <a:cs typeface="Open Sans"/>
            </a:endParaRPr>
          </a:p>
        </p:txBody>
      </p:sp>
      <p:sp>
        <p:nvSpPr>
          <p:cNvPr id="5" name="TextBox 4"/>
          <p:cNvSpPr txBox="1">
            <a:spLocks noChangeArrowheads="1"/>
          </p:cNvSpPr>
          <p:nvPr/>
        </p:nvSpPr>
        <p:spPr bwMode="white">
          <a:xfrm>
            <a:off x="2658257" y="7225259"/>
            <a:ext cx="9533743" cy="792268"/>
          </a:xfrm>
          <a:prstGeom prst="rect">
            <a:avLst/>
          </a:prstGeom>
          <a:noFill/>
          <a:ln>
            <a:headEnd type="none"/>
            <a:tailEnd type="none"/>
          </a:ln>
        </p:spPr>
        <p:txBody>
          <a:bodyPr wrap="square" lIns="91440" tIns="45720" rIns="91440" bIns="45720" anchor="t">
            <a:spAutoFit/>
          </a:bodyPr>
          <a:lstStyle/>
          <a:p>
            <a:pPr>
              <a:lnSpc>
                <a:spcPct val="130000"/>
              </a:lnSpc>
              <a:buClr>
                <a:schemeClr val="tx1"/>
              </a:buClr>
              <a:buSzPts val="1000"/>
            </a:pPr>
            <a:endParaRPr lang="en-US" sz="1200" dirty="0">
              <a:solidFill>
                <a:schemeClr val="bg2"/>
              </a:solidFill>
              <a:latin typeface="Open Sans"/>
              <a:ea typeface="Open Sans"/>
              <a:cs typeface="Open Sans"/>
            </a:endParaRPr>
          </a:p>
          <a:p>
            <a:pPr>
              <a:lnSpc>
                <a:spcPct val="130000"/>
              </a:lnSpc>
              <a:buClr>
                <a:schemeClr val="tx1"/>
              </a:buClr>
              <a:buSzPts val="1000"/>
            </a:pPr>
            <a:br>
              <a:rPr lang="en-US" sz="1200" b="0" i="0" u="none" dirty="0">
                <a:latin typeface="Open Sans"/>
                <a:ea typeface="Open Sans"/>
                <a:cs typeface="Open Sans"/>
              </a:rPr>
            </a:br>
            <a:endParaRPr lang="en-US" sz="1200" b="0" i="0" u="none" dirty="0">
              <a:solidFill>
                <a:srgbClr val="3D4543"/>
              </a:solidFill>
              <a:latin typeface="Open Sans"/>
              <a:ea typeface="Open Sans"/>
              <a:cs typeface="Open Sans"/>
              <a:sym typeface="Open Sans"/>
            </a:endParaRPr>
          </a:p>
        </p:txBody>
      </p:sp>
      <p:sp>
        <p:nvSpPr>
          <p:cNvPr id="6" name="Content Placeholder 5"/>
          <p:cNvSpPr txBox="1">
            <a:spLocks noChangeArrowheads="1"/>
          </p:cNvSpPr>
          <p:nvPr/>
        </p:nvSpPr>
        <p:spPr bwMode="white">
          <a:xfrm>
            <a:off x="685800" y="783515"/>
            <a:ext cx="10101649" cy="5067946"/>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spcBef>
                <a:spcPts val="0"/>
              </a:spcBef>
              <a:buNone/>
            </a:pPr>
            <a:r>
              <a:rPr lang="en-US" sz="1100" dirty="0">
                <a:ea typeface="+mn-lt"/>
                <a:cs typeface="+mn-lt"/>
              </a:rPr>
              <a:t>I am pleased to provide your 2022-2023 Impact Report for </a:t>
            </a:r>
            <a:r>
              <a:rPr lang="en-US" sz="1100" i="1" dirty="0">
                <a:ea typeface="+mn-lt"/>
                <a:cs typeface="+mn-lt"/>
              </a:rPr>
              <a:t>AlcoholEdu for College</a:t>
            </a:r>
            <a:r>
              <a:rPr lang="en-US" sz="1100" dirty="0">
                <a:ea typeface="+mn-lt"/>
                <a:cs typeface="+mn-lt"/>
              </a:rPr>
              <a:t>. This year’s report includes key insights from your Vector Solutions program, demonstrating the impact of your investment in the health, safety, and well-being of your students and employees. </a:t>
            </a:r>
            <a:endParaRPr lang="en-US" sz="1100" dirty="0">
              <a:cs typeface="Arial"/>
            </a:endParaRPr>
          </a:p>
          <a:p>
            <a:pPr marL="0" indent="0" defTabSz="914400">
              <a:spcBef>
                <a:spcPts val="0"/>
              </a:spcBef>
              <a:buNone/>
            </a:pPr>
            <a:endParaRPr lang="en-US" sz="1100" dirty="0">
              <a:ea typeface="+mn-lt"/>
              <a:cs typeface="+mn-lt"/>
            </a:endParaRPr>
          </a:p>
          <a:p>
            <a:pPr marL="0" indent="0" defTabSz="914400">
              <a:spcBef>
                <a:spcPts val="0"/>
              </a:spcBef>
              <a:buNone/>
            </a:pPr>
            <a:r>
              <a:rPr lang="en-US" sz="1100" dirty="0">
                <a:ea typeface="+mn-lt"/>
                <a:cs typeface="+mn-lt"/>
              </a:rPr>
              <a:t>Prevention efforts have always been central to the mission of higher education. However, emerging insights elevate and reposition this important work in the evolving context of our industry and the communities we serve.</a:t>
            </a:r>
            <a:endParaRPr lang="en-US" sz="1100" dirty="0">
              <a:cs typeface="Arial"/>
            </a:endParaRPr>
          </a:p>
          <a:p>
            <a:pPr defTabSz="914400">
              <a:buFont typeface="Arial"/>
              <a:buChar char="•"/>
            </a:pPr>
            <a:r>
              <a:rPr lang="en-US" sz="1100" dirty="0">
                <a:ea typeface="+mn-lt"/>
                <a:cs typeface="+mn-lt"/>
              </a:rPr>
              <a:t> In a recent Vector Solutions survey of current college students, safety, well-being, and inclusion were as important as reputation, academic rigor, and affordability in their decision of which college to attend. Similarly, student well-being initiatives were more strongly correlated with college satisfaction than any other factor, including cost, rigor, and academic opportunity. </a:t>
            </a:r>
          </a:p>
          <a:p>
            <a:pPr defTabSz="914400">
              <a:buFont typeface="Arial"/>
              <a:buChar char="•"/>
            </a:pPr>
            <a:r>
              <a:rPr lang="en-US" sz="1100" dirty="0">
                <a:ea typeface="+mn-lt"/>
                <a:cs typeface="+mn-lt"/>
              </a:rPr>
              <a:t>Data from Vector Solutions’ campus climate survey showed that students who participated in prevention programs were 50% more likely to feel valued in the classroom, happy to be at their school, and a greater sense of belonging versus students who did not participate in these programs.</a:t>
            </a:r>
          </a:p>
          <a:p>
            <a:pPr defTabSz="914400">
              <a:buFont typeface="Arial"/>
              <a:buChar char="•"/>
            </a:pPr>
            <a:r>
              <a:rPr lang="en-US" sz="1100" dirty="0">
                <a:ea typeface="+mn-lt"/>
                <a:cs typeface="+mn-lt"/>
              </a:rPr>
              <a:t>Institutions that are maximizing their use of digital prevention programs have, on average, a 10% higher first-year retention rate compared to institutions that are not achieving similar standards.* Over one-third of graduating high school seniors said they’re more likely to attend these leading prevention institutions.</a:t>
            </a:r>
          </a:p>
          <a:p>
            <a:pPr defTabSz="914400">
              <a:buFont typeface="Arial"/>
              <a:buChar char="•"/>
            </a:pPr>
            <a:r>
              <a:rPr lang="en-US" sz="1100" dirty="0">
                <a:ea typeface="+mn-lt"/>
                <a:cs typeface="+mn-lt"/>
              </a:rPr>
              <a:t>Prevention programming is also fostering the development of critical skills for supporting students in their lives after college. Two-thirds of students who participated in Vector Solutions’ prevention programs said that the course made them feel better prepared and qualified for future jobs. Over 70% felt they had better understanding and awareness of the wider world.</a:t>
            </a:r>
          </a:p>
          <a:p>
            <a:pPr marL="0" indent="0" defTabSz="914400">
              <a:buNone/>
            </a:pPr>
            <a:r>
              <a:rPr lang="en-US" sz="1100" dirty="0">
                <a:ea typeface="+mn-lt"/>
                <a:cs typeface="+mn-lt"/>
              </a:rPr>
              <a:t>As you delve into the insights in this year’s Impact Report, I encourage you to consider the many ways our work together drives outcomes that not only enhance the well-being of your community but also the performance of your institution. These strategic connections demonstrate that prevention is both mission- and business-critical for the future of higher education. </a:t>
            </a:r>
          </a:p>
          <a:p>
            <a:pPr marL="0" indent="0" defTabSz="914400">
              <a:lnSpc>
                <a:spcPct val="100000"/>
              </a:lnSpc>
              <a:buNone/>
            </a:pPr>
            <a:r>
              <a:rPr lang="en-US" sz="1100" dirty="0">
                <a:ea typeface="+mn-lt"/>
                <a:cs typeface="+mn-lt"/>
              </a:rPr>
              <a:t>And working together, that future is abundantly bright.</a:t>
            </a:r>
          </a:p>
          <a:p>
            <a:pPr marL="0" indent="0" defTabSz="914400">
              <a:lnSpc>
                <a:spcPct val="150000"/>
              </a:lnSpc>
              <a:spcAft>
                <a:spcPct val="0"/>
              </a:spcAft>
              <a:buClrTx/>
              <a:buNone/>
            </a:pPr>
            <a:endParaRPr lang="en-US" altLang="en-US" sz="1100" dirty="0">
              <a:solidFill>
                <a:srgbClr val="222222"/>
              </a:solidFill>
              <a:latin typeface="Open Sans"/>
              <a:ea typeface="Open Sans"/>
              <a:cs typeface="Open Sans"/>
            </a:endParaRPr>
          </a:p>
          <a:p>
            <a:pPr marL="0" indent="0" defTabSz="914400">
              <a:lnSpc>
                <a:spcPct val="150000"/>
              </a:lnSpc>
              <a:buNone/>
            </a:pPr>
            <a:endParaRPr lang="en-US" sz="1100" dirty="0">
              <a:solidFill>
                <a:srgbClr val="515859"/>
              </a:solidFill>
              <a:latin typeface="Open Sans"/>
              <a:ea typeface="Open Sans"/>
              <a:cs typeface="Open Sans"/>
            </a:endParaRPr>
          </a:p>
          <a:p>
            <a:pPr marL="0" indent="0" defTabSz="914400">
              <a:lnSpc>
                <a:spcPct val="100000"/>
              </a:lnSpc>
              <a:spcBef>
                <a:spcPts val="0"/>
              </a:spcBef>
              <a:buNone/>
            </a:pPr>
            <a:r>
              <a:rPr lang="en-US" sz="1100" dirty="0">
                <a:ea typeface="+mn-lt"/>
                <a:cs typeface="+mn-lt"/>
              </a:rPr>
              <a:t>Rob Buelow</a:t>
            </a:r>
          </a:p>
          <a:p>
            <a:pPr marL="0" indent="0" defTabSz="914400">
              <a:lnSpc>
                <a:spcPct val="100000"/>
              </a:lnSpc>
              <a:spcBef>
                <a:spcPts val="0"/>
              </a:spcBef>
              <a:buNone/>
            </a:pPr>
            <a:r>
              <a:rPr lang="en-US" sz="1100" dirty="0">
                <a:ea typeface="+mn-lt"/>
                <a:cs typeface="+mn-lt"/>
              </a:rPr>
              <a:t>Head of Product, Education</a:t>
            </a:r>
            <a:endParaRPr lang="en-US" dirty="0">
              <a:ea typeface="+mn-lt"/>
              <a:cs typeface="+mn-lt"/>
            </a:endParaRPr>
          </a:p>
          <a:p>
            <a:pPr marL="0" indent="0" defTabSz="914400">
              <a:lnSpc>
                <a:spcPct val="100000"/>
              </a:lnSpc>
              <a:spcBef>
                <a:spcPts val="0"/>
              </a:spcBef>
              <a:buNone/>
            </a:pPr>
            <a:r>
              <a:rPr lang="en-US" sz="1100" dirty="0">
                <a:ea typeface="+mn-lt"/>
                <a:cs typeface="+mn-lt"/>
              </a:rPr>
              <a:t>Vector Solutions</a:t>
            </a:r>
          </a:p>
          <a:p>
            <a:pPr defTabSz="914400">
              <a:buNone/>
            </a:pPr>
            <a:endParaRPr lang="en-US" sz="1100" dirty="0">
              <a:ea typeface="+mn-lt"/>
              <a:cs typeface="+mn-lt"/>
            </a:endParaRPr>
          </a:p>
          <a:p>
            <a:pPr marL="0" indent="0" defTabSz="914400">
              <a:lnSpc>
                <a:spcPct val="100000"/>
              </a:lnSpc>
              <a:buNone/>
            </a:pPr>
            <a:r>
              <a:rPr lang="en-US" sz="1100" i="1" dirty="0">
                <a:ea typeface="+mn-lt"/>
                <a:cs typeface="+mn-lt"/>
              </a:rPr>
              <a:t>* These data are based on the 2022 recipients of the Campus Prevention Network Seal of Prevention.</a:t>
            </a:r>
          </a:p>
          <a:p>
            <a:pPr marL="0" indent="0" defTabSz="914400">
              <a:lnSpc>
                <a:spcPct val="150000"/>
              </a:lnSpc>
              <a:buNone/>
            </a:pPr>
            <a:endParaRPr lang="en-US" sz="1100" dirty="0">
              <a:latin typeface="Open Sans"/>
              <a:ea typeface="Open Sans"/>
              <a:cs typeface="Open Sans"/>
            </a:endParaRPr>
          </a:p>
        </p:txBody>
      </p:sp>
      <p:pic>
        <p:nvPicPr>
          <p:cNvPr id="7" name="Picture 6"/>
          <p:cNvPicPr>
            <a:picLocks noChangeAspect="1"/>
          </p:cNvPicPr>
          <p:nvPr/>
        </p:nvPicPr>
        <p:blipFill>
          <a:blip r:embed="rId3">
            <a:lum/>
            <a:extLst>
              <a:ext uri="{BEBA8EAE-BF5A-486C-A8C5-ECC9F3942E4B}">
                <a14:imgProps xmlns:a14="http://schemas.microsoft.com/office/drawing/2010/main">
                  <a14:imgLayer r:embed="rId4">
                    <a14:imgEffect>
                      <a14:colorTemperature colorTemp="9546"/>
                    </a14:imgEffect>
                    <a14:imgEffect>
                      <a14:saturation sat="357000"/>
                    </a14:imgEffect>
                  </a14:imgLayer>
                </a14:imgProps>
              </a:ext>
            </a:extLst>
          </a:blip>
          <a:srcRect/>
          <a:stretch>
            <a:fillRect/>
          </a:stretch>
        </p:blipFill>
        <p:spPr bwMode="white">
          <a:xfrm>
            <a:off x="5851929" y="3512785"/>
            <a:ext cx="1125528" cy="548788"/>
          </a:xfrm>
          <a:prstGeom prst="rect">
            <a:avLst/>
          </a:prstGeom>
          <a:ln>
            <a:headEnd type="none"/>
            <a:tailEnd type="none"/>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Google Shape;461;p20"/>
          <p:cNvSpPr>
            <a:spLocks noGrp="1"/>
          </p:cNvSpPr>
          <p:nvPr>
            <p:ph type="body" idx="1"/>
          </p:nvPr>
        </p:nvSpPr>
        <p:spPr bwMode="white">
          <a:xfrm>
            <a:off x="685801" y="1600199"/>
            <a:ext cx="3606800" cy="159099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400" dirty="0">
                <a:solidFill>
                  <a:srgbClr val="3D4543"/>
                </a:solidFill>
                <a:latin typeface="Open Sans"/>
                <a:ea typeface="Open Sans"/>
                <a:cs typeface="Open Sans"/>
                <a:sym typeface="Open Sans"/>
              </a:rPr>
              <a:t>Both drinkers and nondrinkers indicated their most important reasons for choosing whether or not to drink alcohol.</a:t>
            </a:r>
            <a:endParaRPr sz="14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i="1" dirty="0">
                <a:solidFill>
                  <a:srgbClr val="3D4543"/>
                </a:solidFill>
                <a:latin typeface="Open Sans"/>
                <a:ea typeface="Open Sans"/>
                <a:cs typeface="Open Sans"/>
                <a:sym typeface="Open Sans"/>
              </a:rPr>
              <a:t>Follow-Up Survey (Survey 3), nondrinkers, </a:t>
            </a:r>
            <a:br>
              <a:rPr lang="en-US" i="1" dirty="0">
                <a:solidFill>
                  <a:srgbClr val="3D4543"/>
                </a:solidFill>
                <a:latin typeface="Open Sans"/>
                <a:ea typeface="Open Sans"/>
                <a:cs typeface="Open Sans"/>
                <a:sym typeface="Open Sans"/>
              </a:rPr>
            </a:br>
            <a:r>
              <a:rPr lang="en-US" i="1" dirty="0">
                <a:solidFill>
                  <a:srgbClr val="3D4543"/>
                </a:solidFill>
                <a:latin typeface="Open Sans"/>
                <a:ea typeface="Open Sans"/>
                <a:cs typeface="Open Sans"/>
                <a:sym typeface="Open Sans"/>
              </a:rPr>
              <a:t>n = 1,480 and drinkers, n = 278</a:t>
            </a:r>
            <a:endParaRPr sz="1050" i="1" dirty="0">
              <a:solidFill>
                <a:srgbClr val="3D4543"/>
              </a:solidFill>
              <a:latin typeface="Open Sans"/>
              <a:ea typeface="Open Sans"/>
              <a:cs typeface="Open Sans"/>
              <a:sym typeface="Open Sans"/>
            </a:endParaRPr>
          </a:p>
        </p:txBody>
      </p:sp>
      <p:sp>
        <p:nvSpPr>
          <p:cNvPr id="462" name="Google Shape;462;p20"/>
          <p:cNvSpPr>
            <a:spLocks noGrp="1"/>
          </p:cNvSpPr>
          <p:nvPr>
            <p:ph type="ftr" idx="11"/>
          </p:nvPr>
        </p:nvSpPr>
        <p:spPr bwMode="white">
          <a:xfrm>
            <a:off x="2038349" y="6407712"/>
            <a:ext cx="4373601" cy="75922"/>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solidFill>
                  <a:srgbClr val="3D4543"/>
                </a:solidFill>
              </a:rPr>
              <a:t>Percentages represent students who selected option. </a:t>
            </a:r>
            <a:endParaRPr dirty="0"/>
          </a:p>
          <a:p>
            <a:pPr marL="0" indent="0" algn="l" rtl="0">
              <a:lnSpc>
                <a:spcPct val="100000"/>
              </a:lnSpc>
              <a:spcBef>
                <a:spcPts val="0"/>
              </a:spcBef>
              <a:spcAft>
                <a:spcPts val="0"/>
              </a:spcAft>
              <a:buSzPts val="1400"/>
              <a:buNone/>
            </a:pPr>
            <a:r>
              <a:rPr lang="en-US" sz="800" dirty="0">
                <a:solidFill>
                  <a:srgbClr val="3D4543"/>
                </a:solidFill>
              </a:rPr>
              <a:t>Non-drinkers includes abstainers and non-drinkers.</a:t>
            </a:r>
            <a:endParaRPr dirty="0">
              <a:solidFill>
                <a:srgbClr val="3D4543"/>
              </a:solidFill>
            </a:endParaRPr>
          </a:p>
        </p:txBody>
      </p:sp>
      <p:sp>
        <p:nvSpPr>
          <p:cNvPr id="463" name="Google Shape;463;p20"/>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20</a:t>
            </a:fld>
            <a:endParaRPr dirty="0"/>
          </a:p>
        </p:txBody>
      </p:sp>
      <p:sp>
        <p:nvSpPr>
          <p:cNvPr id="464" name="Google Shape;464;p20"/>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Why Students</a:t>
            </a:r>
            <a:br>
              <a:rPr lang="en-US" b="1" dirty="0">
                <a:latin typeface="Open Sans"/>
                <a:ea typeface="Open Sans"/>
                <a:cs typeface="Open Sans"/>
                <a:sym typeface="Open Sans"/>
              </a:rPr>
            </a:br>
            <a:r>
              <a:rPr lang="en-US" b="1" dirty="0">
                <a:latin typeface="Open Sans"/>
                <a:ea typeface="Open Sans"/>
                <a:cs typeface="Open Sans"/>
                <a:sym typeface="Open Sans"/>
              </a:rPr>
              <a:t>Choose Not To Drink</a:t>
            </a:r>
            <a:endParaRPr b="1" dirty="0">
              <a:latin typeface="Open Sans"/>
              <a:ea typeface="Open Sans"/>
              <a:cs typeface="Open Sans"/>
              <a:sym typeface="Open Sans"/>
            </a:endParaRPr>
          </a:p>
        </p:txBody>
      </p:sp>
      <p:graphicFrame>
        <p:nvGraphicFramePr>
          <p:cNvPr id="465" name="Google Shape;465;p20" descr="WhyNot"/>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66" name="Google Shape;466;p20"/>
          <p:cNvGrpSpPr>
            <a:grpSpLocks/>
          </p:cNvGrpSpPr>
          <p:nvPr/>
        </p:nvGrpSpPr>
        <p:grpSpPr bwMode="white">
          <a:xfrm>
            <a:off x="687049" y="3426706"/>
            <a:ext cx="3593519" cy="2502149"/>
            <a:chOff x="5121802" y="5005871"/>
            <a:chExt cx="3593519" cy="1203000"/>
          </a:xfrm>
        </p:grpSpPr>
        <p:sp>
          <p:nvSpPr>
            <p:cNvPr id="467" name="Google Shape;467;p20"/>
            <p:cNvSpPr>
              <a:spLocks/>
            </p:cNvSpPr>
            <p:nvPr/>
          </p:nvSpPr>
          <p:spPr bwMode="white">
            <a:xfrm>
              <a:off x="525896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“It would be far easier to increase the salience of existing reasons that drinkers have for restricting their alcohol use than to win their endorsement of still additional reasons that are primarily endorsed by abstainers (Huang et al., 2011).” Which reasons are most endorsed by drinkers on your campus? By nondrinkers? Consider those when designing campaigns focused on behavioral decision making for each of these groups of students. </a:t>
              </a:r>
              <a:endParaRPr sz="1600" b="0" i="0" u="none" dirty="0">
                <a:solidFill>
                  <a:srgbClr val="3D4543"/>
                </a:solidFill>
                <a:latin typeface="Open Sans"/>
                <a:ea typeface="Open Sans"/>
                <a:cs typeface="Open Sans"/>
                <a:sym typeface="Open Sans"/>
              </a:endParaRPr>
            </a:p>
          </p:txBody>
        </p:sp>
        <p:sp>
          <p:nvSpPr>
            <p:cNvPr id="468" name="Google Shape;468;p20"/>
            <p:cNvSpPr>
              <a:spLocks/>
            </p:cNvSpPr>
            <p:nvPr/>
          </p:nvSpPr>
          <p:spPr bwMode="white">
            <a:xfrm>
              <a:off x="5121802" y="5005871"/>
              <a:ext cx="137160" cy="1203000"/>
            </a:xfrm>
            <a:prstGeom prst="rect">
              <a:avLst/>
            </a:prstGeom>
            <a:solidFill>
              <a:srgbClr val="4F81BD"/>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4" name="Google Shape;474;p21"/>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75" name="Google Shape;475;p21"/>
          <p:cNvSpPr>
            <a:spLocks noGrp="1"/>
          </p:cNvSpPr>
          <p:nvPr>
            <p:ph type="body" idx="1"/>
          </p:nvPr>
        </p:nvSpPr>
        <p:spPr bwMode="white">
          <a:xfrm>
            <a:off x="685800" y="1600200"/>
            <a:ext cx="3606800" cy="1658501"/>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chemeClr val="bg2"/>
                </a:solidFill>
              </a:rPr>
              <a:t>These are some of the most common risk-related drinking behaviors reported by your students who had a drink in the two weeks prior to survey.</a:t>
            </a:r>
            <a:endParaRPr sz="1200" dirty="0">
              <a:solidFill>
                <a:schemeClr val="bg2"/>
              </a:solidFill>
            </a:endParaRPr>
          </a:p>
          <a:p>
            <a:pPr marL="0" indent="0" algn="l" rtl="0">
              <a:lnSpc>
                <a:spcPct val="130000"/>
              </a:lnSpc>
              <a:spcBef>
                <a:spcPts val="1200"/>
              </a:spcBef>
              <a:spcAft>
                <a:spcPts val="0"/>
              </a:spcAft>
              <a:buClr>
                <a:schemeClr val="tx1"/>
              </a:buClr>
              <a:buSzPts val="1200"/>
              <a:buNone/>
            </a:pPr>
            <a:r>
              <a:rPr lang="en-US" i="1" dirty="0">
                <a:solidFill>
                  <a:schemeClr val="bg2"/>
                </a:solidFill>
              </a:rPr>
              <a:t>Follow-Up Survey (Survey 3), drinkers only, n = 278</a:t>
            </a:r>
            <a:endParaRPr i="1" dirty="0">
              <a:solidFill>
                <a:schemeClr val="bg2"/>
              </a:solidFill>
            </a:endParaRPr>
          </a:p>
          <a:p>
            <a:pPr marL="0" indent="0" algn="l" rtl="0">
              <a:lnSpc>
                <a:spcPct val="130000"/>
              </a:lnSpc>
              <a:spcBef>
                <a:spcPts val="1200"/>
              </a:spcBef>
              <a:spcAft>
                <a:spcPts val="0"/>
              </a:spcAft>
              <a:buClr>
                <a:schemeClr val="tx1"/>
              </a:buClr>
              <a:buSzPts val="1200"/>
              <a:buNone/>
            </a:pPr>
            <a:endParaRPr dirty="0">
              <a:solidFill>
                <a:srgbClr val="3D4543"/>
              </a:solidFill>
            </a:endParaRPr>
          </a:p>
        </p:txBody>
      </p:sp>
      <p:sp>
        <p:nvSpPr>
          <p:cNvPr id="476" name="Google Shape;476;p21"/>
          <p:cNvSpPr>
            <a:spLocks noGrp="1"/>
          </p:cNvSpPr>
          <p:nvPr>
            <p:ph type="ftr" idx="11"/>
          </p:nvPr>
        </p:nvSpPr>
        <p:spPr bwMode="white">
          <a:xfrm>
            <a:off x="2038350" y="6407711"/>
            <a:ext cx="4057650" cy="136525"/>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t>Percentages represent responses of Frequently or Always.</a:t>
            </a:r>
            <a:endParaRPr dirty="0"/>
          </a:p>
        </p:txBody>
      </p:sp>
      <p:sp>
        <p:nvSpPr>
          <p:cNvPr id="477" name="Google Shape;477;p21"/>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21</a:t>
            </a:fld>
            <a:endParaRPr dirty="0"/>
          </a:p>
        </p:txBody>
      </p:sp>
      <p:sp>
        <p:nvSpPr>
          <p:cNvPr id="478" name="Google Shape;478;p21"/>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High-Risk</a:t>
            </a:r>
            <a:br>
              <a:rPr lang="en-US" b="1" dirty="0">
                <a:solidFill>
                  <a:srgbClr val="3D4543"/>
                </a:solidFill>
                <a:latin typeface="Open Sans"/>
                <a:ea typeface="Open Sans"/>
                <a:cs typeface="Open Sans"/>
                <a:sym typeface="Open Sans"/>
              </a:rPr>
            </a:br>
            <a:r>
              <a:rPr lang="en-US" b="1" dirty="0">
                <a:solidFill>
                  <a:srgbClr val="3D4543"/>
                </a:solidFill>
                <a:latin typeface="Open Sans"/>
                <a:ea typeface="Open Sans"/>
                <a:cs typeface="Open Sans"/>
                <a:sym typeface="Open Sans"/>
              </a:rPr>
              <a:t>Drinking Behaviors</a:t>
            </a:r>
            <a:endParaRPr b="1" dirty="0">
              <a:solidFill>
                <a:srgbClr val="3D4543"/>
              </a:solidFill>
              <a:latin typeface="Open Sans"/>
              <a:ea typeface="Open Sans"/>
              <a:cs typeface="Open Sans"/>
              <a:sym typeface="Open Sans"/>
            </a:endParaRPr>
          </a:p>
        </p:txBody>
      </p:sp>
      <p:grpSp>
        <p:nvGrpSpPr>
          <p:cNvPr id="479" name="Google Shape;479;p21"/>
          <p:cNvGrpSpPr>
            <a:grpSpLocks/>
          </p:cNvGrpSpPr>
          <p:nvPr/>
        </p:nvGrpSpPr>
        <p:grpSpPr bwMode="white">
          <a:xfrm>
            <a:off x="702289" y="3844776"/>
            <a:ext cx="3563039" cy="1911648"/>
            <a:chOff x="5137042" y="5005871"/>
            <a:chExt cx="3563039" cy="1203000"/>
          </a:xfrm>
        </p:grpSpPr>
        <p:sp>
          <p:nvSpPr>
            <p:cNvPr id="480" name="Google Shape;480;p21"/>
            <p:cNvSpPr>
              <a:spLocks/>
            </p:cNvSpPr>
            <p:nvPr/>
          </p:nvSpPr>
          <p:spPr bwMode="white">
            <a:xfrm>
              <a:off x="524372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50" b="1" i="0" u="none" dirty="0">
                  <a:solidFill>
                    <a:srgbClr val="3D4543"/>
                  </a:solidFill>
                  <a:latin typeface="Open Sans"/>
                  <a:ea typeface="Open Sans"/>
                  <a:cs typeface="Open Sans"/>
                  <a:sym typeface="Open Sans"/>
                </a:rPr>
                <a:t>Programming Tip</a:t>
              </a:r>
              <a:endParaRPr sz="16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More than other high-risk behaviors, pregaming has been shown to have a predictive relationship with a variety of negative outcomes (EVERFI, 2012). As such, participation in pregaming can potentially be used to identify students who are more likely to be at risk for experiencing negative outcomes.</a:t>
              </a:r>
              <a:endParaRPr sz="1600" b="0" i="0" u="none" dirty="0">
                <a:solidFill>
                  <a:srgbClr val="3D4543"/>
                </a:solidFill>
                <a:latin typeface="Open Sans"/>
                <a:ea typeface="Open Sans"/>
                <a:cs typeface="Open Sans"/>
                <a:sym typeface="Open Sans"/>
              </a:endParaRPr>
            </a:p>
          </p:txBody>
        </p:sp>
        <p:sp>
          <p:nvSpPr>
            <p:cNvPr id="481" name="Google Shape;481;p21"/>
            <p:cNvSpPr>
              <a:spLocks/>
            </p:cNvSpPr>
            <p:nvPr/>
          </p:nvSpPr>
          <p:spPr bwMode="white">
            <a:xfrm>
              <a:off x="5137042" y="5005871"/>
              <a:ext cx="137160" cy="1203000"/>
            </a:xfrm>
            <a:prstGeom prst="rect">
              <a:avLst/>
            </a:prstGeom>
            <a:solidFill>
              <a:srgbClr val="F7964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rgbClr val="3D4543"/>
                </a:solidFill>
                <a:latin typeface="Open Sans Light"/>
                <a:ea typeface="Open Sans Light"/>
                <a:cs typeface="Open Sans Light"/>
                <a:sym typeface="Open Sans Ligh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Google Shape;487;p22"/>
          <p:cNvSpPr>
            <a:spLocks noGrp="1"/>
          </p:cNvSpPr>
          <p:nvPr>
            <p:ph type="body" idx="1"/>
          </p:nvPr>
        </p:nvSpPr>
        <p:spPr bwMode="white">
          <a:xfrm>
            <a:off x="685801" y="1600200"/>
            <a:ext cx="3606800" cy="1676911"/>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chemeClr val="bg2"/>
                </a:solidFill>
              </a:rPr>
              <a:t>Students who reported drinking in the past two weeks experienced the following as a result of their drinking.</a:t>
            </a:r>
            <a:endParaRPr sz="1200" dirty="0">
              <a:solidFill>
                <a:schemeClr val="bg2"/>
              </a:solidFill>
            </a:endParaRPr>
          </a:p>
          <a:p>
            <a:pPr marL="0" indent="0" algn="l" rtl="0">
              <a:lnSpc>
                <a:spcPct val="130000"/>
              </a:lnSpc>
              <a:spcBef>
                <a:spcPts val="1200"/>
              </a:spcBef>
              <a:spcAft>
                <a:spcPts val="0"/>
              </a:spcAft>
              <a:buClr>
                <a:schemeClr val="tx1"/>
              </a:buClr>
              <a:buSzPts val="1200"/>
              <a:buNone/>
            </a:pPr>
            <a:r>
              <a:rPr lang="en-US" sz="1050" i="1" dirty="0">
                <a:solidFill>
                  <a:schemeClr val="bg2"/>
                </a:solidFill>
              </a:rPr>
              <a:t>Follow-Up Survey (Survey 3), drinkers only, n = 278</a:t>
            </a:r>
            <a:endParaRPr sz="1050" i="1" dirty="0">
              <a:solidFill>
                <a:schemeClr val="bg2"/>
              </a:solidFill>
            </a:endParaRPr>
          </a:p>
        </p:txBody>
      </p:sp>
      <p:sp>
        <p:nvSpPr>
          <p:cNvPr id="488" name="Google Shape;488;p22"/>
          <p:cNvSpPr>
            <a:spLocks noGrp="1"/>
          </p:cNvSpPr>
          <p:nvPr>
            <p:ph type="ftr" idx="11"/>
          </p:nvPr>
        </p:nvSpPr>
        <p:spPr bwMode="white">
          <a:xfrm>
            <a:off x="4845178" y="6271186"/>
            <a:ext cx="7239000" cy="136525"/>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dirty="0">
                <a:solidFill>
                  <a:schemeClr val="tx1"/>
                </a:solidFill>
              </a:rPr>
              <a:t>Percentages represent students who experienced outcome one or more times.</a:t>
            </a:r>
            <a:endParaRPr dirty="0">
              <a:solidFill>
                <a:schemeClr val="tx1"/>
              </a:solidFill>
            </a:endParaRPr>
          </a:p>
        </p:txBody>
      </p:sp>
      <p:sp>
        <p:nvSpPr>
          <p:cNvPr id="489" name="Google Shape;489;p22"/>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22</a:t>
            </a:fld>
            <a:endParaRPr dirty="0"/>
          </a:p>
        </p:txBody>
      </p:sp>
      <p:sp>
        <p:nvSpPr>
          <p:cNvPr id="490" name="Google Shape;490;p2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dirty="0"/>
              <a:t>Impact of</a:t>
            </a:r>
            <a:br>
              <a:rPr lang="en-US" dirty="0"/>
            </a:br>
            <a:r>
              <a:rPr lang="en-US" dirty="0"/>
              <a:t>High-Risk Drinking</a:t>
            </a:r>
            <a:endParaRPr dirty="0"/>
          </a:p>
        </p:txBody>
      </p:sp>
      <p:graphicFrame>
        <p:nvGraphicFramePr>
          <p:cNvPr id="491" name="Google Shape;491;p22" descr="Impact"/>
          <p:cNvGraphicFramePr/>
          <p:nvPr/>
        </p:nvGraphicFramePr>
        <p:xfrm>
          <a:off x="5181939" y="614589"/>
          <a:ext cx="6323012" cy="548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92" name="Google Shape;492;p22"/>
          <p:cNvGrpSpPr>
            <a:grpSpLocks/>
          </p:cNvGrpSpPr>
          <p:nvPr/>
        </p:nvGrpSpPr>
        <p:grpSpPr bwMode="white">
          <a:xfrm>
            <a:off x="687049" y="3494133"/>
            <a:ext cx="3563039" cy="2113291"/>
            <a:chOff x="5121802" y="5005871"/>
            <a:chExt cx="3563039" cy="1203000"/>
          </a:xfrm>
        </p:grpSpPr>
        <p:sp>
          <p:nvSpPr>
            <p:cNvPr id="493" name="Google Shape;493;p22"/>
            <p:cNvSpPr>
              <a:spLocks/>
            </p:cNvSpPr>
            <p:nvPr/>
          </p:nvSpPr>
          <p:spPr bwMode="white">
            <a:xfrm>
              <a:off x="522848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chemeClr val="tx1"/>
                  </a:solidFill>
                  <a:latin typeface="Open Sans"/>
                  <a:ea typeface="Open Sans"/>
                  <a:cs typeface="Open Sans"/>
                  <a:sym typeface="Open Sans"/>
                </a:rPr>
                <a:t>Programming Tip</a:t>
              </a:r>
              <a:endParaRPr sz="1800" b="1" i="0" u="none" dirty="0">
                <a:solidFill>
                  <a:srgbClr val="000000"/>
                </a:solidFill>
                <a:latin typeface="Open Sans"/>
                <a:ea typeface="Open Sans"/>
                <a:cs typeface="Open Sans"/>
                <a:sym typeface="Arial"/>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chemeClr val="tx1"/>
                  </a:solidFill>
                  <a:latin typeface="Open Sans"/>
                  <a:ea typeface="Open Sans"/>
                  <a:cs typeface="Open Sans"/>
                  <a:sym typeface="Open Sans"/>
                </a:rPr>
                <a:t>The AlcoholEdu Facilitator Guide provides recommendations for campus programs that reinforce course content. It includes sample discussion topics and activities designed for use by trained facilitators, including ways to reduce the risk of experiencing negative outcomes.</a:t>
              </a:r>
              <a:endParaRPr sz="1600" b="0" i="0" u="none" dirty="0">
                <a:solidFill>
                  <a:srgbClr val="000000"/>
                </a:solidFill>
                <a:latin typeface="Arial"/>
                <a:ea typeface="Arial"/>
                <a:cs typeface="Arial"/>
                <a:sym typeface="Arial"/>
              </a:endParaRPr>
            </a:p>
          </p:txBody>
        </p:sp>
        <p:sp>
          <p:nvSpPr>
            <p:cNvPr id="494" name="Google Shape;494;p22"/>
            <p:cNvSpPr>
              <a:spLocks/>
            </p:cNvSpPr>
            <p:nvPr/>
          </p:nvSpPr>
          <p:spPr bwMode="white">
            <a:xfrm>
              <a:off x="5121802" y="5005871"/>
              <a:ext cx="137160" cy="1203000"/>
            </a:xfrm>
            <a:prstGeom prst="rect">
              <a:avLst/>
            </a:prstGeom>
            <a:solidFill>
              <a:srgbClr val="9BBB59"/>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Google Shape;518;p24"/>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Engaging Your Students</a:t>
            </a:r>
            <a:endParaRPr b="1" dirty="0">
              <a:solidFill>
                <a:srgbClr val="3D4543"/>
              </a:solidFill>
              <a:latin typeface="Open Sans"/>
              <a:ea typeface="Open Sans"/>
              <a:cs typeface="Open Sans"/>
              <a:sym typeface="Open Sans"/>
            </a:endParaRPr>
          </a:p>
        </p:txBody>
      </p:sp>
      <p:sp>
        <p:nvSpPr>
          <p:cNvPr id="519" name="Google Shape;519;p24"/>
          <p:cNvSpPr>
            <a:spLocks noGrp="1"/>
          </p:cNvSpPr>
          <p:nvPr>
            <p:ph type="body" idx="1"/>
          </p:nvPr>
        </p:nvSpPr>
        <p:spPr bwMode="white">
          <a:xfrm>
            <a:off x="685800" y="1386841"/>
            <a:ext cx="5202935" cy="380431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None/>
            </a:pPr>
            <a:r>
              <a:rPr lang="en-US" sz="1100" dirty="0">
                <a:solidFill>
                  <a:srgbClr val="3D4543"/>
                </a:solidFill>
                <a:latin typeface="Open Sans"/>
                <a:ea typeface="Open Sans"/>
                <a:cs typeface="Open Sans"/>
                <a:sym typeface="Open Sans"/>
              </a:rPr>
              <a:t>Effective prevention includes actively engaging students to reinforce positive behavioral intentions of all students: drinkers and nondrinkers alike.  </a:t>
            </a:r>
            <a:endParaRPr sz="11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000"/>
              <a:buNone/>
            </a:pPr>
            <a:r>
              <a:rPr lang="en-US" sz="1100" dirty="0">
                <a:solidFill>
                  <a:srgbClr val="3D4543"/>
                </a:solidFill>
                <a:latin typeface="Open Sans"/>
                <a:ea typeface="Open Sans"/>
                <a:cs typeface="Open Sans"/>
                <a:sym typeface="Open Sans"/>
              </a:rPr>
              <a:t>A growing number of students arriving on campus choose to regularly abstain from alcohol use. Research has shown that these students are more likely to be successful in their commitment to not drink if they are able to connect with like-minded peers. AlcoholEdu for College provides campuses with a unique tool to identify and assist students with that process. Students can opt in to be contacted by your institution about connecting with peers who are interested in a social life that isn't focused on alcohol.</a:t>
            </a:r>
            <a:endParaRPr sz="11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000"/>
              <a:buNone/>
            </a:pPr>
            <a:r>
              <a:rPr lang="en-US" sz="1100" dirty="0">
                <a:solidFill>
                  <a:srgbClr val="3D4543"/>
                </a:solidFill>
                <a:latin typeface="Open Sans"/>
                <a:ea typeface="Open Sans"/>
                <a:cs typeface="Open Sans"/>
                <a:sym typeface="Open Sans"/>
              </a:rPr>
              <a:t>AlcoholEdu for College also enables students to indicate their interest in learning more about a school’s programs and services to support recovery from alcohol or other substance use disorders. Whether seeking information for themselves, a friend, or a family member, students may opt in to be connected with available resources. </a:t>
            </a:r>
            <a:endParaRPr sz="1100" dirty="0">
              <a:solidFill>
                <a:srgbClr val="3D4543"/>
              </a:solidFill>
              <a:latin typeface="Open Sans"/>
              <a:ea typeface="Open Sans"/>
              <a:cs typeface="Open Sans"/>
              <a:sym typeface="Open Sans"/>
            </a:endParaRPr>
          </a:p>
          <a:p>
            <a:pPr marL="0" indent="0">
              <a:buNone/>
            </a:pPr>
            <a:r>
              <a:rPr lang="en-US" sz="1100" dirty="0">
                <a:latin typeface="Open Sans"/>
                <a:ea typeface="Open Sans"/>
                <a:cs typeface="Open Sans"/>
              </a:rPr>
              <a:t>Engaging students who are excited to learn and participate more in your prevention efforts and publicizing that collaboration helps to show how most students support a safe community, healthy behavior, and personal responsibility.</a:t>
            </a:r>
          </a:p>
          <a:p>
            <a:pPr marL="0" indent="0" algn="l" rtl="0">
              <a:lnSpc>
                <a:spcPct val="130000"/>
              </a:lnSpc>
              <a:spcBef>
                <a:spcPts val="1200"/>
              </a:spcBef>
              <a:spcAft>
                <a:spcPts val="0"/>
              </a:spcAft>
              <a:buClr>
                <a:schemeClr val="tx1"/>
              </a:buClr>
              <a:buSzPts val="1000"/>
              <a:buNone/>
            </a:pPr>
            <a:br>
              <a:rPr lang="en-US" dirty="0">
                <a:solidFill>
                  <a:srgbClr val="3D4543"/>
                </a:solidFill>
                <a:latin typeface="Open Sans"/>
                <a:ea typeface="Open Sans"/>
                <a:cs typeface="Open Sans"/>
                <a:sym typeface="Open Sans"/>
              </a:rPr>
            </a:br>
            <a:endParaRPr dirty="0">
              <a:solidFill>
                <a:srgbClr val="3D4543"/>
              </a:solidFill>
              <a:latin typeface="Open Sans"/>
              <a:ea typeface="Open Sans"/>
              <a:cs typeface="Open Sans"/>
              <a:sym typeface="Open Sans"/>
            </a:endParaRPr>
          </a:p>
        </p:txBody>
      </p:sp>
      <p:sp>
        <p:nvSpPr>
          <p:cNvPr id="520" name="Google Shape;520;p24"/>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23</a:t>
            </a:fld>
            <a:endParaRPr dirty="0"/>
          </a:p>
        </p:txBody>
      </p:sp>
      <p:pic>
        <p:nvPicPr>
          <p:cNvPr id="521" name="Google Shape;521;p24"/>
          <p:cNvPicPr>
            <a:picLocks noChangeAspect="1"/>
          </p:cNvPicPr>
          <p:nvPr/>
        </p:nvPicPr>
        <p:blipFill>
          <a:blip r:embed="rId3">
            <a:lum/>
          </a:blip>
          <a:srcRect/>
          <a:stretch>
            <a:fillRect/>
          </a:stretch>
        </p:blipFill>
        <p:spPr bwMode="white">
          <a:xfrm>
            <a:off x="6137977" y="839017"/>
            <a:ext cx="5545353" cy="3156903"/>
          </a:xfrm>
          <a:prstGeom prst="rect">
            <a:avLst/>
          </a:prstGeom>
          <a:noFill/>
          <a:ln>
            <a:noFill/>
            <a:headEnd type="none"/>
            <a:tailEnd type="none"/>
          </a:ln>
        </p:spPr>
      </p:pic>
      <p:cxnSp>
        <p:nvCxnSpPr>
          <p:cNvPr id="522" name="Google Shape;522;p24"/>
          <p:cNvCxnSpPr/>
          <p:nvPr/>
        </p:nvCxnSpPr>
        <p:spPr bwMode="white">
          <a:xfrm>
            <a:off x="6096000" y="0"/>
            <a:ext cx="0" cy="6172198"/>
          </a:xfrm>
          <a:prstGeom prst="straightConnector1">
            <a:avLst/>
          </a:prstGeom>
          <a:noFill/>
          <a:ln w="12700" cap="flat">
            <a:solidFill>
              <a:schemeClr val="tx2"/>
            </a:solidFill>
            <a:prstDash val="solid"/>
            <a:miter/>
            <a:headEnd type="none" w="sm" len="sm"/>
            <a:tailEnd type="none" w="sm" len="sm"/>
          </a:ln>
        </p:spPr>
      </p:cxnSp>
      <p:grpSp>
        <p:nvGrpSpPr>
          <p:cNvPr id="523" name="Google Shape;523;p24"/>
          <p:cNvGrpSpPr>
            <a:grpSpLocks/>
          </p:cNvGrpSpPr>
          <p:nvPr/>
        </p:nvGrpSpPr>
        <p:grpSpPr bwMode="white">
          <a:xfrm>
            <a:off x="6467290" y="4343400"/>
            <a:ext cx="5216039" cy="1828800"/>
            <a:chOff x="5121802" y="5020151"/>
            <a:chExt cx="5216039" cy="1188720"/>
          </a:xfrm>
        </p:grpSpPr>
        <p:sp>
          <p:nvSpPr>
            <p:cNvPr id="524" name="Google Shape;524;p24"/>
            <p:cNvSpPr>
              <a:spLocks/>
            </p:cNvSpPr>
            <p:nvPr/>
          </p:nvSpPr>
          <p:spPr bwMode="white">
            <a:xfrm>
              <a:off x="5245514" y="5020151"/>
              <a:ext cx="5092327" cy="118872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50" b="1" i="0" u="none" dirty="0">
                  <a:solidFill>
                    <a:srgbClr val="3D4543"/>
                  </a:solidFill>
                  <a:latin typeface="Open Sans"/>
                  <a:ea typeface="Open Sans"/>
                  <a:cs typeface="Open Sans"/>
                  <a:sym typeface="Open Sans"/>
                </a:rPr>
                <a:t>Programming Tip</a:t>
              </a:r>
              <a:endParaRPr sz="16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Your students provided their names and email addresses in order to be contacted regarding any or all opportunities,</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 and also indicated which specific types of alcohol-free activities they are most interested in attending. All student lists can be downloaded from the administrator site. We also recommend looking to the AlcoholEdu for College Facilitator Guide as a resource for ways to utilize this student engagement data.</a:t>
              </a:r>
              <a:endParaRPr sz="1600" b="0" i="0" u="none" dirty="0">
                <a:solidFill>
                  <a:srgbClr val="3D4543"/>
                </a:solidFill>
                <a:latin typeface="Open Sans"/>
                <a:ea typeface="Open Sans"/>
                <a:cs typeface="Open Sans"/>
                <a:sym typeface="Open Sans"/>
              </a:endParaRPr>
            </a:p>
          </p:txBody>
        </p:sp>
        <p:sp>
          <p:nvSpPr>
            <p:cNvPr id="525" name="Google Shape;525;p24"/>
            <p:cNvSpPr>
              <a:spLocks/>
            </p:cNvSpPr>
            <p:nvPr/>
          </p:nvSpPr>
          <p:spPr bwMode="white">
            <a:xfrm>
              <a:off x="5121802" y="5020151"/>
              <a:ext cx="137160" cy="1188720"/>
            </a:xfrm>
            <a:prstGeom prst="rect">
              <a:avLst/>
            </a:prstGeom>
            <a:solidFill>
              <a:schemeClr val="accent5">
                <a:lumMod val="75000"/>
              </a:schemeClr>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grpSp>
      <p:pic>
        <p:nvPicPr>
          <p:cNvPr id="526" name="Google Shape;526;p24"/>
          <p:cNvPicPr>
            <a:picLocks noChangeAspect="1"/>
          </p:cNvPicPr>
          <p:nvPr/>
        </p:nvPicPr>
        <p:blipFill>
          <a:blip r:embed="rId4">
            <a:lum/>
          </a:blip>
          <a:srcRect/>
          <a:stretch>
            <a:fillRect/>
          </a:stretch>
        </p:blipFill>
        <p:spPr bwMode="white">
          <a:xfrm>
            <a:off x="6770632" y="1250446"/>
            <a:ext cx="4277650" cy="1760212"/>
          </a:xfrm>
          <a:prstGeom prst="rect">
            <a:avLst/>
          </a:prstGeom>
          <a:noFill/>
          <a:ln>
            <a:noFill/>
            <a:headEnd type="none"/>
            <a:tailEnd type="none"/>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Google Shape;531;p25"/>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532" name="Google Shape;532;p25"/>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Appendix | Student Demographics</a:t>
            </a:r>
            <a:endParaRPr dirty="0">
              <a:latin typeface="Open Sans"/>
              <a:ea typeface="Open Sans"/>
              <a:cs typeface="Open Sans"/>
              <a:sym typeface="Open Sans"/>
            </a:endParaRPr>
          </a:p>
        </p:txBody>
      </p:sp>
      <p:sp>
        <p:nvSpPr>
          <p:cNvPr id="533" name="Google Shape;533;p2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Google Shape;540;p26"/>
          <p:cNvSpPr>
            <a:spLocks noGrp="1"/>
          </p:cNvSpPr>
          <p:nvPr>
            <p:ph type="ftr" idx="11"/>
          </p:nvPr>
        </p:nvSpPr>
        <p:spPr bwMode="white">
          <a:xfrm>
            <a:off x="5261247" y="5927094"/>
            <a:ext cx="4215455" cy="155135"/>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1000" dirty="0">
                <a:solidFill>
                  <a:schemeClr val="tx1"/>
                </a:solidFill>
              </a:rPr>
              <a:t>Students could select more than one response; bars may sum &gt; 100%.</a:t>
            </a:r>
            <a:endParaRPr sz="900" dirty="0">
              <a:solidFill>
                <a:schemeClr val="tx1"/>
              </a:solidFill>
            </a:endParaRPr>
          </a:p>
        </p:txBody>
      </p:sp>
      <p:sp>
        <p:nvSpPr>
          <p:cNvPr id="541" name="Google Shape;541;p2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25</a:t>
            </a:fld>
            <a:endParaRPr dirty="0"/>
          </a:p>
        </p:txBody>
      </p:sp>
      <p:sp>
        <p:nvSpPr>
          <p:cNvPr id="542" name="Google Shape;542;p26"/>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Student Demographics</a:t>
            </a:r>
            <a:endParaRPr b="1" dirty="0">
              <a:solidFill>
                <a:srgbClr val="3D4543"/>
              </a:solidFill>
              <a:latin typeface="Open Sans"/>
              <a:ea typeface="Open Sans"/>
              <a:cs typeface="Open Sans"/>
              <a:sym typeface="Open Sans"/>
            </a:endParaRPr>
          </a:p>
        </p:txBody>
      </p:sp>
      <p:graphicFrame>
        <p:nvGraphicFramePr>
          <p:cNvPr id="543" name="Google Shape;543;p26"/>
          <p:cNvGraphicFramePr/>
          <p:nvPr/>
        </p:nvGraphicFramePr>
        <p:xfrm>
          <a:off x="4893733" y="1513114"/>
          <a:ext cx="6857999" cy="43849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7"/>
          <p:cNvSpPr>
            <a:spLocks noGrp="1"/>
          </p:cNvSpPr>
          <p:nvPr>
            <p:ph type="body" sz="half" idx="2"/>
          </p:nvPr>
        </p:nvSpPr>
        <p:spPr bwMode="white">
          <a:xfrm>
            <a:off x="685801" y="1600200"/>
            <a:ext cx="3406514" cy="2806908"/>
          </a:xfrm>
          <a:ln>
            <a:headEnd type="none"/>
            <a:tailEnd type="none"/>
          </a:ln>
        </p:spPr>
        <p:txBody>
          <a:bodyPr wrap="square"/>
          <a:lstStyle/>
          <a:p>
            <a:pPr marL="10795" indent="0"/>
            <a:r>
              <a:rPr lang="en-US" sz="1400" dirty="0">
                <a:solidFill>
                  <a:schemeClr val="bg2"/>
                </a:solidFill>
                <a:latin typeface="Open Sans"/>
                <a:ea typeface="Open Sans"/>
                <a:cs typeface="Open Sans"/>
              </a:rPr>
              <a:t>This and the following pages are a summary of the demographics of your students who participated in AlcoholEdu this year. Demographic information is self-reported by students as part of the post-course survey (Survey 2). All questions are optional, and students may choose not to share demographic information.</a:t>
            </a:r>
            <a:endParaRPr lang="en-US" dirty="0">
              <a:solidFill>
                <a:schemeClr val="bg2"/>
              </a:solidFill>
              <a:latin typeface="Open Sans"/>
              <a:ea typeface="Open Sans"/>
              <a:cs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Google Shape;548;p27"/>
          <p:cNvSpPr>
            <a:spLocks noGrp="1"/>
          </p:cNvSpPr>
          <p:nvPr>
            <p:ph type="title"/>
          </p:nvPr>
        </p:nvSpPr>
        <p:spPr bwMode="white">
          <a:xfrm>
            <a:off x="651082" y="303310"/>
            <a:ext cx="108204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Student Demographics (Continued)</a:t>
            </a:r>
            <a:endParaRPr b="1" dirty="0">
              <a:latin typeface="Open Sans"/>
              <a:ea typeface="Open Sans"/>
              <a:cs typeface="Open Sans"/>
              <a:sym typeface="Open Sans"/>
            </a:endParaRPr>
          </a:p>
        </p:txBody>
      </p:sp>
      <p:sp>
        <p:nvSpPr>
          <p:cNvPr id="549" name="Google Shape;549;p2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26</a:t>
            </a:fld>
            <a:endParaRPr dirty="0"/>
          </a:p>
        </p:txBody>
      </p:sp>
      <p:cxnSp>
        <p:nvCxnSpPr>
          <p:cNvPr id="550" name="Google Shape;550;p27"/>
          <p:cNvCxnSpPr/>
          <p:nvPr/>
        </p:nvCxnSpPr>
        <p:spPr bwMode="white">
          <a:xfrm>
            <a:off x="4169939" y="1555596"/>
            <a:ext cx="0" cy="3623958"/>
          </a:xfrm>
          <a:prstGeom prst="straightConnector1">
            <a:avLst/>
          </a:prstGeom>
          <a:noFill/>
          <a:ln w="12700" cap="flat">
            <a:solidFill>
              <a:schemeClr val="tx2"/>
            </a:solidFill>
            <a:prstDash val="solid"/>
            <a:miter/>
            <a:headEnd type="none" w="sm" len="sm"/>
            <a:tailEnd type="none" w="sm" len="sm"/>
          </a:ln>
        </p:spPr>
      </p:cxnSp>
      <p:graphicFrame>
        <p:nvGraphicFramePr>
          <p:cNvPr id="551" name="Google Shape;551;p27" descr="GenderIdentity"/>
          <p:cNvGraphicFramePr/>
          <p:nvPr/>
        </p:nvGraphicFramePr>
        <p:xfrm>
          <a:off x="770184" y="655921"/>
          <a:ext cx="3131013" cy="3632459"/>
        </p:xfrm>
        <a:graphic>
          <a:graphicData uri="http://schemas.openxmlformats.org/drawingml/2006/chart">
            <c:chart xmlns:c="http://schemas.openxmlformats.org/drawingml/2006/chart" xmlns:r="http://schemas.openxmlformats.org/officeDocument/2006/relationships" r:id="rId3"/>
          </a:graphicData>
        </a:graphic>
      </p:graphicFrame>
      <p:sp>
        <p:nvSpPr>
          <p:cNvPr id="552" name="Google Shape;552;p27"/>
          <p:cNvSpPr>
            <a:spLocks/>
          </p:cNvSpPr>
          <p:nvPr/>
        </p:nvSpPr>
        <p:spPr bwMode="white">
          <a:xfrm>
            <a:off x="914409" y="5706586"/>
            <a:ext cx="2589052" cy="373633"/>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rgbClr val="3D4543"/>
              </a:solidFill>
              <a:latin typeface="Open Sans"/>
              <a:ea typeface="Open Sans"/>
              <a:cs typeface="Open Sans"/>
              <a:sym typeface="Open Sans"/>
            </a:endParaRPr>
          </a:p>
        </p:txBody>
      </p:sp>
      <p:cxnSp>
        <p:nvCxnSpPr>
          <p:cNvPr id="554" name="Google Shape;554;p27"/>
          <p:cNvCxnSpPr/>
          <p:nvPr/>
        </p:nvCxnSpPr>
        <p:spPr bwMode="white">
          <a:xfrm>
            <a:off x="8512933" y="0"/>
            <a:ext cx="0" cy="6172200"/>
          </a:xfrm>
          <a:prstGeom prst="straightConnector1">
            <a:avLst/>
          </a:prstGeom>
          <a:noFill/>
          <a:ln w="12700" cap="flat">
            <a:solidFill>
              <a:schemeClr val="tx2"/>
            </a:solidFill>
            <a:prstDash val="solid"/>
            <a:miter/>
            <a:headEnd type="none" w="sm" len="sm"/>
            <a:tailEnd type="none" w="sm" len="sm"/>
          </a:ln>
        </p:spPr>
      </p:cxnSp>
      <p:grpSp>
        <p:nvGrpSpPr>
          <p:cNvPr id="555" name="Google Shape;555;p27"/>
          <p:cNvGrpSpPr>
            <a:grpSpLocks/>
          </p:cNvGrpSpPr>
          <p:nvPr/>
        </p:nvGrpSpPr>
        <p:grpSpPr bwMode="white">
          <a:xfrm>
            <a:off x="8886663" y="1068148"/>
            <a:ext cx="2584819" cy="4343400"/>
            <a:chOff x="9603319" y="920481"/>
            <a:chExt cx="2401414" cy="1524361"/>
          </a:xfrm>
        </p:grpSpPr>
        <p:sp>
          <p:nvSpPr>
            <p:cNvPr id="556" name="Google Shape;556;p27"/>
            <p:cNvSpPr>
              <a:spLocks/>
            </p:cNvSpPr>
            <p:nvPr/>
          </p:nvSpPr>
          <p:spPr bwMode="white">
            <a:xfrm>
              <a:off x="9711247" y="920481"/>
              <a:ext cx="2293486" cy="1524361"/>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Critical Processes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Does this data reflect the overall demographic makeup of your students assigned to take AlcoholEdu? Demographic data can be used to identify underrepresented populations and consider additional data sources needed to identify the impact of substance misuse for these populations. </a:t>
              </a: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Additional demographics available to explore include: sexual orientation, age, current residence type, membership in student clubs or activities.</a:t>
              </a:r>
              <a:endParaRPr sz="1600" b="0" i="0" u="none" dirty="0">
                <a:solidFill>
                  <a:srgbClr val="3D4543"/>
                </a:solidFill>
                <a:latin typeface="Open Sans"/>
                <a:ea typeface="Open Sans"/>
                <a:cs typeface="Open Sans"/>
                <a:sym typeface="Open Sans"/>
              </a:endParaRPr>
            </a:p>
          </p:txBody>
        </p:sp>
        <p:sp>
          <p:nvSpPr>
            <p:cNvPr id="557" name="Google Shape;557;p27"/>
            <p:cNvSpPr>
              <a:spLocks/>
            </p:cNvSpPr>
            <p:nvPr/>
          </p:nvSpPr>
          <p:spPr bwMode="white">
            <a:xfrm>
              <a:off x="9603319" y="921261"/>
              <a:ext cx="136245" cy="1522800"/>
            </a:xfrm>
            <a:prstGeom prst="rect">
              <a:avLst/>
            </a:prstGeom>
            <a:solidFill>
              <a:srgbClr val="F7964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graphicFrame>
        <p:nvGraphicFramePr>
          <p:cNvPr id="15" name="Table 14"/>
          <p:cNvGraphicFramePr/>
          <p:nvPr/>
        </p:nvGraphicFramePr>
        <p:xfrm>
          <a:off x="828592" y="4154645"/>
          <a:ext cx="2847041" cy="816472"/>
        </p:xfrm>
        <a:graphic>
          <a:graphicData uri="http://schemas.openxmlformats.org/drawingml/2006/table">
            <a:tbl>
              <a:tblPr firstRow="1" bandRow="1">
                <a:tableStyleId>{5C22544A-7EE6-4342-B048-85BDC9FD1C3A}</a:tableStyleId>
              </a:tblPr>
              <a:tblGrid>
                <a:gridCol w="190507">
                  <a:extLst>
                    <a:ext uri="{9D8B030D-6E8A-4147-A177-3AD203B41FA5}">
                      <a16:colId xmlns:a16="http://schemas.microsoft.com/office/drawing/2014/main" val="20000"/>
                    </a:ext>
                  </a:extLst>
                </a:gridCol>
                <a:gridCol w="749486">
                  <a:extLst>
                    <a:ext uri="{9D8B030D-6E8A-4147-A177-3AD203B41FA5}">
                      <a16:colId xmlns:a16="http://schemas.microsoft.com/office/drawing/2014/main" val="20001"/>
                    </a:ext>
                  </a:extLst>
                </a:gridCol>
                <a:gridCol w="577828">
                  <a:extLst>
                    <a:ext uri="{9D8B030D-6E8A-4147-A177-3AD203B41FA5}">
                      <a16:colId xmlns:a16="http://schemas.microsoft.com/office/drawing/2014/main" val="20002"/>
                    </a:ext>
                  </a:extLst>
                </a:gridCol>
                <a:gridCol w="183473">
                  <a:extLst>
                    <a:ext uri="{9D8B030D-6E8A-4147-A177-3AD203B41FA5}">
                      <a16:colId xmlns:a16="http://schemas.microsoft.com/office/drawing/2014/main" val="20003"/>
                    </a:ext>
                  </a:extLst>
                </a:gridCol>
                <a:gridCol w="688854">
                  <a:extLst>
                    <a:ext uri="{9D8B030D-6E8A-4147-A177-3AD203B41FA5}">
                      <a16:colId xmlns:a16="http://schemas.microsoft.com/office/drawing/2014/main" val="20004"/>
                    </a:ext>
                  </a:extLst>
                </a:gridCol>
                <a:gridCol w="456893">
                  <a:extLst>
                    <a:ext uri="{9D8B030D-6E8A-4147-A177-3AD203B41FA5}">
                      <a16:colId xmlns:a16="http://schemas.microsoft.com/office/drawing/2014/main" val="20005"/>
                    </a:ext>
                  </a:extLst>
                </a:gridCol>
              </a:tblGrid>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p>
                      <a:r>
                        <a:rPr lang="en-US" sz="900" b="1" i="0" dirty="0">
                          <a:solidFill>
                            <a:schemeClr val="tx1"/>
                          </a:solidFill>
                          <a:latin typeface="+mn-lt"/>
                          <a:ea typeface="Open Sans"/>
                          <a:cs typeface="Open Sans"/>
                        </a:rPr>
                        <a:t>Woman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42%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900" b="1" i="0" dirty="0">
                          <a:solidFill>
                            <a:schemeClr val="tx1"/>
                          </a:solidFill>
                          <a:latin typeface="+mn-lt"/>
                          <a:ea typeface="Open Sans"/>
                          <a:cs typeface="Open Sans"/>
                        </a:rPr>
                        <a:t>Man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55%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900" b="1" i="0" dirty="0">
                          <a:solidFill>
                            <a:schemeClr val="tx1"/>
                          </a:solidFill>
                          <a:latin typeface="+mn-lt"/>
                          <a:ea typeface="Open Sans"/>
                          <a:cs typeface="Open Sans"/>
                        </a:rPr>
                        <a:t>Non-binary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9BBB59"/>
                    </a:solidFill>
                  </a:tcPr>
                </a:tc>
                <a:tc>
                  <a:txBody>
                    <a:bodyPr/>
                    <a:lstStyle/>
                    <a:p>
                      <a:r>
                        <a:rPr lang="en-US" sz="900" b="1" i="0" dirty="0">
                          <a:solidFill>
                            <a:schemeClr val="tx1"/>
                          </a:solidFill>
                          <a:latin typeface="+mn-lt"/>
                          <a:ea typeface="Open Sans"/>
                          <a:cs typeface="Open Sans"/>
                        </a:rPr>
                        <a:t>Prefer to self-describe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F81BD"/>
                    </a:solidFill>
                  </a:tcPr>
                </a:tc>
                <a:tc gridSpan="2">
                  <a:txBody>
                    <a:bodyPr/>
                    <a:lstStyle/>
                    <a:p>
                      <a:r>
                        <a:rPr lang="en-US" sz="900" b="1" i="0" dirty="0">
                          <a:solidFill>
                            <a:schemeClr val="tx1"/>
                          </a:solidFill>
                          <a:latin typeface="+mn-lt"/>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ct val="100000"/>
                        </a:lnSpc>
                        <a:spcBef>
                          <a:spcPts val="0"/>
                        </a:spcBef>
                        <a:spcAft>
                          <a:spcPts val="0"/>
                        </a:spcAft>
                        <a:buClrTx/>
                        <a:buSzTx/>
                        <a:buFontTx/>
                        <a:buNone/>
                        <a:tabLst/>
                      </a:pPr>
                      <a:r>
                        <a:rPr lang="en-US" sz="900" b="1" i="0" dirty="0">
                          <a:solidFill>
                            <a:schemeClr val="tx1"/>
                          </a:solidFill>
                          <a:latin typeface="+mn-lt"/>
                          <a:ea typeface="Open Sans"/>
                          <a:cs typeface="Open Sans"/>
                        </a:rPr>
                        <a:t>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ct val="100000"/>
                        </a:lnSpc>
                        <a:spcBef>
                          <a:spcPts val="0"/>
                        </a:spcBef>
                        <a:spcAft>
                          <a:spcPts val="0"/>
                        </a:spcAft>
                        <a:buClrTx/>
                        <a:buSzTx/>
                        <a:buFontTx/>
                        <a:buNone/>
                        <a:tabLst/>
                      </a:pPr>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 name="Table 1"/>
          <p:cNvGraphicFramePr/>
          <p:nvPr/>
        </p:nvGraphicFramePr>
        <p:xfrm>
          <a:off x="4513661" y="4134922"/>
          <a:ext cx="3730529" cy="908649"/>
        </p:xfrm>
        <a:graphic>
          <a:graphicData uri="http://schemas.openxmlformats.org/drawingml/2006/table">
            <a:tbl>
              <a:tblPr firstRow="1" bandRow="1">
                <a:tableStyleId>{5C22544A-7EE6-4342-B048-85BDC9FD1C3A}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555171">
                  <a:extLst>
                    <a:ext uri="{9D8B030D-6E8A-4147-A177-3AD203B41FA5}">
                      <a16:colId xmlns:a16="http://schemas.microsoft.com/office/drawing/2014/main" val="20004"/>
                    </a:ext>
                  </a:extLst>
                </a:gridCol>
                <a:gridCol w="832757">
                  <a:extLst>
                    <a:ext uri="{9D8B030D-6E8A-4147-A177-3AD203B41FA5}">
                      <a16:colId xmlns:a16="http://schemas.microsoft.com/office/drawing/2014/main" val="20005"/>
                    </a:ext>
                  </a:extLst>
                </a:gridCol>
              </a:tblGrid>
              <a:tr h="1657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900" b="1" i="0" dirty="0">
                          <a:solidFill>
                            <a:schemeClr val="tx1"/>
                          </a:solidFill>
                          <a:latin typeface="+mn-lt"/>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59%</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1" i="0" dirty="0">
                          <a:solidFill>
                            <a:schemeClr val="tx1"/>
                          </a:solidFill>
                          <a:latin typeface="+mn-lt"/>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6%</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657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1" i="0" dirty="0">
                          <a:solidFill>
                            <a:schemeClr val="tx1"/>
                          </a:solidFill>
                          <a:latin typeface="+mn-lt"/>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40000"/>
                        <a:lumOff val="60000"/>
                      </a:schemeClr>
                    </a:solidFill>
                  </a:tcPr>
                </a:tc>
                <a:tc>
                  <a:txBody>
                    <a:bodyPr/>
                    <a:lstStyle/>
                    <a:p>
                      <a:r>
                        <a:rPr lang="en-US" sz="900" b="1" i="0" dirty="0">
                          <a:solidFill>
                            <a:schemeClr val="tx1"/>
                          </a:solidFill>
                          <a:latin typeface="+mn-lt"/>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657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1" i="0" dirty="0">
                          <a:solidFill>
                            <a:schemeClr val="tx1"/>
                          </a:solidFill>
                          <a:latin typeface="+mn-lt"/>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900" b="1" i="0" dirty="0">
                          <a:solidFill>
                            <a:schemeClr val="tx1"/>
                          </a:solidFill>
                          <a:latin typeface="+mn-lt"/>
                          <a:ea typeface="Open Sans"/>
                          <a:cs typeface="Open Sans"/>
                        </a:rPr>
                        <a:t>Prefer to self-describe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1657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900" b="1" i="0" dirty="0">
                          <a:solidFill>
                            <a:schemeClr val="tx1"/>
                          </a:solidFill>
                          <a:latin typeface="+mn-lt"/>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4%</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4" name="Google Shape;552;p27"/>
          <p:cNvSpPr>
            <a:spLocks/>
          </p:cNvSpPr>
          <p:nvPr/>
        </p:nvSpPr>
        <p:spPr bwMode="white">
          <a:xfrm>
            <a:off x="4608953" y="5735770"/>
            <a:ext cx="3102040" cy="329209"/>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chemeClr val="tx1"/>
              </a:solidFill>
              <a:latin typeface="Open Sans"/>
              <a:ea typeface="Open Sans"/>
              <a:cs typeface="Open Sans"/>
              <a:sym typeface="Open Sans"/>
            </a:endParaRPr>
          </a:p>
        </p:txBody>
      </p:sp>
      <p:graphicFrame>
        <p:nvGraphicFramePr>
          <p:cNvPr id="16" name="Table 15"/>
          <p:cNvGraphicFramePr/>
          <p:nvPr/>
        </p:nvGraphicFramePr>
        <p:xfrm>
          <a:off x="914409" y="5176335"/>
          <a:ext cx="7133409" cy="972820"/>
        </p:xfrm>
        <a:graphic>
          <a:graphicData uri="http://schemas.openxmlformats.org/drawingml/2006/table">
            <a:tbl>
              <a:tblPr firstRow="1" bandRow="1">
                <a:tableStyleId>{21E4AEA4-8DFA-4A89-87EB-49C32662AFE0}</a:tableStyleId>
              </a:tblPr>
              <a:tblGrid>
                <a:gridCol w="381436">
                  <a:extLst>
                    <a:ext uri="{9D8B030D-6E8A-4147-A177-3AD203B41FA5}">
                      <a16:colId xmlns:a16="http://schemas.microsoft.com/office/drawing/2014/main" val="20000"/>
                    </a:ext>
                  </a:extLst>
                </a:gridCol>
                <a:gridCol w="1175018">
                  <a:extLst>
                    <a:ext uri="{9D8B030D-6E8A-4147-A177-3AD203B41FA5}">
                      <a16:colId xmlns:a16="http://schemas.microsoft.com/office/drawing/2014/main" val="20001"/>
                    </a:ext>
                  </a:extLst>
                </a:gridCol>
                <a:gridCol w="401981">
                  <a:extLst>
                    <a:ext uri="{9D8B030D-6E8A-4147-A177-3AD203B41FA5}">
                      <a16:colId xmlns:a16="http://schemas.microsoft.com/office/drawing/2014/main" val="20002"/>
                    </a:ext>
                  </a:extLst>
                </a:gridCol>
                <a:gridCol w="1066792">
                  <a:extLst>
                    <a:ext uri="{9D8B030D-6E8A-4147-A177-3AD203B41FA5}">
                      <a16:colId xmlns:a16="http://schemas.microsoft.com/office/drawing/2014/main" val="20003"/>
                    </a:ext>
                  </a:extLst>
                </a:gridCol>
                <a:gridCol w="664161">
                  <a:extLst>
                    <a:ext uri="{9D8B030D-6E8A-4147-A177-3AD203B41FA5}">
                      <a16:colId xmlns:a16="http://schemas.microsoft.com/office/drawing/2014/main" val="20004"/>
                    </a:ext>
                  </a:extLst>
                </a:gridCol>
                <a:gridCol w="1064379">
                  <a:extLst>
                    <a:ext uri="{9D8B030D-6E8A-4147-A177-3AD203B41FA5}">
                      <a16:colId xmlns:a16="http://schemas.microsoft.com/office/drawing/2014/main" val="20005"/>
                    </a:ext>
                  </a:extLst>
                </a:gridCol>
                <a:gridCol w="1487966">
                  <a:extLst>
                    <a:ext uri="{9D8B030D-6E8A-4147-A177-3AD203B41FA5}">
                      <a16:colId xmlns:a16="http://schemas.microsoft.com/office/drawing/2014/main" val="20006"/>
                    </a:ext>
                  </a:extLst>
                </a:gridCol>
                <a:gridCol w="891676">
                  <a:extLst>
                    <a:ext uri="{9D8B030D-6E8A-4147-A177-3AD203B41FA5}">
                      <a16:colId xmlns:a16="http://schemas.microsoft.com/office/drawing/2014/main" val="20007"/>
                    </a:ext>
                  </a:extLst>
                </a:gridCol>
              </a:tblGrid>
              <a:tr h="546100">
                <a:tc gridSpan="8">
                  <a:txBody>
                    <a:bodyPr/>
                    <a:lstStyle/>
                    <a:p>
                      <a:pPr marL="0" indent="0" algn="l" defTabSz="914400" rtl="0">
                        <a:lnSpc>
                          <a:spcPct val="100000"/>
                        </a:lnSpc>
                        <a:spcBef>
                          <a:spcPts val="0"/>
                        </a:spcBef>
                        <a:spcAft>
                          <a:spcPts val="0"/>
                        </a:spcAft>
                        <a:buClr>
                          <a:srgbClr val="000000"/>
                        </a:buClr>
                        <a:buSzTx/>
                        <a:buFont typeface="Arial"/>
                        <a:buNone/>
                        <a:tabLst/>
                      </a:pPr>
                      <a:r>
                        <a:rPr lang="en-US" sz="1200" b="1" i="0" kern="1200" dirty="0">
                          <a:solidFill>
                            <a:srgbClr val="FFFFFF"/>
                          </a:solidFill>
                          <a:latin typeface="Open Sans"/>
                          <a:ea typeface="Open Sans"/>
                          <a:cs typeface="Open Sans"/>
                        </a:rPr>
                        <a:t>Do you identify as trans (e.g., transgender, transsexual, a person with transitioning sex or gender history, etc.)?</a:t>
                      </a: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762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75000"/>
                      </a:schemeClr>
                    </a:solid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endParaRPr lang="en-US" dirty="0"/>
                    </a:p>
                  </a:txBody>
                  <a:tcPr horzOverflow="overflow"/>
                </a:tc>
                <a:tc hMerge="1">
                  <a:txBody>
                    <a:bodyPr/>
                    <a:lstStyle/>
                    <a:p>
                      <a:pPr algn="ctr"/>
                      <a:endParaRPr lang="en-US" sz="1050" b="0" i="0" dirty="0">
                        <a:solidFill>
                          <a:srgbClr val="3D4543"/>
                        </a:solidFill>
                        <a:latin typeface="+mn-lt"/>
                      </a:endParaRPr>
                    </a:p>
                  </a:txBody>
                  <a:tcPr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26658">
                <a:tc>
                  <a:txBody>
                    <a:bodyPr/>
                    <a:lstStyle/>
                    <a:p>
                      <a:pPr algn="ctr"/>
                      <a:r>
                        <a:rPr lang="en-US" sz="1100" b="0" i="0" kern="1200" dirty="0">
                          <a:solidFill>
                            <a:schemeClr val="bg2"/>
                          </a:solidFill>
                        </a:rPr>
                        <a:t>Yes</a:t>
                      </a:r>
                    </a:p>
                  </a:txBody>
                  <a:tcPr marL="0" marR="0" marT="0" marB="0" anchor="ctr" horzOverflow="overflow">
                    <a:lnL w="12700">
                      <a:noFill/>
                      <a:headEnd type="none"/>
                      <a:tailEnd type="none"/>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1%</a:t>
                      </a:r>
                      <a:endParaRPr lang="en-US" sz="1100" b="0" i="0" dirty="0">
                        <a:solidFill>
                          <a:srgbClr val="3D4543"/>
                        </a:solidFill>
                        <a:latin typeface="+mn-lt"/>
                      </a:endParaRPr>
                    </a:p>
                  </a:txBody>
                  <a:tcPr marL="0" marR="0" marT="0" marB="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100" b="0" i="0" kern="1200" dirty="0">
                          <a:solidFill>
                            <a:schemeClr val="bg2"/>
                          </a:solidFill>
                          <a:latin typeface="+mn-lt"/>
                          <a:ea typeface="Open Sans"/>
                          <a:cs typeface="Open Sans"/>
                        </a:rPr>
                        <a:t>No</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6858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97%</a:t>
                      </a:r>
                      <a:endParaRPr lang="en-US" sz="1100" b="0" i="0" kern="1200" dirty="0">
                        <a:solidFill>
                          <a:srgbClr val="3D4543"/>
                        </a:solidFill>
                        <a:latin typeface="+mn-lt"/>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algn="ctr"/>
                      <a:r>
                        <a:rPr lang="en-US" sz="1100" b="0" i="0" kern="1200" dirty="0">
                          <a:solidFill>
                            <a:schemeClr val="bg2"/>
                          </a:solidFill>
                          <a:latin typeface="+mn-lt"/>
                          <a:ea typeface="Open Sans"/>
                          <a:cs typeface="Open Sans"/>
                        </a:rPr>
                        <a:t>Not sure</a:t>
                      </a:r>
                      <a:endParaRPr lang="en-US" sz="1100" dirty="0">
                        <a:ea typeface="Open Sans"/>
                        <a:cs typeface="Open Sans"/>
                      </a:endParaRP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1%</a:t>
                      </a:r>
                      <a:endParaRPr lang="en-US" sz="1100" dirty="0"/>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0" i="0" kern="1200" dirty="0">
                          <a:solidFill>
                            <a:schemeClr val="bg2"/>
                          </a:solidFill>
                          <a:latin typeface="+mn-lt"/>
                          <a:ea typeface="Open Sans"/>
                          <a:cs typeface="Open Sans"/>
                        </a:rPr>
                        <a:t>Prefer not to answer</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2%</a:t>
                      </a:r>
                      <a:endParaRPr lang="en-US" sz="1100" b="0" i="0" kern="1200" dirty="0">
                        <a:solidFill>
                          <a:srgbClr val="3D4543"/>
                        </a:solidFill>
                        <a:latin typeface="+mn-lt"/>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a:noFill/>
                      <a:headEnd type="none"/>
                      <a:tailEnd type="none"/>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graphicFrame>
        <p:nvGraphicFramePr>
          <p:cNvPr id="5" name="Chart 4" descr="SexualOrientation"/>
          <p:cNvGraphicFramePr/>
          <p:nvPr/>
        </p:nvGraphicFramePr>
        <p:xfrm>
          <a:off x="4682823" y="644964"/>
          <a:ext cx="2926080" cy="32920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Google Shape;565;p28"/>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566" name="Google Shape;566;p28"/>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Supplemental Information</a:t>
            </a:r>
            <a:endParaRPr dirty="0">
              <a:latin typeface="Open Sans"/>
              <a:ea typeface="Open Sans"/>
              <a:cs typeface="Open Sans"/>
              <a:sym typeface="Open Sans"/>
            </a:endParaRPr>
          </a:p>
        </p:txBody>
      </p:sp>
      <p:sp>
        <p:nvSpPr>
          <p:cNvPr id="567" name="Google Shape;567;p2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27</a:t>
            </a:fld>
            <a:endParaRPr dirty="0"/>
          </a:p>
        </p:txBody>
      </p:sp>
      <p:pic>
        <p:nvPicPr>
          <p:cNvPr id="568" name="Google Shape;568;p28"/>
          <p:cNvPicPr>
            <a:picLocks noChangeAspect="1"/>
          </p:cNvPicPr>
          <p:nvPr/>
        </p:nvPicPr>
        <p:blipFill>
          <a:blip r:embed="rId3">
            <a:lum/>
          </a:blip>
          <a:srcRect/>
          <a:stretch>
            <a:fillRect/>
          </a:stretch>
        </p:blipFill>
        <p:spPr bwMode="white">
          <a:xfrm>
            <a:off x="1350064" y="6006366"/>
            <a:ext cx="952852" cy="190570"/>
          </a:xfrm>
          <a:prstGeom prst="rect">
            <a:avLst/>
          </a:prstGeom>
          <a:noFill/>
          <a:ln>
            <a:noFill/>
            <a:headEnd type="none"/>
            <a:tailEnd type="none"/>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r>
              <a:rPr lang="en-US" sz="1400" dirty="0">
                <a:solidFill>
                  <a:srgbClr val="3D4543"/>
                </a:solidFill>
              </a:rPr>
              <a:t>The Prevention Framework, developed by Vector Solutions’ Campus Prevention Network,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28</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The Prevention Framework</a:t>
            </a:r>
          </a:p>
        </p:txBody>
      </p:sp>
      <p:graphicFrame>
        <p:nvGraphicFramePr>
          <p:cNvPr id="7" name="Diagram 6"/>
          <p:cNvGraphicFramePr/>
          <p:nvPr/>
        </p:nvGraphicFramePr>
        <p:xfrm>
          <a:off x="5284452" y="685800"/>
          <a:ext cx="62468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444343" y="5408352"/>
            <a:ext cx="391885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200" dirty="0">
                <a:solidFill>
                  <a:schemeClr val="bg1"/>
                </a:solidFill>
                <a:latin typeface="Open Sans"/>
              </a:rPr>
              <a:t>System-wide buy-in, visible commitment, and investment in effective prevention initiatives</a:t>
            </a:r>
          </a:p>
        </p:txBody>
      </p:sp>
      <p:sp>
        <p:nvSpPr>
          <p:cNvPr id="16" name="Rectangle 15"/>
          <p:cNvSpPr>
            <a:spLocks/>
          </p:cNvSpPr>
          <p:nvPr/>
        </p:nvSpPr>
        <p:spPr bwMode="white">
          <a:xfrm>
            <a:off x="6662057" y="4002710"/>
            <a:ext cx="346165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200" dirty="0">
                <a:solidFill>
                  <a:schemeClr val="bg1"/>
                </a:solidFill>
                <a:latin typeface="Open Sans"/>
              </a:rPr>
              <a:t>Using goal setting, strategic planning, and data analysis to inform and evaluate prevention work</a:t>
            </a:r>
          </a:p>
        </p:txBody>
      </p:sp>
      <p:sp>
        <p:nvSpPr>
          <p:cNvPr id="17" name="Rectangle 16"/>
          <p:cNvSpPr>
            <a:spLocks/>
          </p:cNvSpPr>
          <p:nvPr/>
        </p:nvSpPr>
        <p:spPr bwMode="white">
          <a:xfrm>
            <a:off x="7093939" y="2605354"/>
            <a:ext cx="2681434" cy="67668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50" dirty="0">
                <a:solidFill>
                  <a:schemeClr val="bg1"/>
                </a:solidFill>
                <a:latin typeface="Open Sans"/>
              </a:rPr>
              <a:t>The values and expectations of </a:t>
            </a:r>
          </a:p>
          <a:p>
            <a:pPr algn="ctr">
              <a:lnSpc>
                <a:spcPct val="130000"/>
              </a:lnSpc>
              <a:spcBef>
                <a:spcPts val="300"/>
              </a:spcBef>
            </a:pPr>
            <a:r>
              <a:rPr lang="en-US" sz="1050" dirty="0">
                <a:solidFill>
                  <a:schemeClr val="bg1"/>
                </a:solidFill>
                <a:latin typeface="Open Sans"/>
              </a:rPr>
              <a:t>the organization, and the-system of accountability to uphold and enforce them</a:t>
            </a:r>
          </a:p>
        </p:txBody>
      </p:sp>
      <p:sp>
        <p:nvSpPr>
          <p:cNvPr id="18" name="Rectangle 17"/>
          <p:cNvSpPr>
            <a:spLocks/>
          </p:cNvSpPr>
          <p:nvPr/>
        </p:nvSpPr>
        <p:spPr bwMode="white">
          <a:xfrm>
            <a:off x="6924913" y="1090094"/>
            <a:ext cx="2850459"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Open Sans"/>
              </a:rPr>
              <a:t>Programming</a:t>
            </a:r>
          </a:p>
          <a:p>
            <a:pPr algn="ctr">
              <a:lnSpc>
                <a:spcPct val="130000"/>
              </a:lnSpc>
              <a:spcBef>
                <a:spcPts val="300"/>
              </a:spcBef>
            </a:pPr>
            <a:r>
              <a:rPr lang="en-US" sz="1050" dirty="0">
                <a:solidFill>
                  <a:schemeClr val="tx1">
                    <a:lumMod val="75000"/>
                  </a:schemeClr>
                </a:solidFill>
                <a:latin typeface="Open Sans"/>
              </a:rPr>
              <a:t>Prevention training, programs and communication strategies that maximize engagement and drive impact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Google Shape;597;p30"/>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About AlcoholEdu for College</a:t>
            </a:r>
            <a:br>
              <a:rPr lang="en-US" b="1" dirty="0">
                <a:solidFill>
                  <a:srgbClr val="3D4543"/>
                </a:solidFill>
                <a:latin typeface="Open Sans"/>
                <a:ea typeface="Open Sans"/>
                <a:cs typeface="Open Sans"/>
                <a:sym typeface="Open Sans"/>
              </a:rPr>
            </a:br>
            <a:endParaRPr b="1" dirty="0">
              <a:solidFill>
                <a:srgbClr val="3D4543"/>
              </a:solidFill>
              <a:latin typeface="Open Sans"/>
              <a:ea typeface="Open Sans"/>
              <a:cs typeface="Open Sans"/>
              <a:sym typeface="Open Sans"/>
            </a:endParaRPr>
          </a:p>
        </p:txBody>
      </p:sp>
      <p:sp>
        <p:nvSpPr>
          <p:cNvPr id="598" name="Google Shape;598;p30"/>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29</a:t>
            </a:fld>
            <a:endParaRPr dirty="0"/>
          </a:p>
        </p:txBody>
      </p:sp>
      <p:cxnSp>
        <p:nvCxnSpPr>
          <p:cNvPr id="602" name="Google Shape;602;p30"/>
          <p:cNvCxnSpPr/>
          <p:nvPr/>
        </p:nvCxnSpPr>
        <p:spPr bwMode="white">
          <a:xfrm>
            <a:off x="6909756" y="17186"/>
            <a:ext cx="0" cy="6172198"/>
          </a:xfrm>
          <a:prstGeom prst="straightConnector1">
            <a:avLst/>
          </a:prstGeom>
          <a:noFill/>
          <a:ln w="12700" cap="flat">
            <a:solidFill>
              <a:schemeClr val="tx2"/>
            </a:solidFill>
            <a:prstDash val="solid"/>
            <a:miter/>
            <a:headEnd type="none" w="sm" len="sm"/>
            <a:tailEnd type="none" w="sm" len="sm"/>
          </a:ln>
        </p:spPr>
      </p:cxnSp>
      <p:sp>
        <p:nvSpPr>
          <p:cNvPr id="603" name="Google Shape;603;p30"/>
          <p:cNvSpPr>
            <a:spLocks/>
          </p:cNvSpPr>
          <p:nvPr/>
        </p:nvSpPr>
        <p:spPr bwMode="white">
          <a:xfrm>
            <a:off x="576073" y="1453896"/>
            <a:ext cx="3071940" cy="596506"/>
          </a:xfrm>
          <a:prstGeom prst="rect">
            <a:avLst/>
          </a:prstGeom>
          <a:solidFill>
            <a:srgbClr val="3CBFAE"/>
          </a:solidFill>
          <a:ln>
            <a:noFill/>
            <a:headEnd type="none"/>
            <a:tailEnd type="none"/>
          </a:ln>
        </p:spPr>
        <p:txBody>
          <a:bodyPr wrap="square" lIns="137150" tIns="182875" rIns="182875" bIns="182875"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The Benefits of Working with Vector Solutions</a:t>
            </a:r>
            <a:endParaRPr sz="1400" b="1" i="0" u="none" dirty="0">
              <a:solidFill>
                <a:srgbClr val="000000"/>
              </a:solidFill>
              <a:latin typeface="Open Sans"/>
              <a:ea typeface="Open Sans"/>
              <a:cs typeface="Open Sans"/>
              <a:sym typeface="Open Sans"/>
            </a:endParaRPr>
          </a:p>
        </p:txBody>
      </p:sp>
      <p:sp>
        <p:nvSpPr>
          <p:cNvPr id="604" name="Google Shape;604;p30"/>
          <p:cNvSpPr>
            <a:spLocks/>
          </p:cNvSpPr>
          <p:nvPr/>
        </p:nvSpPr>
        <p:spPr bwMode="white">
          <a:xfrm>
            <a:off x="3677289" y="1453896"/>
            <a:ext cx="2941114" cy="596506"/>
          </a:xfrm>
          <a:prstGeom prst="rect">
            <a:avLst/>
          </a:prstGeom>
          <a:solidFill>
            <a:srgbClr val="F98E2B"/>
          </a:solidFill>
          <a:ln w="9525" cap="flat">
            <a:solidFill>
              <a:srgbClr val="F98E2B"/>
            </a:solidFill>
            <a:prstDash val="solid"/>
            <a:round/>
            <a:headEnd type="none" w="sm" len="sm"/>
            <a:tailEnd type="none" w="sm" len="sm"/>
          </a:ln>
        </p:spPr>
        <p:txBody>
          <a:bodyPr wrap="square" lIns="137150" tIns="182875" rIns="182875" bIns="182875"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AlcoholEdu for College</a:t>
            </a:r>
            <a:endParaRPr sz="1400" b="1" i="0" u="none" dirty="0">
              <a:solidFill>
                <a:srgbClr val="000000"/>
              </a:solidFill>
              <a:latin typeface="Open Sans"/>
              <a:ea typeface="Open Sans"/>
              <a:cs typeface="Open Sans"/>
              <a:sym typeface="Open Sans"/>
            </a:endParaRPr>
          </a:p>
        </p:txBody>
      </p:sp>
      <p:sp>
        <p:nvSpPr>
          <p:cNvPr id="605" name="Google Shape;605;p30"/>
          <p:cNvSpPr>
            <a:spLocks/>
          </p:cNvSpPr>
          <p:nvPr/>
        </p:nvSpPr>
        <p:spPr bwMode="white">
          <a:xfrm>
            <a:off x="562625" y="2107346"/>
            <a:ext cx="3071939" cy="825728"/>
          </a:xfrm>
          <a:prstGeom prst="rect">
            <a:avLst/>
          </a:prstGeom>
          <a:solidFill>
            <a:srgbClr val="F2F2F2"/>
          </a:solidFill>
          <a:ln>
            <a:noFill/>
            <a:headEnd type="none"/>
            <a:tailEnd type="none"/>
          </a:ln>
        </p:spPr>
        <p:txBody>
          <a:bodyPr wrap="square" lIns="9144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Proven Efficacy</a:t>
            </a:r>
            <a:endParaRPr sz="1400" b="0" i="0" u="none" dirty="0">
              <a:solidFill>
                <a:srgbClr val="3D4543"/>
              </a:solidFill>
              <a:latin typeface="Open Sans"/>
              <a:ea typeface="Open Sans"/>
              <a:cs typeface="Open Sans"/>
              <a:sym typeface="Open Sans"/>
            </a:endParaRPr>
          </a:p>
          <a:p>
            <a:pPr>
              <a:lnSpc>
                <a:spcPct val="130000"/>
              </a:lnSpc>
              <a:spcAft>
                <a:spcPts val="300"/>
              </a:spcAft>
            </a:pPr>
            <a:r>
              <a:rPr lang="en-US" sz="800" dirty="0">
                <a:solidFill>
                  <a:schemeClr val="tx1"/>
                </a:solidFill>
                <a:latin typeface="Open Sans"/>
              </a:rPr>
              <a:t>Nine independent studies have been published demonstrating the efficacy of Vector’s online programs in improving knowledge, attitudes, and behaviors.</a:t>
            </a:r>
          </a:p>
        </p:txBody>
      </p:sp>
      <p:sp>
        <p:nvSpPr>
          <p:cNvPr id="606" name="Google Shape;606;p30"/>
          <p:cNvSpPr>
            <a:spLocks/>
          </p:cNvSpPr>
          <p:nvPr/>
        </p:nvSpPr>
        <p:spPr bwMode="white">
          <a:xfrm>
            <a:off x="562625" y="2990018"/>
            <a:ext cx="3071939" cy="927956"/>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True Expertise</a:t>
            </a:r>
            <a:endParaRPr sz="1400" b="0" i="0" u="none" dirty="0">
              <a:solidFill>
                <a:srgbClr val="3D4543"/>
              </a:solidFill>
              <a:latin typeface="Open Sans"/>
              <a:ea typeface="Open Sans"/>
              <a:cs typeface="Open Sans"/>
              <a:sym typeface="Open Sans"/>
            </a:endParaRPr>
          </a:p>
          <a:p>
            <a:pPr>
              <a:lnSpc>
                <a:spcPct val="130000"/>
              </a:lnSpc>
              <a:spcAft>
                <a:spcPts val="300"/>
              </a:spcAft>
            </a:pPr>
            <a:r>
              <a:rPr lang="en-US" sz="800" dirty="0">
                <a:solidFill>
                  <a:schemeClr val="tx1"/>
                </a:solidFill>
                <a:latin typeface="Open Sans"/>
              </a:rPr>
              <a:t>Our team includes public health professionals, administrators from student affairs, campus prevention offices, legal experts, and more. Extend your team by partnering with ours.</a:t>
            </a:r>
          </a:p>
        </p:txBody>
      </p:sp>
      <p:sp>
        <p:nvSpPr>
          <p:cNvPr id="607" name="Google Shape;607;p30"/>
          <p:cNvSpPr>
            <a:spLocks/>
          </p:cNvSpPr>
          <p:nvPr/>
        </p:nvSpPr>
        <p:spPr bwMode="white">
          <a:xfrm>
            <a:off x="562625" y="3974918"/>
            <a:ext cx="3071939" cy="87684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Beyond Compliance</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Our online programs are built by prevention and compliance experts to meet and exceed requirements from Title IX, Clery Act, and EDGAR part 86.</a:t>
            </a:r>
            <a:endParaRPr sz="1400" b="0" i="0" u="none" dirty="0">
              <a:solidFill>
                <a:srgbClr val="3D4543"/>
              </a:solidFill>
              <a:latin typeface="Open Sans"/>
              <a:ea typeface="Open Sans"/>
              <a:cs typeface="Open Sans"/>
              <a:sym typeface="Open Sans"/>
            </a:endParaRPr>
          </a:p>
        </p:txBody>
      </p:sp>
      <p:sp>
        <p:nvSpPr>
          <p:cNvPr id="608" name="Google Shape;608;p30"/>
          <p:cNvSpPr>
            <a:spLocks/>
          </p:cNvSpPr>
          <p:nvPr/>
        </p:nvSpPr>
        <p:spPr bwMode="white">
          <a:xfrm>
            <a:off x="562625" y="4908705"/>
            <a:ext cx="3071939" cy="876842"/>
          </a:xfrm>
          <a:prstGeom prst="rect">
            <a:avLst/>
          </a:prstGeom>
          <a:solidFill>
            <a:srgbClr val="F2F2F2"/>
          </a:solidFill>
          <a:ln>
            <a:noFill/>
            <a:headEnd type="none"/>
            <a:tailEnd type="none"/>
          </a:ln>
        </p:spPr>
        <p:txBody>
          <a:bodyPr wrap="square" lIns="13716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Data Driven</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Our data and analytics provide real-time access to attitudinal and behavioral data from your unique populations, and national benchmarks to assess needs and strengths.</a:t>
            </a:r>
            <a:endParaRPr sz="1400" b="0" i="0" u="none" dirty="0">
              <a:solidFill>
                <a:srgbClr val="3D4543"/>
              </a:solidFill>
              <a:latin typeface="Open Sans"/>
              <a:ea typeface="Open Sans"/>
              <a:cs typeface="Open Sans"/>
              <a:sym typeface="Open Sans"/>
            </a:endParaRPr>
          </a:p>
        </p:txBody>
      </p:sp>
      <p:sp>
        <p:nvSpPr>
          <p:cNvPr id="609" name="Google Shape;609;p30"/>
          <p:cNvSpPr>
            <a:spLocks/>
          </p:cNvSpPr>
          <p:nvPr/>
        </p:nvSpPr>
        <p:spPr bwMode="white">
          <a:xfrm>
            <a:off x="3677289" y="2107345"/>
            <a:ext cx="2941114" cy="552465"/>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Developed in Collaboration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with leading prevention experts and researchers.</a:t>
            </a:r>
            <a:endParaRPr sz="1400" b="0" i="0" u="none" dirty="0">
              <a:solidFill>
                <a:srgbClr val="3D4543"/>
              </a:solidFill>
              <a:latin typeface="Open Sans"/>
              <a:ea typeface="Open Sans"/>
              <a:cs typeface="Open Sans"/>
              <a:sym typeface="Open Sans"/>
            </a:endParaRPr>
          </a:p>
        </p:txBody>
      </p:sp>
      <p:sp>
        <p:nvSpPr>
          <p:cNvPr id="610" name="Google Shape;610;p30"/>
          <p:cNvSpPr>
            <a:spLocks/>
          </p:cNvSpPr>
          <p:nvPr/>
        </p:nvSpPr>
        <p:spPr bwMode="white">
          <a:xfrm>
            <a:off x="3677289" y="2703816"/>
            <a:ext cx="2941114" cy="76998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Interactive Content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guided by recommendations from the National Institute of Alcohol Abuse and Alcoholism (NIAAA).</a:t>
            </a:r>
            <a:endParaRPr sz="1400" b="0" i="0" u="none" dirty="0">
              <a:solidFill>
                <a:srgbClr val="3D4543"/>
              </a:solidFill>
              <a:latin typeface="Open Sans"/>
              <a:ea typeface="Open Sans"/>
              <a:cs typeface="Open Sans"/>
              <a:sym typeface="Open Sans"/>
            </a:endParaRPr>
          </a:p>
        </p:txBody>
      </p:sp>
      <p:sp>
        <p:nvSpPr>
          <p:cNvPr id="611" name="Google Shape;611;p30"/>
          <p:cNvSpPr>
            <a:spLocks/>
          </p:cNvSpPr>
          <p:nvPr/>
        </p:nvSpPr>
        <p:spPr bwMode="white">
          <a:xfrm>
            <a:off x="3677289" y="3517526"/>
            <a:ext cx="2941114" cy="76998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Informed by Emerging Research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on evidence-based practice (e.g., social norms approach, bystander intervention) and college student behavior</a:t>
            </a:r>
            <a:endParaRPr sz="1400" b="0" i="0" u="none" dirty="0">
              <a:solidFill>
                <a:srgbClr val="3D4543"/>
              </a:solidFill>
              <a:latin typeface="Open Sans"/>
              <a:ea typeface="Open Sans"/>
              <a:cs typeface="Open Sans"/>
              <a:sym typeface="Open Sans"/>
            </a:endParaRPr>
          </a:p>
        </p:txBody>
      </p:sp>
      <p:sp>
        <p:nvSpPr>
          <p:cNvPr id="612" name="Google Shape;612;p30"/>
          <p:cNvSpPr>
            <a:spLocks/>
          </p:cNvSpPr>
          <p:nvPr/>
        </p:nvSpPr>
        <p:spPr bwMode="white">
          <a:xfrm>
            <a:off x="3677289" y="4331792"/>
            <a:ext cx="2941114" cy="576914"/>
          </a:xfrm>
          <a:prstGeom prst="rect">
            <a:avLst/>
          </a:prstGeom>
          <a:solidFill>
            <a:srgbClr val="F2F2F2"/>
          </a:solidFill>
          <a:ln>
            <a:noFill/>
            <a:headEnd type="none"/>
            <a:tailEnd type="none"/>
          </a:ln>
        </p:spPr>
        <p:txBody>
          <a:bodyPr wrap="square" lIns="9144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Cited as a Top-tier Strategy by NIAAA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in their College Alcohol Intervention Matrix (AIM).</a:t>
            </a:r>
            <a:endParaRPr sz="1400" b="0" i="0" u="none" dirty="0">
              <a:solidFill>
                <a:srgbClr val="3D4543"/>
              </a:solidFill>
              <a:latin typeface="Open Sans"/>
              <a:ea typeface="Open Sans"/>
              <a:cs typeface="Open Sans"/>
              <a:sym typeface="Open Sans"/>
            </a:endParaRPr>
          </a:p>
        </p:txBody>
      </p:sp>
      <p:sp>
        <p:nvSpPr>
          <p:cNvPr id="613" name="Google Shape;613;p30"/>
          <p:cNvSpPr>
            <a:spLocks/>
          </p:cNvSpPr>
          <p:nvPr/>
        </p:nvSpPr>
        <p:spPr bwMode="white">
          <a:xfrm>
            <a:off x="3677289" y="4952990"/>
            <a:ext cx="2941114" cy="832555"/>
          </a:xfrm>
          <a:prstGeom prst="rect">
            <a:avLst/>
          </a:prstGeom>
          <a:solidFill>
            <a:srgbClr val="F2F2F2"/>
          </a:solidFill>
          <a:ln>
            <a:noFill/>
            <a:headEnd type="none"/>
            <a:tailEnd type="none"/>
          </a:ln>
        </p:spPr>
        <p:txBody>
          <a:bodyPr wrap="square" lIns="9144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Most Widely Used</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universal online AOD prevention program since its development in 2000, with over 11M users to date.</a:t>
            </a:r>
            <a:endParaRPr sz="1400" b="0" i="0" u="none" dirty="0">
              <a:solidFill>
                <a:srgbClr val="3D4543"/>
              </a:solidFill>
              <a:latin typeface="Open Sans"/>
              <a:ea typeface="Open Sans"/>
              <a:cs typeface="Open Sans"/>
              <a:sym typeface="Open Sans"/>
            </a:endParaRPr>
          </a:p>
        </p:txBody>
      </p:sp>
      <p:pic>
        <p:nvPicPr>
          <p:cNvPr id="31" name="Google Shape;456;p50"/>
          <p:cNvPicPr>
            <a:picLocks noChangeAspect="1"/>
          </p:cNvPicPr>
          <p:nvPr/>
        </p:nvPicPr>
        <p:blipFill>
          <a:blip r:embed="rId3">
            <a:lum/>
          </a:blip>
          <a:srcRect/>
          <a:stretch>
            <a:fillRect/>
          </a:stretch>
        </p:blipFill>
        <p:spPr bwMode="white">
          <a:xfrm>
            <a:off x="7485142" y="458460"/>
            <a:ext cx="4389120" cy="3291858"/>
          </a:xfrm>
          <a:prstGeom prst="rect">
            <a:avLst/>
          </a:prstGeom>
          <a:noFill/>
          <a:ln>
            <a:noFill/>
            <a:headEnd type="none"/>
            <a:tailEnd type="none"/>
          </a:ln>
        </p:spPr>
      </p:pic>
      <p:grpSp>
        <p:nvGrpSpPr>
          <p:cNvPr id="5" name="Group 4"/>
          <p:cNvGrpSpPr>
            <a:grpSpLocks/>
          </p:cNvGrpSpPr>
          <p:nvPr/>
        </p:nvGrpSpPr>
        <p:grpSpPr bwMode="white">
          <a:xfrm>
            <a:off x="6851881" y="2634056"/>
            <a:ext cx="4572000" cy="2602784"/>
            <a:chOff x="7033404" y="3180985"/>
            <a:chExt cx="4777243" cy="2719627"/>
          </a:xfrm>
        </p:grpSpPr>
        <p:pic>
          <p:nvPicPr>
            <p:cNvPr id="600" name="Google Shape;600;p30"/>
            <p:cNvPicPr>
              <a:picLocks noChangeAspect="1"/>
            </p:cNvPicPr>
            <p:nvPr/>
          </p:nvPicPr>
          <p:blipFill>
            <a:blip r:embed="rId4">
              <a:lum/>
            </a:blip>
            <a:srcRect/>
            <a:stretch>
              <a:fillRect/>
            </a:stretch>
          </p:blipFill>
          <p:spPr bwMode="white">
            <a:xfrm>
              <a:off x="7033404" y="3180985"/>
              <a:ext cx="4777243" cy="2719627"/>
            </a:xfrm>
            <a:prstGeom prst="rect">
              <a:avLst/>
            </a:prstGeom>
            <a:noFill/>
            <a:ln>
              <a:noFill/>
              <a:headEnd type="none"/>
              <a:tailEnd type="none"/>
            </a:ln>
          </p:spPr>
        </p:pic>
        <p:pic>
          <p:nvPicPr>
            <p:cNvPr id="27" name="Google Shape;494;p52"/>
            <p:cNvPicPr>
              <a:picLocks noChangeAspect="1"/>
            </p:cNvPicPr>
            <p:nvPr/>
          </p:nvPicPr>
          <p:blipFill>
            <a:blip r:embed="rId5">
              <a:lum/>
            </a:blip>
            <a:srcRect/>
            <a:stretch>
              <a:fillRect/>
            </a:stretch>
          </p:blipFill>
          <p:spPr bwMode="white">
            <a:xfrm>
              <a:off x="7584140" y="3502689"/>
              <a:ext cx="3657601" cy="2011680"/>
            </a:xfrm>
            <a:prstGeom prst="rect">
              <a:avLst/>
            </a:prstGeom>
            <a:noFill/>
            <a:ln>
              <a:noFill/>
              <a:headEnd type="none"/>
              <a:tailEnd type="none"/>
            </a:ln>
          </p:spPr>
        </p:pic>
        <p:pic>
          <p:nvPicPr>
            <p:cNvPr id="28" name="Google Shape;500;p52"/>
            <p:cNvPicPr>
              <a:picLocks noChangeAspect="1"/>
            </p:cNvPicPr>
            <p:nvPr/>
          </p:nvPicPr>
          <p:blipFill>
            <a:blip r:embed="rId6">
              <a:lum/>
            </a:blip>
            <a:srcRect/>
            <a:stretch>
              <a:fillRect/>
            </a:stretch>
          </p:blipFill>
          <p:spPr bwMode="white">
            <a:xfrm>
              <a:off x="7584140" y="4200107"/>
              <a:ext cx="3657600" cy="1322358"/>
            </a:xfrm>
            <a:prstGeom prst="rect">
              <a:avLst/>
            </a:prstGeom>
            <a:noFill/>
            <a:ln>
              <a:noFill/>
              <a:headEnd type="none"/>
              <a:tailEnd type="none"/>
            </a:ln>
          </p:spPr>
        </p:pic>
      </p:grpSp>
      <p:pic>
        <p:nvPicPr>
          <p:cNvPr id="35" name="Google Shape;457;p50"/>
          <p:cNvPicPr>
            <a:picLocks noChangeAspect="1"/>
          </p:cNvPicPr>
          <p:nvPr/>
        </p:nvPicPr>
        <p:blipFill>
          <a:blip r:embed="rId7">
            <a:lum/>
          </a:blip>
          <a:srcRect/>
          <a:stretch>
            <a:fillRect/>
          </a:stretch>
        </p:blipFill>
        <p:spPr bwMode="white">
          <a:xfrm>
            <a:off x="9837451" y="3749718"/>
            <a:ext cx="2926073" cy="2194560"/>
          </a:xfrm>
          <a:prstGeom prst="rect">
            <a:avLst/>
          </a:prstGeom>
          <a:noFill/>
          <a:ln>
            <a:noFill/>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Google Shape;203;p3"/>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Table of Contents</a:t>
            </a:r>
            <a:endParaRPr b="1" dirty="0">
              <a:latin typeface="Open Sans"/>
              <a:ea typeface="Open Sans"/>
              <a:cs typeface="Open Sans"/>
              <a:sym typeface="Open Sans"/>
            </a:endParaRPr>
          </a:p>
        </p:txBody>
      </p:sp>
      <p:graphicFrame>
        <p:nvGraphicFramePr>
          <p:cNvPr id="204" name="Google Shape;204;p3"/>
          <p:cNvGraphicFramePr/>
          <p:nvPr/>
        </p:nvGraphicFramePr>
        <p:xfrm>
          <a:off x="4978400" y="502920"/>
          <a:ext cx="6527800" cy="5608550"/>
        </p:xfrm>
        <a:graphic>
          <a:graphicData uri="http://schemas.openxmlformats.org/drawingml/2006/table">
            <a:tbl>
              <a:tblPr>
                <a:noFill/>
                <a:tableStyleId>{1119D022-22E2-4A99-84CF-0E8649BB5491}</a:tableStyleId>
              </a:tblPr>
              <a:tblGrid>
                <a:gridCol w="5150175">
                  <a:extLst>
                    <a:ext uri="{9D8B030D-6E8A-4147-A177-3AD203B41FA5}">
                      <a16:colId xmlns:a16="http://schemas.microsoft.com/office/drawing/2014/main" val="20000"/>
                    </a:ext>
                  </a:extLst>
                </a:gridCol>
                <a:gridCol w="1377625">
                  <a:extLst>
                    <a:ext uri="{9D8B030D-6E8A-4147-A177-3AD203B41FA5}">
                      <a16:colId xmlns:a16="http://schemas.microsoft.com/office/drawing/2014/main" val="20001"/>
                    </a:ext>
                  </a:extLst>
                </a:gridCol>
              </a:tblGrid>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How to Use This Report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4</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0"/>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Executive Summary</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5</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1"/>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Impact Snapshot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6</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2"/>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AlcoholEdu and Your Students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10</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3"/>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Course Impact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11</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4"/>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Behavioral Intentions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12</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5"/>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Alcohol on Your Campus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13</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6"/>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College Effect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14</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7"/>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Examination of Drinking Rates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15</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8"/>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Drinking Rates, by Gender Identity</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16</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9"/>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When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17</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0"/>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Where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18</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1"/>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Why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19</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2"/>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Why Students Choose Not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20</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3"/>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High-Risk Drinking Behaviors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21</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4"/>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Impact of High-Risk Drinking</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22</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5"/>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Engaging Your Students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23</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6"/>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Appendix – Student Demographics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24</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7"/>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Supplemental Information</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27</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8"/>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Prevention Framework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28</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9"/>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About AlcoholEdu for College</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29</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20"/>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AlcoholEdu for College Course Map</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30</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21"/>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Report References and Resource Links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000000">
                          <a:alpha val="0"/>
                        </a:srgbClr>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31</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Google Shape;618;p31"/>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AlcoholEdu for College Course Map</a:t>
            </a:r>
            <a:endParaRPr b="1" dirty="0">
              <a:latin typeface="Open Sans"/>
              <a:ea typeface="Open Sans"/>
              <a:cs typeface="Open Sans"/>
              <a:sym typeface="Open Sans"/>
            </a:endParaRPr>
          </a:p>
        </p:txBody>
      </p:sp>
      <p:sp>
        <p:nvSpPr>
          <p:cNvPr id="619" name="Google Shape;619;p31"/>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30</a:t>
            </a:fld>
            <a:endParaRPr dirty="0"/>
          </a:p>
        </p:txBody>
      </p:sp>
      <p:graphicFrame>
        <p:nvGraphicFramePr>
          <p:cNvPr id="620" name="Google Shape;620;p31"/>
          <p:cNvGraphicFramePr/>
          <p:nvPr/>
        </p:nvGraphicFramePr>
        <p:xfrm>
          <a:off x="685800" y="1066076"/>
          <a:ext cx="11160175" cy="5305827"/>
        </p:xfrm>
        <a:graphic>
          <a:graphicData uri="http://schemas.openxmlformats.org/drawingml/2006/table">
            <a:tbl>
              <a:tblPr>
                <a:noFill/>
                <a:tableStyleId>{1119D022-22E2-4A99-84CF-0E8649BB5491}</a:tableStyleId>
              </a:tblPr>
              <a:tblGrid>
                <a:gridCol w="43035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918012">
                  <a:extLst>
                    <a:ext uri="{9D8B030D-6E8A-4147-A177-3AD203B41FA5}">
                      <a16:colId xmlns:a16="http://schemas.microsoft.com/office/drawing/2014/main" val="20002"/>
                    </a:ext>
                  </a:extLst>
                </a:gridCol>
                <a:gridCol w="2581835">
                  <a:extLst>
                    <a:ext uri="{9D8B030D-6E8A-4147-A177-3AD203B41FA5}">
                      <a16:colId xmlns:a16="http://schemas.microsoft.com/office/drawing/2014/main" val="20003"/>
                    </a:ext>
                  </a:extLst>
                </a:gridCol>
                <a:gridCol w="2943972">
                  <a:extLst>
                    <a:ext uri="{9D8B030D-6E8A-4147-A177-3AD203B41FA5}">
                      <a16:colId xmlns:a16="http://schemas.microsoft.com/office/drawing/2014/main" val="20004"/>
                    </a:ext>
                  </a:extLst>
                </a:gridCol>
              </a:tblGrid>
              <a:tr h="1281700">
                <a:tc rowSpan="3">
                  <a:txBody>
                    <a:bodyPr/>
                    <a:lstStyle/>
                    <a:p>
                      <a:pPr marL="0" indent="0" algn="ctr" rtl="0">
                        <a:lnSpc>
                          <a:spcPct val="87500"/>
                        </a:lnSpc>
                        <a:spcBef>
                          <a:spcPts val="0"/>
                        </a:spcBef>
                        <a:spcAft>
                          <a:spcPts val="0"/>
                        </a:spcAft>
                        <a:buClr>
                          <a:schemeClr val="bg1"/>
                        </a:buClr>
                        <a:buSzPts val="1200"/>
                        <a:buFont typeface="Arial"/>
                        <a:buNone/>
                      </a:pPr>
                      <a:r>
                        <a:rPr lang="en-US" sz="1200" b="1" u="none" dirty="0">
                          <a:solidFill>
                            <a:schemeClr val="bg1"/>
                          </a:solidFill>
                          <a:latin typeface="Open Sans"/>
                          <a:ea typeface="Open Sans"/>
                          <a:cs typeface="Open Sans"/>
                          <a:sym typeface="Open Sans"/>
                        </a:rPr>
                        <a:t>Part 1</a:t>
                      </a:r>
                      <a:endParaRPr sz="1400" b="1" u="none" dirty="0">
                        <a:latin typeface="Open Sans"/>
                        <a:ea typeface="Open Sans"/>
                        <a:cs typeface="Open Sans"/>
                        <a:sym typeface="Open Sans"/>
                      </a:endParaRPr>
                    </a:p>
                  </a:txBody>
                  <a:tcPr marL="45725" marR="45725" marT="45725" marB="45725" vert="vert270" anchor="ctr" horzOverflow="overflow">
                    <a:lnL w="9525" cap="flat">
                      <a:solidFill>
                        <a:srgbClr val="000000">
                          <a:alpha val="0"/>
                        </a:srgbClr>
                      </a:solidFill>
                      <a:prstDash val="solid"/>
                      <a:round/>
                      <a:headEnd type="none" w="sm" len="sm"/>
                      <a:tailEnd type="none" w="sm" len="sm"/>
                    </a:lnL>
                    <a:lnR w="12700" cap="flat">
                      <a:solidFill>
                        <a:schemeClr val="bg1"/>
                      </a:solidFill>
                      <a:prstDash val="solid"/>
                      <a:round/>
                      <a:headEnd type="none" w="med" len="med"/>
                      <a:tailEnd type="none" w="med" len="med"/>
                    </a:lnR>
                    <a:lnT w="9525" cap="flat">
                      <a:solidFill>
                        <a:srgbClr val="000000">
                          <a:alpha val="0"/>
                        </a:srgbClr>
                      </a:solidFill>
                      <a:prstDash val="solid"/>
                      <a:round/>
                      <a:headEnd type="none" w="sm" len="sm"/>
                      <a:tailEnd type="none" w="sm" len="sm"/>
                    </a:lnT>
                    <a:lnB w="38100" cap="flat">
                      <a:solidFill>
                        <a:schemeClr val="bg1"/>
                      </a:solidFill>
                      <a:prstDash val="solid"/>
                      <a:round/>
                      <a:headEnd type="none" w="med" len="med"/>
                      <a:tailEnd type="none" w="med" len="med"/>
                    </a:lnB>
                    <a:solidFill>
                      <a:schemeClr val="accent3"/>
                    </a:solidFill>
                  </a:tcPr>
                </a:tc>
                <a:tc>
                  <a:txBody>
                    <a:bodyPr/>
                    <a:lstStyle/>
                    <a:p>
                      <a:pPr marL="0" indent="0" algn="l" rtl="0">
                        <a:lnSpc>
                          <a:spcPct val="87500"/>
                        </a:lnSpc>
                        <a:spcBef>
                          <a:spcPts val="0"/>
                        </a:spcBef>
                        <a:spcAft>
                          <a:spcPts val="0"/>
                        </a:spcAft>
                        <a:buClr>
                          <a:srgbClr val="000000"/>
                        </a:buClr>
                        <a:buSzPts val="1200"/>
                        <a:buFont typeface="Arial"/>
                        <a:buNone/>
                      </a:pPr>
                      <a:r>
                        <a:rPr lang="en-US" sz="1200" b="1" u="none" dirty="0">
                          <a:solidFill>
                            <a:srgbClr val="3D4543"/>
                          </a:solidFill>
                          <a:latin typeface="Open Sans"/>
                          <a:ea typeface="Open Sans"/>
                          <a:cs typeface="Open Sans"/>
                          <a:sym typeface="Open Sans"/>
                        </a:rPr>
                        <a:t>1. Getting Started</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Introductory Video</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Custom Welcome Letter</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Custom Welcome Video</a:t>
                      </a:r>
                      <a:endParaRPr sz="1400" u="none" dirty="0">
                        <a:solidFill>
                          <a:srgbClr val="3D4543"/>
                        </a:solidFill>
                        <a:latin typeface="Open Sans"/>
                        <a:ea typeface="Open Sans"/>
                        <a:cs typeface="Open Sans"/>
                        <a:sym typeface="Open Sans"/>
                      </a:endParaRPr>
                    </a:p>
                  </a:txBody>
                  <a:tcPr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2. Standard Drink</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Student Alcohol Knowledge Interviews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1" i="0" u="none" dirty="0">
                          <a:solidFill>
                            <a:schemeClr val="accent3"/>
                          </a:solidFill>
                          <a:latin typeface="Open Sans"/>
                          <a:ea typeface="Open Sans"/>
                          <a:cs typeface="Open Sans"/>
                          <a:sym typeface="Open Sans"/>
                        </a:rPr>
                        <a:t>Pre-Assessment</a:t>
                      </a:r>
                      <a:endParaRPr sz="1400" b="1" u="none" dirty="0">
                        <a:solidFill>
                          <a:schemeClr val="accent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Standard Drink Definition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Identifying Standard and Non-Standard Drinks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Pouring Standard Drinks</a:t>
                      </a:r>
                      <a:endParaRPr sz="1400" u="none" dirty="0">
                        <a:solidFill>
                          <a:srgbClr val="3D4543"/>
                        </a:solidFill>
                        <a:latin typeface="Open Sans"/>
                        <a:ea typeface="Open Sans"/>
                        <a:cs typeface="Open Sans"/>
                        <a:sym typeface="Open Sans"/>
                      </a:endParaRPr>
                    </a:p>
                  </a:txBody>
                  <a:tcPr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ctr" rtl="0">
                        <a:lnSpc>
                          <a:spcPct val="875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Survey 1</a:t>
                      </a:r>
                      <a:endParaRPr sz="1400" u="none" dirty="0">
                        <a:solidFill>
                          <a:schemeClr val="bg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3. Where Do You Stand?</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Risk Factors &amp; Choices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You Are Not Alone/Benefits of Not Drinking/Calories &amp; Cash/Support for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Your Choice</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Your Drinking Profile/ Your Peak BAC/Reducing Your BAC/Drinking Consequences/Calories &amp; Cash/Your Drinking Habits</a:t>
                      </a:r>
                      <a:endParaRPr sz="1400" u="none" dirty="0">
                        <a:solidFill>
                          <a:srgbClr val="3D4543"/>
                        </a:solidFill>
                        <a:latin typeface="Open Sans"/>
                        <a:ea typeface="Open Sans"/>
                        <a:cs typeface="Open Sans"/>
                        <a:sym typeface="Open Sans"/>
                      </a:endParaRPr>
                    </a:p>
                  </a:txBody>
                  <a:tcPr marR="45720" marT="91440" marB="45725"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562650">
                <a:tc vMerge="1">
                  <a:txBody>
                    <a:bodyPr/>
                    <a:lstStyle/>
                    <a:p>
                      <a:endParaRPr lang="en-US" dirty="0"/>
                    </a:p>
                  </a:txBody>
                  <a:tcPr horzOverflow="overflow"/>
                </a:tc>
                <a:tc>
                  <a:txBody>
                    <a:bodyPr/>
                    <a:lstStyle/>
                    <a:p>
                      <a:pPr marL="0" indent="0" algn="l" rtl="0">
                        <a:lnSpc>
                          <a:spcPct val="116666"/>
                        </a:lnSpc>
                        <a:spcBef>
                          <a:spcPts val="0"/>
                        </a:spcBef>
                        <a:spcAft>
                          <a:spcPts val="0"/>
                        </a:spcAft>
                        <a:buClr>
                          <a:schemeClr val="accent1"/>
                        </a:buClr>
                        <a:buSzPts val="900"/>
                        <a:buFont typeface="Lato"/>
                        <a:buNone/>
                      </a:pPr>
                      <a:r>
                        <a:rPr lang="en-US" sz="900" b="1" u="none" dirty="0">
                          <a:solidFill>
                            <a:srgbClr val="3D4543"/>
                          </a:solidFill>
                          <a:latin typeface="Open Sans"/>
                          <a:ea typeface="Open Sans"/>
                          <a:cs typeface="Open Sans"/>
                          <a:sym typeface="Open Sans"/>
                        </a:rPr>
                        <a:t>4. Goal Setting</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What’s Important to You?</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Do You Want to Focus on this Year</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My Choices</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5. Drinking &amp; Motivation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Do You Think?</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Factors That Can </a:t>
                      </a:r>
                      <a:br>
                        <a:rPr lang="en-US" sz="900" u="none" dirty="0">
                          <a:solidFill>
                            <a:srgbClr val="3D4543"/>
                          </a:solidFill>
                          <a:latin typeface="Open Sans"/>
                          <a:ea typeface="Open Sans"/>
                          <a:cs typeface="Open Sans"/>
                          <a:sym typeface="Open Sans"/>
                        </a:rPr>
                      </a:br>
                      <a:r>
                        <a:rPr lang="en-US" sz="900" u="none" dirty="0">
                          <a:solidFill>
                            <a:srgbClr val="3D4543"/>
                          </a:solidFill>
                          <a:latin typeface="Open Sans"/>
                          <a:ea typeface="Open Sans"/>
                          <a:cs typeface="Open Sans"/>
                          <a:sym typeface="Open Sans"/>
                        </a:rPr>
                        <a:t>Influence Decisions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Why/Why Not Drink? Poll</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Expectancy Theory &amp; Advertising</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Ads Appealing to Men/Women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&amp; Advertising Poll</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Write a Tagline</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6. Brain &amp; Body</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BAC Basics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Factors Affect BAC</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Risk/Protective Factors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BAC Calculator</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Marijuana &amp; Drugs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Sexual Assault &amp; Understanding Consent</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Brain &amp; Body Science</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Biphasic Effect</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 BAC Story</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7. My Action Plan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Drinker/NonDrinker Plan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Choose Your Strategies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Activities on Campus </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141225">
                <a:tc vMerge="1">
                  <a:txBody>
                    <a:bodyPr/>
                    <a:lstStyle/>
                    <a:p>
                      <a:endParaRPr lang="en-US" dirty="0"/>
                    </a:p>
                  </a:txBody>
                  <a:tcPr horzOverflow="overflow"/>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8. Laws &amp; Policies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Related Laws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Campus Policies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Drinking &amp; Driving</a:t>
                      </a:r>
                      <a:endParaRPr sz="1400" u="none" dirty="0">
                        <a:solidFill>
                          <a:srgbClr val="3D4543"/>
                        </a:solidFill>
                        <a:latin typeface="Open Sans"/>
                        <a:ea typeface="Open Sans"/>
                        <a:cs typeface="Open Sans"/>
                        <a:sym typeface="Open Sans"/>
                      </a:endParaRPr>
                    </a:p>
                    <a:p>
                      <a:pPr marL="115888" indent="-58736" algn="l" rtl="0">
                        <a:lnSpc>
                          <a:spcPct val="116666"/>
                        </a:lnSpc>
                        <a:spcBef>
                          <a:spcPts val="0"/>
                        </a:spcBef>
                        <a:spcAft>
                          <a:spcPts val="0"/>
                        </a:spcAft>
                        <a:buClr>
                          <a:schemeClr val="tx1"/>
                        </a:buClr>
                        <a:buSzPts val="900"/>
                        <a:buFont typeface="Arial"/>
                        <a:buNone/>
                      </a:pPr>
                      <a:endParaRPr sz="900" u="none" dirty="0">
                        <a:solidFill>
                          <a:srgbClr val="3D4543"/>
                        </a:solidFill>
                        <a:latin typeface="Open Sans"/>
                        <a:ea typeface="Open Sans"/>
                        <a:cs typeface="Open Sans"/>
                        <a:sym typeface="Open Sans"/>
                      </a:endParaRPr>
                    </a:p>
                    <a:p>
                      <a:pPr marL="0" indent="0" algn="l" rtl="0">
                        <a:lnSpc>
                          <a:spcPct val="116666"/>
                        </a:lnSpc>
                        <a:spcBef>
                          <a:spcPts val="0"/>
                        </a:spcBef>
                        <a:spcAft>
                          <a:spcPts val="0"/>
                        </a:spcAft>
                        <a:buClr>
                          <a:srgbClr val="000000"/>
                        </a:buClr>
                        <a:buSzPts val="900"/>
                        <a:buFont typeface="Arial"/>
                        <a:buNone/>
                      </a:pPr>
                      <a:endParaRPr sz="9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9. Helping Friends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Taking Care of </a:t>
                      </a:r>
                      <a:br>
                        <a:rPr lang="en-US" sz="900" u="none" dirty="0">
                          <a:solidFill>
                            <a:srgbClr val="3D4543"/>
                          </a:solidFill>
                          <a:latin typeface="Open Sans"/>
                          <a:ea typeface="Open Sans"/>
                          <a:cs typeface="Open Sans"/>
                          <a:sym typeface="Open Sans"/>
                        </a:rPr>
                      </a:br>
                      <a:r>
                        <a:rPr lang="en-US" sz="900" u="none" dirty="0">
                          <a:solidFill>
                            <a:srgbClr val="3D4543"/>
                          </a:solidFill>
                          <a:latin typeface="Open Sans"/>
                          <a:ea typeface="Open Sans"/>
                          <a:cs typeface="Open Sans"/>
                          <a:sym typeface="Open Sans"/>
                        </a:rPr>
                        <a:t>Yourself &amp; Others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Poisoning</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Helping Your Friends Poll</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Drinking &amp; Driving</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Getting Help</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ctr" rtl="0">
                        <a:lnSpc>
                          <a:spcPct val="1500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Survey 2  and</a:t>
                      </a:r>
                    </a:p>
                    <a:p>
                      <a:pPr marL="0" indent="0" algn="ctr" rtl="0">
                        <a:lnSpc>
                          <a:spcPct val="1500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Post-Assessment</a:t>
                      </a:r>
                      <a:endParaRPr lang="en-US" sz="1400" u="none" dirty="0">
                        <a:solidFill>
                          <a:schemeClr val="bg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solidFill>
                  </a:tcPr>
                </a:tc>
                <a:tc>
                  <a:txBody>
                    <a:bodyPr/>
                    <a:lstStyle/>
                    <a:p>
                      <a:pPr marL="0" indent="0" algn="ctr" rtl="0">
                        <a:lnSpc>
                          <a:spcPct val="87500"/>
                        </a:lnSpc>
                        <a:spcBef>
                          <a:spcPts val="0"/>
                        </a:spcBef>
                        <a:spcAft>
                          <a:spcPts val="0"/>
                        </a:spcAft>
                        <a:buClr>
                          <a:schemeClr val="tx1"/>
                        </a:buClr>
                        <a:buSzPts val="1200"/>
                        <a:buFont typeface="Lato"/>
                        <a:buNone/>
                      </a:pPr>
                      <a:r>
                        <a:rPr lang="en-US" sz="1200" b="1" i="0" u="none" dirty="0">
                          <a:solidFill>
                            <a:schemeClr val="tx1"/>
                          </a:solidFill>
                          <a:latin typeface="Open Sans"/>
                          <a:ea typeface="Open Sans"/>
                          <a:cs typeface="Open Sans"/>
                          <a:sym typeface="Open Sans"/>
                        </a:rPr>
                        <a:t>INTERSESSION</a:t>
                      </a:r>
                      <a:endParaRPr sz="1400" u="none" dirty="0">
                        <a:solidFill>
                          <a:schemeClr val="tx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86425">
                <a:tc>
                  <a:txBody>
                    <a:bodyPr/>
                    <a:lstStyle/>
                    <a:p>
                      <a:pPr marL="0" indent="0" algn="ctr" rtl="0">
                        <a:lnSpc>
                          <a:spcPct val="87500"/>
                        </a:lnSpc>
                        <a:spcBef>
                          <a:spcPts val="0"/>
                        </a:spcBef>
                        <a:spcAft>
                          <a:spcPts val="0"/>
                        </a:spcAft>
                        <a:buClr>
                          <a:schemeClr val="bg1"/>
                        </a:buClr>
                        <a:buSzPts val="1200"/>
                        <a:buFont typeface="Arial"/>
                        <a:buNone/>
                      </a:pPr>
                      <a:r>
                        <a:rPr lang="en-US" sz="1200" b="1" u="none" dirty="0">
                          <a:solidFill>
                            <a:schemeClr val="bg1"/>
                          </a:solidFill>
                          <a:latin typeface="Open Sans"/>
                          <a:ea typeface="Open Sans"/>
                          <a:cs typeface="Open Sans"/>
                          <a:sym typeface="Open Sans"/>
                        </a:rPr>
                        <a:t>Part 2</a:t>
                      </a:r>
                      <a:endParaRPr sz="1400" b="1" u="none" dirty="0">
                        <a:latin typeface="Open Sans"/>
                        <a:ea typeface="Open Sans"/>
                        <a:cs typeface="Open Sans"/>
                        <a:sym typeface="Open Sans"/>
                      </a:endParaRPr>
                    </a:p>
                  </a:txBody>
                  <a:tcPr marL="45725" marR="45725" marT="45725" marB="45725" vert="vert270" anchor="ctr" horzOverflow="overflow">
                    <a:lnL w="9525" cap="flat">
                      <a:solidFill>
                        <a:srgbClr val="000000">
                          <a:alpha val="0"/>
                        </a:srgbClr>
                      </a:solidFill>
                      <a:prstDash val="solid"/>
                      <a:round/>
                      <a:headEnd type="none" w="sm" len="sm"/>
                      <a:tailEnd type="none" w="sm" len="sm"/>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chemeClr val="accent4"/>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10. Introduction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Welcome Back</a:t>
                      </a:r>
                      <a:endParaRPr sz="1400" u="none" dirty="0">
                        <a:solidFill>
                          <a:srgbClr val="3D4543"/>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chemeClr val="accent4">
                        <a:lumMod val="20000"/>
                        <a:lumOff val="80000"/>
                      </a:schemeClr>
                    </a:solidFill>
                  </a:tcPr>
                </a:tc>
                <a:tc>
                  <a:txBody>
                    <a:bodyPr/>
                    <a:lstStyle/>
                    <a:p>
                      <a:pPr marL="0" indent="0" algn="ctr" rtl="0">
                        <a:lnSpc>
                          <a:spcPct val="875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Survey 3</a:t>
                      </a:r>
                      <a:endParaRPr sz="1400" u="none" dirty="0">
                        <a:solidFill>
                          <a:schemeClr val="bg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chemeClr val="accent4"/>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11. Recognizing Problems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Taking Care of Yourself &amp; Others – The Roommate</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chemeClr val="accent4">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12. Course Conclusion</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Summary of Key Topics</a:t>
                      </a:r>
                      <a:endParaRPr sz="1400" u="none" dirty="0">
                        <a:solidFill>
                          <a:srgbClr val="3D4543"/>
                        </a:solidFill>
                        <a:latin typeface="Open Sans"/>
                        <a:ea typeface="Open Sans"/>
                        <a:cs typeface="Open Sans"/>
                        <a:sym typeface="Open Sans"/>
                      </a:endParaRPr>
                    </a:p>
                    <a:p>
                      <a:pPr marL="115888" indent="-115888"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Review Goals, Choices and Plan</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Google Shape;625;p3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Report References &amp; Resource Links</a:t>
            </a:r>
            <a:br>
              <a:rPr lang="en-US" b="1" dirty="0">
                <a:latin typeface="Open Sans"/>
                <a:ea typeface="Open Sans"/>
                <a:cs typeface="Open Sans"/>
                <a:sym typeface="Open Sans"/>
              </a:rPr>
            </a:br>
            <a:endParaRPr b="1" dirty="0">
              <a:latin typeface="Open Sans"/>
              <a:ea typeface="Open Sans"/>
              <a:cs typeface="Open Sans"/>
              <a:sym typeface="Open Sans"/>
            </a:endParaRPr>
          </a:p>
        </p:txBody>
      </p:sp>
      <p:sp>
        <p:nvSpPr>
          <p:cNvPr id="626" name="Google Shape;626;p32"/>
          <p:cNvSpPr>
            <a:spLocks noGrp="1"/>
          </p:cNvSpPr>
          <p:nvPr>
            <p:ph type="sldNum" idx="12"/>
          </p:nvPr>
        </p:nvSpPr>
        <p:spPr bwMode="white">
          <a:xfrm>
            <a:off x="11614023" y="624282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31</a:t>
            </a:fld>
            <a:endParaRPr dirty="0"/>
          </a:p>
        </p:txBody>
      </p:sp>
      <p:sp>
        <p:nvSpPr>
          <p:cNvPr id="627" name="Google Shape;627;p32"/>
          <p:cNvSpPr>
            <a:spLocks/>
          </p:cNvSpPr>
          <p:nvPr/>
        </p:nvSpPr>
        <p:spPr bwMode="white">
          <a:xfrm>
            <a:off x="685800" y="1435310"/>
            <a:ext cx="5067298" cy="596506"/>
          </a:xfrm>
          <a:prstGeom prst="rect">
            <a:avLst/>
          </a:prstGeom>
          <a:solidFill>
            <a:srgbClr val="1C366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b="1" i="0" u="none" dirty="0">
                <a:solidFill>
                  <a:schemeClr val="bg1"/>
                </a:solidFill>
                <a:latin typeface="Open Sans"/>
                <a:ea typeface="Open Sans"/>
                <a:cs typeface="Open Sans"/>
                <a:sym typeface="Open Sans"/>
              </a:rPr>
              <a:t>Slide</a:t>
            </a:r>
            <a:endParaRPr sz="1600" b="1" i="0" u="none" dirty="0">
              <a:solidFill>
                <a:srgbClr val="000000"/>
              </a:solidFill>
              <a:latin typeface="Open Sans"/>
              <a:ea typeface="Open Sans"/>
              <a:cs typeface="Open Sans"/>
              <a:sym typeface="Open Sans"/>
            </a:endParaRPr>
          </a:p>
        </p:txBody>
      </p:sp>
      <p:sp>
        <p:nvSpPr>
          <p:cNvPr id="628" name="Google Shape;628;p32"/>
          <p:cNvSpPr>
            <a:spLocks/>
          </p:cNvSpPr>
          <p:nvPr/>
        </p:nvSpPr>
        <p:spPr bwMode="white">
          <a:xfrm>
            <a:off x="6438901" y="1435310"/>
            <a:ext cx="5067298" cy="596506"/>
          </a:xfrm>
          <a:prstGeom prst="rect">
            <a:avLst/>
          </a:prstGeom>
          <a:solidFill>
            <a:srgbClr val="1C366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b="1" i="0" u="none" dirty="0">
                <a:solidFill>
                  <a:schemeClr val="bg1"/>
                </a:solidFill>
                <a:latin typeface="Open Sans"/>
                <a:ea typeface="Open Sans"/>
                <a:cs typeface="Open Sans"/>
                <a:sym typeface="Open Sans"/>
              </a:rPr>
              <a:t>Links</a:t>
            </a:r>
            <a:endParaRPr sz="1600" b="1" i="0" u="none" dirty="0">
              <a:solidFill>
                <a:srgbClr val="000000"/>
              </a:solidFill>
              <a:latin typeface="Open Sans"/>
              <a:ea typeface="Open Sans"/>
              <a:cs typeface="Open Sans"/>
              <a:sym typeface="Open Sans"/>
            </a:endParaRPr>
          </a:p>
        </p:txBody>
      </p:sp>
      <p:sp>
        <p:nvSpPr>
          <p:cNvPr id="629" name="Google Shape;629;p32"/>
          <p:cNvSpPr>
            <a:spLocks/>
          </p:cNvSpPr>
          <p:nvPr/>
        </p:nvSpPr>
        <p:spPr bwMode="white">
          <a:xfrm>
            <a:off x="685800" y="2088760"/>
            <a:ext cx="5067297" cy="722376"/>
          </a:xfrm>
          <a:prstGeom prst="rect">
            <a:avLst/>
          </a:prstGeom>
          <a:solidFill>
            <a:srgbClr val="F2F2F2"/>
          </a:solidFill>
          <a:ln>
            <a:noFill/>
            <a:headEnd type="none"/>
            <a:tailEnd type="none"/>
          </a:ln>
        </p:spPr>
        <p:txBody>
          <a:bodyPr wrap="square" lIns="18288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Behavioral Intentions</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Ajzen, I. (1991). The theory of planned behavior. Organizational Behavior and Human Decision Processes, 50, 179-211.</a:t>
            </a:r>
            <a:endParaRPr sz="1400" b="0" i="0" u="none" dirty="0">
              <a:solidFill>
                <a:srgbClr val="3D4543"/>
              </a:solidFill>
              <a:latin typeface="Open Sans"/>
              <a:ea typeface="Open Sans"/>
              <a:cs typeface="Open Sans"/>
              <a:sym typeface="Open Sans"/>
            </a:endParaRPr>
          </a:p>
        </p:txBody>
      </p:sp>
      <p:sp>
        <p:nvSpPr>
          <p:cNvPr id="630" name="Google Shape;630;p32"/>
          <p:cNvSpPr>
            <a:spLocks/>
          </p:cNvSpPr>
          <p:nvPr/>
        </p:nvSpPr>
        <p:spPr bwMode="white">
          <a:xfrm>
            <a:off x="685800" y="2867232"/>
            <a:ext cx="5067297" cy="993383"/>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Where Students Drink</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EVERFI analysis of data from AlcoholEdu for College national database, 2012.</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Benz, M. B., DiBello, A. M., Balestrieri, S. G., Miller, M. B., Merrill, J. E., Lowery, A. D., ... &amp; Carey, K. B. (2017). Off-campus residence as a risk factor for heavy drinking among college students. Substance use &amp; misuse, 52(9), 1236-1241.</a:t>
            </a:r>
            <a:endParaRPr sz="1400" b="0" i="0" u="none" dirty="0">
              <a:solidFill>
                <a:srgbClr val="3D4543"/>
              </a:solidFill>
              <a:latin typeface="Open Sans"/>
              <a:ea typeface="Open Sans"/>
              <a:cs typeface="Open Sans"/>
              <a:sym typeface="Open Sans"/>
            </a:endParaRPr>
          </a:p>
        </p:txBody>
      </p:sp>
      <p:sp>
        <p:nvSpPr>
          <p:cNvPr id="631" name="Google Shape;631;p32"/>
          <p:cNvSpPr>
            <a:spLocks/>
          </p:cNvSpPr>
          <p:nvPr/>
        </p:nvSpPr>
        <p:spPr bwMode="white">
          <a:xfrm>
            <a:off x="685800" y="3916710"/>
            <a:ext cx="5067297" cy="725970"/>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Why Students Choose Not to Drink</a:t>
            </a:r>
            <a:endParaRPr sz="1200" b="1"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Huang, J-H, DeJong W, Schneider SK, &amp; Towvim, LG. (2011). Endorsed reasons for not drinking alcohol: A comparison of college student drinkers and abstainers. Journal of Behavioral Medicine, 34, 64-73. </a:t>
            </a:r>
            <a:endParaRPr sz="1000" b="0" i="0" u="none" dirty="0">
              <a:solidFill>
                <a:srgbClr val="3D4543"/>
              </a:solidFill>
              <a:latin typeface="Open Sans"/>
              <a:ea typeface="Open Sans"/>
              <a:cs typeface="Open Sans"/>
              <a:sym typeface="Open Sans"/>
            </a:endParaRPr>
          </a:p>
        </p:txBody>
      </p:sp>
      <p:sp>
        <p:nvSpPr>
          <p:cNvPr id="632" name="Google Shape;632;p32"/>
          <p:cNvSpPr>
            <a:spLocks/>
          </p:cNvSpPr>
          <p:nvPr/>
        </p:nvSpPr>
        <p:spPr bwMode="white">
          <a:xfrm>
            <a:off x="685800" y="4698776"/>
            <a:ext cx="5067297" cy="543788"/>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High-Risk Drinking Behaviors</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EVERFI analysis of data from AlcoholEdu for College national survey database, 2012.</a:t>
            </a:r>
            <a:endParaRPr sz="1000" b="0" i="0" u="none" dirty="0">
              <a:solidFill>
                <a:srgbClr val="3D4543"/>
              </a:solidFill>
              <a:latin typeface="Open Sans"/>
              <a:ea typeface="Open Sans"/>
              <a:cs typeface="Open Sans"/>
              <a:sym typeface="Open Sans"/>
            </a:endParaRPr>
          </a:p>
        </p:txBody>
      </p:sp>
      <p:sp>
        <p:nvSpPr>
          <p:cNvPr id="633" name="Google Shape;633;p32"/>
          <p:cNvSpPr>
            <a:spLocks/>
          </p:cNvSpPr>
          <p:nvPr/>
        </p:nvSpPr>
        <p:spPr bwMode="white">
          <a:xfrm>
            <a:off x="685800" y="5298660"/>
            <a:ext cx="5067297" cy="708650"/>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The Role of Alcohol in Sexual Assault</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Parkhill, M.R., &amp; Abbey, A. (2008). Does alcohol contribute to the confluence model of sexual assault perpetration? Journal of Social and Clinical Psychology, 27:6, 529-554.</a:t>
            </a:r>
            <a:endParaRPr sz="1400" b="0" i="0" u="none" dirty="0">
              <a:solidFill>
                <a:srgbClr val="3D4543"/>
              </a:solidFill>
              <a:latin typeface="Open Sans"/>
              <a:ea typeface="Open Sans"/>
              <a:cs typeface="Open Sans"/>
              <a:sym typeface="Open Sans"/>
            </a:endParaRPr>
          </a:p>
        </p:txBody>
      </p:sp>
      <p:sp>
        <p:nvSpPr>
          <p:cNvPr id="634" name="Google Shape;634;p32"/>
          <p:cNvSpPr>
            <a:spLocks/>
          </p:cNvSpPr>
          <p:nvPr/>
        </p:nvSpPr>
        <p:spPr bwMode="white">
          <a:xfrm>
            <a:off x="6438901" y="2088759"/>
            <a:ext cx="5067297" cy="1135872"/>
          </a:xfrm>
          <a:prstGeom prst="rect">
            <a:avLst/>
          </a:prstGeom>
          <a:solidFill>
            <a:srgbClr val="F2F2F2"/>
          </a:solidFill>
          <a:ln>
            <a:noFill/>
            <a:headEnd type="none"/>
            <a:tailEnd type="none"/>
          </a:ln>
        </p:spPr>
        <p:txBody>
          <a:bodyPr wrap="square" lIns="27430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The Campus Prevention Network Resource Hub</a:t>
            </a:r>
          </a:p>
          <a:p>
            <a:pPr>
              <a:buSzPts val="1000"/>
            </a:pPr>
            <a:r>
              <a:rPr lang="en-US" sz="900" i="1" dirty="0">
                <a:solidFill>
                  <a:srgbClr val="3D4543"/>
                </a:solidFill>
                <a:latin typeface="Open Sans"/>
                <a:ea typeface="Open Sans"/>
                <a:cs typeface="Open Sans"/>
                <a:sym typeface="Open Sans"/>
              </a:rPr>
              <a:t>Please note: these resources are currently being housed on the Vector Solutions website. All materials are relevant to current Campus Prevention Network courses until completion of the upgrade to the Vector Solutions platform. </a:t>
            </a:r>
            <a:endParaRPr lang="en-US" sz="900" i="1" dirty="0">
              <a:solidFill>
                <a:srgbClr val="3D4543"/>
              </a:solidFill>
              <a:latin typeface="Open Sans"/>
              <a:ea typeface="Open Sans"/>
              <a:cs typeface="Open Sans"/>
            </a:endParaRPr>
          </a:p>
          <a:p>
            <a:pPr marL="0" indent="0" algn="l" rtl="0">
              <a:spcBef>
                <a:spcPts val="0"/>
              </a:spcBef>
              <a:spcAft>
                <a:spcPts val="0"/>
              </a:spcAft>
              <a:buClr>
                <a:srgbClr val="000000"/>
              </a:buClr>
              <a:buSzPts val="1000"/>
              <a:buFont typeface="Arial"/>
              <a:buNone/>
            </a:pPr>
            <a:endParaRPr lang="en-US" sz="900" i="1" dirty="0">
              <a:solidFill>
                <a:srgbClr val="3D4543"/>
              </a:solidFill>
              <a:latin typeface="Open Sans"/>
              <a:ea typeface="Open Sans"/>
              <a:cs typeface="Open Sans"/>
              <a:sym typeface="Open Sans"/>
            </a:endParaRPr>
          </a:p>
          <a:p>
            <a:r>
              <a:rPr lang="en-US" sz="800" b="0" i="0" u="none" dirty="0">
                <a:solidFill>
                  <a:srgbClr val="3D4543"/>
                </a:solidFill>
                <a:latin typeface="Open Sans"/>
                <a:ea typeface="Open Sans"/>
                <a:cs typeface="Open Sans"/>
                <a:sym typeface="Open Sans"/>
                <a:hlinkClick r:id="rId3" action="ppaction://hlinkfile"/>
              </a:rPr>
              <a:t>https://</a:t>
            </a:r>
            <a:r>
              <a:rPr lang="en-US" sz="800" dirty="0">
                <a:solidFill>
                  <a:srgbClr val="3D4543"/>
                </a:solidFill>
                <a:latin typeface="Open Sans"/>
                <a:ea typeface="Open Sans"/>
                <a:cs typeface="Open Sans"/>
                <a:sym typeface="Open Sans"/>
                <a:hlinkClick r:id="rId3" action="ppaction://hlinkfile"/>
              </a:rPr>
              <a:t>www</a:t>
            </a:r>
            <a:r>
              <a:rPr lang="en-US" sz="800" b="0" i="0" u="none" dirty="0">
                <a:solidFill>
                  <a:srgbClr val="3D4543"/>
                </a:solidFill>
                <a:latin typeface="Open Sans"/>
                <a:ea typeface="Open Sans"/>
                <a:cs typeface="Open Sans"/>
                <a:sym typeface="Open Sans"/>
                <a:hlinkClick r:id="rId3" action="ppaction://hlinkfile"/>
              </a:rPr>
              <a:t>.</a:t>
            </a:r>
            <a:r>
              <a:rPr lang="en-US" sz="800" dirty="0">
                <a:solidFill>
                  <a:srgbClr val="3D4543"/>
                </a:solidFill>
                <a:latin typeface="Open Sans"/>
                <a:ea typeface="Open Sans"/>
                <a:cs typeface="Open Sans"/>
                <a:sym typeface="Open Sans"/>
                <a:hlinkClick r:id="rId3" action="ppaction://hlinkfile"/>
              </a:rPr>
              <a:t>vectorsolutions</a:t>
            </a:r>
            <a:r>
              <a:rPr lang="en-US" sz="800" b="0" i="0" u="none" dirty="0">
                <a:solidFill>
                  <a:srgbClr val="3D4543"/>
                </a:solidFill>
                <a:latin typeface="Open Sans"/>
                <a:ea typeface="Open Sans"/>
                <a:cs typeface="Open Sans"/>
                <a:sym typeface="Open Sans"/>
                <a:hlinkClick r:id="rId3" action="ppaction://hlinkfile"/>
              </a:rPr>
              <a:t>.com/</a:t>
            </a:r>
            <a:r>
              <a:rPr lang="en-US" sz="800" dirty="0">
                <a:solidFill>
                  <a:srgbClr val="3D4543"/>
                </a:solidFill>
                <a:latin typeface="Open Sans"/>
                <a:ea typeface="Open Sans"/>
                <a:cs typeface="Open Sans"/>
                <a:sym typeface="Open Sans"/>
                <a:hlinkClick r:id="rId3" action="ppaction://hlinkfile"/>
              </a:rPr>
              <a:t>networks/campus-prevention-network</a:t>
            </a:r>
            <a:r>
              <a:rPr lang="en-US" sz="800" b="0" i="0" u="none" dirty="0">
                <a:solidFill>
                  <a:srgbClr val="3D4543"/>
                </a:solidFill>
                <a:latin typeface="Open Sans"/>
                <a:ea typeface="Open Sans"/>
                <a:cs typeface="Open Sans"/>
                <a:sym typeface="Open Sans"/>
                <a:hlinkClick r:id="rId3" action="ppaction://hlinkfile"/>
              </a:rPr>
              <a:t>/</a:t>
            </a:r>
            <a:r>
              <a:rPr lang="en-US" sz="800" dirty="0">
                <a:solidFill>
                  <a:srgbClr val="3D4543"/>
                </a:solidFill>
                <a:latin typeface="Open Sans"/>
                <a:ea typeface="Open Sans"/>
                <a:cs typeface="Open Sans"/>
                <a:sym typeface="Open Sans"/>
              </a:rPr>
              <a:t> </a:t>
            </a:r>
            <a:endParaRPr dirty="0"/>
          </a:p>
        </p:txBody>
      </p:sp>
      <p:sp>
        <p:nvSpPr>
          <p:cNvPr id="635" name="Google Shape;635;p32"/>
          <p:cNvSpPr>
            <a:spLocks/>
          </p:cNvSpPr>
          <p:nvPr/>
        </p:nvSpPr>
        <p:spPr bwMode="white">
          <a:xfrm>
            <a:off x="6438901" y="3292158"/>
            <a:ext cx="5067297" cy="722376"/>
          </a:xfrm>
          <a:prstGeom prst="rect">
            <a:avLst/>
          </a:prstGeom>
          <a:solidFill>
            <a:srgbClr val="F2F2F2"/>
          </a:solidFill>
          <a:ln>
            <a:noFill/>
            <a:headEnd type="none"/>
            <a:tailEnd type="none"/>
          </a:ln>
        </p:spPr>
        <p:txBody>
          <a:bodyPr wrap="square" lIns="27430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AlcoholEdu for College Facilitator Guide </a:t>
            </a:r>
            <a:endParaRPr sz="1400" b="0" i="0" u="none" dirty="0">
              <a:solidFill>
                <a:srgbClr val="3D4543"/>
              </a:solidFill>
              <a:latin typeface="Open Sans"/>
              <a:ea typeface="Open Sans"/>
              <a:cs typeface="Open Sans"/>
              <a:sym typeface="Open Sans"/>
            </a:endParaRPr>
          </a:p>
          <a:p>
            <a:pPr marL="0" indent="0" algn="l" rtl="0">
              <a:lnSpc>
                <a:spcPct val="175000"/>
              </a:lnSpc>
              <a:spcBef>
                <a:spcPts val="300"/>
              </a:spcBef>
              <a:spcAft>
                <a:spcPts val="0"/>
              </a:spcAft>
              <a:buNone/>
            </a:pPr>
            <a:r>
              <a:rPr lang="en-US" sz="800" b="0" i="0" u="none" dirty="0">
                <a:solidFill>
                  <a:srgbClr val="3D4543"/>
                </a:solidFill>
                <a:latin typeface="Open Sans"/>
                <a:ea typeface="Open Sans"/>
                <a:cs typeface="Open Sans"/>
                <a:sym typeface="Open Sans"/>
              </a:rPr>
              <a:t>https://info.vectorsolutions.com/cpn-facilitators-guides</a:t>
            </a:r>
            <a:endParaRPr sz="800" b="0" i="0" u="none" dirty="0">
              <a:solidFill>
                <a:srgbClr val="3D4543"/>
              </a:solidFill>
              <a:latin typeface="Open Sans"/>
              <a:ea typeface="Open Sans"/>
              <a:cs typeface="Open Sans"/>
              <a:sym typeface="Open Sans"/>
            </a:endParaRPr>
          </a:p>
        </p:txBody>
      </p:sp>
      <p:sp>
        <p:nvSpPr>
          <p:cNvPr id="636" name="Google Shape;636;p32"/>
          <p:cNvSpPr>
            <a:spLocks/>
          </p:cNvSpPr>
          <p:nvPr/>
        </p:nvSpPr>
        <p:spPr bwMode="white">
          <a:xfrm>
            <a:off x="6438901" y="4082061"/>
            <a:ext cx="5067297" cy="722376"/>
          </a:xfrm>
          <a:prstGeom prst="rect">
            <a:avLst/>
          </a:prstGeom>
          <a:solidFill>
            <a:srgbClr val="F2F2F2"/>
          </a:solidFill>
          <a:ln>
            <a:noFill/>
            <a:headEnd type="none"/>
            <a:tailEnd type="none"/>
          </a:ln>
        </p:spPr>
        <p:txBody>
          <a:bodyPr wrap="square" lIns="27430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Join the Campus Prevention Network </a:t>
            </a:r>
            <a:endParaRPr sz="1400" b="0" i="0" u="none" dirty="0">
              <a:solidFill>
                <a:srgbClr val="3D4543"/>
              </a:solidFill>
              <a:latin typeface="Open Sans"/>
              <a:ea typeface="Open Sans"/>
              <a:cs typeface="Open Sans"/>
              <a:sym typeface="Open Sans"/>
            </a:endParaRPr>
          </a:p>
          <a:p>
            <a:pPr marL="0" indent="0" algn="l" rtl="0">
              <a:lnSpc>
                <a:spcPct val="175000"/>
              </a:lnSpc>
              <a:spcBef>
                <a:spcPts val="300"/>
              </a:spcBef>
              <a:spcAft>
                <a:spcPts val="0"/>
              </a:spcAft>
              <a:buNone/>
            </a:pPr>
            <a:r>
              <a:rPr lang="en-US" sz="800" b="0" i="0" u="none" dirty="0">
                <a:solidFill>
                  <a:srgbClr val="3D4543"/>
                </a:solidFill>
                <a:latin typeface="Open Sans"/>
                <a:ea typeface="Open Sans"/>
                <a:cs typeface="Open Sans"/>
                <a:sym typeface="Open Sans"/>
              </a:rPr>
              <a:t>https://www.vectorsolutions.com/networks/campus-prevention-network/</a:t>
            </a:r>
            <a:endParaRPr sz="1400" b="0" i="0" u="none" dirty="0">
              <a:solidFill>
                <a:srgbClr val="3D4543"/>
              </a:solidFill>
              <a:latin typeface="Open Sans"/>
              <a:ea typeface="Open Sans"/>
              <a:cs typeface="Open Sans"/>
              <a:sym typeface="Open Sans"/>
            </a:endParaRPr>
          </a:p>
        </p:txBody>
      </p:sp>
      <p:sp>
        <p:nvSpPr>
          <p:cNvPr id="637" name="Google Shape;637;p32"/>
          <p:cNvSpPr>
            <a:spLocks/>
          </p:cNvSpPr>
          <p:nvPr/>
        </p:nvSpPr>
        <p:spPr bwMode="white">
          <a:xfrm>
            <a:off x="11006318" y="1563146"/>
            <a:ext cx="340834" cy="340834"/>
          </a:xfrm>
          <a:custGeom>
            <a:avLst/>
            <a:gdLst/>
            <a:ahLst/>
            <a:cxnLst/>
            <a:rect l="l" t="t" r="r" b="b"/>
            <a:pathLst>
              <a:path w="247951" h="247951">
                <a:moveTo>
                  <a:pt x="123976" y="0"/>
                </a:moveTo>
                <a:cubicBezTo>
                  <a:pt x="55602" y="0"/>
                  <a:pt x="0" y="55602"/>
                  <a:pt x="0" y="123976"/>
                </a:cubicBezTo>
                <a:cubicBezTo>
                  <a:pt x="0" y="192350"/>
                  <a:pt x="55602" y="247952"/>
                  <a:pt x="123976" y="247952"/>
                </a:cubicBezTo>
                <a:cubicBezTo>
                  <a:pt x="192349" y="247952"/>
                  <a:pt x="247952" y="192350"/>
                  <a:pt x="247952" y="123976"/>
                </a:cubicBezTo>
                <a:cubicBezTo>
                  <a:pt x="247952" y="55602"/>
                  <a:pt x="192315" y="0"/>
                  <a:pt x="123976" y="0"/>
                </a:cubicBezTo>
                <a:close/>
                <a:moveTo>
                  <a:pt x="234230" y="118881"/>
                </a:moveTo>
                <a:cubicBezTo>
                  <a:pt x="233041" y="117828"/>
                  <a:pt x="231478" y="117183"/>
                  <a:pt x="229780" y="117183"/>
                </a:cubicBezTo>
                <a:lnTo>
                  <a:pt x="177914" y="117183"/>
                </a:lnTo>
                <a:cubicBezTo>
                  <a:pt x="176895" y="72110"/>
                  <a:pt x="165754" y="35121"/>
                  <a:pt x="149179" y="16508"/>
                </a:cubicBezTo>
                <a:cubicBezTo>
                  <a:pt x="196323" y="27580"/>
                  <a:pt x="231920" y="68917"/>
                  <a:pt x="234230" y="118881"/>
                </a:cubicBezTo>
                <a:close/>
                <a:moveTo>
                  <a:pt x="123976" y="230867"/>
                </a:moveTo>
                <a:cubicBezTo>
                  <a:pt x="105566" y="230867"/>
                  <a:pt x="85085" y="190108"/>
                  <a:pt x="83624" y="130769"/>
                </a:cubicBezTo>
                <a:lnTo>
                  <a:pt x="164294" y="130769"/>
                </a:lnTo>
                <a:cubicBezTo>
                  <a:pt x="162833" y="190074"/>
                  <a:pt x="142385" y="230867"/>
                  <a:pt x="123976" y="230867"/>
                </a:cubicBezTo>
                <a:close/>
                <a:moveTo>
                  <a:pt x="83624" y="117183"/>
                </a:moveTo>
                <a:cubicBezTo>
                  <a:pt x="85085" y="57844"/>
                  <a:pt x="105532" y="17085"/>
                  <a:pt x="123976" y="17085"/>
                </a:cubicBezTo>
                <a:cubicBezTo>
                  <a:pt x="142419" y="17085"/>
                  <a:pt x="162867" y="57844"/>
                  <a:pt x="164328" y="117183"/>
                </a:cubicBezTo>
                <a:lnTo>
                  <a:pt x="83624" y="117183"/>
                </a:lnTo>
                <a:close/>
                <a:moveTo>
                  <a:pt x="98773" y="16508"/>
                </a:moveTo>
                <a:cubicBezTo>
                  <a:pt x="82198" y="35121"/>
                  <a:pt x="71057" y="72110"/>
                  <a:pt x="70038" y="117183"/>
                </a:cubicBezTo>
                <a:lnTo>
                  <a:pt x="13824" y="117183"/>
                </a:lnTo>
                <a:cubicBezTo>
                  <a:pt x="16813" y="68000"/>
                  <a:pt x="52138" y="27445"/>
                  <a:pt x="98773" y="16508"/>
                </a:cubicBezTo>
                <a:close/>
                <a:moveTo>
                  <a:pt x="13790" y="130769"/>
                </a:moveTo>
                <a:lnTo>
                  <a:pt x="70004" y="130769"/>
                </a:lnTo>
                <a:cubicBezTo>
                  <a:pt x="71023" y="175842"/>
                  <a:pt x="82164" y="212831"/>
                  <a:pt x="98739" y="231444"/>
                </a:cubicBezTo>
                <a:cubicBezTo>
                  <a:pt x="52138" y="220473"/>
                  <a:pt x="16813" y="179952"/>
                  <a:pt x="13790" y="130769"/>
                </a:cubicBezTo>
                <a:close/>
                <a:moveTo>
                  <a:pt x="149145" y="231410"/>
                </a:moveTo>
                <a:cubicBezTo>
                  <a:pt x="165720" y="212797"/>
                  <a:pt x="176861" y="175808"/>
                  <a:pt x="177880" y="130735"/>
                </a:cubicBezTo>
                <a:lnTo>
                  <a:pt x="229746" y="130735"/>
                </a:lnTo>
                <a:cubicBezTo>
                  <a:pt x="231444" y="130735"/>
                  <a:pt x="233007" y="130090"/>
                  <a:pt x="234196" y="129037"/>
                </a:cubicBezTo>
                <a:cubicBezTo>
                  <a:pt x="231920" y="179001"/>
                  <a:pt x="196323" y="220371"/>
                  <a:pt x="149145" y="231410"/>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sp>
        <p:nvSpPr>
          <p:cNvPr id="638" name="Google Shape;638;p32"/>
          <p:cNvSpPr>
            <a:spLocks/>
          </p:cNvSpPr>
          <p:nvPr/>
        </p:nvSpPr>
        <p:spPr bwMode="white">
          <a:xfrm>
            <a:off x="5137713" y="1563146"/>
            <a:ext cx="415939" cy="340834"/>
          </a:xfrm>
          <a:custGeom>
            <a:avLst/>
            <a:gdLst/>
            <a:ahLst/>
            <a:cxnLst/>
            <a:rect l="l" t="t" r="r" b="b"/>
            <a:pathLst>
              <a:path w="250555" h="205313">
                <a:moveTo>
                  <a:pt x="243846" y="59380"/>
                </a:moveTo>
                <a:lnTo>
                  <a:pt x="213653" y="59380"/>
                </a:lnTo>
                <a:lnTo>
                  <a:pt x="160311" y="2013"/>
                </a:lnTo>
                <a:cubicBezTo>
                  <a:pt x="157628" y="-671"/>
                  <a:pt x="152931" y="-671"/>
                  <a:pt x="150582" y="2013"/>
                </a:cubicBezTo>
                <a:lnTo>
                  <a:pt x="97241" y="59380"/>
                </a:lnTo>
                <a:lnTo>
                  <a:pt x="67048" y="59380"/>
                </a:lnTo>
                <a:cubicBezTo>
                  <a:pt x="63358" y="59380"/>
                  <a:pt x="60338" y="62399"/>
                  <a:pt x="60338" y="66089"/>
                </a:cubicBezTo>
                <a:lnTo>
                  <a:pt x="60338" y="155998"/>
                </a:lnTo>
                <a:lnTo>
                  <a:pt x="4649" y="173778"/>
                </a:lnTo>
                <a:cubicBezTo>
                  <a:pt x="959" y="174785"/>
                  <a:pt x="-719" y="178811"/>
                  <a:pt x="288" y="182165"/>
                </a:cubicBezTo>
                <a:cubicBezTo>
                  <a:pt x="1294" y="185185"/>
                  <a:pt x="3978" y="186862"/>
                  <a:pt x="6662" y="186862"/>
                </a:cubicBezTo>
                <a:cubicBezTo>
                  <a:pt x="7333" y="186862"/>
                  <a:pt x="8004" y="186862"/>
                  <a:pt x="8675" y="186527"/>
                </a:cubicBezTo>
                <a:lnTo>
                  <a:pt x="60003" y="170088"/>
                </a:lnTo>
                <a:lnTo>
                  <a:pt x="60003" y="198604"/>
                </a:lnTo>
                <a:cubicBezTo>
                  <a:pt x="60003" y="202294"/>
                  <a:pt x="63022" y="205313"/>
                  <a:pt x="66713" y="205313"/>
                </a:cubicBezTo>
                <a:lnTo>
                  <a:pt x="243846" y="205313"/>
                </a:lnTo>
                <a:cubicBezTo>
                  <a:pt x="247536" y="205313"/>
                  <a:pt x="250555" y="202294"/>
                  <a:pt x="250555" y="198604"/>
                </a:cubicBezTo>
                <a:lnTo>
                  <a:pt x="250555" y="66089"/>
                </a:lnTo>
                <a:cubicBezTo>
                  <a:pt x="250555" y="62399"/>
                  <a:pt x="247536" y="59380"/>
                  <a:pt x="243846" y="59380"/>
                </a:cubicBezTo>
                <a:close/>
                <a:moveTo>
                  <a:pt x="155279" y="16439"/>
                </a:moveTo>
                <a:lnTo>
                  <a:pt x="195201" y="59380"/>
                </a:lnTo>
                <a:lnTo>
                  <a:pt x="115357" y="59380"/>
                </a:lnTo>
                <a:lnTo>
                  <a:pt x="155279" y="16439"/>
                </a:lnTo>
                <a:close/>
                <a:moveTo>
                  <a:pt x="237136" y="191894"/>
                </a:moveTo>
                <a:lnTo>
                  <a:pt x="73422" y="191894"/>
                </a:lnTo>
                <a:lnTo>
                  <a:pt x="73422" y="166062"/>
                </a:lnTo>
                <a:lnTo>
                  <a:pt x="151924" y="140901"/>
                </a:lnTo>
                <a:cubicBezTo>
                  <a:pt x="155615" y="139895"/>
                  <a:pt x="157292" y="135869"/>
                  <a:pt x="156286" y="132514"/>
                </a:cubicBezTo>
                <a:cubicBezTo>
                  <a:pt x="155279" y="128824"/>
                  <a:pt x="151253" y="127147"/>
                  <a:pt x="147899" y="128153"/>
                </a:cubicBezTo>
                <a:lnTo>
                  <a:pt x="73422" y="151972"/>
                </a:lnTo>
                <a:lnTo>
                  <a:pt x="73422" y="72799"/>
                </a:lnTo>
                <a:lnTo>
                  <a:pt x="237136" y="72799"/>
                </a:lnTo>
                <a:lnTo>
                  <a:pt x="237136" y="191894"/>
                </a:ln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cxnSp>
        <p:nvCxnSpPr>
          <p:cNvPr id="16" name="Google Shape;97;p44"/>
          <p:cNvCxnSpPr/>
          <p:nvPr/>
        </p:nvCxnSpPr>
        <p:spPr bwMode="white">
          <a:xfrm>
            <a:off x="6096000" y="1332913"/>
            <a:ext cx="0" cy="4571998"/>
          </a:xfrm>
          <a:prstGeom prst="straightConnector1">
            <a:avLst/>
          </a:prstGeom>
          <a:noFill/>
          <a:ln w="12700" cap="flat">
            <a:solidFill>
              <a:schemeClr val="tx2"/>
            </a:solidFill>
            <a:prstDash val="solid"/>
            <a:miter/>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Google Shape;643;p33"/>
          <p:cNvPicPr>
            <a:picLocks noGrp="1" noChangeAspect="1"/>
          </p:cNvPicPr>
          <p:nvPr>
            <p:ph type="pic" idx="2"/>
          </p:nvPr>
        </p:nvPicPr>
        <p:blipFill>
          <a:blip r:embed="rId3">
            <a:lum/>
            <a:alphaModFix amt="26000"/>
          </a:blip>
          <a:srcRect t="8636" b="8636"/>
          <a:stretch>
            <a:fillRect/>
          </a:stretch>
        </p:blipFill>
        <p:spPr bwMode="white">
          <a:prstGeom prst="rect">
            <a:avLst/>
          </a:prstGeom>
          <a:solidFill>
            <a:schemeClr val="tx2"/>
          </a:solidFill>
          <a:ln>
            <a:noFill/>
            <a:headEnd type="none"/>
            <a:tailEnd type="none"/>
          </a:ln>
        </p:spPr>
      </p:pic>
      <p:sp>
        <p:nvSpPr>
          <p:cNvPr id="644" name="Google Shape;644;p33"/>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32</a:t>
            </a:fld>
            <a:endParaRPr dirty="0"/>
          </a:p>
        </p:txBody>
      </p:sp>
      <p:pic>
        <p:nvPicPr>
          <p:cNvPr id="645" name="Google Shape;645;p33"/>
          <p:cNvPicPr>
            <a:picLocks noChangeAspect="1"/>
          </p:cNvPicPr>
          <p:nvPr/>
        </p:nvPicPr>
        <p:blipFill>
          <a:blip r:embed="rId4">
            <a:lum/>
          </a:blip>
          <a:srcRect/>
          <a:stretch>
            <a:fillRect/>
          </a:stretch>
        </p:blipFill>
        <p:spPr bwMode="white">
          <a:xfrm>
            <a:off x="584565" y="6255643"/>
            <a:ext cx="1345963" cy="304136"/>
          </a:xfrm>
          <a:prstGeom prst="rect">
            <a:avLst/>
          </a:prstGeom>
          <a:noFill/>
          <a:ln>
            <a:noFill/>
            <a:headEnd type="none"/>
            <a:tailEnd type="none"/>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Google Shape;209;p4" descr="A picture containing computer, indoor, computer, person&#10;&#10;Description automatically generated"/>
          <p:cNvPicPr>
            <a:picLocks noGrp="1" noChangeAspect="1"/>
          </p:cNvPicPr>
          <p:nvPr>
            <p:ph type="pic" idx="2"/>
          </p:nvPr>
        </p:nvPicPr>
        <p:blipFill>
          <a:blip r:embed="rId3">
            <a:lum/>
          </a:blip>
          <a:srcRect l="6231" r="6231"/>
          <a:stretch>
            <a:fillRect/>
          </a:stretch>
        </p:blipFill>
        <p:spPr bwMode="white">
          <a:prstGeom prst="rect">
            <a:avLst/>
          </a:prstGeom>
          <a:solidFill>
            <a:schemeClr val="tx2"/>
          </a:solidFill>
          <a:ln>
            <a:noFill/>
            <a:headEnd type="none"/>
            <a:tailEnd type="none"/>
          </a:ln>
        </p:spPr>
      </p:pic>
      <p:sp>
        <p:nvSpPr>
          <p:cNvPr id="210" name="Google Shape;210;p4"/>
          <p:cNvSpPr>
            <a:spLocks noGrp="1"/>
          </p:cNvSpPr>
          <p:nvPr>
            <p:ph type="body" idx="1"/>
          </p:nvPr>
        </p:nvSpPr>
        <p:spPr bwMode="white">
          <a:xfrm>
            <a:off x="685801" y="1600200"/>
            <a:ext cx="2390364" cy="4572000"/>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None/>
            </a:pPr>
            <a:r>
              <a:rPr lang="en-US" dirty="0">
                <a:solidFill>
                  <a:schemeClr val="tx1"/>
                </a:solidFill>
                <a:latin typeface="Open Sans"/>
                <a:ea typeface="Open Sans"/>
                <a:cs typeface="Open Sans"/>
                <a:sym typeface="Open Sans"/>
              </a:rPr>
              <a:t>This report provides key insights from your AlcoholEdu for College data. We encourage you to explore the data in the report, think about how you can use it to inform prevention efforts across your institution, and share it with others on your campus.</a:t>
            </a:r>
            <a:endParaRPr dirty="0">
              <a:solidFill>
                <a:schemeClr val="tx1"/>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000"/>
              <a:buNone/>
            </a:pPr>
            <a:r>
              <a:rPr lang="en-US" dirty="0">
                <a:solidFill>
                  <a:schemeClr val="tx1"/>
                </a:solidFill>
                <a:latin typeface="Open Sans"/>
                <a:ea typeface="Open Sans"/>
                <a:cs typeface="Open Sans"/>
                <a:sym typeface="Open Sans"/>
              </a:rPr>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endParaRPr dirty="0">
              <a:solidFill>
                <a:schemeClr val="tx1"/>
              </a:solidFill>
              <a:latin typeface="Open Sans"/>
              <a:ea typeface="Open Sans"/>
              <a:cs typeface="Open Sans"/>
              <a:sym typeface="Open Sans"/>
            </a:endParaRPr>
          </a:p>
          <a:p>
            <a:pPr marL="0" indent="0"/>
            <a:r>
              <a:rPr lang="en-US" dirty="0">
                <a:solidFill>
                  <a:schemeClr val="tx1"/>
                </a:solidFill>
                <a:latin typeface="Open Sans"/>
                <a:ea typeface="Open Sans"/>
                <a:cs typeface="Open Sans"/>
                <a:sym typeface="Open Sans"/>
              </a:rPr>
              <a:t>For deeper insights, the administrator site provides real-time access to your Vector Solutions data, in both graphical and raw data formats.</a:t>
            </a:r>
            <a:endParaRPr dirty="0">
              <a:solidFill>
                <a:schemeClr val="tx1"/>
              </a:solidFill>
              <a:latin typeface="Open Sans"/>
              <a:ea typeface="Open Sans"/>
              <a:cs typeface="Open Sans"/>
              <a:sym typeface="Open Sans"/>
            </a:endParaRPr>
          </a:p>
        </p:txBody>
      </p:sp>
      <p:sp>
        <p:nvSpPr>
          <p:cNvPr id="211" name="Google Shape;211;p4"/>
          <p:cNvSpPr>
            <a:spLocks noGrp="1"/>
          </p:cNvSpPr>
          <p:nvPr>
            <p:ph type="sldNum" idx="12"/>
          </p:nvPr>
        </p:nvSpPr>
        <p:spPr bwMode="white">
          <a:xfrm>
            <a:off x="11614023" y="6507919"/>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4</a:t>
            </a:fld>
            <a:endParaRPr dirty="0"/>
          </a:p>
        </p:txBody>
      </p:sp>
      <p:sp>
        <p:nvSpPr>
          <p:cNvPr id="212" name="Google Shape;212;p4"/>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How To Use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This Report</a:t>
            </a:r>
            <a:endParaRPr b="1" dirty="0">
              <a:solidFill>
                <a:schemeClr val="tx1"/>
              </a:solidFill>
              <a:latin typeface="Open Sans"/>
              <a:ea typeface="Open Sans"/>
              <a:cs typeface="Open Sans"/>
              <a:sym typeface="Open Sans"/>
            </a:endParaRPr>
          </a:p>
        </p:txBody>
      </p:sp>
      <p:sp>
        <p:nvSpPr>
          <p:cNvPr id="213" name="Google Shape;213;p4"/>
          <p:cNvSpPr>
            <a:spLocks/>
          </p:cNvSpPr>
          <p:nvPr/>
        </p:nvSpPr>
        <p:spPr bwMode="white">
          <a:xfrm>
            <a:off x="3675893" y="1194049"/>
            <a:ext cx="4069080" cy="1391998"/>
          </a:xfrm>
          <a:prstGeom prst="rect">
            <a:avLst/>
          </a:prstGeom>
          <a:solidFill>
            <a:schemeClr val="bg1"/>
          </a:solidFill>
          <a:ln>
            <a:noFill/>
            <a:headEnd type="none"/>
            <a:tailEnd type="none"/>
          </a:ln>
        </p:spPr>
        <p:txBody>
          <a:bodyPr wrap="square" lIns="182880" tIns="182875" rIns="182880" bIns="182875" anchor="ctr">
            <a:noAutofit/>
          </a:bodyPr>
          <a:lstStyle/>
          <a:p>
            <a:pPr marL="0" indent="0" algn="l" rtl="0">
              <a:lnSpc>
                <a:spcPct val="130000"/>
              </a:lnSpc>
              <a:spcBef>
                <a:spcPts val="0"/>
              </a:spcBef>
              <a:spcAft>
                <a:spcPts val="0"/>
              </a:spcAft>
              <a:buClr>
                <a:srgbClr val="000000"/>
              </a:buClr>
              <a:buSzPts val="800"/>
              <a:buFont typeface="Arial"/>
              <a:buNone/>
            </a:pPr>
            <a:endParaRPr lang="en-US" sz="900" b="0" i="0" u="none" dirty="0">
              <a:solidFill>
                <a:srgbClr val="3D4543"/>
              </a:solidFill>
              <a:latin typeface="Open Sans"/>
              <a:ea typeface="Open Sans"/>
              <a:cs typeface="Open Sans"/>
              <a:sym typeface="Open Sans"/>
            </a:endParaRPr>
          </a:p>
          <a:p>
            <a:pPr marL="0" indent="0" algn="l" rtl="0">
              <a:lnSpc>
                <a:spcPct val="130000"/>
              </a:lnSpc>
              <a:spcBef>
                <a:spcPts val="0"/>
              </a:spcBef>
              <a:spcAft>
                <a:spcPts val="0"/>
              </a:spcAft>
              <a:buClr>
                <a:srgbClr val="000000"/>
              </a:buClr>
              <a:buSzPts val="800"/>
              <a:buFont typeface="Arial"/>
              <a:buNone/>
            </a:pPr>
            <a:r>
              <a:rPr lang="en-US" sz="1000" dirty="0">
                <a:solidFill>
                  <a:srgbClr val="3D4543"/>
                </a:solidFill>
                <a:latin typeface="Open Sans"/>
                <a:ea typeface="Open Sans"/>
                <a:cs typeface="Open Sans"/>
                <a:sym typeface="Open Sans"/>
              </a:rPr>
              <a:t>Throughout this report, s</a:t>
            </a:r>
            <a:r>
              <a:rPr lang="en-US" sz="1000" b="0" i="0" u="none" dirty="0">
                <a:solidFill>
                  <a:srgbClr val="3D4543"/>
                </a:solidFill>
                <a:latin typeface="Open Sans"/>
                <a:ea typeface="Open Sans"/>
                <a:cs typeface="Open Sans"/>
                <a:sym typeface="Open Sans"/>
              </a:rPr>
              <a:t>elect data from your institution is benchmarked agains</a:t>
            </a:r>
            <a:r>
              <a:rPr lang="en-US" sz="1000" dirty="0">
                <a:solidFill>
                  <a:srgbClr val="3D4543"/>
                </a:solidFill>
                <a:latin typeface="Open Sans"/>
                <a:ea typeface="Open Sans"/>
                <a:cs typeface="Open Sans"/>
                <a:sym typeface="Open Sans"/>
              </a:rPr>
              <a:t>t aggregate data from peer </a:t>
            </a:r>
            <a:r>
              <a:rPr lang="en-US" sz="1000" b="0" i="0" u="none" dirty="0">
                <a:solidFill>
                  <a:srgbClr val="3D4543"/>
                </a:solidFill>
                <a:latin typeface="Open Sans"/>
                <a:ea typeface="Open Sans"/>
                <a:cs typeface="Open Sans"/>
                <a:sym typeface="Open Sans"/>
              </a:rPr>
              <a:t>institutions. These peer institutions are similar to yours in size, and public or private status. Georgia Institute of Technology is a large public institution, so your benchmarks reflect other public schools with 20,000 or more students.</a:t>
            </a:r>
            <a:endParaRPr sz="1000" b="0" i="0" u="none" dirty="0">
              <a:solidFill>
                <a:srgbClr val="3D4543"/>
              </a:solidFill>
              <a:latin typeface="Open Sans"/>
              <a:ea typeface="Open Sans"/>
              <a:cs typeface="Open Sans"/>
              <a:sym typeface="Open Sans"/>
            </a:endParaRPr>
          </a:p>
          <a:p>
            <a:pPr marL="0" indent="0" algn="l" rtl="0">
              <a:lnSpc>
                <a:spcPct val="130000"/>
              </a:lnSpc>
              <a:spcBef>
                <a:spcPts val="0"/>
              </a:spcBef>
              <a:spcAft>
                <a:spcPts val="0"/>
              </a:spcAft>
              <a:buClr>
                <a:srgbClr val="000000"/>
              </a:buClr>
              <a:buSzPts val="800"/>
              <a:buFont typeface="Arial"/>
              <a:buNone/>
            </a:pPr>
            <a:endParaRPr sz="900" b="0" i="0" u="none" dirty="0">
              <a:solidFill>
                <a:srgbClr val="3D4543"/>
              </a:solidFill>
              <a:latin typeface="Open Sans"/>
              <a:ea typeface="Open Sans"/>
              <a:cs typeface="Open Sans"/>
              <a:sym typeface="Open Sans"/>
            </a:endParaRPr>
          </a:p>
        </p:txBody>
      </p:sp>
      <p:sp>
        <p:nvSpPr>
          <p:cNvPr id="214" name="Google Shape;214;p4"/>
          <p:cNvSpPr>
            <a:spLocks/>
          </p:cNvSpPr>
          <p:nvPr/>
        </p:nvSpPr>
        <p:spPr bwMode="white">
          <a:xfrm>
            <a:off x="7878005" y="1194048"/>
            <a:ext cx="4005610" cy="1391998"/>
          </a:xfrm>
          <a:prstGeom prst="rect">
            <a:avLst/>
          </a:prstGeom>
          <a:solidFill>
            <a:schemeClr val="bg1"/>
          </a:solidFill>
          <a:ln>
            <a:noFill/>
            <a:headEnd type="none"/>
            <a:tailEnd type="none"/>
          </a:ln>
        </p:spPr>
        <p:txBody>
          <a:bodyPr wrap="square" lIns="182880" tIns="182875" rIns="274300" bIns="182875" anchor="ctr">
            <a:noAutofit/>
          </a:bodyPr>
          <a:lstStyle/>
          <a:p>
            <a:pPr marL="0" indent="0" algn="l" rtl="0">
              <a:lnSpc>
                <a:spcPct val="130000"/>
              </a:lnSpc>
              <a:spcBef>
                <a:spcPts val="0"/>
              </a:spcBef>
              <a:spcAft>
                <a:spcPts val="0"/>
              </a:spcAft>
              <a:buClr>
                <a:srgbClr val="000000"/>
              </a:buClr>
              <a:buSzPts val="800"/>
              <a:buFont typeface="Arial"/>
              <a:buNone/>
            </a:pPr>
            <a:r>
              <a:rPr lang="en-US" sz="1000" b="0" i="0" u="none" dirty="0">
                <a:solidFill>
                  <a:srgbClr val="3D4543"/>
                </a:solidFill>
                <a:latin typeface="Open Sans"/>
                <a:ea typeface="Open Sans"/>
                <a:cs typeface="Open Sans"/>
                <a:sym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endParaRPr sz="1000" b="0" i="0" u="none" dirty="0">
              <a:solidFill>
                <a:srgbClr val="3D4543"/>
              </a:solidFill>
              <a:latin typeface="Open Sans"/>
              <a:ea typeface="Open Sans"/>
              <a:cs typeface="Open Sans"/>
              <a:sym typeface="Open Sans"/>
            </a:endParaRPr>
          </a:p>
        </p:txBody>
      </p:sp>
      <p:sp>
        <p:nvSpPr>
          <p:cNvPr id="217" name="Google Shape;217;p4"/>
          <p:cNvSpPr>
            <a:spLocks/>
          </p:cNvSpPr>
          <p:nvPr/>
        </p:nvSpPr>
        <p:spPr bwMode="white">
          <a:xfrm>
            <a:off x="6190303" y="3351538"/>
            <a:ext cx="2000774" cy="2921784"/>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dirty="0">
                <a:solidFill>
                  <a:srgbClr val="E74C39"/>
                </a:solidFill>
                <a:latin typeface="Open Sans"/>
                <a:ea typeface="Open Sans"/>
                <a:cs typeface="Open Sans"/>
                <a:sym typeface="Open Sans"/>
              </a:rPr>
              <a:t>Data Accuracy</a:t>
            </a:r>
          </a:p>
          <a:p>
            <a:pPr>
              <a:lnSpc>
                <a:spcPct val="150000"/>
              </a:lnSpc>
              <a:buSzPts val="800"/>
            </a:pPr>
            <a:r>
              <a:rPr lang="en-US" sz="900" b="0" i="0" u="none" dirty="0">
                <a:solidFill>
                  <a:srgbClr val="3D4543"/>
                </a:solidFill>
                <a:latin typeface="Open Sans"/>
                <a:ea typeface="Open Sans"/>
                <a:cs typeface="Open Sans"/>
                <a:sym typeface="Open Sans"/>
              </a:rPr>
              <a:t>Our analysis of the responses found the data to be accurate, valid, and reliable. There is great consistency in the data from student cohorts over the years at specific institutions and our survey data correlates with external sources of information on substance misuse at the national and institutional level for college students.</a:t>
            </a:r>
            <a:r>
              <a:rPr lang="en-US" sz="900" dirty="0">
                <a:solidFill>
                  <a:srgbClr val="3D4543"/>
                </a:solidFill>
                <a:latin typeface="Open Sans"/>
                <a:ea typeface="Open Sans"/>
                <a:cs typeface="Open Sans"/>
                <a:sym typeface="Open Sans"/>
              </a:rPr>
              <a:t> </a:t>
            </a:r>
            <a:endParaRPr sz="900" b="0" i="0" u="none" dirty="0">
              <a:solidFill>
                <a:srgbClr val="3D4543"/>
              </a:solidFill>
              <a:latin typeface="Open Sans"/>
              <a:ea typeface="Open Sans"/>
              <a:cs typeface="Open Sans"/>
              <a:sym typeface="Open Sans"/>
            </a:endParaRPr>
          </a:p>
        </p:txBody>
      </p:sp>
      <p:sp>
        <p:nvSpPr>
          <p:cNvPr id="218" name="Google Shape;218;p4"/>
          <p:cNvSpPr>
            <a:spLocks/>
          </p:cNvSpPr>
          <p:nvPr/>
        </p:nvSpPr>
        <p:spPr bwMode="white">
          <a:xfrm>
            <a:off x="3675892" y="597541"/>
            <a:ext cx="4069080" cy="596506"/>
          </a:xfrm>
          <a:prstGeom prst="rect">
            <a:avLst/>
          </a:prstGeom>
          <a:solidFill>
            <a:srgbClr val="1C366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Peer Institution Benchmarks</a:t>
            </a:r>
            <a:endParaRPr sz="1400" b="1" i="0" u="none" dirty="0">
              <a:solidFill>
                <a:srgbClr val="000000"/>
              </a:solidFill>
              <a:latin typeface="Open Sans"/>
              <a:ea typeface="Open Sans"/>
              <a:cs typeface="Open Sans"/>
              <a:sym typeface="Open Sans"/>
            </a:endParaRPr>
          </a:p>
        </p:txBody>
      </p:sp>
      <p:sp>
        <p:nvSpPr>
          <p:cNvPr id="219" name="Google Shape;219;p4"/>
          <p:cNvSpPr>
            <a:spLocks/>
          </p:cNvSpPr>
          <p:nvPr/>
        </p:nvSpPr>
        <p:spPr bwMode="white">
          <a:xfrm>
            <a:off x="7878004" y="597541"/>
            <a:ext cx="4005610" cy="596506"/>
          </a:xfrm>
          <a:prstGeom prst="rect">
            <a:avLst/>
          </a:prstGeom>
          <a:solidFill>
            <a:srgbClr val="F98E2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Campus Prevention </a:t>
            </a:r>
            <a:br>
              <a:rPr lang="en-US" sz="1200" b="1" i="0" u="none" dirty="0">
                <a:solidFill>
                  <a:schemeClr val="bg1"/>
                </a:solidFill>
                <a:latin typeface="Open Sans"/>
                <a:ea typeface="Open Sans"/>
                <a:cs typeface="Open Sans"/>
                <a:sym typeface="Open Sans"/>
              </a:rPr>
            </a:br>
            <a:r>
              <a:rPr lang="en-US" sz="1200" b="1" i="0" u="none" dirty="0">
                <a:solidFill>
                  <a:schemeClr val="bg1"/>
                </a:solidFill>
                <a:latin typeface="Open Sans"/>
                <a:ea typeface="Open Sans"/>
                <a:cs typeface="Open Sans"/>
                <a:sym typeface="Open Sans"/>
              </a:rPr>
              <a:t>Network Framework Tips</a:t>
            </a:r>
            <a:endParaRPr sz="1400" b="1" i="0" u="none" dirty="0">
              <a:solidFill>
                <a:srgbClr val="000000"/>
              </a:solidFill>
              <a:latin typeface="Open Sans"/>
              <a:ea typeface="Open Sans"/>
              <a:cs typeface="Open Sans"/>
              <a:sym typeface="Open Sans"/>
            </a:endParaRPr>
          </a:p>
        </p:txBody>
      </p:sp>
      <p:sp>
        <p:nvSpPr>
          <p:cNvPr id="16" name="Google Shape;216;p4"/>
          <p:cNvSpPr>
            <a:spLocks/>
          </p:cNvSpPr>
          <p:nvPr/>
        </p:nvSpPr>
        <p:spPr bwMode="white">
          <a:xfrm>
            <a:off x="8290346" y="3338012"/>
            <a:ext cx="3593269" cy="2921784"/>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i="0" u="none" dirty="0">
                <a:solidFill>
                  <a:srgbClr val="E74C39"/>
                </a:solidFill>
                <a:latin typeface="Open Sans"/>
                <a:ea typeface="Open Sans"/>
                <a:cs typeface="Open Sans"/>
                <a:sym typeface="Open Sans"/>
              </a:rPr>
              <a:t>Important Note About Your </a:t>
            </a:r>
            <a:r>
              <a:rPr lang="en-US" sz="1000" b="1" dirty="0">
                <a:solidFill>
                  <a:srgbClr val="E74C39"/>
                </a:solidFill>
                <a:latin typeface="Open Sans"/>
                <a:ea typeface="Open Sans"/>
                <a:cs typeface="Open Sans"/>
                <a:sym typeface="Open Sans"/>
              </a:rPr>
              <a:t>2022-2023</a:t>
            </a:r>
            <a:r>
              <a:rPr lang="en-US" sz="1000" b="1" i="0" u="none" dirty="0">
                <a:solidFill>
                  <a:srgbClr val="E74C39"/>
                </a:solidFill>
                <a:latin typeface="Open Sans"/>
                <a:ea typeface="Open Sans"/>
                <a:cs typeface="Open Sans"/>
                <a:sym typeface="Open Sans"/>
              </a:rPr>
              <a:t> Data</a:t>
            </a:r>
          </a:p>
          <a:p>
            <a:pPr>
              <a:lnSpc>
                <a:spcPct val="150000"/>
              </a:lnSpc>
            </a:pPr>
            <a:r>
              <a:rPr lang="en-US" sz="850" dirty="0">
                <a:solidFill>
                  <a:srgbClr val="3D4543"/>
                </a:solidFill>
                <a:latin typeface="Open Sans"/>
                <a:ea typeface="Open Sans"/>
                <a:cs typeface="Open Sans"/>
              </a:rPr>
              <a:t>The data included in this report were collected on the Foundry platform between June 1, 2022 and January 26, 2023. While learners are encouraged to answer all questions honestly and are notified that their responses are stored confidentially, they are reminded that all survey questions are optional. This year’s surveys emphasized the ability of learners to opt out of any or all survey questions. Thus, some schools may have experienced lower response rates than in previous years for the follow-up survey. Because AlcoholEdu data includes only the responses from students who completed all three surveys, a small respondent sample size for the follow-up survey is likely to impact some of the data displayed in this report.</a:t>
            </a:r>
            <a:endParaRPr sz="850" b="0" i="0" u="none" dirty="0">
              <a:solidFill>
                <a:srgbClr val="3D4543"/>
              </a:solidFill>
              <a:latin typeface="Open Sans"/>
              <a:ea typeface="Open Sans"/>
              <a:cs typeface="Open Sans"/>
            </a:endParaRPr>
          </a:p>
        </p:txBody>
      </p:sp>
      <p:sp>
        <p:nvSpPr>
          <p:cNvPr id="17" name="Google Shape;217;p4"/>
          <p:cNvSpPr>
            <a:spLocks/>
          </p:cNvSpPr>
          <p:nvPr/>
        </p:nvSpPr>
        <p:spPr bwMode="white">
          <a:xfrm>
            <a:off x="3642351" y="3343563"/>
            <a:ext cx="2448683" cy="2921784"/>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dirty="0">
                <a:solidFill>
                  <a:srgbClr val="E74C39"/>
                </a:solidFill>
                <a:latin typeface="Open Sans"/>
                <a:ea typeface="Open Sans"/>
                <a:cs typeface="Open Sans"/>
                <a:sym typeface="Open Sans"/>
              </a:rPr>
              <a:t>Type of Data</a:t>
            </a:r>
          </a:p>
          <a:p>
            <a:pPr>
              <a:lnSpc>
                <a:spcPct val="150000"/>
              </a:lnSpc>
              <a:buSzPts val="800"/>
            </a:pPr>
            <a:r>
              <a:rPr lang="en-US" sz="900" dirty="0">
                <a:solidFill>
                  <a:srgbClr val="3D4543"/>
                </a:solidFill>
                <a:latin typeface="Open Sans"/>
                <a:ea typeface="Open Sans"/>
                <a:cs typeface="Open Sans"/>
                <a:sym typeface="Open Sans"/>
              </a:rPr>
              <a:t>This report includes data from several student surveys: pre-course surveys taken immediately before the course; post-course surveys taken immediately after the course is completed; and follow-up surveys taken after an intersession period - typically four-to-six weeks - following course completion. Only data from students who responded to </a:t>
            </a:r>
            <a:r>
              <a:rPr lang="en-US" sz="900" b="1" i="1" dirty="0">
                <a:solidFill>
                  <a:srgbClr val="3D4543"/>
                </a:solidFill>
                <a:latin typeface="Open Sans"/>
                <a:ea typeface="Open Sans"/>
                <a:cs typeface="Open Sans"/>
                <a:sym typeface="Open Sans"/>
              </a:rPr>
              <a:t>all</a:t>
            </a:r>
            <a:r>
              <a:rPr lang="en-US" sz="900" dirty="0">
                <a:solidFill>
                  <a:srgbClr val="3D4543"/>
                </a:solidFill>
                <a:latin typeface="Open Sans"/>
                <a:ea typeface="Open Sans"/>
                <a:cs typeface="Open Sans"/>
                <a:sym typeface="Open Sans"/>
              </a:rPr>
              <a:t> three AlcoholEdu surveys are included in this report. </a:t>
            </a:r>
          </a:p>
          <a:p>
            <a:pPr>
              <a:lnSpc>
                <a:spcPct val="150000"/>
              </a:lnSpc>
              <a:buSzPts val="800"/>
            </a:pPr>
            <a:r>
              <a:rPr lang="en-US" sz="900" dirty="0">
                <a:solidFill>
                  <a:srgbClr val="3D4543"/>
                </a:solidFill>
                <a:latin typeface="Open Sans"/>
                <a:ea typeface="Open Sans"/>
                <a:cs typeface="Open Sans"/>
                <a:sym typeface="Open Sans"/>
              </a:rPr>
              <a:t>(n = 2,421). </a:t>
            </a:r>
          </a:p>
        </p:txBody>
      </p:sp>
      <p:sp>
        <p:nvSpPr>
          <p:cNvPr id="221" name="Google Shape;221;p4"/>
          <p:cNvSpPr>
            <a:spLocks/>
          </p:cNvSpPr>
          <p:nvPr/>
        </p:nvSpPr>
        <p:spPr bwMode="white">
          <a:xfrm>
            <a:off x="3647317" y="2754934"/>
            <a:ext cx="8239888" cy="596506"/>
          </a:xfrm>
          <a:prstGeom prst="rect">
            <a:avLst/>
          </a:prstGeom>
          <a:solidFill>
            <a:srgbClr val="E74C39"/>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About the Data in This Report</a:t>
            </a:r>
            <a:endParaRPr sz="1400" b="1" i="0" u="none"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Google Shape;227;p5"/>
          <p:cNvSpPr>
            <a:spLocks noGrp="1"/>
          </p:cNvSpPr>
          <p:nvPr>
            <p:ph type="title"/>
          </p:nvPr>
        </p:nvSpPr>
        <p:spPr bwMode="white">
          <a:xfrm>
            <a:off x="685800" y="648685"/>
            <a:ext cx="2272934" cy="913839"/>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Executive </a:t>
            </a:r>
            <a:br>
              <a:rPr lang="en-US" b="1" dirty="0">
                <a:solidFill>
                  <a:srgbClr val="3D4543"/>
                </a:solidFill>
                <a:latin typeface="Open Sans"/>
                <a:ea typeface="Open Sans"/>
                <a:cs typeface="Open Sans"/>
                <a:sym typeface="Open Sans"/>
              </a:rPr>
            </a:br>
            <a:r>
              <a:rPr lang="en-US" b="1" dirty="0">
                <a:solidFill>
                  <a:srgbClr val="3D4543"/>
                </a:solidFill>
                <a:latin typeface="Open Sans"/>
                <a:ea typeface="Open Sans"/>
                <a:cs typeface="Open Sans"/>
                <a:sym typeface="Open Sans"/>
              </a:rPr>
              <a:t>Summary</a:t>
            </a:r>
            <a:endParaRPr b="1" dirty="0">
              <a:solidFill>
                <a:srgbClr val="3D4543"/>
              </a:solidFill>
              <a:latin typeface="Open Sans"/>
              <a:ea typeface="Open Sans"/>
              <a:cs typeface="Open Sans"/>
              <a:sym typeface="Open Sans"/>
            </a:endParaRPr>
          </a:p>
        </p:txBody>
      </p:sp>
      <p:sp>
        <p:nvSpPr>
          <p:cNvPr id="228" name="Google Shape;228;p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5</a:t>
            </a:fld>
            <a:endParaRPr dirty="0"/>
          </a:p>
        </p:txBody>
      </p:sp>
      <p:sp>
        <p:nvSpPr>
          <p:cNvPr id="229" name="Google Shape;229;p5"/>
          <p:cNvSpPr txBox="1">
            <a:spLocks noChangeArrowheads="1"/>
          </p:cNvSpPr>
          <p:nvPr/>
        </p:nvSpPr>
        <p:spPr bwMode="white">
          <a:xfrm>
            <a:off x="685801" y="1600201"/>
            <a:ext cx="1910902" cy="4576762"/>
          </a:xfrm>
          <a:prstGeom prst="rect">
            <a:avLst/>
          </a:prstGeom>
          <a:noFill/>
          <a:ln>
            <a:noFill/>
            <a:headEnd type="none"/>
            <a:tailEnd type="none"/>
          </a:ln>
        </p:spPr>
        <p:txBody>
          <a:bodyPr wrap="square" lIns="0" tIns="0" rIns="0" bIns="0" anchor="t">
            <a:noAutofit/>
          </a:bodyPr>
          <a:lstStyle/>
          <a:p>
            <a:pPr>
              <a:lnSpc>
                <a:spcPct val="130000"/>
              </a:lnSpc>
              <a:buClr>
                <a:schemeClr val="accent1"/>
              </a:buClr>
              <a:buSzPts val="1200"/>
            </a:pPr>
            <a:r>
              <a:rPr lang="en-US" sz="1200" b="1" i="0" u="none" dirty="0">
                <a:solidFill>
                  <a:srgbClr val="1C366B"/>
                </a:solidFill>
                <a:latin typeface="Open Sans"/>
                <a:ea typeface="Open Sans"/>
                <a:cs typeface="Open Sans"/>
                <a:sym typeface="Open Sans"/>
              </a:rPr>
              <a:t>This school year,</a:t>
            </a:r>
            <a:r>
              <a:rPr lang="en-US" sz="1200" b="1" dirty="0">
                <a:solidFill>
                  <a:srgbClr val="1C366B"/>
                </a:solidFill>
                <a:latin typeface="Open Sans"/>
                <a:ea typeface="Open Sans"/>
                <a:cs typeface="Open Sans"/>
                <a:sym typeface="Open Sans"/>
              </a:rPr>
              <a:t> </a:t>
            </a:r>
            <a:endParaRPr sz="1400" b="0" i="0" u="none" dirty="0">
              <a:solidFill>
                <a:srgbClr val="1C366B"/>
              </a:solidFill>
              <a:latin typeface="Open Sans"/>
              <a:ea typeface="Open Sans"/>
              <a:cs typeface="Open Sans"/>
              <a:sym typeface="Open Sans"/>
            </a:endParaRPr>
          </a:p>
          <a:p>
            <a:pPr>
              <a:lnSpc>
                <a:spcPct val="130000"/>
              </a:lnSpc>
              <a:spcBef>
                <a:spcPts val="1200"/>
              </a:spcBef>
              <a:buClr>
                <a:schemeClr val="tx1"/>
              </a:buClr>
              <a:buSzPts val="1000"/>
            </a:pPr>
            <a:r>
              <a:rPr lang="en-US" sz="1100" b="0" i="0" u="none" dirty="0">
                <a:solidFill>
                  <a:schemeClr val="tx1"/>
                </a:solidFill>
                <a:latin typeface="Open Sans"/>
                <a:ea typeface="Open Sans"/>
                <a:cs typeface="Open Sans"/>
                <a:sym typeface="Open Sans"/>
              </a:rPr>
              <a:t>2,421 Georgia Institute of Technology students </a:t>
            </a:r>
            <a:r>
              <a:rPr lang="en-US" sz="1100" dirty="0">
                <a:solidFill>
                  <a:schemeClr val="tx1"/>
                </a:solidFill>
                <a:latin typeface="Open Sans"/>
                <a:ea typeface="Open Sans"/>
                <a:cs typeface="Open Sans"/>
                <a:sym typeface="Open Sans"/>
              </a:rPr>
              <a:t>have completed all three </a:t>
            </a:r>
            <a:r>
              <a:rPr lang="en-US" sz="1100" b="0" i="0" u="none" dirty="0">
                <a:solidFill>
                  <a:schemeClr val="tx1"/>
                </a:solidFill>
                <a:latin typeface="Open Sans"/>
                <a:ea typeface="Open Sans"/>
                <a:cs typeface="Open Sans"/>
                <a:sym typeface="Open Sans"/>
              </a:rPr>
              <a:t>AlcoholEdu for College</a:t>
            </a:r>
            <a:r>
              <a:rPr lang="en-US" sz="1100" dirty="0">
                <a:solidFill>
                  <a:schemeClr val="tx1"/>
                </a:solidFill>
                <a:latin typeface="Open Sans"/>
                <a:ea typeface="Open Sans"/>
                <a:cs typeface="Open Sans"/>
                <a:sym typeface="Open Sans"/>
              </a:rPr>
              <a:t> course surveys since the start of the 2022-2023 academic year</a:t>
            </a:r>
            <a:r>
              <a:rPr lang="en-US" sz="1100" b="0" i="0" u="none" dirty="0">
                <a:solidFill>
                  <a:schemeClr val="tx1"/>
                </a:solidFill>
                <a:latin typeface="Open Sans"/>
                <a:ea typeface="Open Sans"/>
                <a:cs typeface="Open Sans"/>
                <a:sym typeface="Open Sans"/>
              </a:rPr>
              <a:t>. This course, developed by prevention education and compliance experts, uses relatable scenarios and interactive elements to provide students with alcohol information, strategies for healthy behavior, and skills to support bystander intervention.</a:t>
            </a:r>
            <a:endParaRPr sz="1800" b="0" i="0" u="none" dirty="0">
              <a:solidFill>
                <a:schemeClr val="tx1"/>
              </a:solidFill>
              <a:latin typeface="Open Sans"/>
              <a:ea typeface="Open Sans"/>
              <a:cs typeface="Open Sans"/>
              <a:sym typeface="Open Sans"/>
            </a:endParaRPr>
          </a:p>
        </p:txBody>
      </p:sp>
      <p:cxnSp>
        <p:nvCxnSpPr>
          <p:cNvPr id="230" name="Google Shape;230;p5"/>
          <p:cNvCxnSpPr/>
          <p:nvPr/>
        </p:nvCxnSpPr>
        <p:spPr bwMode="white">
          <a:xfrm>
            <a:off x="9189923" y="699910"/>
            <a:ext cx="0" cy="5486400"/>
          </a:xfrm>
          <a:prstGeom prst="straightConnector1">
            <a:avLst/>
          </a:prstGeom>
          <a:noFill/>
          <a:ln w="12700" cap="flat">
            <a:solidFill>
              <a:schemeClr val="tx2"/>
            </a:solidFill>
            <a:prstDash val="solid"/>
            <a:miter/>
            <a:headEnd type="none" w="sm" len="sm"/>
            <a:tailEnd type="none" w="sm" len="sm"/>
          </a:ln>
        </p:spPr>
      </p:cxnSp>
      <p:cxnSp>
        <p:nvCxnSpPr>
          <p:cNvPr id="231" name="Google Shape;231;p5"/>
          <p:cNvCxnSpPr/>
          <p:nvPr/>
        </p:nvCxnSpPr>
        <p:spPr bwMode="white">
          <a:xfrm>
            <a:off x="2698348" y="685800"/>
            <a:ext cx="0" cy="5486400"/>
          </a:xfrm>
          <a:prstGeom prst="straightConnector1">
            <a:avLst/>
          </a:prstGeom>
          <a:noFill/>
          <a:ln w="12700" cap="flat">
            <a:solidFill>
              <a:schemeClr val="tx2"/>
            </a:solidFill>
            <a:prstDash val="solid"/>
            <a:miter/>
            <a:headEnd type="none" w="sm" len="sm"/>
            <a:tailEnd type="none" w="sm" len="sm"/>
          </a:ln>
        </p:spPr>
      </p:cxnSp>
      <p:cxnSp>
        <p:nvCxnSpPr>
          <p:cNvPr id="232" name="Google Shape;232;p5"/>
          <p:cNvCxnSpPr/>
          <p:nvPr/>
        </p:nvCxnSpPr>
        <p:spPr bwMode="white">
          <a:xfrm>
            <a:off x="5046620" y="685800"/>
            <a:ext cx="0" cy="5486400"/>
          </a:xfrm>
          <a:prstGeom prst="straightConnector1">
            <a:avLst/>
          </a:prstGeom>
          <a:noFill/>
          <a:ln w="12700" cap="flat">
            <a:solidFill>
              <a:schemeClr val="tx2"/>
            </a:solidFill>
            <a:prstDash val="solid"/>
            <a:miter/>
            <a:headEnd type="none" w="sm" len="sm"/>
            <a:tailEnd type="none" w="sm" len="sm"/>
          </a:ln>
        </p:spPr>
      </p:cxnSp>
      <p:sp>
        <p:nvSpPr>
          <p:cNvPr id="234" name="Google Shape;234;p5"/>
          <p:cNvSpPr txBox="1">
            <a:spLocks noChangeArrowheads="1"/>
          </p:cNvSpPr>
          <p:nvPr/>
        </p:nvSpPr>
        <p:spPr bwMode="white">
          <a:xfrm>
            <a:off x="2890904" y="2348345"/>
            <a:ext cx="1966216"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Course Impact</a:t>
            </a:r>
            <a:endParaRPr sz="14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AlcoholEdu is designed to equip your students with knowledge and skills to support healthier decisions related to alcohol.</a:t>
            </a:r>
            <a:endParaRPr sz="9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When it comes to skills, 99% of your students agree that AlcoholEdu helped them establish a plan ahead of time to make responsible decisions about drinking, and 99% report that the education prepared them to help someone who may have alcohol poisoning.</a:t>
            </a:r>
            <a:endParaRPr sz="900" b="0" i="0" u="none" dirty="0">
              <a:solidFill>
                <a:srgbClr val="3D4543"/>
              </a:solidFill>
              <a:latin typeface="Open Sans"/>
              <a:ea typeface="Open Sans"/>
              <a:cs typeface="Open Sans"/>
              <a:sym typeface="Open Sans"/>
            </a:endParaRPr>
          </a:p>
          <a:p>
            <a:pPr marL="0" indent="0" algn="l" rtl="0">
              <a:lnSpc>
                <a:spcPct val="130000"/>
              </a:lnSpc>
              <a:spcBef>
                <a:spcPts val="1400"/>
              </a:spcBef>
              <a:spcAft>
                <a:spcPts val="0"/>
              </a:spcAft>
              <a:buClr>
                <a:schemeClr val="tx1"/>
              </a:buClr>
              <a:buSzPts val="800"/>
              <a:buFont typeface="Arial"/>
              <a:buNone/>
            </a:pPr>
            <a:endParaRPr sz="800" b="0" i="0" u="none" dirty="0">
              <a:solidFill>
                <a:srgbClr val="3D4543"/>
              </a:solidFill>
              <a:latin typeface="Open Sans"/>
              <a:ea typeface="Open Sans"/>
              <a:cs typeface="Open Sans"/>
              <a:sym typeface="Open Sans"/>
            </a:endParaRPr>
          </a:p>
        </p:txBody>
      </p:sp>
      <p:sp>
        <p:nvSpPr>
          <p:cNvPr id="235" name="Google Shape;235;p5"/>
          <p:cNvSpPr txBox="1">
            <a:spLocks noChangeArrowheads="1"/>
          </p:cNvSpPr>
          <p:nvPr/>
        </p:nvSpPr>
        <p:spPr bwMode="white">
          <a:xfrm>
            <a:off x="5258793" y="2348345"/>
            <a:ext cx="3746230"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Behavioral Intentions &amp; Norms</a:t>
            </a:r>
            <a:endParaRPr sz="14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Intention is a key variable in predicting behavior change. Change is driven, in part, by an individual’s perception of the social environment surrounding  behavior — the community norms.</a:t>
            </a:r>
            <a:endParaRPr sz="9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Nationally, more students are choosing to regularly abstain from alcohol. At your school, 68% of students surveyed are abstainers and 20% are nondrinkers. Many perceive that their peers are drinking more than they are, and may feel alienated by that perception.</a:t>
            </a:r>
            <a:endParaRPr sz="9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Among students at Georgia Institute of Technology who took AlcoholEdu, 83% agreed that the course changed their perceptions of others’ drinking behavior. And a substantial number of your students after taking the course report that they intend to limit their drinking frequency (67%) or the number of drinks they consume (65%).</a:t>
            </a:r>
            <a:endParaRPr sz="900" b="0" i="0" u="none" dirty="0">
              <a:solidFill>
                <a:srgbClr val="3D4543"/>
              </a:solidFill>
              <a:latin typeface="Open Sans"/>
              <a:ea typeface="Open Sans"/>
              <a:cs typeface="Open Sans"/>
              <a:sym typeface="Open Sans"/>
            </a:endParaRPr>
          </a:p>
        </p:txBody>
      </p:sp>
      <p:sp>
        <p:nvSpPr>
          <p:cNvPr id="236" name="Google Shape;236;p5"/>
          <p:cNvSpPr txBox="1">
            <a:spLocks noChangeArrowheads="1"/>
          </p:cNvSpPr>
          <p:nvPr/>
        </p:nvSpPr>
        <p:spPr bwMode="white">
          <a:xfrm>
            <a:off x="9478340" y="2362455"/>
            <a:ext cx="2193980"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Drinking Motivation</a:t>
            </a:r>
            <a:endParaRPr sz="14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At Georgia Institute of Technology, the top reason students choose to drink is “To have a good time with friends” (87% of drinkers). Among nondrinkers, 95%  say they don’t drink because “Drinking is against my personal values” -- 3% of drinkers cite the same reason when they choose not to drink.</a:t>
            </a:r>
            <a:endParaRPr sz="16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Your AlcoholEdu for College Impact Report includes detailed information about when, where, and why your students drink — and why they don’t. This data can be invaluable in guiding your prevention programming for maximum impact.</a:t>
            </a:r>
            <a:endParaRPr sz="1600" b="0" i="0" u="none" dirty="0">
              <a:solidFill>
                <a:srgbClr val="3D4543"/>
              </a:solidFill>
              <a:latin typeface="Open Sans"/>
              <a:ea typeface="Open Sans"/>
              <a:cs typeface="Open Sans"/>
              <a:sym typeface="Open Sans"/>
            </a:endParaRPr>
          </a:p>
        </p:txBody>
      </p:sp>
      <p:grpSp>
        <p:nvGrpSpPr>
          <p:cNvPr id="237" name="Google Shape;237;p5"/>
          <p:cNvGrpSpPr>
            <a:grpSpLocks/>
          </p:cNvGrpSpPr>
          <p:nvPr/>
        </p:nvGrpSpPr>
        <p:grpSpPr bwMode="white">
          <a:xfrm>
            <a:off x="6444466" y="699910"/>
            <a:ext cx="1371600" cy="1371600"/>
            <a:chOff x="6759574" y="685800"/>
            <a:chExt cx="1371600" cy="1371600"/>
          </a:xfrm>
        </p:grpSpPr>
        <p:sp>
          <p:nvSpPr>
            <p:cNvPr id="238" name="Google Shape;238;p5"/>
            <p:cNvSpPr>
              <a:spLocks/>
            </p:cNvSpPr>
            <p:nvPr/>
          </p:nvSpPr>
          <p:spPr bwMode="white">
            <a:xfrm>
              <a:off x="6759574" y="685800"/>
              <a:ext cx="1371600" cy="1371600"/>
            </a:xfrm>
            <a:prstGeom prst="ellipse">
              <a:avLst/>
            </a:prstGeom>
            <a:solidFill>
              <a:srgbClr val="E74C39"/>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239" name="Google Shape;239;p5"/>
            <p:cNvSpPr>
              <a:spLocks/>
            </p:cNvSpPr>
            <p:nvPr/>
          </p:nvSpPr>
          <p:spPr bwMode="white">
            <a:xfrm>
              <a:off x="7177343" y="971128"/>
              <a:ext cx="536063" cy="800944"/>
            </a:xfrm>
            <a:custGeom>
              <a:avLst/>
              <a:gdLst/>
              <a:ahLst/>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grpSp>
        <p:nvGrpSpPr>
          <p:cNvPr id="240" name="Google Shape;240;p5"/>
          <p:cNvGrpSpPr>
            <a:grpSpLocks/>
          </p:cNvGrpSpPr>
          <p:nvPr/>
        </p:nvGrpSpPr>
        <p:grpSpPr bwMode="white">
          <a:xfrm>
            <a:off x="3179462" y="725309"/>
            <a:ext cx="1371600" cy="1371600"/>
            <a:chOff x="4052358" y="685800"/>
            <a:chExt cx="1371600" cy="1371600"/>
          </a:xfrm>
        </p:grpSpPr>
        <p:sp>
          <p:nvSpPr>
            <p:cNvPr id="241" name="Google Shape;241;p5"/>
            <p:cNvSpPr>
              <a:spLocks/>
            </p:cNvSpPr>
            <p:nvPr/>
          </p:nvSpPr>
          <p:spPr bwMode="white">
            <a:xfrm>
              <a:off x="4052358" y="685800"/>
              <a:ext cx="1371600" cy="1371600"/>
            </a:xfrm>
            <a:prstGeom prst="ellipse">
              <a:avLst/>
            </a:prstGeom>
            <a:solidFill>
              <a:srgbClr val="F98E2B"/>
            </a:solidFill>
            <a:ln w="9525" cap="flat">
              <a:solidFill>
                <a:srgbClr val="F98E2B"/>
              </a:solidFill>
              <a:prstDash val="solid"/>
              <a:round/>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242" name="Google Shape;242;p5"/>
            <p:cNvSpPr>
              <a:spLocks/>
            </p:cNvSpPr>
            <p:nvPr/>
          </p:nvSpPr>
          <p:spPr bwMode="white">
            <a:xfrm>
              <a:off x="4417191" y="971128"/>
              <a:ext cx="641934" cy="800944"/>
            </a:xfrm>
            <a:custGeom>
              <a:avLst/>
              <a:gdLst/>
              <a:ahLst/>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grpSp>
        <p:nvGrpSpPr>
          <p:cNvPr id="243" name="Google Shape;243;p5"/>
          <p:cNvGrpSpPr>
            <a:grpSpLocks/>
          </p:cNvGrpSpPr>
          <p:nvPr/>
        </p:nvGrpSpPr>
        <p:grpSpPr bwMode="white">
          <a:xfrm>
            <a:off x="9717872" y="699910"/>
            <a:ext cx="1371600" cy="1371600"/>
            <a:chOff x="9466790" y="685800"/>
            <a:chExt cx="1371600" cy="1371600"/>
          </a:xfrm>
        </p:grpSpPr>
        <p:sp>
          <p:nvSpPr>
            <p:cNvPr id="244" name="Google Shape;244;p5"/>
            <p:cNvSpPr>
              <a:spLocks/>
            </p:cNvSpPr>
            <p:nvPr/>
          </p:nvSpPr>
          <p:spPr bwMode="white">
            <a:xfrm>
              <a:off x="9466790" y="685800"/>
              <a:ext cx="1371600" cy="1371600"/>
            </a:xfrm>
            <a:prstGeom prst="ellipse">
              <a:avLst/>
            </a:prstGeom>
            <a:solidFill>
              <a:srgbClr val="3CBFAE"/>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245" name="Google Shape;245;p5"/>
            <p:cNvSpPr>
              <a:spLocks/>
            </p:cNvSpPr>
            <p:nvPr/>
          </p:nvSpPr>
          <p:spPr bwMode="white">
            <a:xfrm>
              <a:off x="9827700" y="962808"/>
              <a:ext cx="649781" cy="817584"/>
            </a:xfrm>
            <a:custGeom>
              <a:avLst/>
              <a:gdLst/>
              <a:ahLst/>
              <a:cxnLst/>
              <a:rect l="l" t="t" r="r" b="b"/>
              <a:pathLst>
                <a:path w="356180" h="448162">
                  <a:moveTo>
                    <a:pt x="356180" y="104738"/>
                  </a:moveTo>
                  <a:cubicBezTo>
                    <a:pt x="356180" y="59303"/>
                    <a:pt x="319216" y="22305"/>
                    <a:pt x="273748" y="22305"/>
                  </a:cubicBezTo>
                  <a:cubicBezTo>
                    <a:pt x="231169" y="22305"/>
                    <a:pt x="196022" y="54759"/>
                    <a:pt x="191770" y="96267"/>
                  </a:cubicBezTo>
                  <a:lnTo>
                    <a:pt x="118230" y="96267"/>
                  </a:lnTo>
                  <a:lnTo>
                    <a:pt x="94442" y="19157"/>
                  </a:lnTo>
                  <a:cubicBezTo>
                    <a:pt x="94409" y="19060"/>
                    <a:pt x="94344" y="18963"/>
                    <a:pt x="94312" y="18833"/>
                  </a:cubicBezTo>
                  <a:cubicBezTo>
                    <a:pt x="94214" y="18606"/>
                    <a:pt x="94149" y="18411"/>
                    <a:pt x="94052" y="18184"/>
                  </a:cubicBezTo>
                  <a:cubicBezTo>
                    <a:pt x="93955" y="17989"/>
                    <a:pt x="93857" y="17827"/>
                    <a:pt x="93760" y="17665"/>
                  </a:cubicBezTo>
                  <a:cubicBezTo>
                    <a:pt x="93663" y="17470"/>
                    <a:pt x="93533" y="17308"/>
                    <a:pt x="93403" y="17145"/>
                  </a:cubicBezTo>
                  <a:cubicBezTo>
                    <a:pt x="93273" y="16983"/>
                    <a:pt x="93143" y="16821"/>
                    <a:pt x="92981" y="16658"/>
                  </a:cubicBezTo>
                  <a:cubicBezTo>
                    <a:pt x="92851" y="16496"/>
                    <a:pt x="92689" y="16366"/>
                    <a:pt x="92559" y="16237"/>
                  </a:cubicBezTo>
                  <a:cubicBezTo>
                    <a:pt x="92397" y="16107"/>
                    <a:pt x="92235" y="15977"/>
                    <a:pt x="92072" y="15847"/>
                  </a:cubicBezTo>
                  <a:cubicBezTo>
                    <a:pt x="91910" y="15717"/>
                    <a:pt x="91748" y="15620"/>
                    <a:pt x="91553" y="15523"/>
                  </a:cubicBezTo>
                  <a:cubicBezTo>
                    <a:pt x="91358" y="15425"/>
                    <a:pt x="91164" y="15295"/>
                    <a:pt x="90969" y="15231"/>
                  </a:cubicBezTo>
                  <a:cubicBezTo>
                    <a:pt x="90807" y="15166"/>
                    <a:pt x="90612" y="15068"/>
                    <a:pt x="90450" y="15003"/>
                  </a:cubicBezTo>
                  <a:cubicBezTo>
                    <a:pt x="90223" y="14906"/>
                    <a:pt x="89995" y="14874"/>
                    <a:pt x="89736" y="14809"/>
                  </a:cubicBezTo>
                  <a:cubicBezTo>
                    <a:pt x="89638" y="14776"/>
                    <a:pt x="89541" y="14744"/>
                    <a:pt x="89411" y="14711"/>
                  </a:cubicBezTo>
                  <a:lnTo>
                    <a:pt x="7628" y="107"/>
                  </a:lnTo>
                  <a:cubicBezTo>
                    <a:pt x="4090" y="-542"/>
                    <a:pt x="715" y="1827"/>
                    <a:pt x="99" y="5365"/>
                  </a:cubicBezTo>
                  <a:cubicBezTo>
                    <a:pt x="-518" y="8902"/>
                    <a:pt x="1819" y="12277"/>
                    <a:pt x="5356" y="12894"/>
                  </a:cubicBezTo>
                  <a:lnTo>
                    <a:pt x="83245" y="26816"/>
                  </a:lnTo>
                  <a:lnTo>
                    <a:pt x="104664" y="96300"/>
                  </a:lnTo>
                  <a:lnTo>
                    <a:pt x="79480" y="96300"/>
                  </a:lnTo>
                  <a:cubicBezTo>
                    <a:pt x="75910" y="96300"/>
                    <a:pt x="72990" y="99221"/>
                    <a:pt x="72990" y="102791"/>
                  </a:cubicBezTo>
                  <a:lnTo>
                    <a:pt x="72990" y="423011"/>
                  </a:lnTo>
                  <a:cubicBezTo>
                    <a:pt x="72990" y="436869"/>
                    <a:pt x="84284" y="448163"/>
                    <a:pt x="98141" y="448163"/>
                  </a:cubicBezTo>
                  <a:lnTo>
                    <a:pt x="253594" y="448163"/>
                  </a:lnTo>
                  <a:cubicBezTo>
                    <a:pt x="267452" y="448163"/>
                    <a:pt x="278746" y="436869"/>
                    <a:pt x="278746" y="423011"/>
                  </a:cubicBezTo>
                  <a:lnTo>
                    <a:pt x="278746" y="186975"/>
                  </a:lnTo>
                  <a:cubicBezTo>
                    <a:pt x="321844" y="184412"/>
                    <a:pt x="356180" y="148518"/>
                    <a:pt x="356180" y="104738"/>
                  </a:cubicBezTo>
                  <a:close/>
                  <a:moveTo>
                    <a:pt x="265732" y="173669"/>
                  </a:moveTo>
                  <a:cubicBezTo>
                    <a:pt x="232694" y="169840"/>
                    <a:pt x="206731" y="142741"/>
                    <a:pt x="204557" y="109249"/>
                  </a:cubicBezTo>
                  <a:lnTo>
                    <a:pt x="265732" y="109249"/>
                  </a:lnTo>
                  <a:lnTo>
                    <a:pt x="265732" y="173669"/>
                  </a:lnTo>
                  <a:close/>
                  <a:moveTo>
                    <a:pt x="191478" y="109249"/>
                  </a:moveTo>
                  <a:cubicBezTo>
                    <a:pt x="193685" y="149913"/>
                    <a:pt x="225522" y="182854"/>
                    <a:pt x="265732" y="186748"/>
                  </a:cubicBezTo>
                  <a:lnTo>
                    <a:pt x="265732" y="195641"/>
                  </a:lnTo>
                  <a:lnTo>
                    <a:pt x="148866" y="195641"/>
                  </a:lnTo>
                  <a:lnTo>
                    <a:pt x="122222" y="109249"/>
                  </a:lnTo>
                  <a:lnTo>
                    <a:pt x="191478" y="109249"/>
                  </a:lnTo>
                  <a:close/>
                  <a:moveTo>
                    <a:pt x="190829" y="331654"/>
                  </a:moveTo>
                  <a:lnTo>
                    <a:pt x="152858" y="208622"/>
                  </a:lnTo>
                  <a:lnTo>
                    <a:pt x="265700" y="208622"/>
                  </a:lnTo>
                  <a:lnTo>
                    <a:pt x="265700" y="370858"/>
                  </a:lnTo>
                  <a:lnTo>
                    <a:pt x="85971" y="370858"/>
                  </a:lnTo>
                  <a:lnTo>
                    <a:pt x="85971" y="208622"/>
                  </a:lnTo>
                  <a:lnTo>
                    <a:pt x="139293" y="208622"/>
                  </a:lnTo>
                  <a:lnTo>
                    <a:pt x="178399" y="335451"/>
                  </a:lnTo>
                  <a:cubicBezTo>
                    <a:pt x="179275" y="338242"/>
                    <a:pt x="181839" y="340027"/>
                    <a:pt x="184598" y="340027"/>
                  </a:cubicBezTo>
                  <a:cubicBezTo>
                    <a:pt x="185214" y="340027"/>
                    <a:pt x="185864" y="339930"/>
                    <a:pt x="186513" y="339735"/>
                  </a:cubicBezTo>
                  <a:cubicBezTo>
                    <a:pt x="189953" y="338696"/>
                    <a:pt x="191867" y="335062"/>
                    <a:pt x="190829" y="331654"/>
                  </a:cubicBezTo>
                  <a:close/>
                  <a:moveTo>
                    <a:pt x="85971" y="383872"/>
                  </a:moveTo>
                  <a:lnTo>
                    <a:pt x="265732" y="383872"/>
                  </a:lnTo>
                  <a:lnTo>
                    <a:pt x="265732" y="397178"/>
                  </a:lnTo>
                  <a:lnTo>
                    <a:pt x="85971" y="397178"/>
                  </a:lnTo>
                  <a:lnTo>
                    <a:pt x="85971" y="383872"/>
                  </a:lnTo>
                  <a:close/>
                  <a:moveTo>
                    <a:pt x="108624" y="109249"/>
                  </a:moveTo>
                  <a:lnTo>
                    <a:pt x="135268" y="195641"/>
                  </a:lnTo>
                  <a:lnTo>
                    <a:pt x="85971" y="195641"/>
                  </a:lnTo>
                  <a:lnTo>
                    <a:pt x="85971" y="109249"/>
                  </a:lnTo>
                  <a:lnTo>
                    <a:pt x="108624" y="109249"/>
                  </a:lnTo>
                  <a:close/>
                  <a:moveTo>
                    <a:pt x="253562" y="435116"/>
                  </a:moveTo>
                  <a:lnTo>
                    <a:pt x="98109" y="435116"/>
                  </a:lnTo>
                  <a:cubicBezTo>
                    <a:pt x="91391" y="435116"/>
                    <a:pt x="85939" y="429664"/>
                    <a:pt x="85939" y="422946"/>
                  </a:cubicBezTo>
                  <a:lnTo>
                    <a:pt x="85939" y="410127"/>
                  </a:lnTo>
                  <a:lnTo>
                    <a:pt x="265700" y="410127"/>
                  </a:lnTo>
                  <a:lnTo>
                    <a:pt x="265700" y="422946"/>
                  </a:lnTo>
                  <a:cubicBezTo>
                    <a:pt x="265732" y="429664"/>
                    <a:pt x="260280" y="435116"/>
                    <a:pt x="253562" y="435116"/>
                  </a:cubicBezTo>
                  <a:close/>
                  <a:moveTo>
                    <a:pt x="278714" y="173929"/>
                  </a:moveTo>
                  <a:lnTo>
                    <a:pt x="278714" y="102758"/>
                  </a:lnTo>
                  <a:cubicBezTo>
                    <a:pt x="278714" y="99188"/>
                    <a:pt x="275793" y="96267"/>
                    <a:pt x="272223" y="96267"/>
                  </a:cubicBezTo>
                  <a:lnTo>
                    <a:pt x="204881" y="96267"/>
                  </a:lnTo>
                  <a:cubicBezTo>
                    <a:pt x="209068" y="61964"/>
                    <a:pt x="238341" y="35287"/>
                    <a:pt x="273748" y="35287"/>
                  </a:cubicBezTo>
                  <a:cubicBezTo>
                    <a:pt x="312043" y="35287"/>
                    <a:pt x="343199" y="66442"/>
                    <a:pt x="343199" y="104738"/>
                  </a:cubicBezTo>
                  <a:cubicBezTo>
                    <a:pt x="343199" y="141346"/>
                    <a:pt x="314672" y="171365"/>
                    <a:pt x="278714" y="173929"/>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50;p6"/>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251" name="Google Shape;251;p6"/>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Impact Snapshot</a:t>
            </a:r>
            <a:endParaRPr dirty="0">
              <a:latin typeface="Open Sans"/>
              <a:ea typeface="Open Sans"/>
              <a:cs typeface="Open Sans"/>
              <a:sym typeface="Open Sans"/>
            </a:endParaRPr>
          </a:p>
        </p:txBody>
      </p:sp>
      <p:sp>
        <p:nvSpPr>
          <p:cNvPr id="252" name="Google Shape;252;p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Google Shape;258;p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7</a:t>
            </a:fld>
            <a:endParaRPr dirty="0"/>
          </a:p>
        </p:txBody>
      </p:sp>
      <p:sp>
        <p:nvSpPr>
          <p:cNvPr id="259" name="Google Shape;259;p7"/>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Impact Snapshot</a:t>
            </a:r>
            <a:endParaRPr b="1" dirty="0">
              <a:solidFill>
                <a:srgbClr val="3D4543"/>
              </a:solidFill>
              <a:latin typeface="Open Sans"/>
              <a:ea typeface="Open Sans"/>
              <a:cs typeface="Open Sans"/>
              <a:sym typeface="Open Sans"/>
            </a:endParaRPr>
          </a:p>
        </p:txBody>
      </p:sp>
      <p:pic>
        <p:nvPicPr>
          <p:cNvPr id="260" name="Google Shape;260;p7"/>
          <p:cNvPicPr>
            <a:picLocks noChangeAspect="1"/>
          </p:cNvPicPr>
          <p:nvPr/>
        </p:nvPicPr>
        <p:blipFill>
          <a:blip r:embed="rId3">
            <a:lum/>
          </a:blip>
          <a:srcRect b="1419"/>
          <a:stretch>
            <a:fillRect/>
          </a:stretch>
        </p:blipFill>
        <p:spPr bwMode="white">
          <a:xfrm rot="-5400000">
            <a:off x="6167103" y="-49476"/>
            <a:ext cx="4578833" cy="7255317"/>
          </a:xfrm>
          <a:prstGeom prst="rect">
            <a:avLst/>
          </a:prstGeom>
          <a:noFill/>
          <a:ln>
            <a:noFill/>
            <a:headEnd type="none"/>
            <a:tailEnd type="none"/>
          </a:ln>
        </p:spPr>
      </p:pic>
      <p:sp>
        <p:nvSpPr>
          <p:cNvPr id="14" name="Google Shape;257;p7"/>
          <p:cNvSpPr>
            <a:spLocks noGrp="1"/>
          </p:cNvSpPr>
          <p:nvPr>
            <p:ph type="body" idx="1"/>
          </p:nvPr>
        </p:nvSpPr>
        <p:spPr bwMode="white">
          <a:xfrm>
            <a:off x="757371" y="1478846"/>
            <a:ext cx="3350067" cy="3900307"/>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In order to make the content of this report easier to share with your colleagues and stakeholders,  we have included a Snapshot section that highlights and visually displays the most salient data points from the full report. </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This take-away can help your data get more traction and increase interest in the full report, as well as the AlcoholEdu for College program at large. </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We recommend excerpting the Snapshot section from the full report and sharing with stakeholders, colleagues, and students who might be interested in the impact of the AlcoholEdu for College program but have less direct experience in substance abuse prevention work. </a:t>
            </a:r>
            <a:endParaRPr sz="1200" dirty="0">
              <a:solidFill>
                <a:srgbClr val="3D4543"/>
              </a:solidFill>
              <a:latin typeface="Open Sans"/>
              <a:ea typeface="Open Sans"/>
              <a:cs typeface="Open Sans"/>
              <a:sym typeface="Open Sans"/>
            </a:endParaRPr>
          </a:p>
        </p:txBody>
      </p:sp>
      <p:pic>
        <p:nvPicPr>
          <p:cNvPr id="13" name="Picture 12" descr="Graphical user interface, application, website&#10;&#10;Description automatically generated"/>
          <p:cNvPicPr>
            <a:picLocks noChangeAspect="1"/>
          </p:cNvPicPr>
          <p:nvPr/>
        </p:nvPicPr>
        <p:blipFill>
          <a:blip r:embed="rId4">
            <a:lum/>
          </a:blip>
          <a:srcRect/>
          <a:stretch>
            <a:fillRect/>
          </a:stretch>
        </p:blipFill>
        <p:spPr bwMode="white">
          <a:xfrm>
            <a:off x="5563445" y="1895313"/>
            <a:ext cx="5890234" cy="3304053"/>
          </a:xfrm>
          <a:prstGeom prst="rect">
            <a:avLst/>
          </a:prstGeom>
          <a:ln>
            <a:headEnd type="none"/>
            <a:tailEnd type="none"/>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83;p8"/>
          <p:cNvSpPr>
            <a:spLocks/>
          </p:cNvSpPr>
          <p:nvPr/>
        </p:nvSpPr>
        <p:spPr bwMode="white">
          <a:xfrm>
            <a:off x="6835933" y="3019518"/>
            <a:ext cx="4496771" cy="65339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rgbClr val="000000"/>
              </a:buClr>
              <a:buSzPts val="1600"/>
              <a:buFont typeface="Arial"/>
              <a:buNone/>
            </a:pPr>
            <a:r>
              <a:rPr lang="en-US" sz="1600" b="1" i="0" u="none" dirty="0">
                <a:solidFill>
                  <a:srgbClr val="4F81BD"/>
                </a:solidFill>
                <a:latin typeface="Open Sans"/>
                <a:ea typeface="Open Sans"/>
                <a:cs typeface="Open Sans"/>
                <a:sym typeface="Open Sans"/>
              </a:rPr>
              <a:t>83% of students </a:t>
            </a:r>
            <a:r>
              <a:rPr lang="en-US" sz="1100" b="1" i="0" u="none" dirty="0">
                <a:solidFill>
                  <a:schemeClr val="tx1"/>
                </a:solidFill>
                <a:latin typeface="Open Sans"/>
                <a:ea typeface="Open Sans"/>
                <a:cs typeface="Open Sans"/>
                <a:sym typeface="Open Sans"/>
              </a:rPr>
              <a:t>at Georgia Institute of Technology </a:t>
            </a:r>
            <a:r>
              <a:rPr lang="en-US" sz="1100" b="0" i="0" u="none" dirty="0">
                <a:solidFill>
                  <a:schemeClr val="tx1"/>
                </a:solidFill>
                <a:latin typeface="Open Sans"/>
                <a:ea typeface="Open Sans"/>
                <a:cs typeface="Open Sans"/>
                <a:sym typeface="Open Sans"/>
              </a:rPr>
              <a:t>report that AlcoholEdu changed their perceptions of others’ drinking behavior.</a:t>
            </a:r>
            <a:endParaRPr sz="1200" b="0" i="0" u="none" dirty="0">
              <a:solidFill>
                <a:srgbClr val="000000"/>
              </a:solidFill>
              <a:latin typeface="Open Sans"/>
              <a:ea typeface="Open Sans"/>
              <a:cs typeface="Open Sans"/>
              <a:sym typeface="Open Sans"/>
            </a:endParaRPr>
          </a:p>
        </p:txBody>
      </p:sp>
      <p:graphicFrame>
        <p:nvGraphicFramePr>
          <p:cNvPr id="9" name="Google Shape;281;p8"/>
          <p:cNvGraphicFramePr/>
          <p:nvPr/>
        </p:nvGraphicFramePr>
        <p:xfrm>
          <a:off x="3209953" y="2928449"/>
          <a:ext cx="3233750" cy="2800175"/>
        </p:xfrm>
        <a:graphic>
          <a:graphicData uri="http://schemas.openxmlformats.org/drawingml/2006/table">
            <a:tbl>
              <a:tblPr firstRow="1" bandRow="1">
                <a:noFill/>
                <a:tableStyleId>{1119D022-22E2-4A99-84CF-0E8649BB5491}</a:tableStyleId>
              </a:tblPr>
              <a:tblGrid>
                <a:gridCol w="2290932">
                  <a:extLst>
                    <a:ext uri="{9D8B030D-6E8A-4147-A177-3AD203B41FA5}">
                      <a16:colId xmlns:a16="http://schemas.microsoft.com/office/drawing/2014/main" val="20000"/>
                    </a:ext>
                  </a:extLst>
                </a:gridCol>
                <a:gridCol w="942818">
                  <a:extLst>
                    <a:ext uri="{9D8B030D-6E8A-4147-A177-3AD203B41FA5}">
                      <a16:colId xmlns:a16="http://schemas.microsoft.com/office/drawing/2014/main" val="20001"/>
                    </a:ext>
                  </a:extLst>
                </a:gridCol>
              </a:tblGrid>
              <a:tr h="617950">
                <a:tc gridSpan="2">
                  <a:txBody>
                    <a:bodyPr/>
                    <a:lstStyle/>
                    <a:p>
                      <a:pPr marL="0" indent="0" algn="ctr" rtl="0">
                        <a:lnSpc>
                          <a:spcPct val="100000"/>
                        </a:lnSpc>
                        <a:spcBef>
                          <a:spcPts val="0"/>
                        </a:spcBef>
                        <a:spcAft>
                          <a:spcPts val="0"/>
                        </a:spcAft>
                        <a:buClr>
                          <a:srgbClr val="000000"/>
                        </a:buClr>
                        <a:buSzPts val="1100"/>
                        <a:buFont typeface="Arial"/>
                        <a:buNone/>
                      </a:pPr>
                      <a:r>
                        <a:rPr lang="en-US" sz="1100" u="none" dirty="0">
                          <a:solidFill>
                            <a:schemeClr val="bg1"/>
                          </a:solidFill>
                          <a:latin typeface="Open Sans"/>
                          <a:ea typeface="Open Sans"/>
                          <a:cs typeface="Open Sans"/>
                          <a:sym typeface="Open Sans"/>
                        </a:rPr>
                        <a:t>Your students agree AlcoholEdu for College:</a:t>
                      </a:r>
                      <a:endParaRPr sz="1200" u="none" dirty="0">
                        <a:latin typeface="Open Sans"/>
                        <a:ea typeface="Open Sans"/>
                        <a:cs typeface="Open Sans"/>
                        <a:sym typeface="Open Sans"/>
                      </a:endParaRPr>
                    </a:p>
                  </a:txBody>
                  <a:tcPr marL="0" marR="0" marT="0" marB="0"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hMerge="1">
                  <a:txBody>
                    <a:bodyPr/>
                    <a:lstStyle/>
                    <a:p>
                      <a:endParaRPr lang="en-US" dirty="0"/>
                    </a:p>
                  </a:txBody>
                  <a:tcPr horzOverflow="overflow"/>
                </a:tc>
                <a:extLst>
                  <a:ext uri="{0D108BD9-81ED-4DB2-BD59-A6C34878D82A}">
                    <a16:rowId xmlns:a16="http://schemas.microsoft.com/office/drawing/2014/main" val="10000"/>
                  </a:ext>
                </a:extLst>
              </a:tr>
              <a:tr h="722700">
                <a:tc>
                  <a:txBody>
                    <a:bodyPr/>
                    <a:lstStyle/>
                    <a:p>
                      <a:pPr marL="115888" indent="0" algn="l" rtl="0">
                        <a:lnSpc>
                          <a:spcPct val="130000"/>
                        </a:lnSpc>
                        <a:spcBef>
                          <a:spcPts val="0"/>
                        </a:spcBef>
                        <a:spcAft>
                          <a:spcPts val="0"/>
                        </a:spcAft>
                        <a:buClr>
                          <a:srgbClr val="000000"/>
                        </a:buClr>
                        <a:buSzPts val="900"/>
                        <a:buFont typeface="Arial"/>
                        <a:buNone/>
                        <a:tabLst/>
                      </a:pPr>
                      <a:r>
                        <a:rPr lang="en-US" sz="1000" b="0" i="0" u="none" dirty="0">
                          <a:solidFill>
                            <a:srgbClr val="3D4543"/>
                          </a:solidFill>
                          <a:latin typeface="Open Sans"/>
                          <a:ea typeface="Open Sans"/>
                          <a:cs typeface="Open Sans"/>
                          <a:sym typeface="Open Sans"/>
                        </a:rPr>
                        <a:t>Helped them establish a plan ahead of time to make responsible decisions about  drinking</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rgbClr val="F79646"/>
                          </a:solidFill>
                          <a:latin typeface="Open Sans"/>
                          <a:ea typeface="Open Sans"/>
                          <a:cs typeface="Open Sans"/>
                          <a:sym typeface="Open Sans"/>
                        </a:rPr>
                        <a:t>99%</a:t>
                      </a:r>
                      <a:endParaRPr sz="1200" b="1" u="none" dirty="0">
                        <a:solidFill>
                          <a:srgbClr val="F79646"/>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1"/>
                  </a:ext>
                </a:extLst>
              </a:tr>
              <a:tr h="784600">
                <a:tc>
                  <a:txBody>
                    <a:bodyPr/>
                    <a:lstStyle/>
                    <a:p>
                      <a:pPr marL="115888" indent="0" algn="l" rtl="0">
                        <a:lnSpc>
                          <a:spcPct val="130000"/>
                        </a:lnSpc>
                        <a:spcBef>
                          <a:spcPts val="0"/>
                        </a:spcBef>
                        <a:spcAft>
                          <a:spcPts val="0"/>
                        </a:spcAft>
                        <a:buClr>
                          <a:srgbClr val="000000"/>
                        </a:buClr>
                        <a:buSzPts val="900"/>
                        <a:buFont typeface="Arial"/>
                        <a:buNone/>
                        <a:tabLst/>
                      </a:pPr>
                      <a:r>
                        <a:rPr lang="en-US" sz="1000" b="0" i="0" u="none" dirty="0">
                          <a:solidFill>
                            <a:srgbClr val="3D4543"/>
                          </a:solidFill>
                          <a:latin typeface="Open Sans"/>
                          <a:ea typeface="Open Sans"/>
                          <a:cs typeface="Open Sans"/>
                          <a:sym typeface="Open Sans"/>
                        </a:rPr>
                        <a:t>Prepared them to help someone who may have alcohol poisoning</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rgbClr val="F79646"/>
                          </a:solidFill>
                          <a:latin typeface="Open Sans"/>
                          <a:ea typeface="Open Sans"/>
                          <a:cs typeface="Open Sans"/>
                          <a:sym typeface="Open Sans"/>
                        </a:rPr>
                        <a:t>99%</a:t>
                      </a:r>
                      <a:endParaRPr sz="1200" b="1" u="none" dirty="0">
                        <a:solidFill>
                          <a:srgbClr val="F79646"/>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2"/>
                  </a:ext>
                </a:extLst>
              </a:tr>
              <a:tr h="674925">
                <a:tc>
                  <a:txBody>
                    <a:bodyPr/>
                    <a:lstStyle/>
                    <a:p>
                      <a:pPr marL="115888" indent="0" algn="l" rtl="0">
                        <a:lnSpc>
                          <a:spcPct val="130000"/>
                        </a:lnSpc>
                        <a:spcBef>
                          <a:spcPts val="0"/>
                        </a:spcBef>
                        <a:spcAft>
                          <a:spcPts val="0"/>
                        </a:spcAft>
                        <a:buClr>
                          <a:srgbClr val="000000"/>
                        </a:buClr>
                        <a:buSzPts val="900"/>
                        <a:buFont typeface="Arial"/>
                        <a:buNone/>
                        <a:tabLst/>
                      </a:pPr>
                      <a:r>
                        <a:rPr lang="en-US" sz="1000" b="0" i="0" u="none" dirty="0">
                          <a:solidFill>
                            <a:srgbClr val="3D4543"/>
                          </a:solidFill>
                          <a:latin typeface="Open Sans"/>
                          <a:ea typeface="Open Sans"/>
                          <a:cs typeface="Open Sans"/>
                          <a:sym typeface="Open Sans"/>
                        </a:rPr>
                        <a:t>Prepared them to prevent an alcohol overdose</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rgbClr val="F79646"/>
                          </a:solidFill>
                          <a:latin typeface="Open Sans"/>
                          <a:ea typeface="Open Sans"/>
                          <a:cs typeface="Open Sans"/>
                          <a:sym typeface="Open Sans"/>
                        </a:rPr>
                        <a:t>98%</a:t>
                      </a:r>
                      <a:endParaRPr sz="1200" b="1" u="none" dirty="0">
                        <a:solidFill>
                          <a:srgbClr val="F79646"/>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271" name="Google Shape;271;p8"/>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AlcoholEdu for College Snapshot</a:t>
            </a:r>
            <a:endParaRPr b="1" dirty="0">
              <a:latin typeface="Open Sans"/>
              <a:ea typeface="Open Sans"/>
              <a:cs typeface="Open Sans"/>
              <a:sym typeface="Open Sans"/>
            </a:endParaRPr>
          </a:p>
        </p:txBody>
      </p:sp>
      <p:sp>
        <p:nvSpPr>
          <p:cNvPr id="272" name="Google Shape;272;p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8</a:t>
            </a:fld>
            <a:endParaRPr dirty="0"/>
          </a:p>
        </p:txBody>
      </p:sp>
      <p:cxnSp>
        <p:nvCxnSpPr>
          <p:cNvPr id="273" name="Google Shape;273;p8"/>
          <p:cNvCxnSpPr/>
          <p:nvPr/>
        </p:nvCxnSpPr>
        <p:spPr bwMode="white">
          <a:xfrm>
            <a:off x="3029576"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4" name="Google Shape;274;p8"/>
          <p:cNvCxnSpPr/>
          <p:nvPr/>
        </p:nvCxnSpPr>
        <p:spPr bwMode="white">
          <a:xfrm>
            <a:off x="685800"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5" name="Google Shape;275;p8"/>
          <p:cNvCxnSpPr/>
          <p:nvPr/>
        </p:nvCxnSpPr>
        <p:spPr bwMode="white">
          <a:xfrm>
            <a:off x="6636376"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6" name="Google Shape;276;p8"/>
          <p:cNvCxnSpPr/>
          <p:nvPr/>
        </p:nvCxnSpPr>
        <p:spPr bwMode="white">
          <a:xfrm>
            <a:off x="11506200" y="1600200"/>
            <a:ext cx="0" cy="4572000"/>
          </a:xfrm>
          <a:prstGeom prst="straightConnector1">
            <a:avLst/>
          </a:prstGeom>
          <a:noFill/>
          <a:ln w="12700" cap="flat">
            <a:solidFill>
              <a:schemeClr val="tx2"/>
            </a:solidFill>
            <a:prstDash val="solid"/>
            <a:miter/>
            <a:headEnd type="none" w="sm" len="sm"/>
            <a:tailEnd type="none" w="sm" len="sm"/>
          </a:ln>
        </p:spPr>
      </p:cxnSp>
      <p:sp>
        <p:nvSpPr>
          <p:cNvPr id="277" name="Google Shape;277;p8"/>
          <p:cNvSpPr txBox="1">
            <a:spLocks noChangeArrowheads="1"/>
          </p:cNvSpPr>
          <p:nvPr/>
        </p:nvSpPr>
        <p:spPr bwMode="white">
          <a:xfrm>
            <a:off x="3236726" y="1620168"/>
            <a:ext cx="2662671"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Course Impact</a:t>
            </a:r>
            <a:endParaRPr sz="1600" b="0" i="0" u="none" dirty="0">
              <a:solidFill>
                <a:srgbClr val="3D4543"/>
              </a:solidFill>
              <a:latin typeface="Open Sans"/>
              <a:ea typeface="Open Sans"/>
              <a:cs typeface="Open Sans"/>
              <a:sym typeface="Open Sans"/>
            </a:endParaRPr>
          </a:p>
        </p:txBody>
      </p:sp>
      <p:sp>
        <p:nvSpPr>
          <p:cNvPr id="278" name="Google Shape;278;p8"/>
          <p:cNvSpPr txBox="1">
            <a:spLocks noChangeArrowheads="1"/>
          </p:cNvSpPr>
          <p:nvPr/>
        </p:nvSpPr>
        <p:spPr bwMode="white">
          <a:xfrm>
            <a:off x="3236726" y="2098025"/>
            <a:ext cx="3233749" cy="679094"/>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100" b="0" i="0" u="none" dirty="0">
                <a:solidFill>
                  <a:srgbClr val="3D4543"/>
                </a:solidFill>
                <a:latin typeface="Open Sans"/>
                <a:ea typeface="Open Sans"/>
                <a:cs typeface="Open Sans"/>
                <a:sym typeface="Open Sans"/>
              </a:rPr>
              <a:t>Students increased their alcohol-related knowledge, and their skills associated with healthier behavior.</a:t>
            </a:r>
            <a:endParaRPr sz="1200" b="0" i="0" u="none" dirty="0">
              <a:solidFill>
                <a:srgbClr val="3D4543"/>
              </a:solidFill>
              <a:latin typeface="Open Sans"/>
              <a:ea typeface="Open Sans"/>
              <a:cs typeface="Open Sans"/>
              <a:sym typeface="Open Sans"/>
            </a:endParaRPr>
          </a:p>
        </p:txBody>
      </p:sp>
      <p:sp>
        <p:nvSpPr>
          <p:cNvPr id="279" name="Google Shape;279;p8"/>
          <p:cNvSpPr txBox="1">
            <a:spLocks noChangeArrowheads="1"/>
          </p:cNvSpPr>
          <p:nvPr/>
        </p:nvSpPr>
        <p:spPr bwMode="white">
          <a:xfrm>
            <a:off x="892950" y="1620168"/>
            <a:ext cx="2662671"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Reach</a:t>
            </a:r>
            <a:endParaRPr sz="1600" b="0" i="0" u="none" dirty="0">
              <a:solidFill>
                <a:srgbClr val="3D4543"/>
              </a:solidFill>
              <a:latin typeface="Open Sans"/>
              <a:ea typeface="Open Sans"/>
              <a:cs typeface="Open Sans"/>
              <a:sym typeface="Open Sans"/>
            </a:endParaRPr>
          </a:p>
        </p:txBody>
      </p:sp>
      <p:sp>
        <p:nvSpPr>
          <p:cNvPr id="282" name="Google Shape;282;p8"/>
          <p:cNvSpPr txBox="1">
            <a:spLocks noChangeArrowheads="1"/>
          </p:cNvSpPr>
          <p:nvPr/>
        </p:nvSpPr>
        <p:spPr bwMode="white">
          <a:xfrm>
            <a:off x="6843525" y="1620168"/>
            <a:ext cx="3278998"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Drinking Behavior and Norms</a:t>
            </a:r>
            <a:endParaRPr sz="1600" b="0" i="0" u="none" dirty="0">
              <a:solidFill>
                <a:srgbClr val="3D4543"/>
              </a:solidFill>
              <a:latin typeface="Open Sans"/>
              <a:ea typeface="Open Sans"/>
              <a:cs typeface="Open Sans"/>
              <a:sym typeface="Open Sans"/>
            </a:endParaRPr>
          </a:p>
        </p:txBody>
      </p:sp>
      <p:graphicFrame>
        <p:nvGraphicFramePr>
          <p:cNvPr id="284" name="Google Shape;284;p8"/>
          <p:cNvGraphicFramePr/>
          <p:nvPr/>
        </p:nvGraphicFramePr>
        <p:xfrm>
          <a:off x="6829050" y="3614486"/>
          <a:ext cx="4384630" cy="2557714"/>
        </p:xfrm>
        <a:graphic>
          <a:graphicData uri="http://schemas.openxmlformats.org/drawingml/2006/chart">
            <c:chart xmlns:c="http://schemas.openxmlformats.org/drawingml/2006/chart" xmlns:r="http://schemas.openxmlformats.org/officeDocument/2006/relationships" r:id="rId3"/>
          </a:graphicData>
        </a:graphic>
      </p:graphicFrame>
      <p:sp>
        <p:nvSpPr>
          <p:cNvPr id="285" name="Google Shape;285;p8"/>
          <p:cNvSpPr txBox="1">
            <a:spLocks noChangeArrowheads="1"/>
          </p:cNvSpPr>
          <p:nvPr/>
        </p:nvSpPr>
        <p:spPr bwMode="white">
          <a:xfrm>
            <a:off x="6848100" y="3800638"/>
            <a:ext cx="2871972" cy="271831"/>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Percent of Student Drinkers who plan to:</a:t>
            </a:r>
            <a:endParaRPr sz="1400" b="0" i="0" u="none" dirty="0">
              <a:solidFill>
                <a:srgbClr val="3D4543"/>
              </a:solidFill>
              <a:latin typeface="Open Sans"/>
              <a:ea typeface="Open Sans"/>
              <a:cs typeface="Open Sans"/>
              <a:sym typeface="Open Sans"/>
            </a:endParaRPr>
          </a:p>
        </p:txBody>
      </p:sp>
      <p:sp>
        <p:nvSpPr>
          <p:cNvPr id="286" name="Google Shape;286;p8"/>
          <p:cNvSpPr txBox="1">
            <a:spLocks noChangeArrowheads="1"/>
          </p:cNvSpPr>
          <p:nvPr/>
        </p:nvSpPr>
        <p:spPr bwMode="white">
          <a:xfrm>
            <a:off x="685799" y="1165211"/>
            <a:ext cx="10820401" cy="444500"/>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200" b="0" i="0" u="none" dirty="0">
                <a:solidFill>
                  <a:srgbClr val="3D4543"/>
                </a:solidFill>
                <a:latin typeface="Open Sans"/>
                <a:ea typeface="Open Sans"/>
                <a:cs typeface="Open Sans"/>
                <a:sym typeface="Open Sans"/>
              </a:rPr>
              <a:t>Designed by prevention and compliance experts to provide your students with knowledge and skills to support healthier decisions related to alcohol.</a:t>
            </a:r>
            <a:endParaRPr sz="1400" b="0" i="0" u="none" dirty="0">
              <a:solidFill>
                <a:srgbClr val="3D4543"/>
              </a:solidFill>
              <a:latin typeface="Open Sans"/>
              <a:ea typeface="Open Sans"/>
              <a:cs typeface="Open Sans"/>
              <a:sym typeface="Open Sans"/>
            </a:endParaRPr>
          </a:p>
        </p:txBody>
      </p:sp>
      <p:sp>
        <p:nvSpPr>
          <p:cNvPr id="287" name="Google Shape;287;p8"/>
          <p:cNvSpPr txBox="1">
            <a:spLocks noChangeArrowheads="1"/>
          </p:cNvSpPr>
          <p:nvPr/>
        </p:nvSpPr>
        <p:spPr bwMode="white">
          <a:xfrm>
            <a:off x="6843525" y="1951881"/>
            <a:ext cx="4496767" cy="976569"/>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100" b="0" i="0" u="none" dirty="0">
                <a:solidFill>
                  <a:srgbClr val="3D4543"/>
                </a:solidFill>
                <a:latin typeface="Open Sans"/>
                <a:ea typeface="Open Sans"/>
                <a:cs typeface="Open Sans"/>
                <a:sym typeface="Open Sans"/>
              </a:rPr>
              <a:t>Intent to change drinking habits can be impacted by perceptions — or misperceptions — of peers’ behavior. Prevention education can influence the students’ perception of norms at your school and increase their intention to avoid risky behavior in the future.</a:t>
            </a:r>
            <a:endParaRPr sz="12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Font typeface="Arial"/>
              <a:buNone/>
            </a:pPr>
            <a:endParaRPr sz="1100" b="0" i="0" u="none" dirty="0">
              <a:solidFill>
                <a:srgbClr val="3D4543"/>
              </a:solidFill>
              <a:latin typeface="Open Sans"/>
              <a:ea typeface="Open Sans"/>
              <a:cs typeface="Open Sans"/>
              <a:sym typeface="Open Sans"/>
            </a:endParaRPr>
          </a:p>
        </p:txBody>
      </p:sp>
      <p:sp>
        <p:nvSpPr>
          <p:cNvPr id="288" name="Google Shape;288;p8"/>
          <p:cNvSpPr txBox="1">
            <a:spLocks noChangeArrowheads="1"/>
          </p:cNvSpPr>
          <p:nvPr/>
        </p:nvSpPr>
        <p:spPr bwMode="white">
          <a:xfrm>
            <a:off x="9408654" y="-1"/>
            <a:ext cx="1790700" cy="685801"/>
          </a:xfrm>
          <a:prstGeom prst="rect">
            <a:avLst/>
          </a:prstGeom>
          <a:solidFill>
            <a:srgbClr val="F2F2F2"/>
          </a:solidFill>
          <a:ln>
            <a:noFill/>
            <a:headEnd type="none"/>
            <a:tailEnd type="none"/>
          </a:ln>
        </p:spPr>
        <p:txBody>
          <a:bodyPr wrap="square" lIns="91425" tIns="0" rIns="91425" bIns="0" anchor="ctr">
            <a:noAutofit/>
          </a:bodyPr>
          <a:lstStyle/>
          <a:p>
            <a:pPr algn="ctr"/>
            <a:r>
              <a:rPr lang="en-US" sz="1200" dirty="0">
                <a:solidFill>
                  <a:srgbClr val="3D4543"/>
                </a:solidFill>
                <a:ea typeface="Open Sans"/>
                <a:sym typeface="Open Sans"/>
              </a:rPr>
              <a:t>Georgia Institute of Technology </a:t>
            </a:r>
            <a:endParaRPr lang="en-US" dirty="0"/>
          </a:p>
        </p:txBody>
      </p:sp>
      <p:sp>
        <p:nvSpPr>
          <p:cNvPr id="7" name="Google Shape;280;p8"/>
          <p:cNvSpPr>
            <a:spLocks/>
          </p:cNvSpPr>
          <p:nvPr/>
        </p:nvSpPr>
        <p:spPr bwMode="white">
          <a:xfrm>
            <a:off x="876249" y="2088663"/>
            <a:ext cx="1763157" cy="247534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rgbClr val="000000"/>
              </a:buClr>
              <a:buSzPts val="1600"/>
              <a:buFont typeface="Arial"/>
              <a:buNone/>
            </a:pPr>
            <a:r>
              <a:rPr lang="en-US" sz="1600" b="1" i="0" u="none" dirty="0">
                <a:solidFill>
                  <a:srgbClr val="4F81BD"/>
                </a:solidFill>
                <a:latin typeface="Open Sans"/>
                <a:ea typeface="Open Sans"/>
                <a:cs typeface="Open Sans"/>
                <a:sym typeface="Open Sans"/>
              </a:rPr>
              <a:t>2,421 students</a:t>
            </a:r>
            <a:endParaRPr sz="1200" b="1" i="0" u="none" dirty="0">
              <a:solidFill>
                <a:srgbClr val="4F81BD"/>
              </a:solidFill>
              <a:latin typeface="Open Sans"/>
              <a:ea typeface="Open Sans"/>
              <a:cs typeface="Open Sans"/>
              <a:sym typeface="Open Sans"/>
            </a:endParaRPr>
          </a:p>
          <a:p>
            <a:pPr>
              <a:lnSpc>
                <a:spcPct val="130000"/>
              </a:lnSpc>
              <a:buSzPts val="1100"/>
            </a:pPr>
            <a:r>
              <a:rPr lang="en-US" sz="1100" b="1" i="0" u="none" dirty="0">
                <a:solidFill>
                  <a:srgbClr val="3D4543"/>
                </a:solidFill>
                <a:latin typeface="Open Sans"/>
                <a:ea typeface="Open Sans"/>
                <a:cs typeface="Open Sans"/>
                <a:sym typeface="Open Sans"/>
              </a:rPr>
              <a:t>at Georgia Institute of Technology</a:t>
            </a:r>
            <a:r>
              <a:rPr lang="en-US" sz="1100" b="1" dirty="0">
                <a:solidFill>
                  <a:srgbClr val="3D4543"/>
                </a:solidFill>
                <a:latin typeface="Open Sans"/>
                <a:ea typeface="Open Sans"/>
                <a:cs typeface="Open Sans"/>
                <a:sym typeface="Open Sans"/>
              </a:rPr>
              <a:t> </a:t>
            </a:r>
            <a:endParaRPr sz="1200" b="0" i="0" u="none" dirty="0">
              <a:solidFill>
                <a:srgbClr val="3D4543"/>
              </a:solidFill>
              <a:latin typeface="Open Sans"/>
              <a:ea typeface="Open Sans"/>
              <a:cs typeface="Open Sans"/>
              <a:sym typeface="Open Sans"/>
            </a:endParaRPr>
          </a:p>
          <a:p>
            <a:pPr>
              <a:lnSpc>
                <a:spcPct val="130000"/>
              </a:lnSpc>
              <a:spcBef>
                <a:spcPts val="1200"/>
              </a:spcBef>
            </a:pPr>
            <a:r>
              <a:rPr lang="en-US" sz="1100" dirty="0">
                <a:solidFill>
                  <a:srgbClr val="515859"/>
                </a:solidFill>
                <a:latin typeface="Open Sans"/>
                <a:ea typeface="Open Sans"/>
                <a:cs typeface="Open Sans"/>
                <a:sym typeface="Open Sans"/>
              </a:rPr>
              <a:t>students </a:t>
            </a:r>
            <a:r>
              <a:rPr lang="en-US" sz="1100" b="0" i="0" u="none" dirty="0">
                <a:solidFill>
                  <a:srgbClr val="515859"/>
                </a:solidFill>
                <a:latin typeface="Open Sans"/>
                <a:ea typeface="Open Sans"/>
                <a:cs typeface="Open Sans"/>
                <a:sym typeface="Open Sans"/>
              </a:rPr>
              <a:t>have </a:t>
            </a:r>
            <a:r>
              <a:rPr lang="en-US" sz="1100" dirty="0">
                <a:solidFill>
                  <a:srgbClr val="515859"/>
                </a:solidFill>
                <a:latin typeface="Open Sans"/>
                <a:ea typeface="Open Sans"/>
                <a:cs typeface="Open Sans"/>
                <a:sym typeface="Open Sans"/>
              </a:rPr>
              <a:t>completed all three </a:t>
            </a:r>
            <a:r>
              <a:rPr lang="en-US" sz="1100" b="0" i="0" u="none" dirty="0">
                <a:solidFill>
                  <a:srgbClr val="515859"/>
                </a:solidFill>
                <a:latin typeface="Open Sans"/>
                <a:ea typeface="Open Sans"/>
                <a:cs typeface="Open Sans"/>
                <a:sym typeface="Open Sans"/>
              </a:rPr>
              <a:t>AlcoholEdu</a:t>
            </a:r>
            <a:r>
              <a:rPr lang="en-US" sz="1100" dirty="0">
                <a:solidFill>
                  <a:srgbClr val="515859"/>
                </a:solidFill>
                <a:latin typeface="Open Sans"/>
                <a:ea typeface="Open Sans"/>
                <a:cs typeface="Open Sans"/>
                <a:sym typeface="Open Sans"/>
              </a:rPr>
              <a:t> </a:t>
            </a:r>
            <a:r>
              <a:rPr lang="en-US" sz="1100" b="0" i="0" u="none" dirty="0">
                <a:solidFill>
                  <a:srgbClr val="515859"/>
                </a:solidFill>
                <a:latin typeface="Open Sans"/>
                <a:ea typeface="Open Sans"/>
                <a:cs typeface="Open Sans"/>
                <a:sym typeface="Open Sans"/>
              </a:rPr>
              <a:t>for College</a:t>
            </a:r>
            <a:r>
              <a:rPr lang="en-US" sz="1100" dirty="0">
                <a:solidFill>
                  <a:srgbClr val="515859"/>
                </a:solidFill>
                <a:latin typeface="Open Sans"/>
                <a:ea typeface="Open Sans"/>
                <a:cs typeface="Open Sans"/>
                <a:sym typeface="Open Sans"/>
              </a:rPr>
              <a:t> course surveys </a:t>
            </a:r>
            <a:r>
              <a:rPr lang="en-US" sz="1100" b="0" i="0" u="none" dirty="0">
                <a:solidFill>
                  <a:srgbClr val="515859"/>
                </a:solidFill>
                <a:latin typeface="Open Sans"/>
                <a:ea typeface="Open Sans"/>
                <a:cs typeface="Open Sans"/>
                <a:sym typeface="Open Sans"/>
              </a:rPr>
              <a:t>since the</a:t>
            </a:r>
            <a:r>
              <a:rPr lang="en-US" sz="1100" dirty="0">
                <a:solidFill>
                  <a:srgbClr val="515859"/>
                </a:solidFill>
                <a:latin typeface="Open Sans"/>
                <a:ea typeface="Open Sans"/>
                <a:cs typeface="Open Sans"/>
                <a:sym typeface="Open Sans"/>
              </a:rPr>
              <a:t> </a:t>
            </a:r>
            <a:r>
              <a:rPr lang="en-US" sz="1100" b="0" i="0" u="none" dirty="0">
                <a:solidFill>
                  <a:srgbClr val="515859"/>
                </a:solidFill>
                <a:latin typeface="Open Sans"/>
                <a:ea typeface="Open Sans"/>
                <a:cs typeface="Open Sans"/>
                <a:sym typeface="Open Sans"/>
              </a:rPr>
              <a:t>start of the </a:t>
            </a:r>
            <a:r>
              <a:rPr lang="en-US" sz="1100" dirty="0">
                <a:solidFill>
                  <a:srgbClr val="515859"/>
                </a:solidFill>
                <a:latin typeface="Open Sans"/>
                <a:ea typeface="Open Sans"/>
                <a:cs typeface="Open Sans"/>
                <a:sym typeface="Open Sans"/>
              </a:rPr>
              <a:t>2022-2023 </a:t>
            </a:r>
            <a:r>
              <a:rPr lang="en-US" sz="1100" b="0" i="0" u="none" dirty="0">
                <a:solidFill>
                  <a:srgbClr val="515859"/>
                </a:solidFill>
                <a:latin typeface="Open Sans"/>
                <a:ea typeface="Open Sans"/>
                <a:cs typeface="Open Sans"/>
                <a:sym typeface="Open Sans"/>
              </a:rPr>
              <a:t>academic year</a:t>
            </a:r>
            <a:r>
              <a:rPr lang="en-US" sz="1100" b="0" i="0" u="none" dirty="0">
                <a:solidFill>
                  <a:schemeClr val="tx1"/>
                </a:solidFill>
                <a:latin typeface="Open Sans"/>
                <a:ea typeface="Open Sans"/>
                <a:cs typeface="Open Sans"/>
                <a:sym typeface="Open Sans"/>
              </a:rPr>
              <a:t>.</a:t>
            </a:r>
            <a:endParaRP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Google Shape;293;p9"/>
          <p:cNvSpPr>
            <a:spLocks noGrp="1"/>
          </p:cNvSpPr>
          <p:nvPr>
            <p:ph type="title"/>
          </p:nvPr>
        </p:nvSpPr>
        <p:spPr bwMode="white">
          <a:xfrm>
            <a:off x="685800" y="648686"/>
            <a:ext cx="36068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AlcoholEdu for </a:t>
            </a:r>
            <a:br>
              <a:rPr lang="en-US" b="1" dirty="0">
                <a:solidFill>
                  <a:srgbClr val="3D4543"/>
                </a:solidFill>
                <a:latin typeface="Open Sans"/>
                <a:ea typeface="Open Sans"/>
                <a:cs typeface="Open Sans"/>
                <a:sym typeface="Open Sans"/>
              </a:rPr>
            </a:br>
            <a:r>
              <a:rPr lang="en-US" b="1" dirty="0">
                <a:solidFill>
                  <a:srgbClr val="3D4543"/>
                </a:solidFill>
                <a:latin typeface="Open Sans"/>
                <a:ea typeface="Open Sans"/>
                <a:cs typeface="Open Sans"/>
                <a:sym typeface="Open Sans"/>
              </a:rPr>
              <a:t>College Snapshot</a:t>
            </a:r>
            <a:endParaRPr b="1" dirty="0">
              <a:solidFill>
                <a:srgbClr val="3D4543"/>
              </a:solidFill>
              <a:latin typeface="Open Sans"/>
              <a:ea typeface="Open Sans"/>
              <a:cs typeface="Open Sans"/>
              <a:sym typeface="Open Sans"/>
            </a:endParaRPr>
          </a:p>
        </p:txBody>
      </p:sp>
      <p:sp>
        <p:nvSpPr>
          <p:cNvPr id="294" name="Google Shape;294;p9"/>
          <p:cNvSpPr>
            <a:spLocks noGrp="1"/>
          </p:cNvSpPr>
          <p:nvPr>
            <p:ph type="sldNum" idx="12"/>
          </p:nvPr>
        </p:nvSpPr>
        <p:spPr bwMode="white">
          <a:xfrm>
            <a:off x="11303469" y="640771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9</a:t>
            </a:fld>
            <a:endParaRPr dirty="0"/>
          </a:p>
        </p:txBody>
      </p:sp>
      <p:sp>
        <p:nvSpPr>
          <p:cNvPr id="295" name="Google Shape;295;p9"/>
          <p:cNvSpPr txBox="1">
            <a:spLocks noChangeArrowheads="1"/>
          </p:cNvSpPr>
          <p:nvPr/>
        </p:nvSpPr>
        <p:spPr bwMode="white">
          <a:xfrm>
            <a:off x="685800" y="1600200"/>
            <a:ext cx="2719522" cy="4265762"/>
          </a:xfrm>
          <a:prstGeom prst="rect">
            <a:avLst/>
          </a:prstGeom>
          <a:noFill/>
          <a:ln>
            <a:noFill/>
            <a:headEnd type="none"/>
            <a:tailEnd type="none"/>
          </a:ln>
        </p:spPr>
        <p:txBody>
          <a:bodyPr wrap="square" lIns="0" tIns="0" rIns="0" bIns="0" anchor="t">
            <a:noAutofit/>
          </a:bodyPr>
          <a:lstStyle/>
          <a:p>
            <a:pPr>
              <a:lnSpc>
                <a:spcPct val="166666"/>
              </a:lnSpc>
              <a:buClr>
                <a:schemeClr val="bg2"/>
              </a:buClr>
              <a:buSzPts val="1200"/>
            </a:pPr>
            <a:r>
              <a:rPr lang="en-US" sz="1200" b="0" i="0" u="none" dirty="0">
                <a:solidFill>
                  <a:srgbClr val="3D4543"/>
                </a:solidFill>
                <a:latin typeface="Open Sans"/>
                <a:ea typeface="Open Sans"/>
                <a:cs typeface="Open Sans"/>
                <a:sym typeface="Open Sans"/>
              </a:rPr>
              <a:t>AlcoholEdu</a:t>
            </a:r>
            <a:r>
              <a:rPr lang="en-US" sz="1200" dirty="0">
                <a:solidFill>
                  <a:srgbClr val="3D4543"/>
                </a:solidFill>
                <a:latin typeface="Open Sans"/>
                <a:ea typeface="Open Sans"/>
                <a:cs typeface="Open Sans"/>
                <a:sym typeface="Open Sans"/>
              </a:rPr>
              <a:t> for College provides</a:t>
            </a:r>
            <a:r>
              <a:rPr lang="en-US" sz="1200" b="0" i="0" u="none" dirty="0">
                <a:solidFill>
                  <a:srgbClr val="3D4543"/>
                </a:solidFill>
                <a:latin typeface="Open Sans"/>
                <a:ea typeface="Open Sans"/>
                <a:cs typeface="Open Sans"/>
                <a:sym typeface="Open Sans"/>
              </a:rPr>
              <a:t> you with a wealth of information on your students’ drinking habits: When, Where, Why (and Why Not) they are drinking.</a:t>
            </a:r>
          </a:p>
          <a:p>
            <a:pPr>
              <a:lnSpc>
                <a:spcPct val="166666"/>
              </a:lnSpc>
              <a:spcBef>
                <a:spcPts val="1600"/>
              </a:spcBef>
              <a:buClr>
                <a:schemeClr val="bg2"/>
              </a:buClr>
              <a:buSzPts val="1200"/>
            </a:pPr>
            <a:r>
              <a:rPr lang="en-US" sz="1200" b="0" i="0" u="none" dirty="0">
                <a:solidFill>
                  <a:srgbClr val="3D4543"/>
                </a:solidFill>
                <a:latin typeface="Open Sans"/>
                <a:ea typeface="Open Sans"/>
                <a:cs typeface="Open Sans"/>
                <a:sym typeface="Open Sans"/>
              </a:rPr>
              <a:t>Georgia Institute of Technology can use this information to inform prevention program content,</a:t>
            </a:r>
            <a:r>
              <a:rPr lang="en-US" sz="1200" dirty="0">
                <a:solidFill>
                  <a:srgbClr val="3D4543"/>
                </a:solidFill>
                <a:latin typeface="Open Sans"/>
                <a:ea typeface="Open Sans"/>
                <a:cs typeface="Open Sans"/>
                <a:sym typeface="Open Sans"/>
              </a:rPr>
              <a:t> </a:t>
            </a:r>
            <a:endParaRPr lang="en-US" sz="1200" b="0" i="0" u="none" dirty="0">
              <a:solidFill>
                <a:srgbClr val="3D4543"/>
              </a:solidFill>
              <a:latin typeface="Open Sans"/>
              <a:ea typeface="Open Sans"/>
              <a:cs typeface="Open Sans"/>
            </a:endParaRPr>
          </a:p>
          <a:p>
            <a:pPr marL="0" indent="0" algn="l" rtl="0">
              <a:lnSpc>
                <a:spcPct val="166666"/>
              </a:lnSpc>
              <a:spcAft>
                <a:spcPts val="0"/>
              </a:spcAft>
              <a:buClr>
                <a:schemeClr val="bg2"/>
              </a:buClr>
              <a:buSzPts val="1200"/>
              <a:buFont typeface="Arial"/>
              <a:buNone/>
            </a:pPr>
            <a:r>
              <a:rPr lang="en-US" sz="1200" b="0" i="0" u="none" dirty="0">
                <a:solidFill>
                  <a:srgbClr val="3D4543"/>
                </a:solidFill>
                <a:latin typeface="Open Sans"/>
                <a:ea typeface="Open Sans"/>
                <a:cs typeface="Open Sans"/>
                <a:sym typeface="Open Sans"/>
              </a:rPr>
              <a:t>audience, and delivery.</a:t>
            </a:r>
          </a:p>
        </p:txBody>
      </p:sp>
      <p:cxnSp>
        <p:nvCxnSpPr>
          <p:cNvPr id="296" name="Google Shape;296;p9"/>
          <p:cNvCxnSpPr/>
          <p:nvPr/>
        </p:nvCxnSpPr>
        <p:spPr bwMode="white">
          <a:xfrm>
            <a:off x="3605202" y="235513"/>
            <a:ext cx="0" cy="6172198"/>
          </a:xfrm>
          <a:prstGeom prst="straightConnector1">
            <a:avLst/>
          </a:prstGeom>
          <a:noFill/>
          <a:ln w="12700" cap="flat">
            <a:solidFill>
              <a:schemeClr val="tx2"/>
            </a:solidFill>
            <a:prstDash val="solid"/>
            <a:miter/>
            <a:headEnd type="none" w="sm" len="sm"/>
            <a:tailEnd type="none" w="sm" len="sm"/>
          </a:ln>
        </p:spPr>
      </p:cxnSp>
      <p:sp>
        <p:nvSpPr>
          <p:cNvPr id="297" name="Google Shape;297;p9"/>
          <p:cNvSpPr txBox="1">
            <a:spLocks noChangeArrowheads="1"/>
          </p:cNvSpPr>
          <p:nvPr/>
        </p:nvSpPr>
        <p:spPr bwMode="white">
          <a:xfrm>
            <a:off x="3856733" y="639478"/>
            <a:ext cx="4030473" cy="212554"/>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When</a:t>
            </a:r>
            <a:endParaRPr sz="1400" b="1" i="0" u="none" dirty="0">
              <a:solidFill>
                <a:srgbClr val="3D4543"/>
              </a:solidFill>
              <a:latin typeface="Open Sans"/>
              <a:ea typeface="Open Sans"/>
              <a:cs typeface="Open Sans"/>
              <a:sym typeface="Open Sans"/>
            </a:endParaRPr>
          </a:p>
        </p:txBody>
      </p:sp>
      <p:sp>
        <p:nvSpPr>
          <p:cNvPr id="298" name="Google Shape;298;p9"/>
          <p:cNvSpPr txBox="1">
            <a:spLocks noChangeArrowheads="1"/>
          </p:cNvSpPr>
          <p:nvPr/>
        </p:nvSpPr>
        <p:spPr bwMode="white">
          <a:xfrm>
            <a:off x="3856733" y="2628701"/>
            <a:ext cx="4030473" cy="212554"/>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chemeClr val="tx1"/>
                </a:solidFill>
                <a:latin typeface="Lato Black"/>
                <a:ea typeface="Lato Black"/>
                <a:cs typeface="Lato Black"/>
                <a:sym typeface="Lato Black"/>
              </a:rPr>
              <a:t>Where</a:t>
            </a:r>
            <a:endParaRPr sz="1400" b="0" i="0" u="none" dirty="0">
              <a:solidFill>
                <a:srgbClr val="000000"/>
              </a:solidFill>
              <a:latin typeface="Arial"/>
              <a:ea typeface="Arial"/>
              <a:cs typeface="Arial"/>
              <a:sym typeface="Arial"/>
            </a:endParaRPr>
          </a:p>
        </p:txBody>
      </p:sp>
      <p:graphicFrame>
        <p:nvGraphicFramePr>
          <p:cNvPr id="299" name="Google Shape;299;p9"/>
          <p:cNvGraphicFramePr/>
          <p:nvPr/>
        </p:nvGraphicFramePr>
        <p:xfrm>
          <a:off x="4766839" y="2661085"/>
          <a:ext cx="6878819" cy="946036"/>
        </p:xfrm>
        <a:graphic>
          <a:graphicData uri="http://schemas.openxmlformats.org/drawingml/2006/table">
            <a:tbl>
              <a:tblPr firstRow="1" bandRow="1">
                <a:noFill/>
                <a:tableStyleId>{1119D022-22E2-4A99-84CF-0E8649BB5491}</a:tableStyleId>
              </a:tblPr>
              <a:tblGrid>
                <a:gridCol w="1184800">
                  <a:extLst>
                    <a:ext uri="{9D8B030D-6E8A-4147-A177-3AD203B41FA5}">
                      <a16:colId xmlns:a16="http://schemas.microsoft.com/office/drawing/2014/main" val="20000"/>
                    </a:ext>
                  </a:extLst>
                </a:gridCol>
                <a:gridCol w="1184800">
                  <a:extLst>
                    <a:ext uri="{9D8B030D-6E8A-4147-A177-3AD203B41FA5}">
                      <a16:colId xmlns:a16="http://schemas.microsoft.com/office/drawing/2014/main" val="20001"/>
                    </a:ext>
                  </a:extLst>
                </a:gridCol>
                <a:gridCol w="1184800">
                  <a:extLst>
                    <a:ext uri="{9D8B030D-6E8A-4147-A177-3AD203B41FA5}">
                      <a16:colId xmlns:a16="http://schemas.microsoft.com/office/drawing/2014/main" val="20002"/>
                    </a:ext>
                  </a:extLst>
                </a:gridCol>
                <a:gridCol w="1184800">
                  <a:extLst>
                    <a:ext uri="{9D8B030D-6E8A-4147-A177-3AD203B41FA5}">
                      <a16:colId xmlns:a16="http://schemas.microsoft.com/office/drawing/2014/main" val="20003"/>
                    </a:ext>
                  </a:extLst>
                </a:gridCol>
                <a:gridCol w="1184800">
                  <a:extLst>
                    <a:ext uri="{9D8B030D-6E8A-4147-A177-3AD203B41FA5}">
                      <a16:colId xmlns:a16="http://schemas.microsoft.com/office/drawing/2014/main" val="20004"/>
                    </a:ext>
                  </a:extLst>
                </a:gridCol>
                <a:gridCol w="954819">
                  <a:extLst>
                    <a:ext uri="{9D8B030D-6E8A-4147-A177-3AD203B41FA5}">
                      <a16:colId xmlns:a16="http://schemas.microsoft.com/office/drawing/2014/main" val="20005"/>
                    </a:ext>
                  </a:extLst>
                </a:gridCol>
              </a:tblGrid>
              <a:tr h="574961">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40%</a:t>
                      </a:r>
                      <a:endParaRPr sz="1000" b="1" u="none" dirty="0">
                        <a:solidFill>
                          <a:schemeClr val="bg1"/>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14%</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11%</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10%</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7%</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6%</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rgbClr val="F79646"/>
                    </a:solidFill>
                  </a:tcPr>
                </a:tc>
                <a:extLst>
                  <a:ext uri="{0D108BD9-81ED-4DB2-BD59-A6C34878D82A}">
                    <a16:rowId xmlns:a16="http://schemas.microsoft.com/office/drawing/2014/main" val="10000"/>
                  </a:ext>
                </a:extLst>
              </a:tr>
              <a:tr h="371075">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Fraternity/sorority house</a:t>
                      </a:r>
                      <a:endParaRPr sz="1400" b="1"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Off campus residence</a:t>
                      </a:r>
                      <a:endParaRPr lang="en-US" sz="14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At home</a:t>
                      </a:r>
                      <a:endParaRPr lang="en-US" sz="14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On campus residence</a:t>
                      </a:r>
                      <a:endParaRPr lang="en-US" sz="14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Bar or night club</a:t>
                      </a:r>
                      <a:endParaRPr lang="en-US" sz="14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Athletic event</a:t>
                      </a:r>
                      <a:endParaRPr lang="en-US" sz="14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300" name="Google Shape;300;p9"/>
          <p:cNvSpPr txBox="1">
            <a:spLocks noChangeArrowheads="1"/>
          </p:cNvSpPr>
          <p:nvPr/>
        </p:nvSpPr>
        <p:spPr bwMode="white">
          <a:xfrm>
            <a:off x="3873984" y="4041315"/>
            <a:ext cx="860800" cy="212546"/>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Why</a:t>
            </a:r>
            <a:endParaRPr sz="1400" b="0" i="0" u="none" dirty="0">
              <a:solidFill>
                <a:srgbClr val="3D4543"/>
              </a:solidFill>
              <a:latin typeface="Open Sans"/>
              <a:ea typeface="Open Sans"/>
              <a:cs typeface="Open Sans"/>
              <a:sym typeface="Open Sans"/>
            </a:endParaRPr>
          </a:p>
        </p:txBody>
      </p:sp>
      <p:sp>
        <p:nvSpPr>
          <p:cNvPr id="301" name="Google Shape;301;p9"/>
          <p:cNvSpPr txBox="1">
            <a:spLocks noChangeArrowheads="1"/>
          </p:cNvSpPr>
          <p:nvPr/>
        </p:nvSpPr>
        <p:spPr bwMode="white">
          <a:xfrm>
            <a:off x="6267928" y="4041315"/>
            <a:ext cx="978095" cy="212546"/>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Why Not</a:t>
            </a:r>
            <a:endParaRPr sz="1400" b="0" i="0" u="none" dirty="0">
              <a:solidFill>
                <a:srgbClr val="3D4543"/>
              </a:solidFill>
              <a:latin typeface="Open Sans"/>
              <a:ea typeface="Open Sans"/>
              <a:cs typeface="Open Sans"/>
              <a:sym typeface="Open Sans"/>
            </a:endParaRPr>
          </a:p>
        </p:txBody>
      </p:sp>
      <p:cxnSp>
        <p:nvCxnSpPr>
          <p:cNvPr id="302" name="Google Shape;302;p9"/>
          <p:cNvCxnSpPr/>
          <p:nvPr/>
        </p:nvCxnSpPr>
        <p:spPr bwMode="white">
          <a:xfrm rot="10800000">
            <a:off x="6068050" y="3711803"/>
            <a:ext cx="0" cy="2460398"/>
          </a:xfrm>
          <a:prstGeom prst="straightConnector1">
            <a:avLst/>
          </a:prstGeom>
          <a:noFill/>
          <a:ln w="12700" cap="flat">
            <a:solidFill>
              <a:srgbClr val="E5E5E5"/>
            </a:solidFill>
            <a:prstDash val="solid"/>
            <a:miter/>
            <a:headEnd type="none" w="sm" len="sm"/>
            <a:tailEnd type="none" w="sm" len="sm"/>
          </a:ln>
        </p:spPr>
      </p:cxnSp>
      <p:sp>
        <p:nvSpPr>
          <p:cNvPr id="303" name="Google Shape;303;p9"/>
          <p:cNvSpPr txBox="1">
            <a:spLocks noChangeArrowheads="1"/>
          </p:cNvSpPr>
          <p:nvPr/>
        </p:nvSpPr>
        <p:spPr bwMode="white">
          <a:xfrm>
            <a:off x="9408654" y="-1"/>
            <a:ext cx="1790700" cy="685801"/>
          </a:xfrm>
          <a:prstGeom prst="rect">
            <a:avLst/>
          </a:prstGeom>
          <a:solidFill>
            <a:srgbClr val="F2F2F2"/>
          </a:solidFill>
          <a:ln>
            <a:noFill/>
            <a:headEnd type="none"/>
            <a:tailEnd type="none"/>
          </a:ln>
        </p:spPr>
        <p:txBody>
          <a:bodyPr wrap="square" lIns="91425" tIns="0" rIns="91425" bIns="0"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tx1"/>
                </a:solidFill>
                <a:latin typeface="Open Sans"/>
                <a:ea typeface="Open Sans"/>
                <a:cs typeface="Open Sans"/>
                <a:sym typeface="Open Sans"/>
              </a:rPr>
              <a:t>Georgia Institute of Technology</a:t>
            </a:r>
            <a:endParaRPr sz="1400" b="1" i="0" u="none" dirty="0">
              <a:solidFill>
                <a:schemeClr val="tx1"/>
              </a:solidFill>
            </a:endParaRPr>
          </a:p>
        </p:txBody>
      </p:sp>
      <p:sp>
        <p:nvSpPr>
          <p:cNvPr id="304" name="Google Shape;304;p9"/>
          <p:cNvSpPr txBox="1">
            <a:spLocks noChangeArrowheads="1"/>
          </p:cNvSpPr>
          <p:nvPr/>
        </p:nvSpPr>
        <p:spPr bwMode="white">
          <a:xfrm>
            <a:off x="3873983" y="4346208"/>
            <a:ext cx="1838911" cy="343422"/>
          </a:xfrm>
          <a:prstGeom prst="rect">
            <a:avLst/>
          </a:prstGeom>
          <a:noFill/>
          <a:ln>
            <a:noFill/>
            <a:headEnd type="none"/>
            <a:tailEnd type="none"/>
          </a:ln>
        </p:spPr>
        <p:txBody>
          <a:bodyPr wrap="square" lIns="0" tIns="0" rIns="0" bIns="0" anchor="t">
            <a:noAutofit/>
          </a:bodyPr>
          <a:lstStyle/>
          <a:p>
            <a:pPr>
              <a:buClr>
                <a:schemeClr val="tx1"/>
              </a:buClr>
              <a:buSzPts val="1000"/>
            </a:pPr>
            <a:r>
              <a:rPr lang="en-US" sz="1000" b="1" i="0" u="none" dirty="0">
                <a:solidFill>
                  <a:srgbClr val="3D4543"/>
                </a:solidFill>
                <a:latin typeface="Open Sans"/>
                <a:ea typeface="Open Sans"/>
                <a:cs typeface="Open Sans"/>
                <a:sym typeface="Open Sans"/>
              </a:rPr>
              <a:t>Students Choose To Drink </a:t>
            </a:r>
            <a:r>
              <a:rPr lang="en-US" sz="1000" dirty="0">
                <a:solidFill>
                  <a:srgbClr val="3D4543"/>
                </a:solidFill>
                <a:latin typeface="Open Sans"/>
                <a:ea typeface="Open Sans"/>
                <a:cs typeface="Open Sans"/>
                <a:sym typeface="Open Sans"/>
              </a:rPr>
              <a:t>(drinkers only)</a:t>
            </a:r>
            <a:endParaRPr lang="en-US" sz="1000" b="1" i="0" u="none" dirty="0">
              <a:solidFill>
                <a:srgbClr val="3D4543"/>
              </a:solidFill>
              <a:latin typeface="Open Sans"/>
              <a:ea typeface="Open Sans"/>
              <a:cs typeface="Open Sans"/>
              <a:sym typeface="Open Sans"/>
            </a:endParaRPr>
          </a:p>
          <a:p>
            <a:pPr marL="0" indent="0" algn="l" rtl="0">
              <a:lnSpc>
                <a:spcPct val="100000"/>
              </a:lnSpc>
              <a:spcBef>
                <a:spcPts val="0"/>
              </a:spcBef>
              <a:spcAft>
                <a:spcPts val="0"/>
              </a:spcAft>
              <a:buClr>
                <a:schemeClr val="tx1"/>
              </a:buClr>
              <a:buSzPts val="1000"/>
              <a:buFont typeface="Arial"/>
              <a:buNone/>
            </a:pPr>
            <a:endParaRPr sz="1400" b="0" i="0" u="none" dirty="0">
              <a:solidFill>
                <a:srgbClr val="3D4543"/>
              </a:solidFill>
              <a:latin typeface="Open Sans"/>
              <a:ea typeface="Open Sans"/>
              <a:cs typeface="Open Sans"/>
              <a:sym typeface="Open Sans"/>
            </a:endParaRPr>
          </a:p>
        </p:txBody>
      </p:sp>
      <p:sp>
        <p:nvSpPr>
          <p:cNvPr id="305" name="Google Shape;305;p9"/>
          <p:cNvSpPr txBox="1">
            <a:spLocks noChangeArrowheads="1"/>
          </p:cNvSpPr>
          <p:nvPr/>
        </p:nvSpPr>
        <p:spPr bwMode="white">
          <a:xfrm>
            <a:off x="6267928" y="4346208"/>
            <a:ext cx="2272575" cy="341847"/>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Why Students Choose NOT To Drink </a:t>
            </a:r>
            <a:br>
              <a:rPr lang="en-US" sz="1000" b="1" i="0" u="none" dirty="0">
                <a:solidFill>
                  <a:srgbClr val="3D4543"/>
                </a:solidFill>
                <a:latin typeface="Open Sans"/>
                <a:ea typeface="Open Sans"/>
                <a:cs typeface="Open Sans"/>
                <a:sym typeface="Open Sans"/>
              </a:rPr>
            </a:br>
            <a:r>
              <a:rPr lang="en-US" sz="1000" dirty="0">
                <a:solidFill>
                  <a:srgbClr val="3D4543"/>
                </a:solidFill>
                <a:latin typeface="Open Sans"/>
                <a:ea typeface="Open Sans"/>
                <a:cs typeface="Open Sans"/>
                <a:sym typeface="Open Sans"/>
              </a:rPr>
              <a:t>(</a:t>
            </a:r>
            <a:r>
              <a:rPr lang="en-US" sz="1000" b="0" i="0" u="none" dirty="0">
                <a:solidFill>
                  <a:srgbClr val="3D4543"/>
                </a:solidFill>
                <a:latin typeface="Open Sans"/>
                <a:ea typeface="Open Sans"/>
                <a:cs typeface="Open Sans"/>
                <a:sym typeface="Open Sans"/>
              </a:rPr>
              <a:t>abstainers and drinkers)</a:t>
            </a:r>
            <a:endParaRPr sz="1400" b="0" i="0" u="none" dirty="0">
              <a:solidFill>
                <a:srgbClr val="3D4543"/>
              </a:solidFill>
              <a:latin typeface="Open Sans"/>
              <a:ea typeface="Open Sans"/>
              <a:cs typeface="Open Sans"/>
              <a:sym typeface="Open Sans"/>
            </a:endParaRPr>
          </a:p>
        </p:txBody>
      </p:sp>
      <p:sp>
        <p:nvSpPr>
          <p:cNvPr id="306" name="Google Shape;306;p9"/>
          <p:cNvSpPr>
            <a:spLocks/>
          </p:cNvSpPr>
          <p:nvPr/>
        </p:nvSpPr>
        <p:spPr bwMode="white">
          <a:xfrm>
            <a:off x="2770676" y="3990351"/>
            <a:ext cx="1065403" cy="343422"/>
          </a:xfrm>
          <a:prstGeom prst="homePlate">
            <a:avLst>
              <a:gd name="adj" fmla="val 50000"/>
            </a:avLst>
          </a:prstGeom>
          <a:solidFill>
            <a:srgbClr val="1F497D"/>
          </a:solidFill>
          <a:ln>
            <a:noFill/>
            <a:headEnd type="none"/>
            <a:tailEnd type="none"/>
          </a:ln>
        </p:spPr>
        <p:txBody>
          <a:bodyPr wrap="square" lIns="91440" tIns="182875" rIns="0" bIns="182875"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Top Reasons</a:t>
            </a:r>
            <a:endParaRPr sz="1400" b="1" i="0" u="none" dirty="0">
              <a:solidFill>
                <a:srgbClr val="000000"/>
              </a:solidFill>
              <a:latin typeface="Open Sans"/>
              <a:ea typeface="Open Sans"/>
              <a:cs typeface="Open Sans"/>
              <a:sym typeface="Open Sans"/>
            </a:endParaRPr>
          </a:p>
        </p:txBody>
      </p:sp>
      <p:grpSp>
        <p:nvGrpSpPr>
          <p:cNvPr id="310" name="Google Shape;310;p9"/>
          <p:cNvGrpSpPr>
            <a:grpSpLocks/>
          </p:cNvGrpSpPr>
          <p:nvPr/>
        </p:nvGrpSpPr>
        <p:grpSpPr bwMode="white">
          <a:xfrm>
            <a:off x="8798459" y="4002786"/>
            <a:ext cx="3126141" cy="2237379"/>
            <a:chOff x="9637127" y="1111057"/>
            <a:chExt cx="2497873" cy="1373014"/>
          </a:xfrm>
        </p:grpSpPr>
        <p:sp>
          <p:nvSpPr>
            <p:cNvPr id="311" name="Google Shape;311;p9"/>
            <p:cNvSpPr>
              <a:spLocks/>
            </p:cNvSpPr>
            <p:nvPr/>
          </p:nvSpPr>
          <p:spPr bwMode="white">
            <a:xfrm>
              <a:off x="9726545" y="1111057"/>
              <a:ext cx="2408455" cy="1373014"/>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Tip</a:t>
              </a:r>
              <a:endParaRPr sz="1400" b="0" i="0" u="none" dirty="0">
                <a:solidFill>
                  <a:srgbClr val="3D4543"/>
                </a:solidFill>
                <a:latin typeface="Open Sans"/>
                <a:ea typeface="Open Sans"/>
                <a:cs typeface="Open Sans"/>
                <a:sym typeface="Open Sans"/>
              </a:endParaRPr>
            </a:p>
            <a:p>
              <a:pPr marL="0" indent="0" algn="l" rtl="0">
                <a:lnSpc>
                  <a:spcPct val="120000"/>
                </a:lnSpc>
                <a:spcBef>
                  <a:spcPts val="1000"/>
                </a:spcBef>
                <a:spcAft>
                  <a:spcPts val="0"/>
                </a:spcAft>
                <a:buClr>
                  <a:srgbClr val="000000"/>
                </a:buClr>
                <a:buSzPts val="900"/>
                <a:buFont typeface="Arial"/>
                <a:buNone/>
              </a:pPr>
              <a:r>
                <a:rPr lang="en-US" sz="900" b="0" i="0" u="none" dirty="0">
                  <a:solidFill>
                    <a:srgbClr val="3D4543"/>
                  </a:solidFill>
                  <a:latin typeface="Open Sans"/>
                  <a:ea typeface="Open Sans"/>
                  <a:cs typeface="Open Sans"/>
                  <a:sym typeface="Open Sans"/>
                </a:rPr>
                <a:t>“It would be far easier to increase the salience of existing reasons that drinkers have for restricting their alcohol use than to win their endorsement of still additional reasons that are primarily endorsed by abstainers (Huang et al., 2011).” Which reasons are most endorsed  by drinkers on your campus? By non-drinkers? Consider those when designing campaigns focused on behavioral decision making for each of these groups of students.</a:t>
              </a:r>
              <a:endParaRPr sz="1400" b="0" i="0" u="none" dirty="0">
                <a:solidFill>
                  <a:srgbClr val="3D4543"/>
                </a:solidFill>
                <a:latin typeface="Open Sans"/>
                <a:ea typeface="Open Sans"/>
                <a:cs typeface="Open Sans"/>
                <a:sym typeface="Open Sans"/>
              </a:endParaRPr>
            </a:p>
          </p:txBody>
        </p:sp>
        <p:sp>
          <p:nvSpPr>
            <p:cNvPr id="312" name="Google Shape;312;p9"/>
            <p:cNvSpPr>
              <a:spLocks/>
            </p:cNvSpPr>
            <p:nvPr/>
          </p:nvSpPr>
          <p:spPr bwMode="white">
            <a:xfrm>
              <a:off x="9637127" y="1111057"/>
              <a:ext cx="112597" cy="1373014"/>
            </a:xfrm>
            <a:prstGeom prst="rect">
              <a:avLst/>
            </a:prstGeom>
            <a:solidFill>
              <a:srgbClr val="4BACC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graphicFrame>
        <p:nvGraphicFramePr>
          <p:cNvPr id="313" name="Google Shape;313;p9" descr="When"/>
          <p:cNvGraphicFramePr/>
          <p:nvPr/>
        </p:nvGraphicFramePr>
        <p:xfrm>
          <a:off x="3712385" y="648687"/>
          <a:ext cx="4945150" cy="1920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4" name="Google Shape;314;p9" descr="slide9WhyNot"/>
          <p:cNvGraphicFramePr/>
          <p:nvPr/>
        </p:nvGraphicFramePr>
        <p:xfrm>
          <a:off x="6133316" y="4598957"/>
          <a:ext cx="2627238" cy="1901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5" name="Google Shape;315;p9" descr="slide9Why"/>
          <p:cNvGraphicFramePr/>
          <p:nvPr/>
        </p:nvGraphicFramePr>
        <p:xfrm>
          <a:off x="3739591" y="4587841"/>
          <a:ext cx="2366364" cy="1905866"/>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oogle Shape;307;p9"/>
          <p:cNvGrpSpPr>
            <a:grpSpLocks/>
          </p:cNvGrpSpPr>
          <p:nvPr/>
        </p:nvGrpSpPr>
        <p:grpSpPr bwMode="white">
          <a:xfrm>
            <a:off x="8661299" y="920481"/>
            <a:ext cx="3122384" cy="1524361"/>
            <a:chOff x="9633096" y="920481"/>
            <a:chExt cx="3101545" cy="1524361"/>
          </a:xfrm>
        </p:grpSpPr>
        <p:sp>
          <p:nvSpPr>
            <p:cNvPr id="3" name="Google Shape;308;p9"/>
            <p:cNvSpPr>
              <a:spLocks/>
            </p:cNvSpPr>
            <p:nvPr/>
          </p:nvSpPr>
          <p:spPr bwMode="white">
            <a:xfrm>
              <a:off x="9739562" y="920481"/>
              <a:ext cx="2995079" cy="1524361"/>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Tip</a:t>
              </a:r>
              <a:endParaRPr sz="1400" b="0" i="0" u="none" dirty="0">
                <a:solidFill>
                  <a:srgbClr val="3D4543"/>
                </a:solidFill>
                <a:latin typeface="Open Sans"/>
                <a:ea typeface="Open Sans"/>
                <a:cs typeface="Open Sans"/>
                <a:sym typeface="Open Sans"/>
              </a:endParaRPr>
            </a:p>
            <a:p>
              <a:pPr>
                <a:lnSpc>
                  <a:spcPct val="120000"/>
                </a:lnSpc>
                <a:spcBef>
                  <a:spcPts val="1200"/>
                </a:spcBef>
                <a:buSzPts val="800"/>
              </a:pPr>
              <a:r>
                <a:rPr lang="en-US" sz="900" dirty="0">
                  <a:solidFill>
                    <a:srgbClr val="3D4543"/>
                  </a:solidFill>
                  <a:latin typeface="Open Sans"/>
                  <a:ea typeface="Open Sans"/>
                  <a:cs typeface="Open Sans"/>
                  <a:sym typeface="Open Sans"/>
                </a:rPr>
                <a:t>The</a:t>
              </a:r>
              <a:r>
                <a:rPr lang="en-US" sz="900" b="0" i="0" u="none" dirty="0">
                  <a:solidFill>
                    <a:srgbClr val="3D4543"/>
                  </a:solidFill>
                  <a:latin typeface="Open Sans"/>
                  <a:ea typeface="Open Sans"/>
                  <a:cs typeface="Open Sans"/>
                  <a:sym typeface="Open Sans"/>
                </a:rPr>
                <a:t> </a:t>
              </a:r>
              <a:r>
                <a:rPr lang="en-US" sz="900" dirty="0">
                  <a:solidFill>
                    <a:srgbClr val="3D4543"/>
                  </a:solidFill>
                  <a:latin typeface="Open Sans"/>
                  <a:ea typeface="Open Sans"/>
                  <a:cs typeface="Open Sans"/>
                  <a:sym typeface="Open Sans"/>
                </a:rPr>
                <a:t>data shown here reflect the 21-day period where institutions tend to report the highest drinking rates. Can</a:t>
              </a:r>
              <a:r>
                <a:rPr lang="en-US" sz="900" b="0" i="0" u="none" dirty="0">
                  <a:solidFill>
                    <a:srgbClr val="3D4543"/>
                  </a:solidFill>
                  <a:latin typeface="Open Sans"/>
                  <a:ea typeface="Open Sans"/>
                  <a:cs typeface="Open Sans"/>
                  <a:sym typeface="Open Sans"/>
                </a:rPr>
                <a:t> </a:t>
              </a:r>
              <a:r>
                <a:rPr lang="en-US" sz="900" dirty="0">
                  <a:solidFill>
                    <a:srgbClr val="3D4543"/>
                  </a:solidFill>
                  <a:latin typeface="Open Sans"/>
                  <a:ea typeface="Open Sans"/>
                  <a:cs typeface="Open Sans"/>
                  <a:sym typeface="Open Sans"/>
                </a:rPr>
                <a:t>these</a:t>
              </a:r>
              <a:r>
                <a:rPr lang="en-US" sz="900" b="0" i="0" u="none" dirty="0">
                  <a:solidFill>
                    <a:srgbClr val="3D4543"/>
                  </a:solidFill>
                  <a:latin typeface="Open Sans"/>
                  <a:ea typeface="Open Sans"/>
                  <a:cs typeface="Open Sans"/>
                  <a:sym typeface="Open Sans"/>
                </a:rPr>
                <a:t> data be used to reinforce or support other data you have collected to identify celebrations or events that encourage </a:t>
              </a:r>
              <a:r>
                <a:rPr lang="en-US" sz="900" dirty="0">
                  <a:solidFill>
                    <a:srgbClr val="3D4543"/>
                  </a:solidFill>
                  <a:latin typeface="Open Sans"/>
                  <a:ea typeface="Open Sans"/>
                  <a:cs typeface="Open Sans"/>
                  <a:sym typeface="Open Sans"/>
                </a:rPr>
                <a:t>or discourage heavy</a:t>
              </a:r>
              <a:r>
                <a:rPr lang="en-US" sz="900" b="0" i="0" u="none" dirty="0">
                  <a:solidFill>
                    <a:srgbClr val="3D4543"/>
                  </a:solidFill>
                  <a:latin typeface="Open Sans"/>
                  <a:ea typeface="Open Sans"/>
                  <a:cs typeface="Open Sans"/>
                  <a:sym typeface="Open Sans"/>
                </a:rPr>
                <a:t> drinking?</a:t>
              </a:r>
              <a:endParaRPr sz="1600" b="0" i="0" u="none" dirty="0">
                <a:solidFill>
                  <a:srgbClr val="3D4543"/>
                </a:solidFill>
                <a:latin typeface="Open Sans"/>
                <a:ea typeface="Open Sans"/>
                <a:cs typeface="Open Sans"/>
                <a:sym typeface="Open Sans"/>
              </a:endParaRPr>
            </a:p>
          </p:txBody>
        </p:sp>
        <p:sp>
          <p:nvSpPr>
            <p:cNvPr id="4" name="Google Shape;309;p9"/>
            <p:cNvSpPr>
              <a:spLocks/>
            </p:cNvSpPr>
            <p:nvPr/>
          </p:nvSpPr>
          <p:spPr bwMode="white">
            <a:xfrm>
              <a:off x="9633096" y="921261"/>
              <a:ext cx="136245" cy="1522800"/>
            </a:xfrm>
            <a:prstGeom prst="rect">
              <a:avLst/>
            </a:prstGeom>
            <a:solidFill>
              <a:srgbClr val="F7964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theme/theme1.xml><?xml version="1.0" encoding="utf-8"?>
<a:theme xmlns:a="http://schemas.openxmlformats.org/drawingml/2006/main" name="Impact Reports 1">
  <a:themeElements>
    <a:clrScheme name="Impact Reports 1">
      <a:dk1>
        <a:srgbClr val="515859"/>
      </a:dk1>
      <a:lt1>
        <a:srgbClr val="FFFFFF"/>
      </a:lt1>
      <a:dk2>
        <a:srgbClr val="000000"/>
      </a:dk2>
      <a:lt2>
        <a:srgbClr val="C1C1C0"/>
      </a:lt2>
      <a:accent1>
        <a:srgbClr val="1B366A"/>
      </a:accent1>
      <a:accent2>
        <a:srgbClr val="F9A926"/>
      </a:accent2>
      <a:accent3>
        <a:srgbClr val="3CBEAD"/>
      </a:accent3>
      <a:accent4>
        <a:srgbClr val="3CB4E5"/>
      </a:accent4>
      <a:accent5>
        <a:srgbClr val="A90E1B"/>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82198bb-ae7b-4b25-8b7a-6d7f32faa083}" enabled="0" method="" siteId="{482198bb-ae7b-4b25-8b7a-6d7f32faa083}" removed="1"/>
</clbl:labelList>
</file>

<file path=docProps/app.xml><?xml version="1.0" encoding="utf-8"?>
<Properties xmlns="http://schemas.openxmlformats.org/officeDocument/2006/extended-properties" xmlns:vt="http://schemas.openxmlformats.org/officeDocument/2006/docPropsVTypes">
  <TotalTime>30</TotalTime>
  <Pages>0</Pages>
  <Words>6560</Words>
  <Characters>0</Characters>
  <Application>Microsoft Office PowerPoint</Application>
  <PresentationFormat>Widescreen</PresentationFormat>
  <Lines>0</Lines>
  <Paragraphs>814</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Lato</vt:lpstr>
      <vt:lpstr>Open Sans Light</vt:lpstr>
      <vt:lpstr>Lato Black</vt:lpstr>
      <vt:lpstr>Lato Light</vt:lpstr>
      <vt:lpstr>Open Sans</vt:lpstr>
      <vt:lpstr>Arial</vt:lpstr>
      <vt:lpstr>Consolas</vt:lpstr>
      <vt:lpstr>Impact Reports 1</vt:lpstr>
      <vt:lpstr>AlcoholEdu for College</vt:lpstr>
      <vt:lpstr>PowerPoint Presentation</vt:lpstr>
      <vt:lpstr>Table of Contents</vt:lpstr>
      <vt:lpstr>How To Use  This Report</vt:lpstr>
      <vt:lpstr>Executive  Summary</vt:lpstr>
      <vt:lpstr>AlcoholEdu for College</vt:lpstr>
      <vt:lpstr>Impact Snapshot</vt:lpstr>
      <vt:lpstr>AlcoholEdu for College Snapshot</vt:lpstr>
      <vt:lpstr>AlcoholEdu for  College Snapshot</vt:lpstr>
      <vt:lpstr>AlcoholEdu and Your Students</vt:lpstr>
      <vt:lpstr>Course Impact</vt:lpstr>
      <vt:lpstr>Behavioral Intentions</vt:lpstr>
      <vt:lpstr>Alcohol On Your Campus</vt:lpstr>
      <vt:lpstr>College Effect</vt:lpstr>
      <vt:lpstr>Examination of Drinking Rates</vt:lpstr>
      <vt:lpstr>Drinking Rates By  Gender Identity</vt:lpstr>
      <vt:lpstr>When Students  Choose To Drink</vt:lpstr>
      <vt:lpstr>Where Students  Choose To Drink</vt:lpstr>
      <vt:lpstr>Why Students  Choose To Drink</vt:lpstr>
      <vt:lpstr>Why Students Choose Not To Drink</vt:lpstr>
      <vt:lpstr>High-Risk Drinking Behaviors</vt:lpstr>
      <vt:lpstr>Impact of High-Risk Drinking</vt:lpstr>
      <vt:lpstr>Engaging Your Students</vt:lpstr>
      <vt:lpstr>AlcoholEdu for College</vt:lpstr>
      <vt:lpstr>Student Demographics</vt:lpstr>
      <vt:lpstr>Student Demographics (Continued)</vt:lpstr>
      <vt:lpstr>AlcoholEdu for College</vt:lpstr>
      <vt:lpstr>The Prevention Framework</vt:lpstr>
      <vt:lpstr>About AlcoholEdu for College </vt:lpstr>
      <vt:lpstr>AlcoholEdu for College Course Map</vt:lpstr>
      <vt:lpstr>Report References &amp; Resource Links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AlcoholEdu for College</dc:title>
  <dc:creator>Natalie Jaturanon</dc:creator>
  <cp:lastModifiedBy>Yi, Crystle</cp:lastModifiedBy>
  <cp:revision>104</cp:revision>
  <dcterms:created xsi:type="dcterms:W3CDTF">2020-11-25T09:43:36Z</dcterms:created>
  <dcterms:modified xsi:type="dcterms:W3CDTF">2025-07-09T17:14:09Z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