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notesSlides/notesSlide20.xml" ContentType="application/vnd.openxmlformats-officedocument.presentationml.notesSlide+xml"/>
  <Override PartName="/ppt/charts/chart13.xml" ContentType="application/vnd.openxmlformats-officedocument.drawingml.chart+xml"/>
  <Override PartName="/ppt/notesSlides/notesSlide21.xml" ContentType="application/vnd.openxmlformats-officedocument.presentationml.notesSlide+xml"/>
  <Override PartName="/ppt/charts/chart14.xml" ContentType="application/vnd.openxmlformats-officedocument.drawingml.chart+xml"/>
  <Override PartName="/ppt/notesSlides/notesSlide22.xml" ContentType="application/vnd.openxmlformats-officedocument.presentationml.notesSlide+xml"/>
  <Override PartName="/ppt/charts/chart1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6.xml" ContentType="application/vnd.openxmlformats-officedocument.drawingml.chart+xml"/>
  <Override PartName="/ppt/notesSlides/notesSlide25.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1" r:id="rId2"/>
  </p:sldMasterIdLst>
  <p:notesMasterIdLst>
    <p:notesMasterId r:id="rId34"/>
  </p:notesMasterIdLst>
  <p:sldIdLst>
    <p:sldId id="256" r:id="rId3"/>
    <p:sldId id="257" r:id="rId4"/>
    <p:sldId id="258" r:id="rId5"/>
    <p:sldId id="661" r:id="rId6"/>
    <p:sldId id="653" r:id="rId7"/>
    <p:sldId id="261" r:id="rId8"/>
    <p:sldId id="262" r:id="rId9"/>
    <p:sldId id="652" r:id="rId10"/>
    <p:sldId id="264" r:id="rId11"/>
    <p:sldId id="658" r:id="rId12"/>
    <p:sldId id="662" r:id="rId13"/>
    <p:sldId id="659" r:id="rId14"/>
    <p:sldId id="268" r:id="rId15"/>
    <p:sldId id="269" r:id="rId16"/>
    <p:sldId id="270" r:id="rId17"/>
    <p:sldId id="271" r:id="rId18"/>
    <p:sldId id="272" r:id="rId19"/>
    <p:sldId id="273" r:id="rId20"/>
    <p:sldId id="274" r:id="rId21"/>
    <p:sldId id="667" r:id="rId22"/>
    <p:sldId id="276" r:id="rId23"/>
    <p:sldId id="277" r:id="rId24"/>
    <p:sldId id="280" r:id="rId25"/>
    <p:sldId id="281" r:id="rId26"/>
    <p:sldId id="282" r:id="rId27"/>
    <p:sldId id="283" r:id="rId28"/>
    <p:sldId id="651" r:id="rId29"/>
    <p:sldId id="285" r:id="rId30"/>
    <p:sldId id="286" r:id="rId31"/>
    <p:sldId id="287" r:id="rId32"/>
    <p:sldId id="288" r:id="rId33"/>
  </p:sldIdLst>
  <p:sldSz cx="12192000" cy="6858000"/>
  <p:notesSz cx="6858000" cy="9144000"/>
  <p:embeddedFontLst>
    <p:embeddedFont>
      <p:font typeface="Consolas" panose="020B0609020204030204" pitchFamily="49" charset="0"/>
      <p:regular r:id="rId35"/>
      <p:bold r:id="rId36"/>
      <p:italic r:id="rId37"/>
      <p:boldItalic r:id="rId38"/>
    </p:embeddedFont>
    <p:embeddedFont>
      <p:font typeface="Lato" panose="020F0502020204030203" pitchFamily="34" charset="0"/>
      <p:regular r:id="rId39"/>
      <p:bold r:id="rId40"/>
      <p:italic r:id="rId41"/>
      <p:boldItalic r:id="rId42"/>
    </p:embeddedFont>
    <p:embeddedFont>
      <p:font typeface="Lato Black" panose="020F0502020204030203" pitchFamily="34" charset="0"/>
      <p:bold r:id="rId43"/>
      <p:italic r:id="rId44"/>
      <p:boldItalic r:id="rId45"/>
    </p:embeddedFont>
    <p:embeddedFont>
      <p:font typeface="Lato Light" panose="020F0302020204030203" pitchFamily="34" charset="0"/>
      <p:regular r:id="rId46"/>
      <p:bold r:id="rId47"/>
      <p:italic r:id="rId48"/>
      <p:boldItalic r:id="rId49"/>
    </p:embeddedFont>
    <p:embeddedFont>
      <p:font typeface="Open Sans" panose="020B0606030504020204" pitchFamily="34" charset="0"/>
      <p:regular r:id="rId50"/>
      <p:bold r:id="rId51"/>
      <p:italic r:id="rId52"/>
      <p:boldItalic r:id="rId53"/>
    </p:embeddedFont>
    <p:embeddedFont>
      <p:font typeface="Open Sans Light" panose="020B0306030504020204" pitchFamily="34" charset="0"/>
      <p:regular r:id="rId54"/>
      <p:bold r:id="rId55"/>
      <p:italic r:id="rId56"/>
      <p:boldItalic r:id="rId57"/>
    </p:embeddedFont>
  </p:embeddedFontLst>
  <p:defaultTex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5E4533-D5D1-841B-E052-A454E8A4667F}" name="Kimberley Timpf" initials="KT" userId="S::kimberley.timpf@vectorsolutions.com::aa6b6549-be82-4639-add1-048c88bc4246" providerId="AD"/>
  <p188:author id="{BE094EEC-291F-387F-84C4-C27A78D7557A}" name="Mike Martynowicz" initials="MM" userId="S::mike.martynowicz@vectorsolutions.com::f52e2df4-0622-443f-be90-54aad11bdac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2EF"/>
    <a:srgbClr val="3CB4E5"/>
    <a:srgbClr val="87A5E0"/>
    <a:srgbClr val="4AACC6"/>
    <a:srgbClr val="1F497D"/>
    <a:srgbClr val="4BACC6"/>
    <a:srgbClr val="9BBB59"/>
    <a:srgbClr val="4F81BD"/>
    <a:srgbClr val="3D4543"/>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E8A3B-902C-31F2-E006-2BCC970CA532}" v="22" dt="2024-02-29T22:16:06.160"/>
  </p1510:revLst>
</p1510:revInfo>
</file>

<file path=ppt/tableStyles.xml><?xml version="1.0" encoding="utf-8"?>
<a:tblStyleLst xmlns:a="http://schemas.openxmlformats.org/drawingml/2006/main" def="{5C22544A-7EE6-4342-B048-85BDC9FD1C3A}">
  <a:tblStyle styleId="{1119D022-22E2-4A99-84CF-0E8649BB5491}" styleName="Table_0">
    <a:tblBg/>
    <a:wholeTbl>
      <a:tcTxStyle b="off" i="off">
        <a:schemeClr val="tx1"/>
      </a:tcTxStyle>
      <a:tcStyle>
        <a:tcBdr>
          <a:left>
            <a:ln w="12700" cap="flat">
              <a:solidFill>
                <a:schemeClr val="bg1"/>
              </a:solidFill>
              <a:prstDash val="solid"/>
              <a:round/>
              <a:headEnd type="none" w="sm" len="sm"/>
              <a:tailEnd type="none" w="sm" len="sm"/>
            </a:ln>
          </a:left>
          <a:right>
            <a:ln w="12700" cap="flat">
              <a:solidFill>
                <a:schemeClr val="bg1"/>
              </a:solidFill>
              <a:prstDash val="solid"/>
              <a:round/>
              <a:headEnd type="none" w="sm" len="sm"/>
              <a:tailEnd type="none" w="sm" len="sm"/>
            </a:ln>
          </a:right>
          <a:top>
            <a:ln w="12700" cap="flat">
              <a:solidFill>
                <a:schemeClr val="bg1"/>
              </a:solidFill>
              <a:prstDash val="solid"/>
              <a:round/>
              <a:headEnd type="none" w="sm" len="sm"/>
              <a:tailEnd type="none" w="sm" len="sm"/>
            </a:ln>
          </a:top>
          <a:bottom>
            <a:ln w="12700" cap="flat">
              <a:solidFill>
                <a:schemeClr val="bg1"/>
              </a:solidFill>
              <a:prstDash val="solid"/>
              <a:round/>
              <a:headEnd type="none" w="sm" len="sm"/>
              <a:tailEnd type="none" w="sm" len="sm"/>
            </a:ln>
          </a:bottom>
          <a:insideH>
            <a:ln w="12700" cap="flat">
              <a:solidFill>
                <a:schemeClr val="bg1"/>
              </a:solidFill>
              <a:prstDash val="solid"/>
              <a:round/>
              <a:headEnd type="none" w="sm" len="sm"/>
              <a:tailEnd type="none" w="sm" len="sm"/>
            </a:ln>
          </a:insideH>
          <a:insideV>
            <a:ln w="12700" cap="flat">
              <a:solidFill>
                <a:schemeClr val="bg1"/>
              </a:solidFill>
              <a:prstDash val="solid"/>
              <a:round/>
              <a:headEnd type="none" w="sm" len="sm"/>
              <a:tailEnd type="none" w="sm" len="sm"/>
            </a:ln>
          </a:insideV>
        </a:tcBdr>
        <a:fill>
          <a:solidFill>
            <a:srgbClr val="F9E8E6"/>
          </a:solidFill>
        </a:fill>
      </a:tcStyle>
    </a:wholeTbl>
    <a:band1H>
      <a:tcTxStyle b="off" i="off">
        <a:srgbClr val="000000"/>
      </a:tcTxStyle>
      <a:tcStyle>
        <a:tcBdr/>
        <a:fill>
          <a:solidFill>
            <a:srgbClr val="F4CFCA"/>
          </a:solidFill>
        </a:fill>
      </a:tcStyle>
    </a:band1H>
    <a:band2H>
      <a:tcTxStyle b="off" i="off">
        <a:srgbClr val="000000"/>
      </a:tcTxStyle>
      <a:tcStyle>
        <a:tcBdr/>
      </a:tcStyle>
    </a:band2H>
    <a:band1V>
      <a:tcTxStyle b="off" i="off">
        <a:srgbClr val="000000"/>
      </a:tcTxStyle>
      <a:tcStyle>
        <a:tcBdr/>
        <a:fill>
          <a:solidFill>
            <a:srgbClr val="F4CFCA"/>
          </a:solidFill>
        </a:fill>
      </a:tcStyle>
    </a:band1V>
    <a:band2V>
      <a:tcTxStyle b="off" i="off">
        <a:srgbClr val="000000"/>
      </a:tcTxStyle>
      <a:tcStyle>
        <a:tcBdr/>
      </a:tcStyle>
    </a:band2V>
    <a:lastCol>
      <a:tcTxStyle b="on" i="off">
        <a:schemeClr val="bg1"/>
      </a:tcTxStyle>
      <a:tcStyle>
        <a:tcBdr/>
        <a:fill>
          <a:solidFill>
            <a:schemeClr val="accent1"/>
          </a:solidFill>
        </a:fill>
      </a:tcStyle>
    </a:lastCol>
    <a:firstCol>
      <a:tcTxStyle b="on" i="off">
        <a:schemeClr val="bg1"/>
      </a:tcTxStyle>
      <a:tcStyle>
        <a:tcBdr/>
        <a:fill>
          <a:solidFill>
            <a:schemeClr val="accent1"/>
          </a:solidFill>
        </a:fill>
      </a:tcStyle>
    </a:firstCol>
    <a:lastRow>
      <a:tcTxStyle b="on" i="off">
        <a:schemeClr val="bg1"/>
      </a:tcTxStyle>
      <a:tcStyle>
        <a:tcBdr>
          <a:top>
            <a:ln w="38100" cap="flat">
              <a:solidFill>
                <a:schemeClr val="bg1"/>
              </a:solidFill>
              <a:prstDash val="solid"/>
              <a:round/>
              <a:headEnd type="none" w="sm" len="sm"/>
              <a:tailEnd type="none" w="sm" len="sm"/>
            </a:ln>
          </a:top>
        </a:tcBdr>
        <a:fill>
          <a:solidFill>
            <a:schemeClr val="accent1"/>
          </a:solidFill>
        </a:fill>
      </a:tcStyle>
    </a:lastRow>
    <a:firstRow>
      <a:tcTxStyle b="on" i="off">
        <a:schemeClr val="bg1"/>
      </a:tcTxStyle>
      <a:tcStyle>
        <a:tcBdr>
          <a:bottom>
            <a:ln w="38100" cap="flat">
              <a:solidFill>
                <a:schemeClr val="bg1"/>
              </a:solidFill>
              <a:prstDash val="solid"/>
              <a:round/>
              <a:headEnd type="none" w="sm" len="sm"/>
              <a:tailEnd type="none" w="sm" len="sm"/>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1994"/>
  </p:normalViewPr>
  <p:slideViewPr>
    <p:cSldViewPr snapToGrid="0">
      <p:cViewPr varScale="1">
        <p:scale>
          <a:sx n="82" d="100"/>
          <a:sy n="82" d="100"/>
        </p:scale>
        <p:origin x="691" y="7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font" Target="fonts/font20.fntdata"/><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237755773516423E-2"/>
          <c:y val="0.23105633255234276"/>
          <c:w val="0.93627740539110482"/>
          <c:h val="0.67294388661124738"/>
        </c:manualLayout>
      </c:layout>
      <c:barChart>
        <c:barDir val="col"/>
        <c:grouping val="clustered"/>
        <c:varyColors val="0"/>
        <c:ser>
          <c:idx val="0"/>
          <c:order val="0"/>
          <c:tx>
            <c:strRef>
              <c:f>Sheet1!$B$1</c:f>
              <c:strCache>
                <c:ptCount val="1"/>
                <c:pt idx="0">
                  <c:v>Before AlcoholEdu</c:v>
                </c:pt>
              </c:strCache>
            </c:strRef>
          </c:tx>
          <c:spPr>
            <a:solidFill>
              <a:srgbClr val="2D8F83"/>
            </a:solidFill>
            <a:ln>
              <a:noFill/>
              <a:round/>
            </a:ln>
            <a:effectLst/>
          </c:spPr>
          <c:invertIfNegative val="0"/>
          <c:dLbls>
            <c:spPr>
              <a:noFill/>
              <a:ln>
                <a:noFill/>
                <a:round/>
              </a:ln>
              <a:effectLst/>
            </c:spPr>
            <c:txPr>
              <a:bodyPr/>
              <a:lstStyle/>
              <a:p>
                <a:pPr>
                  <a:defRPr sz="1000" b="0"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Reduce Number of Drinks</c:v>
                </c:pt>
                <c:pt idx="1">
                  <c:v>Reduce Drinking Frequency</c:v>
                </c:pt>
                <c:pt idx="2">
                  <c:v>Alternate Alcohol and Non-alcohol</c:v>
                </c:pt>
                <c:pt idx="3">
                  <c:v>Pace Drinks</c:v>
                </c:pt>
                <c:pt idx="4">
                  <c:v>Set a Limit</c:v>
                </c:pt>
              </c:strCache>
            </c:strRef>
          </c:cat>
          <c:val>
            <c:numRef>
              <c:f>'Sheet1'!$B$2:$B$6</c:f>
              <c:numCache>
                <c:formatCode>0%</c:formatCode>
                <c:ptCount val="5"/>
                <c:pt idx="0">
                  <c:v>0.56000000000000005</c:v>
                </c:pt>
                <c:pt idx="1">
                  <c:v>0.56000000000000005</c:v>
                </c:pt>
                <c:pt idx="2">
                  <c:v>0.86</c:v>
                </c:pt>
                <c:pt idx="3">
                  <c:v>0.63</c:v>
                </c:pt>
                <c:pt idx="4">
                  <c:v>0.8</c:v>
                </c:pt>
              </c:numCache>
            </c:numRef>
          </c:val>
          <c:extLst>
            <c:ext xmlns:c16="http://schemas.microsoft.com/office/drawing/2014/chart" uri="{C3380CC4-5D6E-409C-BE32-E72D297353CC}">
              <c16:uniqueId val="{00000000-B62D-4CB5-9F0A-C6086B21CFD9}"/>
            </c:ext>
          </c:extLst>
        </c:ser>
        <c:ser>
          <c:idx val="1"/>
          <c:order val="1"/>
          <c:tx>
            <c:strRef>
              <c:f>Sheet1!$C$1</c:f>
              <c:strCache>
                <c:ptCount val="1"/>
                <c:pt idx="0">
                  <c:v>After AlcoholEdu</c:v>
                </c:pt>
              </c:strCache>
            </c:strRef>
          </c:tx>
          <c:spPr>
            <a:solidFill>
              <a:srgbClr val="8BD1F0"/>
            </a:solidFill>
            <a:ln>
              <a:noFill/>
              <a:round/>
            </a:ln>
            <a:effectLst/>
          </c:spPr>
          <c:invertIfNegative val="0"/>
          <c:dLbls>
            <c:spPr>
              <a:noFill/>
              <a:ln>
                <a:noFill/>
                <a:round/>
              </a:ln>
              <a:effectLst/>
            </c:spPr>
            <c:txPr>
              <a:bodyPr/>
              <a:lstStyle/>
              <a:p>
                <a:pPr>
                  <a:defRPr sz="1000" b="0"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Reduce Number of Drinks</c:v>
                </c:pt>
                <c:pt idx="1">
                  <c:v>Reduce Drinking Frequency</c:v>
                </c:pt>
                <c:pt idx="2">
                  <c:v>Alternate Alcohol and Non-alcohol</c:v>
                </c:pt>
                <c:pt idx="3">
                  <c:v>Pace Drinks</c:v>
                </c:pt>
                <c:pt idx="4">
                  <c:v>Set a Limit</c:v>
                </c:pt>
              </c:strCache>
            </c:strRef>
          </c:cat>
          <c:val>
            <c:numRef>
              <c:f>'Sheet1'!$C$2:$C$6</c:f>
              <c:numCache>
                <c:formatCode>0%</c:formatCode>
                <c:ptCount val="5"/>
                <c:pt idx="0">
                  <c:v>0.56000000000000005</c:v>
                </c:pt>
                <c:pt idx="1">
                  <c:v>0.56999999999999995</c:v>
                </c:pt>
                <c:pt idx="2">
                  <c:v>0.82</c:v>
                </c:pt>
                <c:pt idx="3">
                  <c:v>0.63</c:v>
                </c:pt>
                <c:pt idx="4">
                  <c:v>0.75</c:v>
                </c:pt>
              </c:numCache>
            </c:numRef>
          </c:val>
          <c:extLst>
            <c:ext xmlns:c16="http://schemas.microsoft.com/office/drawing/2014/chart" uri="{C3380CC4-5D6E-409C-BE32-E72D297353CC}">
              <c16:uniqueId val="{00000001-B62D-4CB5-9F0A-C6086B21CFD9}"/>
            </c:ext>
          </c:extLst>
        </c:ser>
        <c:dLbls>
          <c:dLblPos val="inEnd"/>
          <c:showLegendKey val="0"/>
          <c:showVal val="1"/>
          <c:showCatName val="0"/>
          <c:showSerName val="0"/>
          <c:showPercent val="0"/>
          <c:showBubbleSize val="0"/>
        </c:dLbls>
        <c:gapWidth val="56"/>
        <c:axId val="698388928"/>
        <c:axId val="655251008"/>
      </c:barChart>
      <c:catAx>
        <c:axId val="698388928"/>
        <c:scaling>
          <c:orientation val="minMax"/>
        </c:scaling>
        <c:delete val="0"/>
        <c:axPos val="b"/>
        <c:numFmt formatCode="General" sourceLinked="1"/>
        <c:majorTickMark val="out"/>
        <c:minorTickMark val="none"/>
        <c:tickLblPos val="nextTo"/>
        <c:spPr>
          <a:ln w="9525">
            <a:noFill/>
            <a:round/>
          </a:ln>
        </c:spPr>
        <c:txPr>
          <a:bodyPr rot="0"/>
          <a:lstStyle/>
          <a:p>
            <a:pPr algn="ctr">
              <a:defRPr sz="800" b="1" baseline="0">
                <a:solidFill>
                  <a:srgbClr val="3D4543"/>
                </a:solidFill>
                <a:latin typeface="Open Sans"/>
                <a:ea typeface="Open Sans"/>
                <a:cs typeface="Open Sans"/>
              </a:defRPr>
            </a:pPr>
            <a:endParaRPr lang="en-US"/>
          </a:p>
        </c:txPr>
        <c:crossAx val="655251008"/>
        <c:crosses val="autoZero"/>
        <c:auto val="1"/>
        <c:lblAlgn val="ctr"/>
        <c:lblOffset val="100"/>
        <c:noMultiLvlLbl val="0"/>
      </c:catAx>
      <c:valAx>
        <c:axId val="655251008"/>
        <c:scaling>
          <c:orientation val="minMax"/>
          <c:max val="1"/>
          <c:min val="0"/>
        </c:scaling>
        <c:delete val="1"/>
        <c:axPos val="l"/>
        <c:numFmt formatCode="0%" sourceLinked="0"/>
        <c:majorTickMark val="out"/>
        <c:minorTickMark val="none"/>
        <c:tickLblPos val="nextTo"/>
        <c:crossAx val="698388928"/>
        <c:crosses val="autoZero"/>
        <c:crossBetween val="between"/>
        <c:majorUnit val="0.1"/>
      </c:valAx>
      <c:spPr>
        <a:noFill/>
        <a:ln>
          <a:noFill/>
          <a:round/>
        </a:ln>
        <a:effectLst/>
      </c:spPr>
    </c:plotArea>
    <c:legend>
      <c:legendPos val="t"/>
      <c:layout>
        <c:manualLayout>
          <c:xMode val="edge"/>
          <c:yMode val="edge"/>
          <c:x val="0.28478494566872042"/>
          <c:y val="5.2894017573021639E-2"/>
          <c:w val="0.65818064260749731"/>
          <c:h val="0.10027317554095946"/>
        </c:manualLayout>
      </c:layout>
      <c:overlay val="0"/>
      <c:spPr>
        <a:noFill/>
        <a:ln>
          <a:noFill/>
          <a:round/>
        </a:ln>
        <a:effectLst/>
      </c:spPr>
      <c:txPr>
        <a:bodyPr/>
        <a:lstStyle/>
        <a:p>
          <a:pPr>
            <a:defRPr sz="900" b="1" baseline="0">
              <a:solidFill>
                <a:srgbClr val="3D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43786493260603"/>
          <c:y val="0.12317915069539567"/>
          <c:w val="0.83363756457539162"/>
          <c:h val="0.66805360126501179"/>
        </c:manualLayout>
      </c:layout>
      <c:lineChart>
        <c:grouping val="standard"/>
        <c:varyColors val="0"/>
        <c:ser>
          <c:idx val="0"/>
          <c:order val="0"/>
          <c:tx>
            <c:strRef>
              <c:f>Sheet1!$B$1</c:f>
              <c:strCache>
                <c:ptCount val="1"/>
                <c:pt idx="0">
                  <c:v>Your Institution</c:v>
                </c:pt>
              </c:strCache>
            </c:strRef>
          </c:tx>
          <c:spPr>
            <a:ln w="31750">
              <a:solidFill>
                <a:srgbClr val="4B77D2"/>
              </a:solidFill>
              <a:prstDash val="solid"/>
              <a:round/>
            </a:ln>
            <a:effectLst/>
          </c:spPr>
          <c:marker>
            <c:symbol val="circle"/>
            <c:size val="5"/>
            <c:spPr>
              <a:solidFill>
                <a:srgbClr val="4B77D2"/>
              </a:solidFill>
              <a:ln w="38100">
                <a:solidFill>
                  <a:schemeClr val="accent1">
                    <a:lumMod val="60000"/>
                    <a:lumOff val="40000"/>
                  </a:schemeClr>
                </a:solidFill>
              </a:ln>
              <a:effectLst/>
            </c:spPr>
          </c:marker>
          <c:cat>
            <c:numRef>
              <c:f>'Sheet1'!$A$2:$A$15</c:f>
              <c:numCache>
                <c:formatCode>[$-409]d\-mmm;@</c:formatCode>
                <c:ptCount val="14"/>
                <c:pt idx="0">
                  <c:v>45139</c:v>
                </c:pt>
                <c:pt idx="1">
                  <c:v>45140</c:v>
                </c:pt>
                <c:pt idx="2">
                  <c:v>45141</c:v>
                </c:pt>
                <c:pt idx="3">
                  <c:v>45142</c:v>
                </c:pt>
                <c:pt idx="4">
                  <c:v>45143</c:v>
                </c:pt>
                <c:pt idx="5">
                  <c:v>45144</c:v>
                </c:pt>
                <c:pt idx="6">
                  <c:v>45145</c:v>
                </c:pt>
                <c:pt idx="7">
                  <c:v>45146</c:v>
                </c:pt>
                <c:pt idx="8">
                  <c:v>45147</c:v>
                </c:pt>
                <c:pt idx="9">
                  <c:v>45148</c:v>
                </c:pt>
                <c:pt idx="10">
                  <c:v>45149</c:v>
                </c:pt>
                <c:pt idx="11">
                  <c:v>45150</c:v>
                </c:pt>
                <c:pt idx="12">
                  <c:v>45151</c:v>
                </c:pt>
                <c:pt idx="13">
                  <c:v>45152</c:v>
                </c:pt>
              </c:numCache>
            </c:numRef>
          </c:cat>
          <c:val>
            <c:numRef>
              <c:f>'Sheet1'!$B$2:$B$15</c:f>
              <c:numCache>
                <c:formatCode>General</c:formatCode>
                <c:ptCount val="14"/>
                <c:pt idx="0">
                  <c:v>0</c:v>
                </c:pt>
                <c:pt idx="1">
                  <c:v>1.4545454600000001</c:v>
                </c:pt>
                <c:pt idx="2">
                  <c:v>0.81818181999999995</c:v>
                </c:pt>
                <c:pt idx="3">
                  <c:v>0</c:v>
                </c:pt>
                <c:pt idx="4">
                  <c:v>0</c:v>
                </c:pt>
                <c:pt idx="5">
                  <c:v>0</c:v>
                </c:pt>
                <c:pt idx="6">
                  <c:v>0</c:v>
                </c:pt>
                <c:pt idx="7">
                  <c:v>0</c:v>
                </c:pt>
                <c:pt idx="8">
                  <c:v>0.18181818</c:v>
                </c:pt>
                <c:pt idx="9">
                  <c:v>0</c:v>
                </c:pt>
                <c:pt idx="10">
                  <c:v>0.63636364000000001</c:v>
                </c:pt>
                <c:pt idx="11">
                  <c:v>0</c:v>
                </c:pt>
                <c:pt idx="12">
                  <c:v>0</c:v>
                </c:pt>
                <c:pt idx="13">
                  <c:v>0</c:v>
                </c:pt>
              </c:numCache>
            </c:numRef>
          </c:val>
          <c:smooth val="0"/>
          <c:extLst>
            <c:ext xmlns:c16="http://schemas.microsoft.com/office/drawing/2014/chart" uri="{C3380CC4-5D6E-409C-BE32-E72D297353CC}">
              <c16:uniqueId val="{00000000-2C04-4488-B18B-C40B1C7B9A22}"/>
            </c:ext>
          </c:extLst>
        </c:ser>
        <c:ser>
          <c:idx val="1"/>
          <c:order val="1"/>
          <c:tx>
            <c:strRef>
              <c:f>Sheet1!$C$1</c:f>
              <c:strCache>
                <c:ptCount val="1"/>
                <c:pt idx="0">
                  <c:v>Peer Institutions</c:v>
                </c:pt>
              </c:strCache>
            </c:strRef>
          </c:tx>
          <c:spPr>
            <a:ln w="31750">
              <a:solidFill>
                <a:srgbClr val="3CBEAD"/>
              </a:solidFill>
              <a:prstDash val="sysDash"/>
              <a:round/>
            </a:ln>
            <a:effectLst/>
          </c:spPr>
          <c:marker>
            <c:symbol val="circle"/>
            <c:size val="5"/>
            <c:spPr>
              <a:solidFill>
                <a:srgbClr val="3CBEAD"/>
              </a:solidFill>
              <a:ln w="38100">
                <a:solidFill>
                  <a:schemeClr val="accent3"/>
                </a:solidFill>
              </a:ln>
              <a:effectLst/>
            </c:spPr>
          </c:marker>
          <c:cat>
            <c:numRef>
              <c:f>'Sheet1'!$A$2:$A$15</c:f>
              <c:numCache>
                <c:formatCode>[$-409]d\-mmm;@</c:formatCode>
                <c:ptCount val="14"/>
                <c:pt idx="0">
                  <c:v>45139</c:v>
                </c:pt>
                <c:pt idx="1">
                  <c:v>45140</c:v>
                </c:pt>
                <c:pt idx="2">
                  <c:v>45141</c:v>
                </c:pt>
                <c:pt idx="3">
                  <c:v>45142</c:v>
                </c:pt>
                <c:pt idx="4">
                  <c:v>45143</c:v>
                </c:pt>
                <c:pt idx="5">
                  <c:v>45144</c:v>
                </c:pt>
                <c:pt idx="6">
                  <c:v>45145</c:v>
                </c:pt>
                <c:pt idx="7">
                  <c:v>45146</c:v>
                </c:pt>
                <c:pt idx="8">
                  <c:v>45147</c:v>
                </c:pt>
                <c:pt idx="9">
                  <c:v>45148</c:v>
                </c:pt>
                <c:pt idx="10">
                  <c:v>45149</c:v>
                </c:pt>
                <c:pt idx="11">
                  <c:v>45150</c:v>
                </c:pt>
                <c:pt idx="12">
                  <c:v>45151</c:v>
                </c:pt>
                <c:pt idx="13">
                  <c:v>45152</c:v>
                </c:pt>
              </c:numCache>
            </c:numRef>
          </c:cat>
          <c:val>
            <c:numRef>
              <c:f>'Sheet1'!$C$2:$C$15</c:f>
              <c:numCache>
                <c:formatCode>General</c:formatCode>
                <c:ptCount val="14"/>
                <c:pt idx="0">
                  <c:v>0.44</c:v>
                </c:pt>
                <c:pt idx="1">
                  <c:v>0.5</c:v>
                </c:pt>
                <c:pt idx="2">
                  <c:v>0.52</c:v>
                </c:pt>
                <c:pt idx="3">
                  <c:v>0.43</c:v>
                </c:pt>
                <c:pt idx="4">
                  <c:v>0.38</c:v>
                </c:pt>
                <c:pt idx="5">
                  <c:v>0.51</c:v>
                </c:pt>
                <c:pt idx="6">
                  <c:v>0.36</c:v>
                </c:pt>
                <c:pt idx="7">
                  <c:v>0.32</c:v>
                </c:pt>
                <c:pt idx="8">
                  <c:v>0.35</c:v>
                </c:pt>
                <c:pt idx="9">
                  <c:v>0.34</c:v>
                </c:pt>
                <c:pt idx="10">
                  <c:v>0.35</c:v>
                </c:pt>
                <c:pt idx="11">
                  <c:v>0.35</c:v>
                </c:pt>
                <c:pt idx="12">
                  <c:v>0.33</c:v>
                </c:pt>
                <c:pt idx="13">
                  <c:v>0.57999999999999996</c:v>
                </c:pt>
              </c:numCache>
            </c:numRef>
          </c:val>
          <c:smooth val="0"/>
          <c:extLst>
            <c:ext xmlns:c16="http://schemas.microsoft.com/office/drawing/2014/chart" uri="{C3380CC4-5D6E-409C-BE32-E72D297353CC}">
              <c16:uniqueId val="{00000001-2C04-4488-B18B-C40B1C7B9A22}"/>
            </c:ext>
          </c:extLst>
        </c:ser>
        <c:dLbls>
          <c:showLegendKey val="0"/>
          <c:showVal val="0"/>
          <c:showCatName val="0"/>
          <c:showSerName val="0"/>
          <c:showPercent val="0"/>
          <c:showBubbleSize val="0"/>
        </c:dLbls>
        <c:marker val="1"/>
        <c:smooth val="0"/>
        <c:axId val="736564384"/>
        <c:axId val="691776640"/>
      </c:lineChart>
      <c:dateAx>
        <c:axId val="736564384"/>
        <c:scaling>
          <c:orientation val="minMax"/>
        </c:scaling>
        <c:delete val="0"/>
        <c:axPos val="b"/>
        <c:numFmt formatCode="[$-409]d\-mmm;@" sourceLinked="0"/>
        <c:majorTickMark val="none"/>
        <c:minorTickMark val="none"/>
        <c:tickLblPos val="nextTo"/>
        <c:spPr>
          <a:ln w="9525">
            <a:noFill/>
            <a:round/>
          </a:ln>
        </c:spPr>
        <c:txPr>
          <a:bodyPr/>
          <a:lstStyle/>
          <a:p>
            <a:pPr algn="ctr">
              <a:defRPr sz="800" baseline="0">
                <a:solidFill>
                  <a:srgbClr val="3D4543"/>
                </a:solidFill>
                <a:latin typeface="Open Sans"/>
                <a:ea typeface="Open Sans"/>
                <a:cs typeface="Open Sans"/>
              </a:defRPr>
            </a:pPr>
            <a:endParaRPr lang="en-US"/>
          </a:p>
        </c:txPr>
        <c:crossAx val="691776640"/>
        <c:crosses val="autoZero"/>
        <c:auto val="1"/>
        <c:lblOffset val="100"/>
        <c:baseTimeUnit val="days"/>
      </c:dateAx>
      <c:valAx>
        <c:axId val="691776640"/>
        <c:scaling>
          <c:orientation val="minMax"/>
          <c:max val="3"/>
          <c:min val="0"/>
        </c:scaling>
        <c:delete val="0"/>
        <c:axPos val="l"/>
        <c:majorGridlines>
          <c:spPr>
            <a:ln w="9525">
              <a:solidFill>
                <a:srgbClr val="CCCCCC"/>
              </a:solidFill>
              <a:prstDash val="solid"/>
              <a:round/>
            </a:ln>
          </c:spPr>
        </c:majorGridlines>
        <c:title>
          <c:tx>
            <c:rich>
              <a:bodyPr rot="-5400000" vert="horz"/>
              <a:lstStyle/>
              <a:p>
                <a:pPr>
                  <a:defRPr lang="en-US" sz="900" b="0" i="0" baseline="0">
                    <a:solidFill>
                      <a:srgbClr val="3D4543"/>
                    </a:solidFill>
                    <a:latin typeface="Open Sans"/>
                    <a:ea typeface="Open Sans"/>
                    <a:cs typeface="Open Sans"/>
                  </a:defRPr>
                </a:pPr>
                <a:r>
                  <a:rPr lang="en-US" sz="900" b="0" i="0" baseline="0">
                    <a:solidFill>
                      <a:srgbClr val="3D4543"/>
                    </a:solidFill>
                    <a:latin typeface="Open Sans"/>
                    <a:ea typeface="Open Sans"/>
                    <a:cs typeface="Open Sans"/>
                  </a:rPr>
                  <a:t>Average Number of Drinks</a:t>
                </a:r>
              </a:p>
            </c:rich>
          </c:tx>
          <c:layout>
            <c:manualLayout>
              <c:xMode val="edge"/>
              <c:yMode val="edge"/>
              <c:x val="1.1629757418005583E-2"/>
              <c:y val="0.30123776572649219"/>
            </c:manualLayout>
          </c:layout>
          <c:overlay val="0"/>
          <c:spPr>
            <a:noFill/>
            <a:ln>
              <a:noFill/>
              <a:round/>
            </a:ln>
            <a:effectLst/>
          </c:spPr>
        </c:title>
        <c:numFmt formatCode="General" sourceLinked="1"/>
        <c:majorTickMark val="none"/>
        <c:minorTickMark val="none"/>
        <c:tickLblPos val="low"/>
        <c:spPr>
          <a:ln>
            <a:noFill/>
            <a:round/>
          </a:ln>
        </c:spPr>
        <c:txPr>
          <a:bodyPr/>
          <a:lstStyle/>
          <a:p>
            <a:pPr algn="ctr">
              <a:defRPr sz="1050" b="1" baseline="0">
                <a:solidFill>
                  <a:srgbClr val="3D4543"/>
                </a:solidFill>
                <a:latin typeface="Open Sans"/>
                <a:ea typeface="Open Sans"/>
                <a:cs typeface="Open Sans"/>
              </a:defRPr>
            </a:pPr>
            <a:endParaRPr lang="en-US"/>
          </a:p>
        </c:txPr>
        <c:crossAx val="736564384"/>
        <c:crossesAt val="14"/>
        <c:crossBetween val="between"/>
        <c:majorUnit val="0.5"/>
        <c:minorUnit val="0.2"/>
      </c:valAx>
      <c:spPr>
        <a:noFill/>
        <a:ln>
          <a:noFill/>
          <a:round/>
        </a:ln>
        <a:effectLst/>
      </c:spPr>
    </c:plotArea>
    <c:legend>
      <c:legendPos val="t"/>
      <c:legendEntry>
        <c:idx val="0"/>
        <c:txPr>
          <a:bodyPr/>
          <a:lstStyle/>
          <a:p>
            <a:pPr>
              <a:defRPr sz="1100" b="1" baseline="0">
                <a:solidFill>
                  <a:srgbClr val="3D4543"/>
                </a:solidFill>
                <a:latin typeface="Open Sans"/>
                <a:ea typeface="Open Sans"/>
                <a:cs typeface="Open Sans"/>
              </a:defRPr>
            </a:pPr>
            <a:endParaRPr lang="en-US"/>
          </a:p>
        </c:txPr>
      </c:legendEntry>
      <c:legendEntry>
        <c:idx val="1"/>
        <c:txPr>
          <a:bodyPr/>
          <a:lstStyle/>
          <a:p>
            <a:pPr>
              <a:defRPr sz="1100" b="1" baseline="0">
                <a:solidFill>
                  <a:srgbClr val="3D4543"/>
                </a:solidFill>
                <a:latin typeface="Open Sans"/>
                <a:ea typeface="Open Sans"/>
                <a:cs typeface="Open Sans"/>
              </a:defRPr>
            </a:pPr>
            <a:endParaRPr lang="en-US"/>
          </a:p>
        </c:txPr>
      </c:legendEntry>
      <c:layout>
        <c:manualLayout>
          <c:xMode val="edge"/>
          <c:yMode val="edge"/>
          <c:x val="0.31487823910727369"/>
          <c:y val="0"/>
          <c:w val="0.68454097003350967"/>
          <c:h val="7.1113367098497485E-2"/>
        </c:manualLayout>
      </c:layout>
      <c:overlay val="0"/>
      <c:spPr>
        <a:noFill/>
        <a:ln>
          <a:noFill/>
          <a:round/>
        </a:ln>
        <a:effectLst/>
      </c:spPr>
      <c:txPr>
        <a:bodyPr/>
        <a:lstStyle/>
        <a:p>
          <a:pPr>
            <a:defRPr sz="1100" b="1" baseline="0">
              <a:solidFill>
                <a:srgbClr val="3D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900" b="0" i="0">
          <a:solidFill>
            <a:srgbClr val="3D4543"/>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D4543"/>
                </a:solidFill>
                <a:latin typeface="Open Sans"/>
                <a:ea typeface="Open Sans"/>
                <a:cs typeface="Open Sans"/>
              </a:defRPr>
            </a:pPr>
            <a:r>
              <a:rPr lang="en-US" sz="1600" b="1" i="0" baseline="0">
                <a:solidFill>
                  <a:srgbClr val="3D4543"/>
                </a:solidFill>
                <a:latin typeface="Open Sans"/>
                <a:ea typeface="Open Sans"/>
                <a:cs typeface="Open Sans"/>
              </a:rPr>
              <a:t>Where Students Choose To Drink</a:t>
            </a:r>
          </a:p>
        </c:rich>
      </c:tx>
      <c:layout>
        <c:manualLayout>
          <c:xMode val="edge"/>
          <c:yMode val="edge"/>
          <c:x val="1.1347440112402126E-3"/>
          <c:y val="0"/>
        </c:manualLayout>
      </c:layout>
      <c:overlay val="0"/>
      <c:spPr>
        <a:noFill/>
        <a:ln>
          <a:noFill/>
          <a:round/>
        </a:ln>
        <a:effectLst/>
      </c:spPr>
    </c:title>
    <c:autoTitleDeleted val="0"/>
    <c:plotArea>
      <c:layout>
        <c:manualLayout>
          <c:layoutTarget val="inner"/>
          <c:xMode val="edge"/>
          <c:yMode val="edge"/>
          <c:x val="0.11667176971987402"/>
          <c:y val="0.1111111111111111"/>
          <c:w val="0.86123432946197165"/>
          <c:h val="0.64729658792650913"/>
        </c:manualLayout>
      </c:layout>
      <c:barChart>
        <c:barDir val="col"/>
        <c:grouping val="clustered"/>
        <c:varyColors val="0"/>
        <c:ser>
          <c:idx val="0"/>
          <c:order val="0"/>
          <c:tx>
            <c:strRef>
              <c:f>Sheet1!$B$1</c:f>
              <c:strCache>
                <c:ptCount val="1"/>
                <c:pt idx="0">
                  <c:v>% of Students</c:v>
                </c:pt>
              </c:strCache>
            </c:strRef>
          </c:tx>
          <c:spPr>
            <a:solidFill>
              <a:srgbClr val="2D8F83"/>
            </a:solidFill>
            <a:ln>
              <a:noFill/>
              <a:round/>
            </a:ln>
            <a:effectLst/>
          </c:spPr>
          <c:invertIfNegative val="0"/>
          <c:dPt>
            <c:idx val="1"/>
            <c:invertIfNegative val="0"/>
            <c:bubble3D val="0"/>
            <c:extLst>
              <c:ext xmlns:c16="http://schemas.microsoft.com/office/drawing/2014/chart" uri="{C3380CC4-5D6E-409C-BE32-E72D297353CC}">
                <c16:uniqueId val="{00000000-FEC6-442D-8B3F-37D106E81978}"/>
              </c:ext>
            </c:extLst>
          </c:dPt>
          <c:dPt>
            <c:idx val="2"/>
            <c:invertIfNegative val="0"/>
            <c:bubble3D val="0"/>
            <c:extLst>
              <c:ext xmlns:c16="http://schemas.microsoft.com/office/drawing/2014/chart" uri="{C3380CC4-5D6E-409C-BE32-E72D297353CC}">
                <c16:uniqueId val="{00000001-FEC6-442D-8B3F-37D106E81978}"/>
              </c:ext>
            </c:extLst>
          </c:dPt>
          <c:dPt>
            <c:idx val="3"/>
            <c:invertIfNegative val="0"/>
            <c:bubble3D val="0"/>
            <c:extLst>
              <c:ext xmlns:c16="http://schemas.microsoft.com/office/drawing/2014/chart" uri="{C3380CC4-5D6E-409C-BE32-E72D297353CC}">
                <c16:uniqueId val="{00000002-FEC6-442D-8B3F-37D106E81978}"/>
              </c:ext>
            </c:extLst>
          </c:dPt>
          <c:dPt>
            <c:idx val="4"/>
            <c:invertIfNegative val="0"/>
            <c:bubble3D val="0"/>
            <c:extLst>
              <c:ext xmlns:c16="http://schemas.microsoft.com/office/drawing/2014/chart" uri="{C3380CC4-5D6E-409C-BE32-E72D297353CC}">
                <c16:uniqueId val="{00000003-FEC6-442D-8B3F-37D106E81978}"/>
              </c:ext>
            </c:extLst>
          </c:dPt>
          <c:dPt>
            <c:idx val="5"/>
            <c:invertIfNegative val="0"/>
            <c:bubble3D val="0"/>
            <c:extLst>
              <c:ext xmlns:c16="http://schemas.microsoft.com/office/drawing/2014/chart" uri="{C3380CC4-5D6E-409C-BE32-E72D297353CC}">
                <c16:uniqueId val="{00000004-FEC6-442D-8B3F-37D106E81978}"/>
              </c:ext>
            </c:extLst>
          </c:dPt>
          <c:dPt>
            <c:idx val="6"/>
            <c:invertIfNegative val="0"/>
            <c:bubble3D val="0"/>
            <c:extLst>
              <c:ext xmlns:c16="http://schemas.microsoft.com/office/drawing/2014/chart" uri="{C3380CC4-5D6E-409C-BE32-E72D297353CC}">
                <c16:uniqueId val="{00000005-FEC6-442D-8B3F-37D106E81978}"/>
              </c:ext>
            </c:extLst>
          </c:dPt>
          <c:dPt>
            <c:idx val="7"/>
            <c:invertIfNegative val="0"/>
            <c:bubble3D val="0"/>
            <c:extLst>
              <c:ext xmlns:c16="http://schemas.microsoft.com/office/drawing/2014/chart" uri="{C3380CC4-5D6E-409C-BE32-E72D297353CC}">
                <c16:uniqueId val="{00000006-FEC6-442D-8B3F-37D106E81978}"/>
              </c:ext>
            </c:extLst>
          </c:dPt>
          <c:dPt>
            <c:idx val="8"/>
            <c:invertIfNegative val="0"/>
            <c:bubble3D val="0"/>
            <c:extLst>
              <c:ext xmlns:c16="http://schemas.microsoft.com/office/drawing/2014/chart" uri="{C3380CC4-5D6E-409C-BE32-E72D297353CC}">
                <c16:uniqueId val="{00000007-FEC6-442D-8B3F-37D106E81978}"/>
              </c:ext>
            </c:extLst>
          </c:dPt>
          <c:dPt>
            <c:idx val="9"/>
            <c:invertIfNegative val="0"/>
            <c:bubble3D val="0"/>
            <c:extLst>
              <c:ext xmlns:c16="http://schemas.microsoft.com/office/drawing/2014/chart" uri="{C3380CC4-5D6E-409C-BE32-E72D297353CC}">
                <c16:uniqueId val="{00000008-FEC6-442D-8B3F-37D106E81978}"/>
              </c:ext>
            </c:extLst>
          </c:dPt>
          <c:dLbls>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'Sheet1'!$A$2:$A$11</c:f>
              <c:strCache>
                <c:ptCount val="10"/>
                <c:pt idx="0">
                  <c:v>On-Campus Residence</c:v>
                </c:pt>
                <c:pt idx="1">
                  <c:v>Off-Campus Residence</c:v>
                </c:pt>
                <c:pt idx="2">
                  <c:v>Fraternity/Sorority House</c:v>
                </c:pt>
                <c:pt idx="3">
                  <c:v>Athletic Event</c:v>
                </c:pt>
                <c:pt idx="4">
                  <c:v>Bar or Nightclub</c:v>
                </c:pt>
                <c:pt idx="5">
                  <c:v>Outdoor Setting</c:v>
                </c:pt>
                <c:pt idx="6">
                  <c:v>Restaurant</c:v>
                </c:pt>
                <c:pt idx="7">
                  <c:v>In a Car</c:v>
                </c:pt>
                <c:pt idx="8">
                  <c:v>At Home</c:v>
                </c:pt>
                <c:pt idx="9">
                  <c:v>None of These</c:v>
                </c:pt>
              </c:strCache>
            </c:strRef>
          </c:cat>
          <c:val>
            <c:numRef>
              <c:f>'Sheet1'!$B$2:$B$11</c:f>
              <c:numCache>
                <c:formatCode>0%</c:formatCode>
                <c:ptCount val="10"/>
                <c:pt idx="0">
                  <c:v>7.0000000000000007E-2</c:v>
                </c:pt>
                <c:pt idx="1">
                  <c:v>0.15</c:v>
                </c:pt>
                <c:pt idx="2">
                  <c:v>0.33</c:v>
                </c:pt>
                <c:pt idx="3">
                  <c:v>0.02</c:v>
                </c:pt>
                <c:pt idx="4">
                  <c:v>0.12</c:v>
                </c:pt>
                <c:pt idx="5">
                  <c:v>0.08</c:v>
                </c:pt>
                <c:pt idx="6">
                  <c:v>0.04</c:v>
                </c:pt>
                <c:pt idx="7">
                  <c:v>0</c:v>
                </c:pt>
                <c:pt idx="8">
                  <c:v>0.13</c:v>
                </c:pt>
                <c:pt idx="9">
                  <c:v>0.06</c:v>
                </c:pt>
              </c:numCache>
            </c:numRef>
          </c:val>
          <c:extLst>
            <c:ext xmlns:c16="http://schemas.microsoft.com/office/drawing/2014/chart" uri="{C3380CC4-5D6E-409C-BE32-E72D297353CC}">
              <c16:uniqueId val="{00000009-FEC6-442D-8B3F-37D106E81978}"/>
            </c:ext>
          </c:extLst>
        </c:ser>
        <c:dLbls>
          <c:dLblPos val="inEnd"/>
          <c:showLegendKey val="0"/>
          <c:showVal val="1"/>
          <c:showCatName val="0"/>
          <c:showSerName val="0"/>
          <c:showPercent val="0"/>
          <c:showBubbleSize val="0"/>
        </c:dLbls>
        <c:gapWidth val="23"/>
        <c:axId val="658684640"/>
        <c:axId val="668279488"/>
      </c:barChart>
      <c:catAx>
        <c:axId val="658684640"/>
        <c:scaling>
          <c:orientation val="minMax"/>
        </c:scaling>
        <c:delete val="0"/>
        <c:axPos val="b"/>
        <c:numFmt formatCode="General" sourceLinked="1"/>
        <c:majorTickMark val="out"/>
        <c:minorTickMark val="none"/>
        <c:tickLblPos val="nextTo"/>
        <c:spPr>
          <a:ln w="9525">
            <a:solidFill>
              <a:srgbClr val="E5E7E7"/>
            </a:solidFill>
            <a:prstDash val="solid"/>
            <a:round/>
          </a:ln>
        </c:spPr>
        <c:txPr>
          <a:bodyPr/>
          <a:lstStyle/>
          <a:p>
            <a:pPr algn="ctr">
              <a:defRPr sz="900" b="1" baseline="0">
                <a:solidFill>
                  <a:srgbClr val="515859"/>
                </a:solidFill>
                <a:latin typeface="Open Sans"/>
                <a:ea typeface="Open Sans"/>
                <a:cs typeface="Open Sans"/>
              </a:defRPr>
            </a:pPr>
            <a:endParaRPr lang="en-US"/>
          </a:p>
        </c:txPr>
        <c:crossAx val="668279488"/>
        <c:crosses val="autoZero"/>
        <c:auto val="1"/>
        <c:lblAlgn val="ctr"/>
        <c:lblOffset val="100"/>
        <c:noMultiLvlLbl val="0"/>
      </c:catAx>
      <c:valAx>
        <c:axId val="668279488"/>
        <c:scaling>
          <c:orientation val="minMax"/>
          <c:min val="0"/>
        </c:scaling>
        <c:delete val="0"/>
        <c:axPos val="l"/>
        <c:minorGridlines>
          <c:spPr>
            <a:ln w="9525">
              <a:noFill/>
              <a:round/>
            </a:ln>
          </c:spPr>
        </c:minorGridlines>
        <c:title>
          <c:tx>
            <c:rich>
              <a:bodyPr rot="-5400000" vert="horz"/>
              <a:lstStyle/>
              <a:p>
                <a:pPr>
                  <a:defRPr lang="en-US" sz="1000" b="0" i="0" baseline="0">
                    <a:solidFill>
                      <a:srgbClr val="515859"/>
                    </a:solidFill>
                    <a:latin typeface="Open Sans"/>
                    <a:ea typeface="Open Sans"/>
                    <a:cs typeface="Open Sans"/>
                  </a:defRPr>
                </a:pPr>
                <a:r>
                  <a:rPr lang="en-US" sz="1000" b="0" i="0" baseline="0">
                    <a:solidFill>
                      <a:srgbClr val="515859"/>
                    </a:solidFill>
                    <a:latin typeface="Open Sans"/>
                    <a:ea typeface="Open Sans"/>
                    <a:cs typeface="Open Sans"/>
                  </a:rPr>
                  <a:t>Percent of Drinkers</a:t>
                </a:r>
              </a:p>
            </c:rich>
          </c:tx>
          <c:layout>
            <c:manualLayout>
              <c:xMode val="edge"/>
              <c:yMode val="edge"/>
              <c:x val="1.3076995583750277E-2"/>
              <c:y val="0.31101068095654716"/>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sz="900" b="1" baseline="0">
                <a:solidFill>
                  <a:srgbClr val="515859"/>
                </a:solidFill>
                <a:latin typeface="Open Sans"/>
                <a:ea typeface="Open Sans"/>
                <a:cs typeface="Open Sans"/>
              </a:defRPr>
            </a:pPr>
            <a:endParaRPr lang="en-US"/>
          </a:p>
        </c:txPr>
        <c:crossAx val="658684640"/>
        <c:crosses val="autoZero"/>
        <c:crossBetween val="between"/>
      </c:valAx>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D4543"/>
                </a:solidFill>
                <a:latin typeface="Open Sans"/>
                <a:ea typeface="Open Sans"/>
                <a:cs typeface="Open Sans"/>
              </a:defRPr>
            </a:pPr>
            <a:r>
              <a:rPr lang="en-US" sz="1600" b="1" i="0" baseline="0">
                <a:solidFill>
                  <a:srgbClr val="3D4543"/>
                </a:solidFill>
                <a:latin typeface="Open Sans"/>
                <a:ea typeface="Open Sans"/>
                <a:cs typeface="Open Sans"/>
              </a:rPr>
              <a:t>Top Reasons Students Choose To Drink</a:t>
            </a:r>
          </a:p>
        </c:rich>
      </c:tx>
      <c:layout>
        <c:manualLayout>
          <c:xMode val="edge"/>
          <c:yMode val="edge"/>
          <c:x val="1.5986050324494641E-2"/>
          <c:y val="2.0833333333333332E-2"/>
        </c:manualLayout>
      </c:layout>
      <c:overlay val="0"/>
      <c:spPr>
        <a:noFill/>
        <a:ln>
          <a:noFill/>
          <a:round/>
        </a:ln>
        <a:effectLst/>
      </c:spPr>
    </c:title>
    <c:autoTitleDeleted val="0"/>
    <c:plotArea>
      <c:layout>
        <c:manualLayout>
          <c:layoutTarget val="inner"/>
          <c:xMode val="edge"/>
          <c:yMode val="edge"/>
          <c:x val="0.11409430982679365"/>
          <c:y val="0.19154564012831729"/>
          <c:w val="0.86472156907464059"/>
          <c:h val="0.66436497521143179"/>
        </c:manualLayout>
      </c:layout>
      <c:barChart>
        <c:barDir val="col"/>
        <c:grouping val="clustered"/>
        <c:varyColors val="0"/>
        <c:ser>
          <c:idx val="0"/>
          <c:order val="0"/>
          <c:tx>
            <c:strRef>
              <c:f>Sheet1!$B$1</c:f>
              <c:strCache>
                <c:ptCount val="1"/>
                <c:pt idx="0">
                  <c:v>Your Institution</c:v>
                </c:pt>
              </c:strCache>
            </c:strRef>
          </c:tx>
          <c:spPr>
            <a:solidFill>
              <a:srgbClr val="B2E0F5"/>
            </a:solidFill>
            <a:ln>
              <a:noFill/>
              <a:round/>
            </a:ln>
            <a:effectLst/>
          </c:spPr>
          <c:invertIfNegative val="0"/>
          <c:dLbls>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To have a good time with friends</c:v>
                </c:pt>
                <c:pt idx="1">
                  <c:v>To celebrate</c:v>
                </c:pt>
                <c:pt idx="2">
                  <c:v>To feel connected with the people around you</c:v>
                </c:pt>
                <c:pt idx="3">
                  <c:v>To get drunk</c:v>
                </c:pt>
              </c:strCache>
            </c:strRef>
          </c:cat>
          <c:val>
            <c:numRef>
              <c:f>'Sheet1'!$B$2:$B$5</c:f>
              <c:numCache>
                <c:formatCode>0%</c:formatCode>
                <c:ptCount val="4"/>
                <c:pt idx="0">
                  <c:v>0.68</c:v>
                </c:pt>
                <c:pt idx="1">
                  <c:v>0.64</c:v>
                </c:pt>
                <c:pt idx="2">
                  <c:v>0.38</c:v>
                </c:pt>
                <c:pt idx="3">
                  <c:v>0.32</c:v>
                </c:pt>
              </c:numCache>
            </c:numRef>
          </c:val>
          <c:extLst>
            <c:ext xmlns:c16="http://schemas.microsoft.com/office/drawing/2014/chart" uri="{C3380CC4-5D6E-409C-BE32-E72D297353CC}">
              <c16:uniqueId val="{00000000-4C86-44A4-BA15-081A13F0DD58}"/>
            </c:ext>
          </c:extLst>
        </c:ser>
        <c:ser>
          <c:idx val="1"/>
          <c:order val="1"/>
          <c:tx>
            <c:strRef>
              <c:f>Sheet1!$C$1</c:f>
              <c:strCache>
                <c:ptCount val="1"/>
                <c:pt idx="0">
                  <c:v>Peer Institutions</c:v>
                </c:pt>
              </c:strCache>
            </c:strRef>
          </c:tx>
          <c:spPr>
            <a:solidFill>
              <a:srgbClr val="1F497D"/>
            </a:solidFill>
            <a:ln>
              <a:noFill/>
              <a:round/>
            </a:ln>
            <a:effectLst/>
          </c:spPr>
          <c:invertIfNegative val="0"/>
          <c:dLbls>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To have a good time with friends</c:v>
                </c:pt>
                <c:pt idx="1">
                  <c:v>To celebrate</c:v>
                </c:pt>
                <c:pt idx="2">
                  <c:v>To feel connected with the people around you</c:v>
                </c:pt>
                <c:pt idx="3">
                  <c:v>To get drunk</c:v>
                </c:pt>
              </c:strCache>
            </c:strRef>
          </c:cat>
          <c:val>
            <c:numRef>
              <c:f>'Sheet1'!$C$2:$C$5</c:f>
              <c:numCache>
                <c:formatCode>0%</c:formatCode>
                <c:ptCount val="4"/>
                <c:pt idx="0">
                  <c:v>0.62</c:v>
                </c:pt>
                <c:pt idx="1">
                  <c:v>0.62</c:v>
                </c:pt>
                <c:pt idx="2">
                  <c:v>0.28999999999999998</c:v>
                </c:pt>
                <c:pt idx="3">
                  <c:v>0.26</c:v>
                </c:pt>
              </c:numCache>
            </c:numRef>
          </c:val>
          <c:extLst>
            <c:ext xmlns:c16="http://schemas.microsoft.com/office/drawing/2014/chart" uri="{C3380CC4-5D6E-409C-BE32-E72D297353CC}">
              <c16:uniqueId val="{00000001-4C86-44A4-BA15-081A13F0DD58}"/>
            </c:ext>
          </c:extLst>
        </c:ser>
        <c:dLbls>
          <c:dLblPos val="inEnd"/>
          <c:showLegendKey val="0"/>
          <c:showVal val="1"/>
          <c:showCatName val="0"/>
          <c:showSerName val="0"/>
          <c:showPercent val="0"/>
          <c:showBubbleSize val="0"/>
        </c:dLbls>
        <c:gapWidth val="56"/>
        <c:axId val="634294672"/>
        <c:axId val="701098176"/>
      </c:barChart>
      <c:catAx>
        <c:axId val="634294672"/>
        <c:scaling>
          <c:orientation val="minMax"/>
        </c:scaling>
        <c:delete val="0"/>
        <c:axPos val="b"/>
        <c:numFmt formatCode="General" sourceLinked="1"/>
        <c:majorTickMark val="out"/>
        <c:minorTickMark val="none"/>
        <c:tickLblPos val="nextTo"/>
        <c:spPr>
          <a:ln w="9525">
            <a:noFill/>
            <a:round/>
          </a:ln>
        </c:spPr>
        <c:txPr>
          <a:bodyPr/>
          <a:lstStyle/>
          <a:p>
            <a:pPr algn="ctr">
              <a:defRPr b="1" baseline="0">
                <a:solidFill>
                  <a:srgbClr val="515859"/>
                </a:solidFill>
                <a:latin typeface="Open Sans"/>
                <a:ea typeface="Open Sans"/>
                <a:cs typeface="Open Sans"/>
              </a:defRPr>
            </a:pPr>
            <a:endParaRPr lang="en-US"/>
          </a:p>
        </c:txPr>
        <c:crossAx val="701098176"/>
        <c:crosses val="autoZero"/>
        <c:auto val="1"/>
        <c:lblAlgn val="ctr"/>
        <c:lblOffset val="100"/>
        <c:noMultiLvlLbl val="0"/>
      </c:catAx>
      <c:valAx>
        <c:axId val="701098176"/>
        <c:scaling>
          <c:orientation val="minMax"/>
          <c:max val="1"/>
          <c:min val="0"/>
        </c:scaling>
        <c:delete val="0"/>
        <c:axPos val="l"/>
        <c:minorGridlines>
          <c:spPr>
            <a:ln w="9525">
              <a:noFill/>
              <a:round/>
            </a:ln>
          </c:spPr>
        </c:minorGridlines>
        <c:title>
          <c:tx>
            <c:rich>
              <a:bodyPr rot="-5400000" vert="horz"/>
              <a:lstStyle/>
              <a:p>
                <a:pPr>
                  <a:defRPr lang="en-US" sz="800" b="0" i="0" baseline="0">
                    <a:solidFill>
                      <a:srgbClr val="515859"/>
                    </a:solidFill>
                    <a:latin typeface="Open Sans"/>
                    <a:ea typeface="Open Sans"/>
                    <a:cs typeface="Open Sans"/>
                  </a:defRPr>
                </a:pPr>
                <a:r>
                  <a:rPr lang="en-US" sz="800" b="0" i="0" baseline="0">
                    <a:solidFill>
                      <a:srgbClr val="515859"/>
                    </a:solidFill>
                    <a:latin typeface="Open Sans"/>
                    <a:ea typeface="Open Sans"/>
                    <a:cs typeface="Open Sans"/>
                  </a:rPr>
                  <a:t>Percentage of Drinkers</a:t>
                </a:r>
              </a:p>
            </c:rich>
          </c:tx>
          <c:overlay val="0"/>
          <c:spPr>
            <a:noFill/>
            <a:ln>
              <a:noFill/>
              <a:round/>
            </a:ln>
            <a:effectLst/>
          </c:spPr>
        </c:title>
        <c:numFmt formatCode="0%" sourceLinked="0"/>
        <c:majorTickMark val="out"/>
        <c:minorTickMark val="none"/>
        <c:tickLblPos val="nextTo"/>
        <c:spPr>
          <a:ln>
            <a:noFill/>
            <a:round/>
          </a:ln>
        </c:spPr>
        <c:txPr>
          <a:bodyPr/>
          <a:lstStyle/>
          <a:p>
            <a:pPr algn="ctr">
              <a:defRPr sz="900" b="1" baseline="0">
                <a:solidFill>
                  <a:srgbClr val="515859"/>
                </a:solidFill>
                <a:latin typeface="Open Sans"/>
                <a:ea typeface="Open Sans"/>
                <a:cs typeface="Open Sans"/>
              </a:defRPr>
            </a:pPr>
            <a:endParaRPr lang="en-US"/>
          </a:p>
        </c:txPr>
        <c:crossAx val="634294672"/>
        <c:crosses val="autoZero"/>
        <c:crossBetween val="between"/>
      </c:valAx>
      <c:spPr>
        <a:noFill/>
        <a:ln>
          <a:noFill/>
          <a:round/>
        </a:ln>
        <a:effectLst/>
      </c:spPr>
    </c:plotArea>
    <c:legend>
      <c:legendPos val="t"/>
      <c:overlay val="0"/>
      <c:spPr>
        <a:noFill/>
        <a:ln>
          <a:noFill/>
          <a:round/>
        </a:ln>
        <a:effectLst/>
      </c:spPr>
      <c:txPr>
        <a:bodyPr/>
        <a:lstStyle/>
        <a:p>
          <a:pPr>
            <a:defRPr sz="1100" b="1" baseline="0">
              <a:solidFill>
                <a:srgbClr val="3D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1" baseline="0">
                <a:solidFill>
                  <a:srgbClr val="3D4543"/>
                </a:solidFill>
                <a:latin typeface="Open Sans"/>
                <a:ea typeface="Open Sans"/>
                <a:cs typeface="Open Sans"/>
              </a:defRPr>
            </a:pPr>
            <a:r>
              <a:rPr sz="1600" b="1" baseline="0">
                <a:solidFill>
                  <a:srgbClr val="3D4543"/>
                </a:solidFill>
                <a:latin typeface="Open Sans"/>
                <a:ea typeface="Open Sans"/>
                <a:cs typeface="Open Sans"/>
              </a:rPr>
              <a:t>Reasons Students Choose </a:t>
            </a:r>
            <a:r>
              <a:rPr sz="1600" b="1" baseline="0">
                <a:solidFill>
                  <a:srgbClr val="000000"/>
                </a:solidFill>
                <a:latin typeface="Open Sans"/>
                <a:ea typeface="Open Sans"/>
                <a:cs typeface="Open Sans"/>
              </a:rPr>
              <a:t>NOT </a:t>
            </a:r>
            <a:r>
              <a:rPr sz="1600" b="1" baseline="0">
                <a:solidFill>
                  <a:srgbClr val="3D4543"/>
                </a:solidFill>
                <a:latin typeface="Open Sans"/>
                <a:ea typeface="Open Sans"/>
                <a:cs typeface="Open Sans"/>
              </a:rPr>
              <a:t>To Drink, for Non-Drinkers and Drinkers</a:t>
            </a:r>
          </a:p>
        </c:rich>
      </c:tx>
      <c:layout>
        <c:manualLayout>
          <c:xMode val="edge"/>
          <c:yMode val="edge"/>
          <c:x val="1.3355976550416162E-3"/>
          <c:y val="0"/>
        </c:manualLayout>
      </c:layout>
      <c:overlay val="0"/>
      <c:spPr>
        <a:noFill/>
        <a:ln>
          <a:noFill/>
          <a:round/>
        </a:ln>
        <a:effectLst/>
      </c:spPr>
    </c:title>
    <c:autoTitleDeleted val="0"/>
    <c:plotArea>
      <c:layout/>
      <c:barChart>
        <c:barDir val="col"/>
        <c:grouping val="clustered"/>
        <c:varyColors val="0"/>
        <c:ser>
          <c:idx val="0"/>
          <c:order val="0"/>
          <c:tx>
            <c:strRef>
              <c:f>Sheet1!$B$1</c:f>
              <c:strCache>
                <c:ptCount val="1"/>
                <c:pt idx="0">
                  <c:v>Non-drinkers</c:v>
                </c:pt>
              </c:strCache>
            </c:strRef>
          </c:tx>
          <c:spPr>
            <a:solidFill>
              <a:srgbClr val="8ADAD1"/>
            </a:solidFill>
            <a:ln>
              <a:noFill/>
              <a:round/>
            </a:ln>
            <a:effectLst/>
          </c:spPr>
          <c:invertIfNegative val="0"/>
          <c:dLbls>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I am going to drive</c:v>
                </c:pt>
                <c:pt idx="1">
                  <c:v>I don’t have to drink to have a good time</c:v>
                </c:pt>
                <c:pt idx="2">
                  <c:v>I don’t want to lose control</c:v>
                </c:pt>
                <c:pt idx="3">
                  <c:v>I am worried about the negative effects on my health</c:v>
                </c:pt>
              </c:strCache>
            </c:strRef>
          </c:cat>
          <c:val>
            <c:numRef>
              <c:f>'Sheet1'!$B$2:$B$5</c:f>
              <c:numCache>
                <c:formatCode>0%</c:formatCode>
                <c:ptCount val="4"/>
                <c:pt idx="0">
                  <c:v>0.74</c:v>
                </c:pt>
                <c:pt idx="1">
                  <c:v>0.69</c:v>
                </c:pt>
                <c:pt idx="2">
                  <c:v>0.69</c:v>
                </c:pt>
                <c:pt idx="3">
                  <c:v>0.66</c:v>
                </c:pt>
              </c:numCache>
            </c:numRef>
          </c:val>
          <c:extLst>
            <c:ext xmlns:c16="http://schemas.microsoft.com/office/drawing/2014/chart" uri="{C3380CC4-5D6E-409C-BE32-E72D297353CC}">
              <c16:uniqueId val="{00000000-2B4D-4C3C-947C-FC0F35A96766}"/>
            </c:ext>
          </c:extLst>
        </c:ser>
        <c:ser>
          <c:idx val="1"/>
          <c:order val="1"/>
          <c:tx>
            <c:strRef>
              <c:f>Sheet1!$C$1</c:f>
              <c:strCache>
                <c:ptCount val="1"/>
                <c:pt idx="0">
                  <c:v>Drinkers</c:v>
                </c:pt>
              </c:strCache>
            </c:strRef>
          </c:tx>
          <c:spPr>
            <a:solidFill>
              <a:srgbClr val="4F81BD"/>
            </a:solidFill>
            <a:ln>
              <a:noFill/>
              <a:round/>
            </a:ln>
            <a:effectLst/>
          </c:spPr>
          <c:invertIfNegative val="0"/>
          <c:dLbls>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I am going to drive</c:v>
                </c:pt>
                <c:pt idx="1">
                  <c:v>I don’t have to drink to have a good time</c:v>
                </c:pt>
                <c:pt idx="2">
                  <c:v>I don’t want to lose control</c:v>
                </c:pt>
                <c:pt idx="3">
                  <c:v>I am worried about the negative effects on my health</c:v>
                </c:pt>
              </c:strCache>
            </c:strRef>
          </c:cat>
          <c:val>
            <c:numRef>
              <c:f>'Sheet1'!$C$2:$C$5</c:f>
              <c:numCache>
                <c:formatCode>0%</c:formatCode>
                <c:ptCount val="4"/>
                <c:pt idx="0">
                  <c:v>0.82</c:v>
                </c:pt>
                <c:pt idx="1">
                  <c:v>0.46</c:v>
                </c:pt>
                <c:pt idx="2">
                  <c:v>0.48</c:v>
                </c:pt>
                <c:pt idx="3">
                  <c:v>0.32</c:v>
                </c:pt>
              </c:numCache>
            </c:numRef>
          </c:val>
          <c:extLst>
            <c:ext xmlns:c16="http://schemas.microsoft.com/office/drawing/2014/chart" uri="{C3380CC4-5D6E-409C-BE32-E72D297353CC}">
              <c16:uniqueId val="{00000001-2B4D-4C3C-947C-FC0F35A96766}"/>
            </c:ext>
          </c:extLst>
        </c:ser>
        <c:dLbls>
          <c:dLblPos val="inEnd"/>
          <c:showLegendKey val="0"/>
          <c:showVal val="1"/>
          <c:showCatName val="0"/>
          <c:showSerName val="0"/>
          <c:showPercent val="0"/>
          <c:showBubbleSize val="0"/>
        </c:dLbls>
        <c:gapWidth val="56"/>
        <c:axId val="620271824"/>
        <c:axId val="656148432"/>
      </c:barChart>
      <c:catAx>
        <c:axId val="620271824"/>
        <c:scaling>
          <c:orientation val="minMax"/>
        </c:scaling>
        <c:delete val="0"/>
        <c:axPos val="b"/>
        <c:numFmt formatCode="General" sourceLinked="1"/>
        <c:majorTickMark val="out"/>
        <c:minorTickMark val="none"/>
        <c:tickLblPos val="nextTo"/>
        <c:spPr>
          <a:ln w="9525">
            <a:noFill/>
            <a:round/>
          </a:ln>
        </c:spPr>
        <c:txPr>
          <a:bodyPr/>
          <a:lstStyle/>
          <a:p>
            <a:pPr algn="ctr">
              <a:defRPr sz="1100" b="1" baseline="0">
                <a:solidFill>
                  <a:srgbClr val="515859"/>
                </a:solidFill>
                <a:latin typeface="Open Sans"/>
                <a:ea typeface="Open Sans"/>
                <a:cs typeface="Open Sans"/>
              </a:defRPr>
            </a:pPr>
            <a:endParaRPr lang="en-US"/>
          </a:p>
        </c:txPr>
        <c:crossAx val="656148432"/>
        <c:crosses val="autoZero"/>
        <c:auto val="1"/>
        <c:lblAlgn val="ctr"/>
        <c:lblOffset val="100"/>
        <c:noMultiLvlLbl val="0"/>
      </c:catAx>
      <c:valAx>
        <c:axId val="656148432"/>
        <c:scaling>
          <c:orientation val="minMax"/>
          <c:max val="1"/>
          <c:min val="0"/>
        </c:scaling>
        <c:delete val="0"/>
        <c:axPos val="l"/>
        <c:minorGridlines>
          <c:spPr>
            <a:ln w="9525">
              <a:noFill/>
              <a:round/>
            </a:ln>
          </c:spPr>
        </c:minorGridlines>
        <c:title>
          <c:tx>
            <c:rich>
              <a:bodyPr rot="-5400000" vert="horz"/>
              <a:lstStyle/>
              <a:p>
                <a:pPr>
                  <a:defRPr lang="en-US" sz="800" b="0" i="0" baseline="0">
                    <a:solidFill>
                      <a:srgbClr val="515859"/>
                    </a:solidFill>
                    <a:latin typeface="Lato"/>
                    <a:ea typeface="Lato"/>
                    <a:cs typeface="Lato"/>
                  </a:defRPr>
                </a:pPr>
                <a:r>
                  <a:rPr lang="en-US" sz="800" b="0" i="0" baseline="0">
                    <a:solidFill>
                      <a:srgbClr val="515859"/>
                    </a:solidFill>
                    <a:latin typeface="Lato"/>
                    <a:ea typeface="Lato"/>
                    <a:cs typeface="Lato"/>
                  </a:rPr>
                  <a:t>Percentage of Non-drinkers or Drinkers</a:t>
                </a:r>
              </a:p>
            </c:rich>
          </c:tx>
          <c:layout>
            <c:manualLayout>
              <c:xMode val="edge"/>
              <c:yMode val="edge"/>
              <c:x val="1.0683832325480326E-2"/>
              <c:y val="0.38110309128025666"/>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sz="900" b="1" baseline="0">
                <a:solidFill>
                  <a:srgbClr val="515859"/>
                </a:solidFill>
                <a:latin typeface="Open Sans"/>
                <a:ea typeface="Open Sans"/>
                <a:cs typeface="Open Sans"/>
              </a:defRPr>
            </a:pPr>
            <a:endParaRPr lang="en-US"/>
          </a:p>
        </c:txPr>
        <c:crossAx val="620271824"/>
        <c:crosses val="autoZero"/>
        <c:crossBetween val="between"/>
      </c:valAx>
      <c:spPr>
        <a:noFill/>
        <a:ln>
          <a:noFill/>
          <a:round/>
        </a:ln>
        <a:effectLst/>
      </c:spPr>
    </c:plotArea>
    <c:legend>
      <c:legendPos val="t"/>
      <c:layout>
        <c:manualLayout>
          <c:xMode val="edge"/>
          <c:yMode val="edge"/>
          <c:x val="0.41479487940241133"/>
          <c:y val="0.10782407407407407"/>
          <c:w val="0.49378444956296147"/>
          <c:h val="4.9019940215806357E-2"/>
        </c:manualLayout>
      </c:layout>
      <c:overlay val="0"/>
      <c:spPr>
        <a:noFill/>
        <a:ln>
          <a:noFill/>
          <a:round/>
        </a:ln>
        <a:effectLst/>
      </c:spPr>
      <c:txPr>
        <a:bodyPr/>
        <a:lstStyle/>
        <a:p>
          <a:pPr>
            <a:defRPr sz="1200" b="1" baseline="0">
              <a:solidFill>
                <a:srgbClr val="515859"/>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515859"/>
                </a:solidFill>
                <a:latin typeface="Open Sans"/>
                <a:ea typeface="Open Sans"/>
                <a:cs typeface="Open Sans"/>
              </a:defRPr>
            </a:pPr>
            <a:r>
              <a:rPr lang="en-US" sz="1600" b="1" i="0" baseline="0">
                <a:solidFill>
                  <a:srgbClr val="515859"/>
                </a:solidFill>
                <a:latin typeface="Open Sans"/>
                <a:ea typeface="Open Sans"/>
                <a:cs typeface="Open Sans"/>
              </a:rPr>
              <a:t>High-Risk Behaviors, by Gender Identity</a:t>
            </a:r>
          </a:p>
        </c:rich>
      </c:tx>
      <c:layout>
        <c:manualLayout>
          <c:xMode val="edge"/>
          <c:yMode val="edge"/>
          <c:x val="7.1801223847115696E-4"/>
          <c:y val="2.3148148148148147E-3"/>
        </c:manualLayout>
      </c:layout>
      <c:overlay val="0"/>
      <c:spPr>
        <a:noFill/>
        <a:ln>
          <a:noFill/>
          <a:round/>
        </a:ln>
        <a:effectLst/>
      </c:spPr>
    </c:title>
    <c:autoTitleDeleted val="0"/>
    <c:plotArea>
      <c:layout>
        <c:manualLayout>
          <c:layoutTarget val="inner"/>
          <c:xMode val="edge"/>
          <c:yMode val="edge"/>
          <c:x val="9.6613923870459209E-2"/>
          <c:y val="0.16712962962962963"/>
          <c:w val="0.88129217531138637"/>
          <c:h val="0.72503718285214358"/>
        </c:manualLayout>
      </c:layout>
      <c:barChart>
        <c:barDir val="col"/>
        <c:grouping val="clustered"/>
        <c:varyColors val="0"/>
        <c:ser>
          <c:idx val="0"/>
          <c:order val="0"/>
          <c:tx>
            <c:strRef>
              <c:f>Sheet1!$B$1</c:f>
              <c:strCache>
                <c:ptCount val="1"/>
                <c:pt idx="0">
                  <c:v>He / Him</c:v>
                </c:pt>
              </c:strCache>
            </c:strRef>
          </c:tx>
          <c:spPr>
            <a:solidFill>
              <a:srgbClr val="88A6E1"/>
            </a:solidFill>
            <a:ln>
              <a:noFill/>
              <a:round/>
            </a:ln>
            <a:effectLst/>
          </c:spPr>
          <c:invertIfNegative val="0"/>
          <c:dLbls>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'Sheet1'!$A$2:$A$4</c:f>
              <c:strCache>
                <c:ptCount val="3"/>
                <c:pt idx="0">
                  <c:v>Pregame</c:v>
                </c:pt>
                <c:pt idx="1">
                  <c:v>Chug</c:v>
                </c:pt>
                <c:pt idx="2">
                  <c:v>Shots</c:v>
                </c:pt>
              </c:strCache>
            </c:strRef>
          </c:cat>
          <c:val>
            <c:numRef>
              <c:f>'Sheet1'!$B$2:$B$4</c:f>
              <c:numCache>
                <c:formatCode>0%</c:formatCode>
                <c:ptCount val="3"/>
                <c:pt idx="0">
                  <c:v>0.44</c:v>
                </c:pt>
                <c:pt idx="1">
                  <c:v>0.59</c:v>
                </c:pt>
                <c:pt idx="2">
                  <c:v>0.65</c:v>
                </c:pt>
              </c:numCache>
            </c:numRef>
          </c:val>
          <c:extLst>
            <c:ext xmlns:c16="http://schemas.microsoft.com/office/drawing/2014/chart" uri="{C3380CC4-5D6E-409C-BE32-E72D297353CC}">
              <c16:uniqueId val="{00000000-D7BF-444E-A401-070F9C2AAFBB}"/>
            </c:ext>
          </c:extLst>
        </c:ser>
        <c:ser>
          <c:idx val="1"/>
          <c:order val="1"/>
          <c:tx>
            <c:strRef>
              <c:f>Sheet1!$C$1</c:f>
              <c:strCache>
                <c:ptCount val="1"/>
                <c:pt idx="0">
                  <c:v>She / Her</c:v>
                </c:pt>
              </c:strCache>
            </c:strRef>
          </c:tx>
          <c:spPr>
            <a:solidFill>
              <a:srgbClr val="1F497D"/>
            </a:solidFill>
            <a:ln>
              <a:noFill/>
              <a:round/>
            </a:ln>
            <a:effectLst/>
          </c:spPr>
          <c:invertIfNegative val="0"/>
          <c:dLbls>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'Sheet1'!$A$2:$A$4</c:f>
              <c:strCache>
                <c:ptCount val="3"/>
                <c:pt idx="0">
                  <c:v>Pregame</c:v>
                </c:pt>
                <c:pt idx="1">
                  <c:v>Chug</c:v>
                </c:pt>
                <c:pt idx="2">
                  <c:v>Shots</c:v>
                </c:pt>
              </c:strCache>
            </c:strRef>
          </c:cat>
          <c:val>
            <c:numRef>
              <c:f>'Sheet1'!$C$2:$C$4</c:f>
              <c:numCache>
                <c:formatCode>0%</c:formatCode>
                <c:ptCount val="3"/>
                <c:pt idx="0">
                  <c:v>0.67</c:v>
                </c:pt>
                <c:pt idx="1">
                  <c:v>0.31</c:v>
                </c:pt>
                <c:pt idx="2">
                  <c:v>0.6</c:v>
                </c:pt>
              </c:numCache>
            </c:numRef>
          </c:val>
          <c:extLst>
            <c:ext xmlns:c16="http://schemas.microsoft.com/office/drawing/2014/chart" uri="{C3380CC4-5D6E-409C-BE32-E72D297353CC}">
              <c16:uniqueId val="{00000001-D7BF-444E-A401-070F9C2AAFBB}"/>
            </c:ext>
          </c:extLst>
        </c:ser>
        <c:dLbls>
          <c:dLblPos val="outEnd"/>
          <c:showLegendKey val="0"/>
          <c:showVal val="1"/>
          <c:showCatName val="0"/>
          <c:showSerName val="0"/>
          <c:showPercent val="0"/>
          <c:showBubbleSize val="0"/>
        </c:dLbls>
        <c:gapWidth val="56"/>
        <c:axId val="747461024"/>
        <c:axId val="632975248"/>
      </c:barChart>
      <c:catAx>
        <c:axId val="747461024"/>
        <c:scaling>
          <c:orientation val="minMax"/>
        </c:scaling>
        <c:delete val="0"/>
        <c:axPos val="b"/>
        <c:numFmt formatCode="General" sourceLinked="1"/>
        <c:majorTickMark val="out"/>
        <c:minorTickMark val="none"/>
        <c:tickLblPos val="nextTo"/>
        <c:spPr>
          <a:ln w="9525">
            <a:noFill/>
            <a:round/>
          </a:ln>
        </c:spPr>
        <c:txPr>
          <a:bodyPr/>
          <a:lstStyle/>
          <a:p>
            <a:pPr algn="ctr">
              <a:defRPr sz="1200" b="1" baseline="0">
                <a:solidFill>
                  <a:srgbClr val="515859"/>
                </a:solidFill>
                <a:latin typeface="Open Sans"/>
                <a:ea typeface="Open Sans"/>
                <a:cs typeface="Open Sans"/>
              </a:defRPr>
            </a:pPr>
            <a:endParaRPr lang="en-US"/>
          </a:p>
        </c:txPr>
        <c:crossAx val="632975248"/>
        <c:crosses val="autoZero"/>
        <c:auto val="1"/>
        <c:lblAlgn val="ctr"/>
        <c:lblOffset val="100"/>
        <c:noMultiLvlLbl val="0"/>
      </c:catAx>
      <c:valAx>
        <c:axId val="632975248"/>
        <c:scaling>
          <c:orientation val="minMax"/>
          <c:max val="1"/>
          <c:min val="0"/>
        </c:scaling>
        <c:delete val="0"/>
        <c:axPos val="l"/>
        <c:minorGridlines>
          <c:spPr>
            <a:ln w="9525">
              <a:noFill/>
              <a:round/>
            </a:ln>
          </c:spPr>
        </c:minorGridlines>
        <c:title>
          <c:tx>
            <c:rich>
              <a:bodyPr rot="-5400000" vert="horz"/>
              <a:lstStyle/>
              <a:p>
                <a:pPr>
                  <a:defRPr lang="en-US" sz="800" b="0" i="0" baseline="0">
                    <a:solidFill>
                      <a:srgbClr val="515859"/>
                    </a:solidFill>
                    <a:latin typeface="Open Sans"/>
                    <a:ea typeface="Open Sans"/>
                    <a:cs typeface="Open Sans"/>
                  </a:defRPr>
                </a:pPr>
                <a:r>
                  <a:rPr lang="en-US" sz="800" b="0" i="0" baseline="0">
                    <a:solidFill>
                      <a:srgbClr val="515859"/>
                    </a:solidFill>
                    <a:latin typeface="Open Sans"/>
                    <a:ea typeface="Open Sans"/>
                    <a:cs typeface="Open Sans"/>
                  </a:rPr>
                  <a:t>Percentage of Drinkers</a:t>
                </a:r>
              </a:p>
            </c:rich>
          </c:tx>
          <c:layout>
            <c:manualLayout>
              <c:xMode val="edge"/>
              <c:yMode val="edge"/>
              <c:x val="1.0683832325480326E-2"/>
              <c:y val="0.39876950277048701"/>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sz="900" b="1" baseline="0">
                <a:solidFill>
                  <a:srgbClr val="515859"/>
                </a:solidFill>
                <a:latin typeface="Open Sans"/>
                <a:ea typeface="Open Sans"/>
                <a:cs typeface="Open Sans"/>
              </a:defRPr>
            </a:pPr>
            <a:endParaRPr lang="en-US"/>
          </a:p>
        </c:txPr>
        <c:crossAx val="747461024"/>
        <c:crosses val="autoZero"/>
        <c:crossBetween val="between"/>
      </c:valAx>
      <c:spPr>
        <a:noFill/>
        <a:ln>
          <a:noFill/>
          <a:round/>
        </a:ln>
        <a:effectLst/>
      </c:spPr>
    </c:plotArea>
    <c:legend>
      <c:legendPos val="t"/>
      <c:layout>
        <c:manualLayout>
          <c:xMode val="edge"/>
          <c:yMode val="edge"/>
          <c:x val="0.50138177817786844"/>
          <c:y val="6.7592592592592607E-2"/>
          <c:w val="0.46723397013954743"/>
          <c:h val="5.6722076407115775E-2"/>
        </c:manualLayout>
      </c:layout>
      <c:overlay val="0"/>
      <c:spPr>
        <a:noFill/>
        <a:ln>
          <a:noFill/>
          <a:round/>
        </a:ln>
        <a:effectLst/>
      </c:spPr>
      <c:txPr>
        <a:bodyPr/>
        <a:lstStyle/>
        <a:p>
          <a:pPr>
            <a:defRPr sz="1100" b="1" baseline="0">
              <a:solidFill>
                <a:srgbClr val="515859"/>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515859"/>
                </a:solidFill>
                <a:latin typeface="Open Sans"/>
                <a:ea typeface="Open Sans"/>
                <a:cs typeface="Open Sans"/>
              </a:defRPr>
            </a:pPr>
            <a:r>
              <a:rPr lang="en-US" sz="1600" b="1" i="0" baseline="0">
                <a:solidFill>
                  <a:srgbClr val="515859"/>
                </a:solidFill>
                <a:latin typeface="Open Sans"/>
                <a:ea typeface="Open Sans"/>
                <a:cs typeface="Open Sans"/>
              </a:rPr>
              <a:t>Top Negative Outcomes Experienced</a:t>
            </a:r>
          </a:p>
        </c:rich>
      </c:tx>
      <c:layout>
        <c:manualLayout>
          <c:xMode val="edge"/>
          <c:yMode val="edge"/>
          <c:x val="1.9073188537361744E-4"/>
          <c:y val="0"/>
        </c:manualLayout>
      </c:layout>
      <c:overlay val="0"/>
      <c:spPr>
        <a:noFill/>
        <a:ln>
          <a:noFill/>
          <a:round/>
        </a:ln>
        <a:effectLst/>
      </c:spPr>
    </c:title>
    <c:autoTitleDeleted val="0"/>
    <c:plotArea>
      <c:layout>
        <c:manualLayout>
          <c:layoutTarget val="inner"/>
          <c:xMode val="edge"/>
          <c:yMode val="edge"/>
          <c:x val="9.6613923870459209E-2"/>
          <c:y val="0.20231481481481486"/>
          <c:w val="0.88129217531138637"/>
          <c:h val="0.65281496062992128"/>
        </c:manualLayout>
      </c:layout>
      <c:barChart>
        <c:barDir val="col"/>
        <c:grouping val="clustered"/>
        <c:varyColors val="0"/>
        <c:ser>
          <c:idx val="0"/>
          <c:order val="0"/>
          <c:tx>
            <c:strRef>
              <c:f>Sheet1!$B$1</c:f>
              <c:strCache>
                <c:ptCount val="1"/>
                <c:pt idx="0">
                  <c:v>Your Institution</c:v>
                </c:pt>
              </c:strCache>
            </c:strRef>
          </c:tx>
          <c:spPr>
            <a:solidFill>
              <a:srgbClr val="2D8F83"/>
            </a:solidFill>
            <a:ln>
              <a:noFill/>
              <a:round/>
            </a:ln>
            <a:effectLst/>
          </c:spPr>
          <c:invertIfNegative val="0"/>
          <c:dPt>
            <c:idx val="0"/>
            <c:invertIfNegative val="0"/>
            <c:bubble3D val="0"/>
            <c:extLst>
              <c:ext xmlns:c16="http://schemas.microsoft.com/office/drawing/2014/chart" uri="{C3380CC4-5D6E-409C-BE32-E72D297353CC}">
                <c16:uniqueId val="{00000001-6904-4BA4-AEF3-5F8C8E04BA81}"/>
              </c:ext>
            </c:extLst>
          </c:dPt>
          <c:dLbls>
            <c:dLbl>
              <c:idx val="0"/>
              <c:tx>
                <c:rich>
                  <a:bodyPr/>
                  <a:lstStyle/>
                  <a:p>
                    <a:fld id="{C1C5B820-BA97-46F5-89C0-B4B82AE36AEC}" type="VALUE">
                      <a:rPr lang="en-US" baseline="0">
                        <a:solidFill>
                          <a:srgbClr val="515859"/>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04-4BA4-AEF3-5F8C8E04BA81}"/>
                </c:ext>
              </c:extLst>
            </c:dLbl>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Felt sick to your stomach</c:v>
                </c:pt>
                <c:pt idx="1">
                  <c:v>Got a hangover</c:v>
                </c:pt>
                <c:pt idx="2">
                  <c:v>Did something you regretted</c:v>
                </c:pt>
                <c:pt idx="3">
                  <c:v>Embarrassed yourself</c:v>
                </c:pt>
              </c:strCache>
            </c:strRef>
          </c:cat>
          <c:val>
            <c:numRef>
              <c:f>'Sheet1'!$B$2:$B$5</c:f>
              <c:numCache>
                <c:formatCode>0%</c:formatCode>
                <c:ptCount val="4"/>
                <c:pt idx="0">
                  <c:v>0.26</c:v>
                </c:pt>
                <c:pt idx="1">
                  <c:v>0.23</c:v>
                </c:pt>
                <c:pt idx="2">
                  <c:v>0.14000000000000001</c:v>
                </c:pt>
                <c:pt idx="3">
                  <c:v>0.13</c:v>
                </c:pt>
              </c:numCache>
            </c:numRef>
          </c:val>
          <c:extLst>
            <c:ext xmlns:c16="http://schemas.microsoft.com/office/drawing/2014/chart" uri="{C3380CC4-5D6E-409C-BE32-E72D297353CC}">
              <c16:uniqueId val="{00000002-6904-4BA4-AEF3-5F8C8E04BA81}"/>
            </c:ext>
          </c:extLst>
        </c:ser>
        <c:ser>
          <c:idx val="1"/>
          <c:order val="1"/>
          <c:tx>
            <c:strRef>
              <c:f>Sheet1!$C$1</c:f>
              <c:strCache>
                <c:ptCount val="1"/>
                <c:pt idx="0">
                  <c:v>Peer Institutions</c:v>
                </c:pt>
              </c:strCache>
            </c:strRef>
          </c:tx>
          <c:spPr>
            <a:solidFill>
              <a:srgbClr val="B2E0F5"/>
            </a:solidFill>
            <a:ln>
              <a:noFill/>
              <a:round/>
            </a:ln>
            <a:effectLst/>
          </c:spPr>
          <c:invertIfNegative val="0"/>
          <c:dLbls>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Felt sick to your stomach</c:v>
                </c:pt>
                <c:pt idx="1">
                  <c:v>Got a hangover</c:v>
                </c:pt>
                <c:pt idx="2">
                  <c:v>Did something you regretted</c:v>
                </c:pt>
                <c:pt idx="3">
                  <c:v>Embarrassed yourself</c:v>
                </c:pt>
              </c:strCache>
            </c:strRef>
          </c:cat>
          <c:val>
            <c:numRef>
              <c:f>'Sheet1'!$C$2:$C$5</c:f>
              <c:numCache>
                <c:formatCode>0%</c:formatCode>
                <c:ptCount val="4"/>
                <c:pt idx="0">
                  <c:v>0.27</c:v>
                </c:pt>
                <c:pt idx="1">
                  <c:v>0.32</c:v>
                </c:pt>
                <c:pt idx="2">
                  <c:v>0.14000000000000001</c:v>
                </c:pt>
                <c:pt idx="3">
                  <c:v>0.14000000000000001</c:v>
                </c:pt>
              </c:numCache>
            </c:numRef>
          </c:val>
          <c:extLst>
            <c:ext xmlns:c16="http://schemas.microsoft.com/office/drawing/2014/chart" uri="{C3380CC4-5D6E-409C-BE32-E72D297353CC}">
              <c16:uniqueId val="{00000003-6904-4BA4-AEF3-5F8C8E04BA81}"/>
            </c:ext>
          </c:extLst>
        </c:ser>
        <c:dLbls>
          <c:dLblPos val="outEnd"/>
          <c:showLegendKey val="0"/>
          <c:showVal val="1"/>
          <c:showCatName val="0"/>
          <c:showSerName val="0"/>
          <c:showPercent val="0"/>
          <c:showBubbleSize val="0"/>
        </c:dLbls>
        <c:gapWidth val="56"/>
        <c:axId val="628864752"/>
        <c:axId val="620307344"/>
      </c:barChart>
      <c:catAx>
        <c:axId val="628864752"/>
        <c:scaling>
          <c:orientation val="minMax"/>
        </c:scaling>
        <c:delete val="0"/>
        <c:axPos val="b"/>
        <c:numFmt formatCode="General" sourceLinked="1"/>
        <c:majorTickMark val="out"/>
        <c:minorTickMark val="none"/>
        <c:tickLblPos val="nextTo"/>
        <c:spPr>
          <a:ln w="9525">
            <a:noFill/>
            <a:round/>
          </a:ln>
        </c:spPr>
        <c:txPr>
          <a:bodyPr/>
          <a:lstStyle/>
          <a:p>
            <a:pPr algn="ctr">
              <a:defRPr b="1" baseline="0">
                <a:solidFill>
                  <a:srgbClr val="3D4543"/>
                </a:solidFill>
                <a:latin typeface="Open Sans"/>
                <a:ea typeface="Open Sans"/>
                <a:cs typeface="Open Sans"/>
              </a:defRPr>
            </a:pPr>
            <a:endParaRPr lang="en-US"/>
          </a:p>
        </c:txPr>
        <c:crossAx val="620307344"/>
        <c:crosses val="autoZero"/>
        <c:auto val="1"/>
        <c:lblAlgn val="ctr"/>
        <c:lblOffset val="100"/>
        <c:noMultiLvlLbl val="0"/>
      </c:catAx>
      <c:valAx>
        <c:axId val="620307344"/>
        <c:scaling>
          <c:orientation val="minMax"/>
          <c:min val="0"/>
        </c:scaling>
        <c:delete val="0"/>
        <c:axPos val="l"/>
        <c:minorGridlines>
          <c:spPr>
            <a:ln w="9525">
              <a:noFill/>
              <a:round/>
            </a:ln>
          </c:spPr>
        </c:minorGridlines>
        <c:title>
          <c:tx>
            <c:rich>
              <a:bodyPr rot="-5400000" vert="horz"/>
              <a:lstStyle/>
              <a:p>
                <a:pPr>
                  <a:defRPr lang="en-US" sz="800" b="0" i="0" baseline="0">
                    <a:solidFill>
                      <a:srgbClr val="515859"/>
                    </a:solidFill>
                    <a:latin typeface="Lato"/>
                    <a:ea typeface="Lato"/>
                    <a:cs typeface="Lato"/>
                  </a:defRPr>
                </a:pPr>
                <a:r>
                  <a:rPr lang="en-US" sz="800" b="0" i="0" baseline="0">
                    <a:solidFill>
                      <a:srgbClr val="515859"/>
                    </a:solidFill>
                    <a:latin typeface="Lato"/>
                    <a:ea typeface="Lato"/>
                    <a:cs typeface="Lato"/>
                  </a:rPr>
                  <a:t>Percentage of Drinkers</a:t>
                </a:r>
              </a:p>
            </c:rich>
          </c:tx>
          <c:layout>
            <c:manualLayout>
              <c:xMode val="edge"/>
              <c:yMode val="edge"/>
              <c:x val="1.0683832325480326E-2"/>
              <c:y val="0.38256579906678334"/>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sz="900" b="1" baseline="0">
                <a:solidFill>
                  <a:srgbClr val="515859"/>
                </a:solidFill>
                <a:latin typeface="Open Sans"/>
                <a:ea typeface="Open Sans"/>
                <a:cs typeface="Open Sans"/>
              </a:defRPr>
            </a:pPr>
            <a:endParaRPr lang="en-US"/>
          </a:p>
        </c:txPr>
        <c:crossAx val="628864752"/>
        <c:crosses val="autoZero"/>
        <c:crossBetween val="between"/>
      </c:valAx>
      <c:spPr>
        <a:noFill/>
        <a:ln>
          <a:noFill/>
          <a:round/>
        </a:ln>
        <a:effectLst/>
      </c:spPr>
    </c:plotArea>
    <c:legend>
      <c:legendPos val="t"/>
      <c:layout>
        <c:manualLayout>
          <c:xMode val="edge"/>
          <c:yMode val="edge"/>
          <c:x val="0.44852057848379862"/>
          <c:y val="8.1944474316300059E-2"/>
          <c:w val="0.53278548261493097"/>
          <c:h val="7.7555438012335234E-2"/>
        </c:manualLayout>
      </c:layout>
      <c:overlay val="0"/>
      <c:spPr>
        <a:noFill/>
        <a:ln>
          <a:noFill/>
          <a:round/>
        </a:ln>
        <a:effectLst/>
      </c:spPr>
      <c:txPr>
        <a:bodyPr/>
        <a:lstStyle/>
        <a:p>
          <a:pPr>
            <a:defRPr sz="1100" b="1" baseline="0">
              <a:solidFill>
                <a:srgbClr val="515859"/>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D4543"/>
                </a:solidFill>
                <a:latin typeface="Open Sans"/>
                <a:ea typeface="Open Sans"/>
                <a:cs typeface="Open Sans"/>
              </a:defRPr>
            </a:pPr>
            <a:r>
              <a:rPr lang="en-US" sz="1600" b="1" i="0" baseline="0">
                <a:solidFill>
                  <a:srgbClr val="3D4543"/>
                </a:solidFill>
                <a:latin typeface="Open Sans"/>
                <a:ea typeface="Open Sans"/>
                <a:cs typeface="Open Sans"/>
              </a:rPr>
              <a:t>Race and/or Ethnicity</a:t>
            </a:r>
          </a:p>
        </c:rich>
      </c:tx>
      <c:layout>
        <c:manualLayout>
          <c:xMode val="edge"/>
          <c:yMode val="edge"/>
          <c:x val="5.1589246367635809E-2"/>
          <c:y val="3.4346595632940465E-3"/>
        </c:manualLayout>
      </c:layout>
      <c:overlay val="0"/>
      <c:spPr>
        <a:noFill/>
        <a:ln>
          <a:noFill/>
          <a:round/>
        </a:ln>
        <a:effectLst/>
      </c:spPr>
    </c:title>
    <c:autoTitleDeleted val="0"/>
    <c:plotArea>
      <c:layout>
        <c:manualLayout>
          <c:layoutTarget val="inner"/>
          <c:xMode val="edge"/>
          <c:yMode val="edge"/>
          <c:x val="0.103163570899791"/>
          <c:y val="0.132486493402978"/>
          <c:w val="0.86905865132243099"/>
          <c:h val="0.68978687463307997"/>
        </c:manualLayout>
      </c:layout>
      <c:barChart>
        <c:barDir val="col"/>
        <c:grouping val="clustered"/>
        <c:varyColors val="0"/>
        <c:ser>
          <c:idx val="0"/>
          <c:order val="0"/>
          <c:tx>
            <c:strRef>
              <c:f>Sheet1!$B$1</c:f>
              <c:strCache>
                <c:ptCount val="1"/>
                <c:pt idx="0">
                  <c:v>Column1</c:v>
                </c:pt>
              </c:strCache>
            </c:strRef>
          </c:tx>
          <c:spPr>
            <a:solidFill>
              <a:srgbClr val="3CBEAD"/>
            </a:solidFill>
            <a:ln>
              <a:noFill/>
              <a:round/>
            </a:ln>
            <a:effectLst/>
          </c:spPr>
          <c:invertIfNegative val="0"/>
          <c:dPt>
            <c:idx val="0"/>
            <c:invertIfNegative val="0"/>
            <c:bubble3D val="0"/>
            <c:spPr>
              <a:solidFill>
                <a:srgbClr val="1F497D"/>
              </a:solidFill>
              <a:ln>
                <a:noFill/>
                <a:round/>
              </a:ln>
              <a:effectLst/>
            </c:spPr>
            <c:extLst>
              <c:ext xmlns:c16="http://schemas.microsoft.com/office/drawing/2014/chart" uri="{C3380CC4-5D6E-409C-BE32-E72D297353CC}">
                <c16:uniqueId val="{00000001-8B18-41FF-9B7B-0E31C9C673BA}"/>
              </c:ext>
            </c:extLst>
          </c:dPt>
          <c:dPt>
            <c:idx val="1"/>
            <c:invertIfNegative val="0"/>
            <c:bubble3D val="0"/>
            <c:spPr>
              <a:solidFill>
                <a:srgbClr val="F79646"/>
              </a:solidFill>
              <a:ln>
                <a:noFill/>
                <a:round/>
              </a:ln>
              <a:effectLst/>
            </c:spPr>
            <c:extLst>
              <c:ext xmlns:c16="http://schemas.microsoft.com/office/drawing/2014/chart" uri="{C3380CC4-5D6E-409C-BE32-E72D297353CC}">
                <c16:uniqueId val="{00000003-8B18-41FF-9B7B-0E31C9C673BA}"/>
              </c:ext>
            </c:extLst>
          </c:dPt>
          <c:dPt>
            <c:idx val="2"/>
            <c:invertIfNegative val="0"/>
            <c:bubble3D val="0"/>
            <c:spPr>
              <a:solidFill>
                <a:srgbClr val="9BBB59"/>
              </a:solidFill>
              <a:ln>
                <a:noFill/>
                <a:round/>
              </a:ln>
              <a:effectLst/>
            </c:spPr>
            <c:extLst>
              <c:ext xmlns:c16="http://schemas.microsoft.com/office/drawing/2014/chart" uri="{C3380CC4-5D6E-409C-BE32-E72D297353CC}">
                <c16:uniqueId val="{00000005-8B18-41FF-9B7B-0E31C9C673BA}"/>
              </c:ext>
            </c:extLst>
          </c:dPt>
          <c:dPt>
            <c:idx val="3"/>
            <c:invertIfNegative val="0"/>
            <c:bubble3D val="0"/>
            <c:spPr>
              <a:solidFill>
                <a:srgbClr val="4BACC6"/>
              </a:solidFill>
              <a:ln>
                <a:noFill/>
                <a:round/>
              </a:ln>
              <a:effectLst/>
            </c:spPr>
            <c:extLst>
              <c:ext xmlns:c16="http://schemas.microsoft.com/office/drawing/2014/chart" uri="{C3380CC4-5D6E-409C-BE32-E72D297353CC}">
                <c16:uniqueId val="{00000007-8B18-41FF-9B7B-0E31C9C673BA}"/>
              </c:ext>
            </c:extLst>
          </c:dPt>
          <c:dPt>
            <c:idx val="4"/>
            <c:invertIfNegative val="0"/>
            <c:bubble3D val="0"/>
            <c:spPr>
              <a:solidFill>
                <a:srgbClr val="A90E1B"/>
              </a:solidFill>
              <a:ln>
                <a:noFill/>
                <a:round/>
              </a:ln>
              <a:effectLst/>
            </c:spPr>
            <c:extLst>
              <c:ext xmlns:c16="http://schemas.microsoft.com/office/drawing/2014/chart" uri="{C3380CC4-5D6E-409C-BE32-E72D297353CC}">
                <c16:uniqueId val="{00000009-8B18-41FF-9B7B-0E31C9C673BA}"/>
              </c:ext>
            </c:extLst>
          </c:dPt>
          <c:dPt>
            <c:idx val="5"/>
            <c:invertIfNegative val="0"/>
            <c:bubble3D val="0"/>
            <c:spPr>
              <a:solidFill>
                <a:srgbClr val="4F81BD"/>
              </a:solidFill>
              <a:ln>
                <a:noFill/>
                <a:round/>
              </a:ln>
              <a:effectLst/>
            </c:spPr>
            <c:extLst>
              <c:ext xmlns:c16="http://schemas.microsoft.com/office/drawing/2014/chart" uri="{C3380CC4-5D6E-409C-BE32-E72D297353CC}">
                <c16:uniqueId val="{0000000B-8B18-41FF-9B7B-0E31C9C673BA}"/>
              </c:ext>
            </c:extLst>
          </c:dPt>
          <c:dLbls>
            <c:spPr>
              <a:noFill/>
              <a:ln>
                <a:noFill/>
                <a:round/>
              </a:ln>
              <a:effectLst/>
            </c:spPr>
            <c:txPr>
              <a:bodyPr/>
              <a:lstStyle/>
              <a:p>
                <a:pPr>
                  <a:defRPr sz="14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'Sheet1'!$A$2:$A$9</c:f>
              <c:strCache>
                <c:ptCount val="8"/>
                <c:pt idx="0">
                  <c:v>American Indian or Alaska Native</c:v>
                </c:pt>
                <c:pt idx="1">
                  <c:v>Black or African American</c:v>
                </c:pt>
                <c:pt idx="2">
                  <c:v>White </c:v>
                </c:pt>
                <c:pt idx="3">
                  <c:v>Hispanic, Latina/o/x, or Spanish origin</c:v>
                </c:pt>
                <c:pt idx="4">
                  <c:v>Asian</c:v>
                </c:pt>
                <c:pt idx="5">
                  <c:v>Middle Eastern or North African</c:v>
                </c:pt>
                <c:pt idx="6">
                  <c:v>Native Hawaiian or Other Pacific Islander</c:v>
                </c:pt>
                <c:pt idx="7">
                  <c:v>Other race, ethnicity, or origin</c:v>
                </c:pt>
              </c:strCache>
            </c:strRef>
          </c:cat>
          <c:val>
            <c:numRef>
              <c:f>'Sheet1'!$B$2:$B$9</c:f>
              <c:numCache>
                <c:formatCode>0%</c:formatCode>
                <c:ptCount val="8"/>
                <c:pt idx="0">
                  <c:v>0.01</c:v>
                </c:pt>
                <c:pt idx="1">
                  <c:v>0.09</c:v>
                </c:pt>
                <c:pt idx="2">
                  <c:v>0.41</c:v>
                </c:pt>
                <c:pt idx="3">
                  <c:v>0.09</c:v>
                </c:pt>
                <c:pt idx="4">
                  <c:v>0.37</c:v>
                </c:pt>
                <c:pt idx="5">
                  <c:v>0.02</c:v>
                </c:pt>
                <c:pt idx="6">
                  <c:v>0</c:v>
                </c:pt>
                <c:pt idx="7">
                  <c:v>0</c:v>
                </c:pt>
              </c:numCache>
            </c:numRef>
          </c:val>
          <c:extLst>
            <c:ext xmlns:c16="http://schemas.microsoft.com/office/drawing/2014/chart" uri="{C3380CC4-5D6E-409C-BE32-E72D297353CC}">
              <c16:uniqueId val="{0000000C-8B18-41FF-9B7B-0E31C9C673BA}"/>
            </c:ext>
          </c:extLst>
        </c:ser>
        <c:dLbls>
          <c:showLegendKey val="0"/>
          <c:showVal val="0"/>
          <c:showCatName val="0"/>
          <c:showSerName val="0"/>
          <c:showPercent val="0"/>
          <c:showBubbleSize val="0"/>
        </c:dLbls>
        <c:gapWidth val="25"/>
        <c:axId val="753231296"/>
        <c:axId val="706207504"/>
      </c:barChart>
      <c:catAx>
        <c:axId val="753231296"/>
        <c:scaling>
          <c:orientation val="minMax"/>
        </c:scaling>
        <c:delete val="0"/>
        <c:axPos val="b"/>
        <c:numFmt formatCode="General" sourceLinked="1"/>
        <c:majorTickMark val="out"/>
        <c:minorTickMark val="none"/>
        <c:tickLblPos val="nextTo"/>
        <c:spPr>
          <a:ln w="9525">
            <a:noFill/>
            <a:round/>
          </a:ln>
        </c:spPr>
        <c:txPr>
          <a:bodyPr/>
          <a:lstStyle/>
          <a:p>
            <a:pPr algn="ctr">
              <a:defRPr sz="900" b="1" baseline="0">
                <a:solidFill>
                  <a:srgbClr val="3D4543"/>
                </a:solidFill>
                <a:latin typeface="Open Sans"/>
                <a:ea typeface="Open Sans"/>
                <a:cs typeface="Open Sans"/>
              </a:defRPr>
            </a:pPr>
            <a:endParaRPr lang="en-US"/>
          </a:p>
        </c:txPr>
        <c:crossAx val="706207504"/>
        <c:crosses val="autoZero"/>
        <c:auto val="1"/>
        <c:lblAlgn val="ctr"/>
        <c:lblOffset val="100"/>
        <c:noMultiLvlLbl val="0"/>
      </c:catAx>
      <c:valAx>
        <c:axId val="706207504"/>
        <c:scaling>
          <c:orientation val="minMax"/>
          <c:min val="0"/>
        </c:scaling>
        <c:delete val="0"/>
        <c:axPos val="l"/>
        <c:minorGridlines>
          <c:spPr>
            <a:ln w="9525">
              <a:noFill/>
              <a:round/>
            </a:ln>
          </c:spPr>
        </c:minorGridlines>
        <c:numFmt formatCode="0%" sourceLinked="1"/>
        <c:majorTickMark val="out"/>
        <c:minorTickMark val="none"/>
        <c:tickLblPos val="nextTo"/>
        <c:spPr>
          <a:ln>
            <a:noFill/>
            <a:round/>
          </a:ln>
        </c:spPr>
        <c:txPr>
          <a:bodyPr/>
          <a:lstStyle/>
          <a:p>
            <a:pPr algn="ctr">
              <a:defRPr sz="900" b="1" baseline="0">
                <a:solidFill>
                  <a:srgbClr val="515859"/>
                </a:solidFill>
                <a:latin typeface="Open Sans"/>
                <a:ea typeface="Open Sans"/>
                <a:cs typeface="Open Sans"/>
              </a:defRPr>
            </a:pPr>
            <a:endParaRPr lang="en-US"/>
          </a:p>
        </c:txPr>
        <c:crossAx val="753231296"/>
        <c:crosses val="autoZero"/>
        <c:crossBetween val="between"/>
      </c:valAx>
      <c:spPr>
        <a:noFill/>
        <a:ln>
          <a:noFill/>
          <a:round/>
        </a:ln>
        <a:effectLst/>
      </c:spPr>
    </c:plotArea>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1" baseline="0">
                <a:solidFill>
                  <a:srgbClr val="515859"/>
                </a:solidFill>
                <a:latin typeface="Open Sans"/>
                <a:ea typeface="Open Sans"/>
                <a:cs typeface="Open Sans"/>
              </a:defRPr>
            </a:pPr>
            <a:r>
              <a:rPr sz="1600" b="1" baseline="0">
                <a:solidFill>
                  <a:srgbClr val="515859"/>
                </a:solidFill>
                <a:latin typeface="Open Sans"/>
                <a:ea typeface="Open Sans"/>
                <a:cs typeface="Open Sans"/>
              </a:rPr>
              <a:t>Gender Identity</a:t>
            </a:r>
          </a:p>
        </c:rich>
      </c:tx>
      <c:layout>
        <c:manualLayout>
          <c:xMode val="edge"/>
          <c:yMode val="edge"/>
          <c:x val="0.22599011885290798"/>
          <c:y val="3.8458796093775595E-2"/>
        </c:manualLayout>
      </c:layout>
      <c:overlay val="0"/>
      <c:spPr>
        <a:noFill/>
        <a:ln>
          <a:noFill/>
          <a:round/>
        </a:ln>
        <a:effectLst/>
      </c:spPr>
    </c:title>
    <c:autoTitleDeleted val="0"/>
    <c:plotArea>
      <c:layout>
        <c:manualLayout>
          <c:layoutTarget val="inner"/>
          <c:xMode val="edge"/>
          <c:yMode val="edge"/>
          <c:x val="9.8544464682835869E-2"/>
          <c:y val="0.1971959824235614"/>
          <c:w val="0.8062770739054741"/>
          <c:h val="0.77129548325123787"/>
        </c:manualLayout>
      </c:layout>
      <c:doughnutChart>
        <c:varyColors val="1"/>
        <c:ser>
          <c:idx val="0"/>
          <c:order val="0"/>
          <c:tx>
            <c:strRef>
              <c:f>Sheet1!$B$1</c:f>
              <c:strCache>
                <c:ptCount val="1"/>
                <c:pt idx="0">
                  <c:v>Column1</c:v>
                </c:pt>
              </c:strCache>
            </c:strRef>
          </c:tx>
          <c:dPt>
            <c:idx val="0"/>
            <c:bubble3D val="0"/>
            <c:spPr>
              <a:solidFill>
                <a:srgbClr val="F79646"/>
              </a:solidFill>
              <a:ln>
                <a:noFill/>
                <a:round/>
              </a:ln>
              <a:effectLst/>
            </c:spPr>
            <c:extLst>
              <c:ext xmlns:c16="http://schemas.microsoft.com/office/drawing/2014/chart" uri="{C3380CC4-5D6E-409C-BE32-E72D297353CC}">
                <c16:uniqueId val="{00000001-2C41-43A7-B1C1-277F189E67B2}"/>
              </c:ext>
            </c:extLst>
          </c:dPt>
          <c:dPt>
            <c:idx val="1"/>
            <c:bubble3D val="0"/>
            <c:spPr>
              <a:solidFill>
                <a:srgbClr val="4BACC6"/>
              </a:solidFill>
              <a:ln>
                <a:noFill/>
                <a:round/>
              </a:ln>
              <a:effectLst/>
            </c:spPr>
            <c:extLst>
              <c:ext xmlns:c16="http://schemas.microsoft.com/office/drawing/2014/chart" uri="{C3380CC4-5D6E-409C-BE32-E72D297353CC}">
                <c16:uniqueId val="{00000003-2C41-43A7-B1C1-277F189E67B2}"/>
              </c:ext>
            </c:extLst>
          </c:dPt>
          <c:dPt>
            <c:idx val="2"/>
            <c:bubble3D val="0"/>
            <c:spPr>
              <a:solidFill>
                <a:srgbClr val="1F497D"/>
              </a:solidFill>
              <a:ln>
                <a:noFill/>
                <a:round/>
              </a:ln>
              <a:effectLst/>
            </c:spPr>
            <c:extLst>
              <c:ext xmlns:c16="http://schemas.microsoft.com/office/drawing/2014/chart" uri="{C3380CC4-5D6E-409C-BE32-E72D297353CC}">
                <c16:uniqueId val="{00000005-2C41-43A7-B1C1-277F189E67B2}"/>
              </c:ext>
            </c:extLst>
          </c:dPt>
          <c:dPt>
            <c:idx val="3"/>
            <c:bubble3D val="0"/>
            <c:spPr>
              <a:solidFill>
                <a:srgbClr val="9BBB59"/>
              </a:solidFill>
              <a:ln>
                <a:noFill/>
                <a:round/>
              </a:ln>
              <a:effectLst/>
            </c:spPr>
            <c:extLst>
              <c:ext xmlns:c16="http://schemas.microsoft.com/office/drawing/2014/chart" uri="{C3380CC4-5D6E-409C-BE32-E72D297353CC}">
                <c16:uniqueId val="{00000007-2C41-43A7-B1C1-277F189E67B2}"/>
              </c:ext>
            </c:extLst>
          </c:dPt>
          <c:dPt>
            <c:idx val="4"/>
            <c:bubble3D val="0"/>
            <c:spPr>
              <a:solidFill>
                <a:srgbClr val="4F81BD"/>
              </a:solidFill>
              <a:ln>
                <a:noFill/>
                <a:round/>
              </a:ln>
              <a:effectLst/>
            </c:spPr>
            <c:extLst>
              <c:ext xmlns:c16="http://schemas.microsoft.com/office/drawing/2014/chart" uri="{C3380CC4-5D6E-409C-BE32-E72D297353CC}">
                <c16:uniqueId val="{00000009-2C41-43A7-B1C1-277F189E67B2}"/>
              </c:ext>
            </c:extLst>
          </c:dPt>
          <c:dLbls>
            <c:dLbl>
              <c:idx val="2"/>
              <c:layout>
                <c:manualLayout>
                  <c:x val="-8.112390462767162E-3"/>
                  <c:y val="-1.29680747945124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41-43A7-B1C1-277F189E67B2}"/>
                </c:ext>
              </c:extLst>
            </c:dLbl>
            <c:dLbl>
              <c:idx val="3"/>
              <c:layout>
                <c:manualLayout>
                  <c:x val="-4.4618147545219387E-2"/>
                  <c:y val="-0.146459341305290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41-43A7-B1C1-277F189E67B2}"/>
                </c:ext>
              </c:extLst>
            </c:dLbl>
            <c:dLbl>
              <c:idx val="4"/>
              <c:layout>
                <c:manualLayout>
                  <c:x val="2.4337171388301486E-2"/>
                  <c:y val="-0.1464593413052904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41-43A7-B1C1-277F189E67B2}"/>
                </c:ext>
              </c:extLst>
            </c:dLbl>
            <c:spPr>
              <a:noFill/>
              <a:ln>
                <a:noFill/>
                <a:round/>
              </a:ln>
              <a:effectLst/>
            </c:spPr>
            <c:txPr>
              <a:bodyPr/>
              <a:lstStyle/>
              <a:p>
                <a:pPr>
                  <a:defRPr sz="1100" b="1" baseline="0">
                    <a:solidFill>
                      <a:srgbClr val="000000"/>
                    </a:solidFill>
                    <a:latin typeface="Open Sans"/>
                    <a:ea typeface="Open Sans"/>
                    <a:cs typeface="Open San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She / Her</c:v>
                </c:pt>
                <c:pt idx="1">
                  <c:v>He / Him</c:v>
                </c:pt>
                <c:pt idx="2">
                  <c:v>They / Them</c:v>
                </c:pt>
                <c:pt idx="3">
                  <c:v>Other</c:v>
                </c:pt>
              </c:strCache>
            </c:strRef>
          </c:cat>
          <c:val>
            <c:numRef>
              <c:f>'Sheet1'!$B$2:$B$5</c:f>
              <c:numCache>
                <c:formatCode>0%</c:formatCode>
                <c:ptCount val="4"/>
                <c:pt idx="0">
                  <c:v>0.43</c:v>
                </c:pt>
                <c:pt idx="1">
                  <c:v>0.55000000000000004</c:v>
                </c:pt>
                <c:pt idx="2">
                  <c:v>0.02</c:v>
                </c:pt>
                <c:pt idx="3">
                  <c:v>0</c:v>
                </c:pt>
              </c:numCache>
            </c:numRef>
          </c:val>
          <c:extLst>
            <c:ext xmlns:c16="http://schemas.microsoft.com/office/drawing/2014/chart" uri="{C3380CC4-5D6E-409C-BE32-E72D297353CC}">
              <c16:uniqueId val="{0000000A-2C41-43A7-B1C1-277F189E67B2}"/>
            </c:ext>
          </c:extLst>
        </c:ser>
        <c:dLbls>
          <c:showLegendKey val="0"/>
          <c:showVal val="1"/>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515859"/>
                </a:solidFill>
                <a:latin typeface="Open Sans"/>
                <a:ea typeface="Open Sans"/>
                <a:cs typeface="Open Sans"/>
              </a:defRPr>
            </a:pPr>
            <a:r>
              <a:rPr lang="en-US" sz="1600" b="1" i="0" baseline="0">
                <a:solidFill>
                  <a:srgbClr val="515859"/>
                </a:solidFill>
                <a:latin typeface="Open Sans"/>
                <a:ea typeface="Open Sans"/>
                <a:cs typeface="Open Sans"/>
              </a:rPr>
              <a:t>Sexual Orientation</a:t>
            </a:r>
          </a:p>
        </c:rich>
      </c:tx>
      <c:layout>
        <c:manualLayout>
          <c:xMode val="edge"/>
          <c:yMode val="edge"/>
          <c:x val="0.18723958333333332"/>
          <c:y val="2.276420371170363E-2"/>
        </c:manualLayout>
      </c:layout>
      <c:overlay val="0"/>
      <c:spPr>
        <a:noFill/>
        <a:ln>
          <a:noFill/>
          <a:round/>
        </a:ln>
        <a:effectLst/>
      </c:spPr>
    </c:title>
    <c:autoTitleDeleted val="0"/>
    <c:plotArea>
      <c:layout>
        <c:manualLayout>
          <c:layoutTarget val="inner"/>
          <c:xMode val="edge"/>
          <c:yMode val="edge"/>
          <c:x val="7.4882436570428701E-2"/>
          <c:y val="0.23048628804171317"/>
          <c:w val="0.86075329451006122"/>
          <c:h val="0.76951371195828688"/>
        </c:manualLayout>
      </c:layout>
      <c:doughnutChart>
        <c:varyColors val="1"/>
        <c:ser>
          <c:idx val="0"/>
          <c:order val="0"/>
          <c:tx>
            <c:strRef>
              <c:f>Sheet1!$B$1</c:f>
              <c:strCache>
                <c:ptCount val="1"/>
                <c:pt idx="0">
                  <c:v>Column1</c:v>
                </c:pt>
              </c:strCache>
            </c:strRef>
          </c:tx>
          <c:dPt>
            <c:idx val="0"/>
            <c:bubble3D val="0"/>
            <c:spPr>
              <a:solidFill>
                <a:srgbClr val="4BACC6"/>
              </a:solidFill>
              <a:ln>
                <a:noFill/>
                <a:round/>
              </a:ln>
              <a:effectLst/>
            </c:spPr>
            <c:extLst>
              <c:ext xmlns:c16="http://schemas.microsoft.com/office/drawing/2014/chart" uri="{C3380CC4-5D6E-409C-BE32-E72D297353CC}">
                <c16:uniqueId val="{00000001-7F2A-49E2-9031-28F7A0E4E504}"/>
              </c:ext>
            </c:extLst>
          </c:dPt>
          <c:dPt>
            <c:idx val="1"/>
            <c:bubble3D val="0"/>
            <c:spPr>
              <a:solidFill>
                <a:srgbClr val="3CB4E5"/>
              </a:solidFill>
              <a:ln>
                <a:noFill/>
                <a:round/>
              </a:ln>
              <a:effectLst/>
            </c:spPr>
            <c:extLst>
              <c:ext xmlns:c16="http://schemas.microsoft.com/office/drawing/2014/chart" uri="{C3380CC4-5D6E-409C-BE32-E72D297353CC}">
                <c16:uniqueId val="{00000003-7F2A-49E2-9031-28F7A0E4E504}"/>
              </c:ext>
            </c:extLst>
          </c:dPt>
          <c:dPt>
            <c:idx val="2"/>
            <c:bubble3D val="0"/>
            <c:spPr>
              <a:solidFill>
                <a:srgbClr val="8AD2EF"/>
              </a:solidFill>
              <a:ln>
                <a:noFill/>
                <a:round/>
              </a:ln>
              <a:effectLst/>
            </c:spPr>
            <c:extLst>
              <c:ext xmlns:c16="http://schemas.microsoft.com/office/drawing/2014/chart" uri="{C3380CC4-5D6E-409C-BE32-E72D297353CC}">
                <c16:uniqueId val="{00000005-7F2A-49E2-9031-28F7A0E4E504}"/>
              </c:ext>
            </c:extLst>
          </c:dPt>
          <c:dPt>
            <c:idx val="3"/>
            <c:bubble3D val="0"/>
            <c:spPr>
              <a:solidFill>
                <a:srgbClr val="D8F3F0"/>
              </a:solidFill>
              <a:ln>
                <a:noFill/>
                <a:round/>
              </a:ln>
              <a:effectLst/>
            </c:spPr>
            <c:extLst>
              <c:ext xmlns:c16="http://schemas.microsoft.com/office/drawing/2014/chart" uri="{C3380CC4-5D6E-409C-BE32-E72D297353CC}">
                <c16:uniqueId val="{00000007-7F2A-49E2-9031-28F7A0E4E504}"/>
              </c:ext>
            </c:extLst>
          </c:dPt>
          <c:dPt>
            <c:idx val="4"/>
            <c:bubble3D val="0"/>
            <c:spPr>
              <a:solidFill>
                <a:srgbClr val="F9A926"/>
              </a:solidFill>
              <a:ln>
                <a:noFill/>
                <a:round/>
              </a:ln>
              <a:effectLst/>
            </c:spPr>
            <c:extLst>
              <c:ext xmlns:c16="http://schemas.microsoft.com/office/drawing/2014/chart" uri="{C3380CC4-5D6E-409C-BE32-E72D297353CC}">
                <c16:uniqueId val="{00000009-7F2A-49E2-9031-28F7A0E4E504}"/>
              </c:ext>
            </c:extLst>
          </c:dPt>
          <c:dPt>
            <c:idx val="5"/>
            <c:bubble3D val="0"/>
            <c:spPr>
              <a:solidFill>
                <a:srgbClr val="1F497D"/>
              </a:solidFill>
              <a:ln>
                <a:noFill/>
                <a:round/>
              </a:ln>
              <a:effectLst/>
            </c:spPr>
            <c:extLst>
              <c:ext xmlns:c16="http://schemas.microsoft.com/office/drawing/2014/chart" uri="{C3380CC4-5D6E-409C-BE32-E72D297353CC}">
                <c16:uniqueId val="{0000000B-7F2A-49E2-9031-28F7A0E4E504}"/>
              </c:ext>
            </c:extLst>
          </c:dPt>
          <c:dPt>
            <c:idx val="6"/>
            <c:bubble3D val="0"/>
            <c:spPr>
              <a:solidFill>
                <a:srgbClr val="D2D2D2"/>
              </a:solidFill>
              <a:ln>
                <a:noFill/>
                <a:round/>
              </a:ln>
              <a:effectLst/>
            </c:spPr>
            <c:extLst>
              <c:ext xmlns:c16="http://schemas.microsoft.com/office/drawing/2014/chart" uri="{C3380CC4-5D6E-409C-BE32-E72D297353CC}">
                <c16:uniqueId val="{0000000D-7F2A-49E2-9031-28F7A0E4E504}"/>
              </c:ext>
            </c:extLst>
          </c:dPt>
          <c:dLbls>
            <c:dLbl>
              <c:idx val="1"/>
              <c:layout>
                <c:manualLayout>
                  <c:x val="-4.7086887576552735E-3"/>
                  <c:y val="2.4912779302533839E-3"/>
                </c:manualLayout>
              </c:layout>
              <c:tx>
                <c:rich>
                  <a:bodyPr/>
                  <a:lstStyle/>
                  <a:p>
                    <a:fld id="{C1C5B820-BA97-46F5-89C0-B4B82AE36AEC}" type="VALUE">
                      <a:rPr lang="en-US" b="1" baseline="0">
                        <a:solidFill>
                          <a:srgbClr val="000000"/>
                        </a:solidFill>
                        <a:latin typeface="Open Sans"/>
                        <a:ea typeface="Open Sans"/>
                        <a:cs typeface="Open San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F2A-49E2-9031-28F7A0E4E504}"/>
                </c:ext>
              </c:extLst>
            </c:dLbl>
            <c:dLbl>
              <c:idx val="2"/>
              <c:layout>
                <c:manualLayout>
                  <c:x val="-0.11650672572178479"/>
                  <c:y val="-8.2638078177975777E-2"/>
                </c:manualLayout>
              </c:layout>
              <c:tx>
                <c:rich>
                  <a:bodyPr/>
                  <a:lstStyle/>
                  <a:p>
                    <a:fld id="{C1C5B820-BA97-46F5-89C0-B4B82AE36AEC}" type="VALUE">
                      <a:rPr lang="en-US" b="1" baseline="0">
                        <a:solidFill>
                          <a:srgbClr val="000000"/>
                        </a:solidFill>
                        <a:latin typeface="Open Sans"/>
                        <a:ea typeface="Open Sans"/>
                        <a:cs typeface="Open San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F2A-49E2-9031-28F7A0E4E504}"/>
                </c:ext>
              </c:extLst>
            </c:dLbl>
            <c:dLbl>
              <c:idx val="3"/>
              <c:layout>
                <c:manualLayout>
                  <c:x val="-8.2035009295713029E-2"/>
                  <c:y val="-0.11066205237427586"/>
                </c:manualLayout>
              </c:layout>
              <c:tx>
                <c:rich>
                  <a:bodyPr/>
                  <a:lstStyle/>
                  <a:p>
                    <a:fld id="{C1C5B820-BA97-46F5-89C0-B4B82AE36AEC}" type="VALUE">
                      <a:rPr lang="en-US" b="1" baseline="0">
                        <a:solidFill>
                          <a:srgbClr val="000000"/>
                        </a:solidFill>
                        <a:latin typeface="Open Sans"/>
                        <a:ea typeface="Open Sans"/>
                        <a:cs typeface="Open San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F2A-49E2-9031-28F7A0E4E504}"/>
                </c:ext>
              </c:extLst>
            </c:dLbl>
            <c:dLbl>
              <c:idx val="4"/>
              <c:layout>
                <c:manualLayout>
                  <c:x val="-4.1435640857392826E-2"/>
                  <c:y val="-0.12428006070236684"/>
                </c:manualLayout>
              </c:layout>
              <c:tx>
                <c:rich>
                  <a:bodyPr/>
                  <a:lstStyle/>
                  <a:p>
                    <a:fld id="{C1C5B820-BA97-46F5-89C0-B4B82AE36AEC}" type="VALUE">
                      <a:rPr lang="en-US" b="1" baseline="0">
                        <a:solidFill>
                          <a:srgbClr val="000000"/>
                        </a:solidFill>
                        <a:latin typeface="Open Sans"/>
                        <a:ea typeface="Open Sans"/>
                        <a:cs typeface="Open San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F2A-49E2-9031-28F7A0E4E504}"/>
                </c:ext>
              </c:extLst>
            </c:dLbl>
            <c:dLbl>
              <c:idx val="5"/>
              <c:layout>
                <c:manualLayout>
                  <c:x val="-8.8514326334208218E-5"/>
                  <c:y val="-1.4814457233520489E-2"/>
                </c:manualLayout>
              </c:layout>
              <c:tx>
                <c:rich>
                  <a:bodyPr/>
                  <a:lstStyle/>
                  <a:p>
                    <a:fld id="{C1C5B820-BA97-46F5-89C0-B4B82AE36AEC}" type="VALUE">
                      <a:rPr lang="en-US" b="1" baseline="0">
                        <a:solidFill>
                          <a:srgbClr val="000000"/>
                        </a:solidFill>
                        <a:latin typeface="Open Sans"/>
                        <a:ea typeface="Open Sans"/>
                        <a:cs typeface="Open San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F2A-49E2-9031-28F7A0E4E504}"/>
                </c:ext>
              </c:extLst>
            </c:dLbl>
            <c:dLbl>
              <c:idx val="6"/>
              <c:layout>
                <c:manualLayout>
                  <c:x val="1.9615541563479135E-2"/>
                  <c:y val="-0.1295121306083947"/>
                </c:manualLayout>
              </c:layout>
              <c:tx>
                <c:rich>
                  <a:bodyPr/>
                  <a:lstStyle/>
                  <a:p>
                    <a:fld id="{C1C5B820-BA97-46F5-89C0-B4B82AE36AEC}" type="VALUE">
                      <a:rPr lang="en-US" b="1" baseline="0">
                        <a:solidFill>
                          <a:srgbClr val="000000"/>
                        </a:solidFill>
                        <a:latin typeface="Open Sans"/>
                        <a:ea typeface="Open Sans"/>
                        <a:cs typeface="Open Sans"/>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7F2A-49E2-9031-28F7A0E4E504}"/>
                </c:ext>
              </c:extLst>
            </c:dLbl>
            <c:spPr>
              <a:noFill/>
              <a:ln>
                <a:noFill/>
                <a:round/>
              </a:ln>
              <a:effectLst/>
            </c:spPr>
            <c:txPr>
              <a:bodyPr/>
              <a:lstStyle/>
              <a:p>
                <a:pPr>
                  <a:defRPr sz="1100" b="1" baseline="0">
                    <a:solidFill>
                      <a:srgbClr val="000000"/>
                    </a:solidFill>
                    <a:latin typeface="Open Sans"/>
                    <a:ea typeface="Open Sans"/>
                    <a:cs typeface="Open San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Heterosexual / Straight</c:v>
                </c:pt>
                <c:pt idx="1">
                  <c:v>Bisexual</c:v>
                </c:pt>
                <c:pt idx="2">
                  <c:v>Gay</c:v>
                </c:pt>
                <c:pt idx="3">
                  <c:v>Lesbian</c:v>
                </c:pt>
                <c:pt idx="4">
                  <c:v>Questioning</c:v>
                </c:pt>
                <c:pt idx="5">
                  <c:v>Other</c:v>
                </c:pt>
              </c:strCache>
            </c:strRef>
          </c:cat>
          <c:val>
            <c:numRef>
              <c:f>'Sheet1'!$B$2:$B$7</c:f>
              <c:numCache>
                <c:formatCode>0%</c:formatCode>
                <c:ptCount val="6"/>
                <c:pt idx="0">
                  <c:v>0.81</c:v>
                </c:pt>
                <c:pt idx="1">
                  <c:v>0.06</c:v>
                </c:pt>
                <c:pt idx="2">
                  <c:v>0.02</c:v>
                </c:pt>
                <c:pt idx="3">
                  <c:v>0.02</c:v>
                </c:pt>
                <c:pt idx="4">
                  <c:v>0.04</c:v>
                </c:pt>
                <c:pt idx="5">
                  <c:v>0.05</c:v>
                </c:pt>
              </c:numCache>
            </c:numRef>
          </c:val>
          <c:extLst>
            <c:ext xmlns:c16="http://schemas.microsoft.com/office/drawing/2014/chart" uri="{C3380CC4-5D6E-409C-BE32-E72D297353CC}">
              <c16:uniqueId val="{0000000E-7F2A-49E2-9031-28F7A0E4E504}"/>
            </c:ext>
          </c:extLst>
        </c:ser>
        <c:dLbls>
          <c:showLegendKey val="0"/>
          <c:showVal val="0"/>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1" u="sng" baseline="0">
                <a:solidFill>
                  <a:srgbClr val="515859"/>
                </a:solidFill>
                <a:latin typeface="Open Sans"/>
                <a:ea typeface="Open Sans"/>
                <a:cs typeface="Open Sans"/>
              </a:defRPr>
            </a:pPr>
            <a:r>
              <a:rPr sz="1200" b="1" u="sng" baseline="0">
                <a:solidFill>
                  <a:srgbClr val="515859"/>
                </a:solidFill>
                <a:latin typeface="Open Sans"/>
                <a:ea typeface="Open Sans"/>
                <a:cs typeface="Open Sans"/>
              </a:rPr>
              <a:t>Average Assessment Score:</a:t>
            </a:r>
          </a:p>
        </c:rich>
      </c:tx>
      <c:layout>
        <c:manualLayout>
          <c:xMode val="edge"/>
          <c:yMode val="edge"/>
          <c:x val="1.1348118293003143E-3"/>
          <c:y val="2.1694963124256905E-2"/>
        </c:manualLayout>
      </c:layout>
      <c:overlay val="0"/>
      <c:spPr>
        <a:noFill/>
        <a:ln>
          <a:noFill/>
          <a:round/>
        </a:ln>
        <a:effectLst/>
      </c:spPr>
    </c:title>
    <c:autoTitleDeleted val="0"/>
    <c:plotArea>
      <c:layout>
        <c:manualLayout>
          <c:layoutTarget val="inner"/>
          <c:xMode val="edge"/>
          <c:yMode val="edge"/>
          <c:x val="0.25551104541094755"/>
          <c:y val="0.21314899182511379"/>
          <c:w val="0.7444889545890524"/>
          <c:h val="0.57639770029324533"/>
        </c:manualLayout>
      </c:layout>
      <c:barChart>
        <c:barDir val="bar"/>
        <c:grouping val="clustered"/>
        <c:varyColors val="0"/>
        <c:ser>
          <c:idx val="0"/>
          <c:order val="0"/>
          <c:tx>
            <c:strRef>
              <c:f>Sheet1!$B$1</c:f>
              <c:strCache>
                <c:ptCount val="1"/>
                <c:pt idx="0">
                  <c:v>% of Students</c:v>
                </c:pt>
              </c:strCache>
            </c:strRef>
          </c:tx>
          <c:spPr>
            <a:solidFill>
              <a:srgbClr val="C1C1C0"/>
            </a:solidFill>
            <a:ln>
              <a:noFill/>
              <a:round/>
            </a:ln>
            <a:effectLst/>
          </c:spPr>
          <c:invertIfNegative val="0"/>
          <c:dPt>
            <c:idx val="0"/>
            <c:invertIfNegative val="0"/>
            <c:bubble3D val="0"/>
            <c:spPr>
              <a:solidFill>
                <a:srgbClr val="E7E7E6"/>
              </a:solidFill>
              <a:ln>
                <a:noFill/>
                <a:round/>
              </a:ln>
              <a:effectLst/>
            </c:spPr>
            <c:extLst>
              <c:ext xmlns:c16="http://schemas.microsoft.com/office/drawing/2014/chart" uri="{C3380CC4-5D6E-409C-BE32-E72D297353CC}">
                <c16:uniqueId val="{00000001-3CD7-4484-A7A3-E4228584059B}"/>
              </c:ext>
            </c:extLst>
          </c:dPt>
          <c:dPt>
            <c:idx val="1"/>
            <c:invertIfNegative val="0"/>
            <c:bubble3D val="0"/>
            <c:extLst>
              <c:ext xmlns:c16="http://schemas.microsoft.com/office/drawing/2014/chart" uri="{C3380CC4-5D6E-409C-BE32-E72D297353CC}">
                <c16:uniqueId val="{00000002-3CD7-4484-A7A3-E4228584059B}"/>
              </c:ext>
            </c:extLst>
          </c:dPt>
          <c:dLbls>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Post-Course Assessment</c:v>
                </c:pt>
                <c:pt idx="1">
                  <c:v>Pre-Course Assessment</c:v>
                </c:pt>
              </c:strCache>
            </c:strRef>
          </c:cat>
          <c:val>
            <c:numRef>
              <c:f>'Sheet1'!$B$2:$B$3</c:f>
              <c:numCache>
                <c:formatCode>0%</c:formatCode>
                <c:ptCount val="2"/>
                <c:pt idx="0">
                  <c:v>0.88</c:v>
                </c:pt>
                <c:pt idx="1">
                  <c:v>0.64</c:v>
                </c:pt>
              </c:numCache>
            </c:numRef>
          </c:val>
          <c:extLst>
            <c:ext xmlns:c16="http://schemas.microsoft.com/office/drawing/2014/chart" uri="{C3380CC4-5D6E-409C-BE32-E72D297353CC}">
              <c16:uniqueId val="{00000003-3CD7-4484-A7A3-E4228584059B}"/>
            </c:ext>
          </c:extLst>
        </c:ser>
        <c:dLbls>
          <c:dLblPos val="inEnd"/>
          <c:showLegendKey val="0"/>
          <c:showVal val="1"/>
          <c:showCatName val="0"/>
          <c:showSerName val="0"/>
          <c:showPercent val="0"/>
          <c:showBubbleSize val="0"/>
        </c:dLbls>
        <c:gapWidth val="23"/>
        <c:axId val="658684640"/>
        <c:axId val="668279488"/>
      </c:barChart>
      <c:catAx>
        <c:axId val="658684640"/>
        <c:scaling>
          <c:orientation val="minMax"/>
        </c:scaling>
        <c:delete val="0"/>
        <c:axPos val="l"/>
        <c:numFmt formatCode="General" sourceLinked="1"/>
        <c:majorTickMark val="out"/>
        <c:minorTickMark val="none"/>
        <c:tickLblPos val="nextTo"/>
        <c:spPr>
          <a:ln w="9525">
            <a:solidFill>
              <a:srgbClr val="E5E7E7"/>
            </a:solidFill>
            <a:prstDash val="solid"/>
            <a:round/>
          </a:ln>
        </c:spPr>
        <c:txPr>
          <a:bodyPr/>
          <a:lstStyle/>
          <a:p>
            <a:pPr algn="ctr">
              <a:defRPr sz="900" b="1" baseline="0">
                <a:solidFill>
                  <a:srgbClr val="515859"/>
                </a:solidFill>
                <a:latin typeface="Open Sans"/>
                <a:ea typeface="Open Sans"/>
                <a:cs typeface="Open Sans"/>
              </a:defRPr>
            </a:pPr>
            <a:endParaRPr lang="en-US"/>
          </a:p>
        </c:txPr>
        <c:crossAx val="668279488"/>
        <c:crosses val="autoZero"/>
        <c:auto val="1"/>
        <c:lblAlgn val="ctr"/>
        <c:lblOffset val="100"/>
        <c:noMultiLvlLbl val="0"/>
      </c:catAx>
      <c:valAx>
        <c:axId val="668279488"/>
        <c:scaling>
          <c:orientation val="minMax"/>
          <c:max val="1.1000000000000001"/>
          <c:min val="0"/>
        </c:scaling>
        <c:delete val="1"/>
        <c:axPos val="b"/>
        <c:minorGridlines>
          <c:spPr>
            <a:ln w="9525">
              <a:noFill/>
              <a:round/>
            </a:ln>
          </c:spPr>
        </c:minorGridlines>
        <c:numFmt formatCode="0%" sourceLinked="0"/>
        <c:majorTickMark val="out"/>
        <c:minorTickMark val="none"/>
        <c:tickLblPos val="nextTo"/>
        <c:crossAx val="658684640"/>
        <c:crosses val="autoZero"/>
        <c:crossBetween val="between"/>
      </c:valAx>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9320950830612"/>
          <c:y val="0.23987433512576903"/>
          <c:w val="0.8058536141471947"/>
          <c:h val="0.43737009700811796"/>
        </c:manualLayout>
      </c:layout>
      <c:lineChart>
        <c:grouping val="standard"/>
        <c:varyColors val="0"/>
        <c:ser>
          <c:idx val="0"/>
          <c:order val="0"/>
          <c:tx>
            <c:strRef>
              <c:f>Sheet1!$B$1</c:f>
              <c:strCache>
                <c:ptCount val="1"/>
                <c:pt idx="0">
                  <c:v>Your Institution</c:v>
                </c:pt>
              </c:strCache>
            </c:strRef>
          </c:tx>
          <c:spPr>
            <a:ln w="25400">
              <a:solidFill>
                <a:srgbClr val="4B77D2"/>
              </a:solidFill>
              <a:prstDash val="solid"/>
              <a:round/>
            </a:ln>
            <a:effectLst/>
          </c:spPr>
          <c:marker>
            <c:symbol val="circle"/>
            <c:size val="5"/>
            <c:spPr>
              <a:solidFill>
                <a:srgbClr val="4B77D2"/>
              </a:solidFill>
              <a:ln w="25400">
                <a:solidFill>
                  <a:schemeClr val="accent1">
                    <a:lumMod val="60000"/>
                    <a:lumOff val="40000"/>
                  </a:schemeClr>
                </a:solidFill>
              </a:ln>
              <a:effectLst/>
            </c:spPr>
          </c:marker>
          <c:cat>
            <c:numRef>
              <c:f>'Sheet1'!$A$2:$A$15</c:f>
              <c:numCache>
                <c:formatCode>[$-409]d\-mmm;@</c:formatCode>
                <c:ptCount val="14"/>
                <c:pt idx="0">
                  <c:v>45139</c:v>
                </c:pt>
                <c:pt idx="1">
                  <c:v>45140</c:v>
                </c:pt>
                <c:pt idx="2">
                  <c:v>45141</c:v>
                </c:pt>
                <c:pt idx="3">
                  <c:v>45142</c:v>
                </c:pt>
                <c:pt idx="4">
                  <c:v>45143</c:v>
                </c:pt>
                <c:pt idx="5">
                  <c:v>45144</c:v>
                </c:pt>
                <c:pt idx="6">
                  <c:v>45145</c:v>
                </c:pt>
                <c:pt idx="7">
                  <c:v>45146</c:v>
                </c:pt>
                <c:pt idx="8">
                  <c:v>45147</c:v>
                </c:pt>
                <c:pt idx="9">
                  <c:v>45148</c:v>
                </c:pt>
                <c:pt idx="10">
                  <c:v>45149</c:v>
                </c:pt>
                <c:pt idx="11">
                  <c:v>45150</c:v>
                </c:pt>
                <c:pt idx="12">
                  <c:v>45151</c:v>
                </c:pt>
                <c:pt idx="13">
                  <c:v>45152</c:v>
                </c:pt>
              </c:numCache>
            </c:numRef>
          </c:cat>
          <c:val>
            <c:numRef>
              <c:f>'Sheet1'!$B$2:$B$15</c:f>
              <c:numCache>
                <c:formatCode>@</c:formatCode>
                <c:ptCount val="14"/>
                <c:pt idx="0">
                  <c:v>0</c:v>
                </c:pt>
                <c:pt idx="1">
                  <c:v>1.4545454600000001</c:v>
                </c:pt>
                <c:pt idx="2">
                  <c:v>0.81818181999999995</c:v>
                </c:pt>
                <c:pt idx="3">
                  <c:v>0</c:v>
                </c:pt>
                <c:pt idx="4">
                  <c:v>0</c:v>
                </c:pt>
                <c:pt idx="5">
                  <c:v>0</c:v>
                </c:pt>
                <c:pt idx="6">
                  <c:v>0</c:v>
                </c:pt>
                <c:pt idx="7">
                  <c:v>0</c:v>
                </c:pt>
                <c:pt idx="8">
                  <c:v>0.18181818</c:v>
                </c:pt>
                <c:pt idx="9">
                  <c:v>0</c:v>
                </c:pt>
                <c:pt idx="10">
                  <c:v>0.63636364000000001</c:v>
                </c:pt>
                <c:pt idx="11">
                  <c:v>0</c:v>
                </c:pt>
                <c:pt idx="12">
                  <c:v>0</c:v>
                </c:pt>
                <c:pt idx="13">
                  <c:v>0</c:v>
                </c:pt>
              </c:numCache>
            </c:numRef>
          </c:val>
          <c:smooth val="0"/>
          <c:extLst>
            <c:ext xmlns:c16="http://schemas.microsoft.com/office/drawing/2014/chart" uri="{C3380CC4-5D6E-409C-BE32-E72D297353CC}">
              <c16:uniqueId val="{00000000-6666-4F48-A48B-5140F9CB358B}"/>
            </c:ext>
          </c:extLst>
        </c:ser>
        <c:ser>
          <c:idx val="1"/>
          <c:order val="1"/>
          <c:tx>
            <c:strRef>
              <c:f>Sheet1!$C$1</c:f>
              <c:strCache>
                <c:ptCount val="1"/>
                <c:pt idx="0">
                  <c:v>Peer Institutions</c:v>
                </c:pt>
              </c:strCache>
            </c:strRef>
          </c:tx>
          <c:spPr>
            <a:ln w="25400">
              <a:solidFill>
                <a:srgbClr val="9BBB59"/>
              </a:solidFill>
              <a:prstDash val="sysDash"/>
              <a:round/>
            </a:ln>
            <a:effectLst/>
          </c:spPr>
          <c:marker>
            <c:symbol val="circle"/>
            <c:size val="5"/>
            <c:spPr>
              <a:solidFill>
                <a:srgbClr val="9BBB59"/>
              </a:solidFill>
              <a:ln w="25400">
                <a:solidFill>
                  <a:srgbClr val="9BBB59"/>
                </a:solidFill>
              </a:ln>
              <a:effectLst/>
            </c:spPr>
          </c:marker>
          <c:cat>
            <c:numRef>
              <c:f>'Sheet1'!$A$2:$A$15</c:f>
              <c:numCache>
                <c:formatCode>[$-409]d\-mmm;@</c:formatCode>
                <c:ptCount val="14"/>
                <c:pt idx="0">
                  <c:v>45139</c:v>
                </c:pt>
                <c:pt idx="1">
                  <c:v>45140</c:v>
                </c:pt>
                <c:pt idx="2">
                  <c:v>45141</c:v>
                </c:pt>
                <c:pt idx="3">
                  <c:v>45142</c:v>
                </c:pt>
                <c:pt idx="4">
                  <c:v>45143</c:v>
                </c:pt>
                <c:pt idx="5">
                  <c:v>45144</c:v>
                </c:pt>
                <c:pt idx="6">
                  <c:v>45145</c:v>
                </c:pt>
                <c:pt idx="7">
                  <c:v>45146</c:v>
                </c:pt>
                <c:pt idx="8">
                  <c:v>45147</c:v>
                </c:pt>
                <c:pt idx="9">
                  <c:v>45148</c:v>
                </c:pt>
                <c:pt idx="10">
                  <c:v>45149</c:v>
                </c:pt>
                <c:pt idx="11">
                  <c:v>45150</c:v>
                </c:pt>
                <c:pt idx="12">
                  <c:v>45151</c:v>
                </c:pt>
                <c:pt idx="13">
                  <c:v>45152</c:v>
                </c:pt>
              </c:numCache>
            </c:numRef>
          </c:cat>
          <c:val>
            <c:numRef>
              <c:f>'Sheet1'!$C$2:$C$15</c:f>
              <c:numCache>
                <c:formatCode>@</c:formatCode>
                <c:ptCount val="14"/>
                <c:pt idx="0">
                  <c:v>0.44</c:v>
                </c:pt>
                <c:pt idx="1">
                  <c:v>0.5</c:v>
                </c:pt>
                <c:pt idx="2">
                  <c:v>0</c:v>
                </c:pt>
                <c:pt idx="3">
                  <c:v>0.43</c:v>
                </c:pt>
                <c:pt idx="4">
                  <c:v>0.38</c:v>
                </c:pt>
                <c:pt idx="5">
                  <c:v>0.51</c:v>
                </c:pt>
                <c:pt idx="6">
                  <c:v>0</c:v>
                </c:pt>
                <c:pt idx="7">
                  <c:v>0.32</c:v>
                </c:pt>
                <c:pt idx="8">
                  <c:v>0</c:v>
                </c:pt>
                <c:pt idx="9">
                  <c:v>0.34</c:v>
                </c:pt>
                <c:pt idx="10">
                  <c:v>0</c:v>
                </c:pt>
                <c:pt idx="11">
                  <c:v>0.35</c:v>
                </c:pt>
                <c:pt idx="12">
                  <c:v>0</c:v>
                </c:pt>
                <c:pt idx="13">
                  <c:v>0</c:v>
                </c:pt>
              </c:numCache>
            </c:numRef>
          </c:val>
          <c:smooth val="0"/>
          <c:extLst>
            <c:ext xmlns:c16="http://schemas.microsoft.com/office/drawing/2014/chart" uri="{C3380CC4-5D6E-409C-BE32-E72D297353CC}">
              <c16:uniqueId val="{00000001-6666-4F48-A48B-5140F9CB358B}"/>
            </c:ext>
          </c:extLst>
        </c:ser>
        <c:dLbls>
          <c:showLegendKey val="0"/>
          <c:showVal val="0"/>
          <c:showCatName val="0"/>
          <c:showSerName val="0"/>
          <c:showPercent val="0"/>
          <c:showBubbleSize val="0"/>
        </c:dLbls>
        <c:marker val="1"/>
        <c:smooth val="0"/>
        <c:axId val="731535120"/>
        <c:axId val="730932592"/>
      </c:lineChart>
      <c:dateAx>
        <c:axId val="731535120"/>
        <c:scaling>
          <c:orientation val="minMax"/>
        </c:scaling>
        <c:delete val="0"/>
        <c:axPos val="b"/>
        <c:numFmt formatCode="[$-409]d\-mmm;@" sourceLinked="0"/>
        <c:majorTickMark val="out"/>
        <c:minorTickMark val="none"/>
        <c:tickLblPos val="nextTo"/>
        <c:spPr>
          <a:ln w="9525">
            <a:solidFill>
              <a:srgbClr val="E5E7E7"/>
            </a:solidFill>
            <a:prstDash val="solid"/>
            <a:round/>
          </a:ln>
        </c:spPr>
        <c:txPr>
          <a:bodyPr/>
          <a:lstStyle/>
          <a:p>
            <a:pPr algn="ctr">
              <a:defRPr sz="700" b="1" baseline="0">
                <a:solidFill>
                  <a:srgbClr val="3D4543"/>
                </a:solidFill>
                <a:latin typeface="Open Sans"/>
                <a:ea typeface="Open Sans"/>
                <a:cs typeface="Open Sans"/>
              </a:defRPr>
            </a:pPr>
            <a:endParaRPr lang="en-US"/>
          </a:p>
        </c:txPr>
        <c:crossAx val="730932592"/>
        <c:crosses val="autoZero"/>
        <c:auto val="1"/>
        <c:lblOffset val="100"/>
        <c:baseTimeUnit val="days"/>
      </c:dateAx>
      <c:valAx>
        <c:axId val="730932592"/>
        <c:scaling>
          <c:orientation val="minMax"/>
          <c:max val="3"/>
          <c:min val="0"/>
        </c:scaling>
        <c:delete val="0"/>
        <c:axPos val="l"/>
        <c:majorGridlines>
          <c:spPr>
            <a:ln w="9525">
              <a:solidFill>
                <a:srgbClr val="CCCCCC"/>
              </a:solidFill>
              <a:prstDash val="solid"/>
              <a:round/>
            </a:ln>
          </c:spPr>
        </c:majorGridlines>
        <c:title>
          <c:tx>
            <c:rich>
              <a:bodyPr rot="-5400000" vert="horz"/>
              <a:lstStyle/>
              <a:p>
                <a:pPr>
                  <a:defRPr lang="en-US" sz="800" b="1" i="0" baseline="0">
                    <a:solidFill>
                      <a:srgbClr val="515859"/>
                    </a:solidFill>
                    <a:latin typeface="Open Sans"/>
                    <a:ea typeface="Open Sans"/>
                    <a:cs typeface="Open Sans"/>
                  </a:defRPr>
                </a:pPr>
                <a:r>
                  <a:rPr lang="en-US" sz="800" b="1" i="0" baseline="0">
                    <a:solidFill>
                      <a:srgbClr val="515859"/>
                    </a:solidFill>
                    <a:latin typeface="Open Sans"/>
                    <a:ea typeface="Open Sans"/>
                    <a:cs typeface="Open Sans"/>
                  </a:rPr>
                  <a:t>Average # of drinks</a:t>
                </a:r>
              </a:p>
            </c:rich>
          </c:tx>
          <c:layout>
            <c:manualLayout>
              <c:xMode val="edge"/>
              <c:yMode val="edge"/>
              <c:x val="1.4197951528265067E-2"/>
              <c:y val="0.20870178230028782"/>
            </c:manualLayout>
          </c:layout>
          <c:overlay val="0"/>
          <c:spPr>
            <a:noFill/>
            <a:ln>
              <a:noFill/>
              <a:round/>
            </a:ln>
            <a:effectLst/>
          </c:spPr>
        </c:title>
        <c:numFmt formatCode="@" sourceLinked="1"/>
        <c:majorTickMark val="none"/>
        <c:minorTickMark val="none"/>
        <c:tickLblPos val="low"/>
        <c:spPr>
          <a:ln>
            <a:solidFill>
              <a:srgbClr val="1B366A"/>
            </a:solidFill>
            <a:prstDash val="solid"/>
            <a:round/>
          </a:ln>
        </c:spPr>
        <c:txPr>
          <a:bodyPr/>
          <a:lstStyle/>
          <a:p>
            <a:pPr algn="ctr">
              <a:defRPr sz="800" b="1" baseline="0">
                <a:solidFill>
                  <a:srgbClr val="3D4543"/>
                </a:solidFill>
                <a:latin typeface="Open Sans"/>
                <a:ea typeface="Open Sans"/>
                <a:cs typeface="Open Sans"/>
              </a:defRPr>
            </a:pPr>
            <a:endParaRPr lang="en-US"/>
          </a:p>
        </c:txPr>
        <c:crossAx val="731535120"/>
        <c:crossesAt val="14"/>
        <c:crossBetween val="between"/>
        <c:minorUnit val="0.2"/>
      </c:valAx>
      <c:spPr>
        <a:noFill/>
        <a:ln w="25400">
          <a:noFill/>
          <a:round/>
        </a:ln>
        <a:effectLst/>
      </c:spPr>
    </c:plotArea>
    <c:legend>
      <c:legendPos val="t"/>
      <c:layout>
        <c:manualLayout>
          <c:xMode val="edge"/>
          <c:yMode val="edge"/>
          <c:x val="0.26032172937120207"/>
          <c:y val="0.10579674529225309"/>
          <c:w val="0.7300795437298121"/>
          <c:h val="0.12283234289749581"/>
        </c:manualLayout>
      </c:layout>
      <c:overlay val="0"/>
      <c:spPr>
        <a:noFill/>
        <a:ln>
          <a:noFill/>
          <a:round/>
        </a:ln>
        <a:effectLst/>
      </c:spPr>
      <c:txPr>
        <a:bodyPr/>
        <a:lstStyle/>
        <a:p>
          <a:pPr>
            <a:defRPr sz="900" b="1" baseline="0">
              <a:solidFill>
                <a:srgbClr val="3D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800" b="1" i="0">
          <a:solidFill>
            <a:srgbClr val="3D4543"/>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474713463549905E-2"/>
          <c:y val="0.29769179197394885"/>
          <c:w val="0.96766860860182102"/>
          <c:h val="0.47044648889486912"/>
        </c:manualLayout>
      </c:layout>
      <c:barChart>
        <c:barDir val="col"/>
        <c:grouping val="clustered"/>
        <c:varyColors val="0"/>
        <c:ser>
          <c:idx val="0"/>
          <c:order val="0"/>
          <c:tx>
            <c:strRef>
              <c:f>Sheet1!$B$1</c:f>
              <c:strCache>
                <c:ptCount val="1"/>
                <c:pt idx="0">
                  <c:v>Non-drinkers</c:v>
                </c:pt>
              </c:strCache>
            </c:strRef>
          </c:tx>
          <c:spPr>
            <a:solidFill>
              <a:srgbClr val="4BACC6"/>
            </a:solidFill>
            <a:ln>
              <a:noFill/>
              <a:round/>
            </a:ln>
            <a:effectLst/>
          </c:spPr>
          <c:invertIfNegative val="0"/>
          <c:dLbls>
            <c:spPr>
              <a:noFill/>
              <a:ln>
                <a:noFill/>
                <a:round/>
              </a:ln>
              <a:effectLst/>
            </c:spPr>
            <c:txPr>
              <a:bodyPr/>
              <a:lstStyle/>
              <a:p>
                <a:pPr>
                  <a:defRPr sz="7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Driving</c:v>
                </c:pt>
                <c:pt idx="1">
                  <c:v>Fun w/o alcohol</c:v>
                </c:pt>
                <c:pt idx="2">
                  <c:v>Stay in control</c:v>
                </c:pt>
                <c:pt idx="3">
                  <c:v>Health</c:v>
                </c:pt>
              </c:strCache>
            </c:strRef>
          </c:cat>
          <c:val>
            <c:numRef>
              <c:f>'Sheet1'!$B$2:$B$5</c:f>
              <c:numCache>
                <c:formatCode>0%</c:formatCode>
                <c:ptCount val="4"/>
                <c:pt idx="0">
                  <c:v>0.74</c:v>
                </c:pt>
                <c:pt idx="1">
                  <c:v>0.69</c:v>
                </c:pt>
                <c:pt idx="2">
                  <c:v>0.69</c:v>
                </c:pt>
                <c:pt idx="3">
                  <c:v>0.66</c:v>
                </c:pt>
              </c:numCache>
            </c:numRef>
          </c:val>
          <c:extLst>
            <c:ext xmlns:c16="http://schemas.microsoft.com/office/drawing/2014/chart" uri="{C3380CC4-5D6E-409C-BE32-E72D297353CC}">
              <c16:uniqueId val="{00000000-FA54-454F-B75C-3D552A41D139}"/>
            </c:ext>
          </c:extLst>
        </c:ser>
        <c:ser>
          <c:idx val="1"/>
          <c:order val="1"/>
          <c:tx>
            <c:strRef>
              <c:f>Sheet1!$C$1</c:f>
              <c:strCache>
                <c:ptCount val="1"/>
                <c:pt idx="0">
                  <c:v>Drinkers</c:v>
                </c:pt>
              </c:strCache>
            </c:strRef>
          </c:tx>
          <c:spPr>
            <a:solidFill>
              <a:srgbClr val="1F497D"/>
            </a:solidFill>
            <a:ln>
              <a:noFill/>
              <a:round/>
            </a:ln>
            <a:effectLst/>
          </c:spPr>
          <c:invertIfNegative val="0"/>
          <c:dLbls>
            <c:spPr>
              <a:noFill/>
              <a:ln>
                <a:noFill/>
                <a:round/>
              </a:ln>
              <a:effectLst/>
            </c:spPr>
            <c:txPr>
              <a:bodyPr/>
              <a:lstStyle/>
              <a:p>
                <a:pPr>
                  <a:defRPr sz="7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Driving</c:v>
                </c:pt>
                <c:pt idx="1">
                  <c:v>Fun w/o alcohol</c:v>
                </c:pt>
                <c:pt idx="2">
                  <c:v>Stay in control</c:v>
                </c:pt>
                <c:pt idx="3">
                  <c:v>Health</c:v>
                </c:pt>
              </c:strCache>
            </c:strRef>
          </c:cat>
          <c:val>
            <c:numRef>
              <c:f>'Sheet1'!$C$2:$C$5</c:f>
              <c:numCache>
                <c:formatCode>0%</c:formatCode>
                <c:ptCount val="4"/>
                <c:pt idx="0">
                  <c:v>0.82</c:v>
                </c:pt>
                <c:pt idx="1">
                  <c:v>0.46</c:v>
                </c:pt>
                <c:pt idx="2">
                  <c:v>0.48</c:v>
                </c:pt>
                <c:pt idx="3">
                  <c:v>0.32</c:v>
                </c:pt>
              </c:numCache>
            </c:numRef>
          </c:val>
          <c:extLst>
            <c:ext xmlns:c16="http://schemas.microsoft.com/office/drawing/2014/chart" uri="{C3380CC4-5D6E-409C-BE32-E72D297353CC}">
              <c16:uniqueId val="{00000001-FA54-454F-B75C-3D552A41D139}"/>
            </c:ext>
          </c:extLst>
        </c:ser>
        <c:dLbls>
          <c:dLblPos val="inEnd"/>
          <c:showLegendKey val="0"/>
          <c:showVal val="1"/>
          <c:showCatName val="0"/>
          <c:showSerName val="0"/>
          <c:showPercent val="0"/>
          <c:showBubbleSize val="0"/>
        </c:dLbls>
        <c:gapWidth val="56"/>
        <c:axId val="668549648"/>
        <c:axId val="668382112"/>
      </c:barChart>
      <c:catAx>
        <c:axId val="668549648"/>
        <c:scaling>
          <c:orientation val="minMax"/>
        </c:scaling>
        <c:delete val="0"/>
        <c:axPos val="b"/>
        <c:numFmt formatCode="General" sourceLinked="1"/>
        <c:majorTickMark val="out"/>
        <c:minorTickMark val="none"/>
        <c:tickLblPos val="nextTo"/>
        <c:spPr>
          <a:ln w="9525">
            <a:noFill/>
            <a:round/>
          </a:ln>
        </c:spPr>
        <c:txPr>
          <a:bodyPr rot="0"/>
          <a:lstStyle/>
          <a:p>
            <a:pPr algn="ctr">
              <a:defRPr sz="800" b="1" baseline="0">
                <a:solidFill>
                  <a:srgbClr val="3D4543"/>
                </a:solidFill>
                <a:latin typeface="+mn-lt"/>
                <a:ea typeface="+mn-lt"/>
                <a:cs typeface="+mn-lt"/>
              </a:defRPr>
            </a:pPr>
            <a:endParaRPr lang="en-US"/>
          </a:p>
        </c:txPr>
        <c:crossAx val="668382112"/>
        <c:crosses val="autoZero"/>
        <c:auto val="1"/>
        <c:lblAlgn val="ctr"/>
        <c:lblOffset val="100"/>
        <c:noMultiLvlLbl val="0"/>
      </c:catAx>
      <c:valAx>
        <c:axId val="668382112"/>
        <c:scaling>
          <c:orientation val="minMax"/>
          <c:max val="1"/>
          <c:min val="0"/>
        </c:scaling>
        <c:delete val="1"/>
        <c:axPos val="l"/>
        <c:numFmt formatCode="0%" sourceLinked="0"/>
        <c:majorTickMark val="out"/>
        <c:minorTickMark val="none"/>
        <c:tickLblPos val="nextTo"/>
        <c:crossAx val="668549648"/>
        <c:crosses val="autoZero"/>
        <c:crossBetween val="between"/>
      </c:valAx>
      <c:spPr>
        <a:noFill/>
        <a:ln>
          <a:noFill/>
          <a:round/>
        </a:ln>
        <a:effectLst/>
      </c:spPr>
    </c:plotArea>
    <c:legend>
      <c:legendPos val="t"/>
      <c:layout>
        <c:manualLayout>
          <c:xMode val="edge"/>
          <c:yMode val="edge"/>
          <c:x val="7.859725518168173E-2"/>
          <c:y val="1.3382761398784204E-2"/>
          <c:w val="0.92140255169897489"/>
          <c:h val="0.15950072395589784"/>
        </c:manualLayout>
      </c:layout>
      <c:overlay val="0"/>
      <c:spPr>
        <a:noFill/>
        <a:ln>
          <a:noFill/>
          <a:round/>
        </a:ln>
        <a:effectLst/>
      </c:spPr>
      <c:txPr>
        <a:bodyPr/>
        <a:lstStyle/>
        <a:p>
          <a:pPr>
            <a:defRPr sz="900" b="0" baseline="0">
              <a:solidFill>
                <a:srgbClr val="515859"/>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73310236287009E-2"/>
          <c:y val="0.29696239193208523"/>
          <c:w val="0.93642783631673909"/>
          <c:h val="0.49127570139390253"/>
        </c:manualLayout>
      </c:layout>
      <c:barChart>
        <c:barDir val="col"/>
        <c:grouping val="clustered"/>
        <c:varyColors val="0"/>
        <c:ser>
          <c:idx val="0"/>
          <c:order val="0"/>
          <c:tx>
            <c:strRef>
              <c:f>Sheet1!$B$1</c:f>
              <c:strCache>
                <c:ptCount val="1"/>
                <c:pt idx="0">
                  <c:v>Your Institution</c:v>
                </c:pt>
              </c:strCache>
            </c:strRef>
          </c:tx>
          <c:spPr>
            <a:solidFill>
              <a:srgbClr val="4BACC6"/>
            </a:solidFill>
            <a:ln>
              <a:noFill/>
              <a:round/>
            </a:ln>
            <a:effectLst/>
          </c:spPr>
          <c:invertIfNegative val="0"/>
          <c:dLbls>
            <c:spPr>
              <a:noFill/>
              <a:ln>
                <a:noFill/>
                <a:round/>
              </a:ln>
              <a:effectLst/>
            </c:spPr>
            <c:txPr>
              <a:bodyPr/>
              <a:lstStyle/>
              <a:p>
                <a:pPr>
                  <a:defRPr sz="7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Have fun friends</c:v>
                </c:pt>
                <c:pt idx="1">
                  <c:v>Celebrate</c:v>
                </c:pt>
                <c:pt idx="2">
                  <c:v>Feel connected</c:v>
                </c:pt>
                <c:pt idx="3">
                  <c:v>Get drunk</c:v>
                </c:pt>
              </c:strCache>
            </c:strRef>
          </c:cat>
          <c:val>
            <c:numRef>
              <c:f>'Sheet1'!$B$2:$B$5</c:f>
              <c:numCache>
                <c:formatCode>0%</c:formatCode>
                <c:ptCount val="4"/>
                <c:pt idx="0">
                  <c:v>0.68</c:v>
                </c:pt>
                <c:pt idx="1">
                  <c:v>0.64</c:v>
                </c:pt>
                <c:pt idx="2">
                  <c:v>0.38</c:v>
                </c:pt>
                <c:pt idx="3">
                  <c:v>0.32</c:v>
                </c:pt>
              </c:numCache>
            </c:numRef>
          </c:val>
          <c:extLst>
            <c:ext xmlns:c16="http://schemas.microsoft.com/office/drawing/2014/chart" uri="{C3380CC4-5D6E-409C-BE32-E72D297353CC}">
              <c16:uniqueId val="{00000000-4618-40FD-88C5-0FEE39772B42}"/>
            </c:ext>
          </c:extLst>
        </c:ser>
        <c:ser>
          <c:idx val="1"/>
          <c:order val="1"/>
          <c:tx>
            <c:strRef>
              <c:f>Sheet1!$C$1</c:f>
              <c:strCache>
                <c:ptCount val="1"/>
                <c:pt idx="0">
                  <c:v>Peer Institutions</c:v>
                </c:pt>
              </c:strCache>
            </c:strRef>
          </c:tx>
          <c:spPr>
            <a:solidFill>
              <a:srgbClr val="1F497D"/>
            </a:solidFill>
            <a:ln>
              <a:noFill/>
              <a:round/>
            </a:ln>
            <a:effectLst/>
          </c:spPr>
          <c:invertIfNegative val="0"/>
          <c:dLbls>
            <c:spPr>
              <a:noFill/>
              <a:ln>
                <a:noFill/>
                <a:round/>
              </a:ln>
              <a:effectLst/>
            </c:spPr>
            <c:txPr>
              <a:bodyPr/>
              <a:lstStyle/>
              <a:p>
                <a:pPr>
                  <a:defRPr sz="700" b="1" baseline="0">
                    <a:solidFill>
                      <a:srgbClr val="000000"/>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'Sheet1'!$A$2:$A$5</c:f>
              <c:strCache>
                <c:ptCount val="4"/>
                <c:pt idx="0">
                  <c:v>Have fun friends</c:v>
                </c:pt>
                <c:pt idx="1">
                  <c:v>Celebrate</c:v>
                </c:pt>
                <c:pt idx="2">
                  <c:v>Feel connected</c:v>
                </c:pt>
                <c:pt idx="3">
                  <c:v>Get drunk</c:v>
                </c:pt>
              </c:strCache>
            </c:strRef>
          </c:cat>
          <c:val>
            <c:numRef>
              <c:f>'Sheet1'!$C$2:$C$5</c:f>
              <c:numCache>
                <c:formatCode>0%</c:formatCode>
                <c:ptCount val="4"/>
                <c:pt idx="0">
                  <c:v>0.62</c:v>
                </c:pt>
                <c:pt idx="1">
                  <c:v>0.62</c:v>
                </c:pt>
                <c:pt idx="2">
                  <c:v>0.28999999999999998</c:v>
                </c:pt>
                <c:pt idx="3">
                  <c:v>0.26</c:v>
                </c:pt>
              </c:numCache>
            </c:numRef>
          </c:val>
          <c:extLst>
            <c:ext xmlns:c16="http://schemas.microsoft.com/office/drawing/2014/chart" uri="{C3380CC4-5D6E-409C-BE32-E72D297353CC}">
              <c16:uniqueId val="{00000001-4618-40FD-88C5-0FEE39772B42}"/>
            </c:ext>
          </c:extLst>
        </c:ser>
        <c:dLbls>
          <c:dLblPos val="inEnd"/>
          <c:showLegendKey val="0"/>
          <c:showVal val="1"/>
          <c:showCatName val="0"/>
          <c:showSerName val="0"/>
          <c:showPercent val="0"/>
          <c:showBubbleSize val="0"/>
        </c:dLbls>
        <c:gapWidth val="56"/>
        <c:axId val="746801248"/>
        <c:axId val="629063536"/>
      </c:barChart>
      <c:catAx>
        <c:axId val="746801248"/>
        <c:scaling>
          <c:orientation val="minMax"/>
        </c:scaling>
        <c:delete val="0"/>
        <c:axPos val="b"/>
        <c:numFmt formatCode="General" sourceLinked="1"/>
        <c:majorTickMark val="out"/>
        <c:minorTickMark val="none"/>
        <c:tickLblPos val="nextTo"/>
        <c:spPr>
          <a:ln w="9525">
            <a:noFill/>
            <a:round/>
          </a:ln>
        </c:spPr>
        <c:txPr>
          <a:bodyPr rot="0"/>
          <a:lstStyle/>
          <a:p>
            <a:pPr algn="ctr">
              <a:defRPr sz="800" b="1" baseline="0">
                <a:solidFill>
                  <a:srgbClr val="3D4543"/>
                </a:solidFill>
                <a:latin typeface="+mn-lt"/>
                <a:ea typeface="+mn-lt"/>
                <a:cs typeface="+mn-lt"/>
              </a:defRPr>
            </a:pPr>
            <a:endParaRPr lang="en-US"/>
          </a:p>
        </c:txPr>
        <c:crossAx val="629063536"/>
        <c:crosses val="autoZero"/>
        <c:auto val="1"/>
        <c:lblAlgn val="ctr"/>
        <c:lblOffset val="100"/>
        <c:noMultiLvlLbl val="0"/>
      </c:catAx>
      <c:valAx>
        <c:axId val="629063536"/>
        <c:scaling>
          <c:orientation val="minMax"/>
          <c:max val="1"/>
          <c:min val="0"/>
        </c:scaling>
        <c:delete val="1"/>
        <c:axPos val="l"/>
        <c:numFmt formatCode="0%" sourceLinked="0"/>
        <c:majorTickMark val="out"/>
        <c:minorTickMark val="none"/>
        <c:tickLblPos val="nextTo"/>
        <c:crossAx val="746801248"/>
        <c:crosses val="autoZero"/>
        <c:crossBetween val="between"/>
      </c:valAx>
      <c:spPr>
        <a:noFill/>
        <a:ln>
          <a:noFill/>
          <a:round/>
        </a:ln>
        <a:effectLst/>
      </c:spPr>
    </c:plotArea>
    <c:legend>
      <c:legendPos val="t"/>
      <c:layout>
        <c:manualLayout>
          <c:xMode val="edge"/>
          <c:yMode val="edge"/>
          <c:x val="1.1178829585344642E-2"/>
          <c:y val="4.2101407988035446E-2"/>
          <c:w val="0.97083778462516435"/>
          <c:h val="0.10835279733245873"/>
        </c:manualLayout>
      </c:layout>
      <c:overlay val="0"/>
      <c:spPr>
        <a:noFill/>
        <a:ln>
          <a:noFill/>
          <a:round/>
        </a:ln>
        <a:effectLst/>
      </c:spPr>
      <c:txPr>
        <a:bodyPr/>
        <a:lstStyle/>
        <a:p>
          <a:pPr>
            <a:defRPr sz="900" b="0" baseline="0">
              <a:solidFill>
                <a:srgbClr val="3D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7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76956141351897"/>
          <c:y val="0.12642702860248012"/>
          <c:w val="0.8264160401002506"/>
          <c:h val="0.70087511887664056"/>
        </c:manualLayout>
      </c:layout>
      <c:barChart>
        <c:barDir val="col"/>
        <c:grouping val="clustered"/>
        <c:varyColors val="0"/>
        <c:ser>
          <c:idx val="0"/>
          <c:order val="0"/>
          <c:tx>
            <c:strRef>
              <c:f>Sheet1!$B$1</c:f>
              <c:strCache>
                <c:ptCount val="1"/>
                <c:pt idx="0">
                  <c:v>Pre-Course Assessment</c:v>
                </c:pt>
              </c:strCache>
            </c:strRef>
          </c:tx>
          <c:spPr>
            <a:solidFill>
              <a:srgbClr val="B1E6E1"/>
            </a:solidFill>
            <a:ln>
              <a:noFill/>
              <a:round/>
            </a:ln>
            <a:effectLst/>
          </c:spPr>
          <c:invertIfNegative val="0"/>
          <c:dLbls>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Alcohol Knowledge</c:v>
                </c:pt>
                <c:pt idx="1">
                  <c:v>Physiological Effects</c:v>
                </c:pt>
                <c:pt idx="2">
                  <c:v>Risk Reduction</c:v>
                </c:pt>
                <c:pt idx="3">
                  <c:v>Understanding The Influence of Alcohol</c:v>
                </c:pt>
                <c:pt idx="4">
                  <c:v>Factors Influencing Drinking Behavior</c:v>
                </c:pt>
              </c:strCache>
            </c:strRef>
          </c:cat>
          <c:val>
            <c:numRef>
              <c:f>'Sheet1'!$B$2:$B$6</c:f>
              <c:numCache>
                <c:formatCode>0%</c:formatCode>
                <c:ptCount val="5"/>
                <c:pt idx="0">
                  <c:v>0.7</c:v>
                </c:pt>
                <c:pt idx="1">
                  <c:v>0.64</c:v>
                </c:pt>
                <c:pt idx="2">
                  <c:v>0.65</c:v>
                </c:pt>
                <c:pt idx="3">
                  <c:v>0.71</c:v>
                </c:pt>
                <c:pt idx="4">
                  <c:v>0.5</c:v>
                </c:pt>
              </c:numCache>
            </c:numRef>
          </c:val>
          <c:extLst>
            <c:ext xmlns:c16="http://schemas.microsoft.com/office/drawing/2014/chart" uri="{C3380CC4-5D6E-409C-BE32-E72D297353CC}">
              <c16:uniqueId val="{00000000-2E8F-4022-8A0C-B8400D45EA3F}"/>
            </c:ext>
          </c:extLst>
        </c:ser>
        <c:ser>
          <c:idx val="1"/>
          <c:order val="1"/>
          <c:tx>
            <c:strRef>
              <c:f>Sheet1!$C$1</c:f>
              <c:strCache>
                <c:ptCount val="1"/>
                <c:pt idx="0">
                  <c:v>Post-Course Assessment</c:v>
                </c:pt>
              </c:strCache>
            </c:strRef>
          </c:tx>
          <c:spPr>
            <a:solidFill>
              <a:srgbClr val="142950"/>
            </a:solidFill>
            <a:ln>
              <a:noFill/>
              <a:round/>
            </a:ln>
            <a:effectLst/>
          </c:spPr>
          <c:invertIfNegative val="0"/>
          <c:dLbls>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Alcohol Knowledge</c:v>
                </c:pt>
                <c:pt idx="1">
                  <c:v>Physiological Effects</c:v>
                </c:pt>
                <c:pt idx="2">
                  <c:v>Risk Reduction</c:v>
                </c:pt>
                <c:pt idx="3">
                  <c:v>Understanding The Influence of Alcohol</c:v>
                </c:pt>
                <c:pt idx="4">
                  <c:v>Factors Influencing Drinking Behavior</c:v>
                </c:pt>
              </c:strCache>
            </c:strRef>
          </c:cat>
          <c:val>
            <c:numRef>
              <c:f>'Sheet1'!$C$2:$C$6</c:f>
              <c:numCache>
                <c:formatCode>0%</c:formatCode>
                <c:ptCount val="5"/>
                <c:pt idx="0">
                  <c:v>0.83</c:v>
                </c:pt>
                <c:pt idx="1">
                  <c:v>0.89</c:v>
                </c:pt>
                <c:pt idx="2">
                  <c:v>0.83</c:v>
                </c:pt>
                <c:pt idx="3">
                  <c:v>0.92</c:v>
                </c:pt>
                <c:pt idx="4">
                  <c:v>0.85</c:v>
                </c:pt>
              </c:numCache>
            </c:numRef>
          </c:val>
          <c:extLst>
            <c:ext xmlns:c16="http://schemas.microsoft.com/office/drawing/2014/chart" uri="{C3380CC4-5D6E-409C-BE32-E72D297353CC}">
              <c16:uniqueId val="{00000001-2E8F-4022-8A0C-B8400D45EA3F}"/>
            </c:ext>
          </c:extLst>
        </c:ser>
        <c:dLbls>
          <c:dLblPos val="inEnd"/>
          <c:showLegendKey val="0"/>
          <c:showVal val="1"/>
          <c:showCatName val="0"/>
          <c:showSerName val="0"/>
          <c:showPercent val="0"/>
          <c:showBubbleSize val="0"/>
        </c:dLbls>
        <c:gapWidth val="50"/>
        <c:axId val="704424528"/>
        <c:axId val="626710512"/>
      </c:barChart>
      <c:catAx>
        <c:axId val="704424528"/>
        <c:scaling>
          <c:orientation val="minMax"/>
        </c:scaling>
        <c:delete val="0"/>
        <c:axPos val="b"/>
        <c:numFmt formatCode="General" sourceLinked="1"/>
        <c:majorTickMark val="out"/>
        <c:minorTickMark val="none"/>
        <c:tickLblPos val="nextTo"/>
        <c:spPr>
          <a:ln w="9525">
            <a:noFill/>
            <a:round/>
          </a:ln>
        </c:spPr>
        <c:txPr>
          <a:bodyPr rot="0"/>
          <a:lstStyle/>
          <a:p>
            <a:pPr algn="ctr">
              <a:defRPr sz="800" b="1" baseline="0">
                <a:solidFill>
                  <a:srgbClr val="515859"/>
                </a:solidFill>
                <a:latin typeface="Open Sans"/>
                <a:ea typeface="Open Sans"/>
                <a:cs typeface="Open Sans"/>
              </a:defRPr>
            </a:pPr>
            <a:endParaRPr lang="en-US"/>
          </a:p>
        </c:txPr>
        <c:crossAx val="626710512"/>
        <c:crosses val="autoZero"/>
        <c:auto val="1"/>
        <c:lblAlgn val="ctr"/>
        <c:lblOffset val="100"/>
        <c:noMultiLvlLbl val="0"/>
      </c:catAx>
      <c:valAx>
        <c:axId val="626710512"/>
        <c:scaling>
          <c:orientation val="minMax"/>
          <c:max val="1"/>
          <c:min val="0"/>
        </c:scaling>
        <c:delete val="0"/>
        <c:axPos val="l"/>
        <c:title>
          <c:tx>
            <c:rich>
              <a:bodyPr rot="-5400000" vert="horz"/>
              <a:lstStyle/>
              <a:p>
                <a:pPr>
                  <a:defRPr lang="en-US" sz="800" b="0" i="0" baseline="0">
                    <a:solidFill>
                      <a:srgbClr val="3D4543"/>
                    </a:solidFill>
                    <a:latin typeface="Open Sans"/>
                    <a:ea typeface="Open Sans"/>
                    <a:cs typeface="Open Sans"/>
                  </a:defRPr>
                </a:pPr>
                <a:r>
                  <a:rPr lang="en-US" sz="800" b="0" i="0" baseline="0">
                    <a:solidFill>
                      <a:srgbClr val="3D4543"/>
                    </a:solidFill>
                    <a:latin typeface="Open Sans"/>
                    <a:ea typeface="Open Sans"/>
                    <a:cs typeface="Open Sans"/>
                  </a:rPr>
                  <a:t>Average Assessment Score</a:t>
                </a:r>
              </a:p>
            </c:rich>
          </c:tx>
          <c:layout>
            <c:manualLayout>
              <c:xMode val="edge"/>
              <c:yMode val="edge"/>
              <c:x val="1.7094019970055181E-2"/>
              <c:y val="0.27242677657533543"/>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sz="900" b="1" baseline="0">
                <a:solidFill>
                  <a:srgbClr val="3D4543"/>
                </a:solidFill>
                <a:latin typeface="Open Sans"/>
                <a:ea typeface="Open Sans"/>
                <a:cs typeface="Open Sans"/>
              </a:defRPr>
            </a:pPr>
            <a:endParaRPr lang="en-US"/>
          </a:p>
        </c:txPr>
        <c:crossAx val="704424528"/>
        <c:crosses val="autoZero"/>
        <c:crossBetween val="between"/>
      </c:valAx>
      <c:spPr>
        <a:noFill/>
        <a:ln>
          <a:noFill/>
          <a:round/>
        </a:ln>
        <a:effectLst/>
      </c:spPr>
    </c:plotArea>
    <c:legend>
      <c:legendPos val="t"/>
      <c:layout>
        <c:manualLayout>
          <c:xMode val="edge"/>
          <c:yMode val="edge"/>
          <c:x val="0.26497187851518561"/>
          <c:y val="0"/>
          <c:w val="0.73321413770647104"/>
          <c:h val="7.2267896876744536E-2"/>
        </c:manualLayout>
      </c:layout>
      <c:overlay val="0"/>
      <c:spPr>
        <a:noFill/>
        <a:ln>
          <a:noFill/>
          <a:round/>
        </a:ln>
        <a:effectLst/>
      </c:spPr>
      <c:txPr>
        <a:bodyPr/>
        <a:lstStyle/>
        <a:p>
          <a:pPr>
            <a:defRPr sz="1000" b="1" baseline="0">
              <a:solidFill>
                <a:srgbClr val="515859"/>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D4543"/>
                </a:solidFill>
                <a:latin typeface="Open Sans"/>
                <a:ea typeface="Open Sans"/>
                <a:cs typeface="Open Sans"/>
              </a:defRPr>
            </a:pPr>
            <a:r>
              <a:rPr lang="en-US" sz="1600" b="1" i="0" baseline="0">
                <a:solidFill>
                  <a:srgbClr val="3D4543"/>
                </a:solidFill>
                <a:latin typeface="Open Sans"/>
                <a:ea typeface="Open Sans"/>
                <a:cs typeface="Open Sans"/>
              </a:rPr>
              <a:t>Intention to Mitigate High-Risk Drinking</a:t>
            </a:r>
          </a:p>
        </c:rich>
      </c:tx>
      <c:layout>
        <c:manualLayout>
          <c:xMode val="edge"/>
          <c:yMode val="edge"/>
          <c:x val="1.7392646734708393E-3"/>
          <c:y val="4.7275464017831536E-3"/>
        </c:manualLayout>
      </c:layout>
      <c:overlay val="0"/>
      <c:spPr>
        <a:noFill/>
        <a:ln>
          <a:noFill/>
          <a:round/>
        </a:ln>
        <a:effectLst/>
      </c:spPr>
    </c:title>
    <c:autoTitleDeleted val="0"/>
    <c:plotArea>
      <c:layout>
        <c:manualLayout>
          <c:layoutTarget val="inner"/>
          <c:xMode val="edge"/>
          <c:yMode val="edge"/>
          <c:x val="0.1175152738993554"/>
          <c:y val="0.26316520617370276"/>
          <c:w val="0.86066542768870535"/>
          <c:h val="0.60737585492021928"/>
        </c:manualLayout>
      </c:layout>
      <c:barChart>
        <c:barDir val="col"/>
        <c:grouping val="clustered"/>
        <c:varyColors val="0"/>
        <c:ser>
          <c:idx val="0"/>
          <c:order val="0"/>
          <c:tx>
            <c:strRef>
              <c:f>Sheet1!$B$1</c:f>
              <c:strCache>
                <c:ptCount val="1"/>
                <c:pt idx="0">
                  <c:v>Pre-Course Survey</c:v>
                </c:pt>
              </c:strCache>
            </c:strRef>
          </c:tx>
          <c:spPr>
            <a:solidFill>
              <a:srgbClr val="4F81BD"/>
            </a:solidFill>
            <a:ln>
              <a:noFill/>
              <a:round/>
            </a:ln>
            <a:effectLst/>
          </c:spPr>
          <c:invertIfNegative val="0"/>
          <c:dLbls>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Reduce Number of Drinks</c:v>
                </c:pt>
                <c:pt idx="1">
                  <c:v>Reduce Drinking Frequency</c:v>
                </c:pt>
                <c:pt idx="2">
                  <c:v>Alternate Alcohol and Non-Alcohol</c:v>
                </c:pt>
                <c:pt idx="3">
                  <c:v>Pace Drinks</c:v>
                </c:pt>
                <c:pt idx="4">
                  <c:v>Set a Limit</c:v>
                </c:pt>
              </c:strCache>
            </c:strRef>
          </c:cat>
          <c:val>
            <c:numRef>
              <c:f>'Sheet1'!$B$2:$B$6</c:f>
              <c:numCache>
                <c:formatCode>0%</c:formatCode>
                <c:ptCount val="5"/>
                <c:pt idx="0">
                  <c:v>0.56000000000000005</c:v>
                </c:pt>
                <c:pt idx="1">
                  <c:v>0.56000000000000005</c:v>
                </c:pt>
                <c:pt idx="2">
                  <c:v>0.86</c:v>
                </c:pt>
                <c:pt idx="3">
                  <c:v>0.63</c:v>
                </c:pt>
                <c:pt idx="4">
                  <c:v>0.8</c:v>
                </c:pt>
              </c:numCache>
            </c:numRef>
          </c:val>
          <c:extLst>
            <c:ext xmlns:c16="http://schemas.microsoft.com/office/drawing/2014/chart" uri="{C3380CC4-5D6E-409C-BE32-E72D297353CC}">
              <c16:uniqueId val="{00000000-DA9B-4DDD-B893-A8A73CDF2128}"/>
            </c:ext>
          </c:extLst>
        </c:ser>
        <c:ser>
          <c:idx val="1"/>
          <c:order val="1"/>
          <c:tx>
            <c:strRef>
              <c:f>Sheet1!$C$1</c:f>
              <c:strCache>
                <c:ptCount val="1"/>
                <c:pt idx="0">
                  <c:v>Follow-Up Survey</c:v>
                </c:pt>
              </c:strCache>
            </c:strRef>
          </c:tx>
          <c:spPr>
            <a:solidFill>
              <a:srgbClr val="8BD1F0"/>
            </a:solidFill>
            <a:ln>
              <a:noFill/>
              <a:round/>
            </a:ln>
            <a:effectLst/>
          </c:spPr>
          <c:invertIfNegative val="0"/>
          <c:dLbls>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Reduce Number of Drinks</c:v>
                </c:pt>
                <c:pt idx="1">
                  <c:v>Reduce Drinking Frequency</c:v>
                </c:pt>
                <c:pt idx="2">
                  <c:v>Alternate Alcohol and Non-Alcohol</c:v>
                </c:pt>
                <c:pt idx="3">
                  <c:v>Pace Drinks</c:v>
                </c:pt>
                <c:pt idx="4">
                  <c:v>Set a Limit</c:v>
                </c:pt>
              </c:strCache>
            </c:strRef>
          </c:cat>
          <c:val>
            <c:numRef>
              <c:f>'Sheet1'!$C$2:$C$6</c:f>
              <c:numCache>
                <c:formatCode>0%</c:formatCode>
                <c:ptCount val="5"/>
                <c:pt idx="0">
                  <c:v>0.56000000000000005</c:v>
                </c:pt>
                <c:pt idx="1">
                  <c:v>0.56999999999999995</c:v>
                </c:pt>
                <c:pt idx="2">
                  <c:v>0.82</c:v>
                </c:pt>
                <c:pt idx="3">
                  <c:v>0.63</c:v>
                </c:pt>
                <c:pt idx="4">
                  <c:v>0.75</c:v>
                </c:pt>
              </c:numCache>
            </c:numRef>
          </c:val>
          <c:extLst>
            <c:ext xmlns:c16="http://schemas.microsoft.com/office/drawing/2014/chart" uri="{C3380CC4-5D6E-409C-BE32-E72D297353CC}">
              <c16:uniqueId val="{00000001-DA9B-4DDD-B893-A8A73CDF2128}"/>
            </c:ext>
          </c:extLst>
        </c:ser>
        <c:dLbls>
          <c:dLblPos val="inEnd"/>
          <c:showLegendKey val="0"/>
          <c:showVal val="1"/>
          <c:showCatName val="0"/>
          <c:showSerName val="0"/>
          <c:showPercent val="0"/>
          <c:showBubbleSize val="0"/>
        </c:dLbls>
        <c:gapWidth val="56"/>
        <c:axId val="702125776"/>
        <c:axId val="709705056"/>
      </c:barChart>
      <c:catAx>
        <c:axId val="702125776"/>
        <c:scaling>
          <c:orientation val="minMax"/>
        </c:scaling>
        <c:delete val="0"/>
        <c:axPos val="b"/>
        <c:numFmt formatCode="General" sourceLinked="1"/>
        <c:majorTickMark val="out"/>
        <c:minorTickMark val="none"/>
        <c:tickLblPos val="nextTo"/>
        <c:spPr>
          <a:ln w="9525">
            <a:noFill/>
            <a:round/>
          </a:ln>
        </c:spPr>
        <c:txPr>
          <a:bodyPr rot="0"/>
          <a:lstStyle/>
          <a:p>
            <a:pPr algn="ctr">
              <a:defRPr sz="900" b="1" baseline="0">
                <a:solidFill>
                  <a:srgbClr val="515859"/>
                </a:solidFill>
                <a:latin typeface="Open Sans"/>
                <a:ea typeface="Open Sans"/>
                <a:cs typeface="Open Sans"/>
              </a:defRPr>
            </a:pPr>
            <a:endParaRPr lang="en-US"/>
          </a:p>
        </c:txPr>
        <c:crossAx val="709705056"/>
        <c:crosses val="autoZero"/>
        <c:auto val="1"/>
        <c:lblAlgn val="ctr"/>
        <c:lblOffset val="100"/>
        <c:noMultiLvlLbl val="0"/>
      </c:catAx>
      <c:valAx>
        <c:axId val="709705056"/>
        <c:scaling>
          <c:orientation val="minMax"/>
          <c:max val="1"/>
          <c:min val="0"/>
        </c:scaling>
        <c:delete val="0"/>
        <c:axPos val="l"/>
        <c:title>
          <c:tx>
            <c:rich>
              <a:bodyPr rot="-5400000" vert="horz"/>
              <a:lstStyle/>
              <a:p>
                <a:pPr>
                  <a:defRPr lang="en-US" sz="800" b="0" i="0" baseline="0">
                    <a:solidFill>
                      <a:srgbClr val="3D4543"/>
                    </a:solidFill>
                    <a:latin typeface="Open Sans"/>
                    <a:ea typeface="Open Sans"/>
                    <a:cs typeface="Open Sans"/>
                  </a:defRPr>
                </a:pPr>
                <a:r>
                  <a:rPr lang="en-US" sz="800" b="0" i="0" baseline="0">
                    <a:solidFill>
                      <a:srgbClr val="3D4543"/>
                    </a:solidFill>
                    <a:latin typeface="Open Sans"/>
                    <a:ea typeface="Open Sans"/>
                    <a:cs typeface="Open Sans"/>
                  </a:rPr>
                  <a:t>Percent of Student Drinkers</a:t>
                </a:r>
              </a:p>
            </c:rich>
          </c:tx>
          <c:layout>
            <c:manualLayout>
              <c:xMode val="edge"/>
              <c:yMode val="edge"/>
              <c:x val="1.9230787632051587E-2"/>
              <c:y val="0.39627172723870152"/>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sz="900" b="1" baseline="0">
                <a:solidFill>
                  <a:srgbClr val="3D4543"/>
                </a:solidFill>
                <a:latin typeface="Open Sans"/>
                <a:ea typeface="Open Sans"/>
                <a:cs typeface="Open Sans"/>
              </a:defRPr>
            </a:pPr>
            <a:endParaRPr lang="en-US"/>
          </a:p>
        </c:txPr>
        <c:crossAx val="702125776"/>
        <c:crosses val="autoZero"/>
        <c:crossBetween val="between"/>
        <c:majorUnit val="0.1"/>
      </c:valAx>
      <c:spPr>
        <a:noFill/>
        <a:ln>
          <a:noFill/>
          <a:round/>
        </a:ln>
        <a:effectLst/>
      </c:spPr>
    </c:plotArea>
    <c:legend>
      <c:legendPos val="t"/>
      <c:layout>
        <c:manualLayout>
          <c:xMode val="edge"/>
          <c:yMode val="edge"/>
          <c:x val="0.38630700799317275"/>
          <c:y val="0.11343087870095436"/>
          <c:w val="0.52492187144919045"/>
          <c:h val="6.626981716576566E-2"/>
        </c:manualLayout>
      </c:layout>
      <c:overlay val="0"/>
      <c:spPr>
        <a:noFill/>
        <a:ln>
          <a:noFill/>
          <a:round/>
        </a:ln>
        <a:effectLst/>
      </c:spPr>
      <c:txPr>
        <a:bodyPr/>
        <a:lstStyle/>
        <a:p>
          <a:pPr>
            <a:defRPr sz="1050" b="1" baseline="0">
              <a:solidFill>
                <a:srgbClr val="3D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658992234599451E-2"/>
          <c:y val="9.1554960082873241E-2"/>
          <c:w val="0.90232465824794705"/>
          <c:h val="0.87745630632928806"/>
        </c:manualLayout>
      </c:layout>
      <c:barChart>
        <c:barDir val="bar"/>
        <c:grouping val="clustered"/>
        <c:varyColors val="0"/>
        <c:ser>
          <c:idx val="0"/>
          <c:order val="0"/>
          <c:tx>
            <c:strRef>
              <c:f>Sheet1!$B$1</c:f>
              <c:strCache>
                <c:ptCount val="1"/>
                <c:pt idx="0">
                  <c:v>Pre-Course Survey</c:v>
                </c:pt>
              </c:strCache>
            </c:strRef>
          </c:tx>
          <c:spPr>
            <a:solidFill>
              <a:srgbClr val="4BACC6"/>
            </a:solidFill>
            <a:ln>
              <a:noFill/>
              <a:round/>
            </a:ln>
            <a:effectLst/>
          </c:spPr>
          <c:invertIfNegative val="0"/>
          <c:dLbls>
            <c:numFmt formatCode="0.0%" sourceLinked="0"/>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Abstainer</c:v>
                </c:pt>
                <c:pt idx="1">
                  <c:v>Non-Drinker</c:v>
                </c:pt>
                <c:pt idx="2">
                  <c:v>Moderate Drinker</c:v>
                </c:pt>
                <c:pt idx="3">
                  <c:v>Heavy Episodic Drinker</c:v>
                </c:pt>
                <c:pt idx="4">
                  <c:v>Problematic Drinker</c:v>
                </c:pt>
              </c:strCache>
            </c:strRef>
          </c:cat>
          <c:val>
            <c:numRef>
              <c:f>'Sheet1'!$B$2:$B$6</c:f>
              <c:numCache>
                <c:formatCode>0.0%</c:formatCode>
                <c:ptCount val="5"/>
                <c:pt idx="0">
                  <c:v>0.754</c:v>
                </c:pt>
                <c:pt idx="1">
                  <c:v>0.157</c:v>
                </c:pt>
                <c:pt idx="2">
                  <c:v>5.5E-2</c:v>
                </c:pt>
                <c:pt idx="3">
                  <c:v>0.03</c:v>
                </c:pt>
                <c:pt idx="4">
                  <c:v>4.0000000000000001E-3</c:v>
                </c:pt>
              </c:numCache>
            </c:numRef>
          </c:val>
          <c:extLst>
            <c:ext xmlns:c16="http://schemas.microsoft.com/office/drawing/2014/chart" uri="{C3380CC4-5D6E-409C-BE32-E72D297353CC}">
              <c16:uniqueId val="{00000000-DA8E-4098-B1BD-29F6B3EE1CCB}"/>
            </c:ext>
          </c:extLst>
        </c:ser>
        <c:ser>
          <c:idx val="1"/>
          <c:order val="1"/>
          <c:tx>
            <c:strRef>
              <c:f>Sheet1!$C$1</c:f>
              <c:strCache>
                <c:ptCount val="1"/>
                <c:pt idx="0">
                  <c:v>Follow-Up Survey</c:v>
                </c:pt>
              </c:strCache>
            </c:strRef>
          </c:tx>
          <c:spPr>
            <a:solidFill>
              <a:srgbClr val="1F497D"/>
            </a:solidFill>
            <a:ln>
              <a:noFill/>
              <a:round/>
            </a:ln>
            <a:effectLst/>
          </c:spPr>
          <c:invertIfNegative val="0"/>
          <c:dLbls>
            <c:numFmt formatCode="0.0%" sourceLinked="0"/>
            <c:spPr>
              <a:noFill/>
              <a:ln>
                <a:noFill/>
                <a:round/>
              </a:ln>
              <a:effectLst/>
            </c:spPr>
            <c:txPr>
              <a:bodyPr/>
              <a:lstStyle/>
              <a:p>
                <a:pPr>
                  <a:defRPr sz="12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Abstainer</c:v>
                </c:pt>
                <c:pt idx="1">
                  <c:v>Non-Drinker</c:v>
                </c:pt>
                <c:pt idx="2">
                  <c:v>Moderate Drinker</c:v>
                </c:pt>
                <c:pt idx="3">
                  <c:v>Heavy Episodic Drinker</c:v>
                </c:pt>
                <c:pt idx="4">
                  <c:v>Problematic Drinker</c:v>
                </c:pt>
              </c:strCache>
            </c:strRef>
          </c:cat>
          <c:val>
            <c:numRef>
              <c:f>'Sheet1'!$C$2:$C$6</c:f>
              <c:numCache>
                <c:formatCode>0.0%</c:formatCode>
                <c:ptCount val="5"/>
                <c:pt idx="0">
                  <c:v>0.75600000000000001</c:v>
                </c:pt>
                <c:pt idx="1">
                  <c:v>0.13500000000000001</c:v>
                </c:pt>
                <c:pt idx="2">
                  <c:v>7.0999999999999994E-2</c:v>
                </c:pt>
                <c:pt idx="3">
                  <c:v>3.5999999999999997E-2</c:v>
                </c:pt>
                <c:pt idx="4">
                  <c:v>3.0000000000000001E-3</c:v>
                </c:pt>
              </c:numCache>
            </c:numRef>
          </c:val>
          <c:extLst>
            <c:ext xmlns:c16="http://schemas.microsoft.com/office/drawing/2014/chart" uri="{C3380CC4-5D6E-409C-BE32-E72D297353CC}">
              <c16:uniqueId val="{00000001-DA8E-4098-B1BD-29F6B3EE1CCB}"/>
            </c:ext>
          </c:extLst>
        </c:ser>
        <c:dLbls>
          <c:dLblPos val="inEnd"/>
          <c:showLegendKey val="0"/>
          <c:showVal val="1"/>
          <c:showCatName val="0"/>
          <c:showSerName val="0"/>
          <c:showPercent val="0"/>
          <c:showBubbleSize val="0"/>
        </c:dLbls>
        <c:gapWidth val="25"/>
        <c:axId val="703651216"/>
        <c:axId val="615580304"/>
      </c:barChart>
      <c:catAx>
        <c:axId val="703651216"/>
        <c:scaling>
          <c:orientation val="maxMin"/>
        </c:scaling>
        <c:delete val="1"/>
        <c:axPos val="l"/>
        <c:numFmt formatCode="General" sourceLinked="1"/>
        <c:majorTickMark val="out"/>
        <c:minorTickMark val="none"/>
        <c:tickLblPos val="nextTo"/>
        <c:crossAx val="615580304"/>
        <c:crosses val="autoZero"/>
        <c:auto val="1"/>
        <c:lblAlgn val="ctr"/>
        <c:lblOffset val="100"/>
        <c:noMultiLvlLbl val="0"/>
      </c:catAx>
      <c:valAx>
        <c:axId val="615580304"/>
        <c:scaling>
          <c:orientation val="minMax"/>
          <c:min val="0"/>
        </c:scaling>
        <c:delete val="1"/>
        <c:axPos val="t"/>
        <c:minorGridlines>
          <c:spPr>
            <a:ln w="9525">
              <a:noFill/>
              <a:round/>
            </a:ln>
          </c:spPr>
        </c:minorGridlines>
        <c:numFmt formatCode="0.0%" sourceLinked="1"/>
        <c:majorTickMark val="out"/>
        <c:minorTickMark val="none"/>
        <c:tickLblPos val="nextTo"/>
        <c:crossAx val="703651216"/>
        <c:crosses val="autoZero"/>
        <c:crossBetween val="between"/>
      </c:valAx>
      <c:spPr>
        <a:noFill/>
        <a:ln>
          <a:noFill/>
          <a:round/>
        </a:ln>
        <a:effectLst/>
      </c:spPr>
    </c:plotArea>
    <c:legend>
      <c:legendPos val="t"/>
      <c:layout>
        <c:manualLayout>
          <c:xMode val="edge"/>
          <c:yMode val="edge"/>
          <c:x val="1.3204902374277423E-2"/>
          <c:y val="0"/>
          <c:w val="0.88104316033943209"/>
          <c:h val="5.925909996702651E-2"/>
        </c:manualLayout>
      </c:layout>
      <c:overlay val="0"/>
      <c:spPr>
        <a:noFill/>
        <a:ln>
          <a:noFill/>
          <a:round/>
        </a:ln>
        <a:effectLst/>
      </c:spPr>
      <c:txPr>
        <a:bodyPr/>
        <a:lstStyle/>
        <a:p>
          <a:pPr>
            <a:defRPr sz="1100" b="1" baseline="0">
              <a:solidFill>
                <a:srgbClr val="3D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He / Him</c:v>
                </c:pt>
              </c:strCache>
            </c:strRef>
          </c:tx>
          <c:spPr>
            <a:solidFill>
              <a:srgbClr val="8ADAD1"/>
            </a:solidFill>
            <a:ln>
              <a:noFill/>
              <a:round/>
            </a:ln>
            <a:effectLst/>
          </c:spPr>
          <c:invertIfNegative val="0"/>
          <c:dLbls>
            <c:spPr>
              <a:noFill/>
              <a:ln>
                <a:noFill/>
                <a:round/>
              </a:ln>
              <a:effectLst/>
            </c:spPr>
            <c:txPr>
              <a:bodyPr/>
              <a:lstStyle/>
              <a:p>
                <a:pPr>
                  <a:defRPr sz="11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Abstainer</c:v>
                </c:pt>
                <c:pt idx="1">
                  <c:v>Non-Drinker</c:v>
                </c:pt>
                <c:pt idx="2">
                  <c:v>Moderate Drinker</c:v>
                </c:pt>
                <c:pt idx="3">
                  <c:v>Heavy Episodic Drinker</c:v>
                </c:pt>
                <c:pt idx="4">
                  <c:v>Problematic Drinker</c:v>
                </c:pt>
              </c:strCache>
            </c:strRef>
          </c:cat>
          <c:val>
            <c:numRef>
              <c:f>'Sheet1'!$B$2:$B$6</c:f>
              <c:numCache>
                <c:formatCode>0.0%</c:formatCode>
                <c:ptCount val="5"/>
                <c:pt idx="0">
                  <c:v>0.73799999999999999</c:v>
                </c:pt>
                <c:pt idx="1">
                  <c:v>0.13700000000000001</c:v>
                </c:pt>
                <c:pt idx="2">
                  <c:v>7.3999999999999996E-2</c:v>
                </c:pt>
                <c:pt idx="3">
                  <c:v>4.8000000000000001E-2</c:v>
                </c:pt>
                <c:pt idx="4">
                  <c:v>4.0000000000000001E-3</c:v>
                </c:pt>
              </c:numCache>
            </c:numRef>
          </c:val>
          <c:extLst>
            <c:ext xmlns:c16="http://schemas.microsoft.com/office/drawing/2014/chart" uri="{C3380CC4-5D6E-409C-BE32-E72D297353CC}">
              <c16:uniqueId val="{00000000-4E0F-488D-AE28-7E21FE74FC7D}"/>
            </c:ext>
          </c:extLst>
        </c:ser>
        <c:ser>
          <c:idx val="1"/>
          <c:order val="1"/>
          <c:tx>
            <c:strRef>
              <c:f>Sheet1!$C$1</c:f>
              <c:strCache>
                <c:ptCount val="1"/>
                <c:pt idx="0">
                  <c:v>She / Her</c:v>
                </c:pt>
              </c:strCache>
            </c:strRef>
          </c:tx>
          <c:spPr>
            <a:solidFill>
              <a:srgbClr val="1B366A"/>
            </a:solidFill>
            <a:ln>
              <a:noFill/>
              <a:round/>
            </a:ln>
            <a:effectLst/>
          </c:spPr>
          <c:invertIfNegative val="0"/>
          <c:dLbls>
            <c:spPr>
              <a:noFill/>
              <a:ln>
                <a:noFill/>
                <a:round/>
              </a:ln>
              <a:effectLst/>
            </c:spPr>
            <c:txPr>
              <a:bodyPr/>
              <a:lstStyle/>
              <a:p>
                <a:pPr>
                  <a:defRPr sz="1100" b="1" baseline="0">
                    <a:solidFill>
                      <a:srgbClr val="515859"/>
                    </a:solidFill>
                    <a:latin typeface="Open Sans"/>
                    <a:ea typeface="Open Sans"/>
                    <a:cs typeface="Open San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C1C7C7"/>
                      </a:solidFill>
                      <a:prstDash val="solid"/>
                      <a:round/>
                    </a:ln>
                  </c:spPr>
                </c15:leaderLines>
              </c:ext>
            </c:extLst>
          </c:dLbls>
          <c:cat>
            <c:strRef>
              <c:f>'Sheet1'!$A$2:$A$6</c:f>
              <c:strCache>
                <c:ptCount val="5"/>
                <c:pt idx="0">
                  <c:v>Abstainer</c:v>
                </c:pt>
                <c:pt idx="1">
                  <c:v>Non-Drinker</c:v>
                </c:pt>
                <c:pt idx="2">
                  <c:v>Moderate Drinker</c:v>
                </c:pt>
                <c:pt idx="3">
                  <c:v>Heavy Episodic Drinker</c:v>
                </c:pt>
                <c:pt idx="4">
                  <c:v>Problematic Drinker</c:v>
                </c:pt>
              </c:strCache>
            </c:strRef>
          </c:cat>
          <c:val>
            <c:numRef>
              <c:f>'Sheet1'!$C$2:$C$6</c:f>
              <c:numCache>
                <c:formatCode>0.0%</c:formatCode>
                <c:ptCount val="5"/>
                <c:pt idx="0">
                  <c:v>0.76900000000000002</c:v>
                </c:pt>
                <c:pt idx="1">
                  <c:v>0.13600000000000001</c:v>
                </c:pt>
                <c:pt idx="2">
                  <c:v>7.1999999999999995E-2</c:v>
                </c:pt>
                <c:pt idx="3">
                  <c:v>2.1999999999999999E-2</c:v>
                </c:pt>
                <c:pt idx="4">
                  <c:v>2E-3</c:v>
                </c:pt>
              </c:numCache>
            </c:numRef>
          </c:val>
          <c:extLst>
            <c:ext xmlns:c16="http://schemas.microsoft.com/office/drawing/2014/chart" uri="{C3380CC4-5D6E-409C-BE32-E72D297353CC}">
              <c16:uniqueId val="{00000001-4E0F-488D-AE28-7E21FE74FC7D}"/>
            </c:ext>
          </c:extLst>
        </c:ser>
        <c:dLbls>
          <c:dLblPos val="inEnd"/>
          <c:showLegendKey val="0"/>
          <c:showVal val="1"/>
          <c:showCatName val="0"/>
          <c:showSerName val="0"/>
          <c:showPercent val="0"/>
          <c:showBubbleSize val="0"/>
        </c:dLbls>
        <c:gapWidth val="50"/>
        <c:axId val="709008128"/>
        <c:axId val="737589424"/>
      </c:barChart>
      <c:catAx>
        <c:axId val="709008128"/>
        <c:scaling>
          <c:orientation val="maxMin"/>
        </c:scaling>
        <c:delete val="0"/>
        <c:axPos val="l"/>
        <c:numFmt formatCode="General" sourceLinked="1"/>
        <c:majorTickMark val="out"/>
        <c:minorTickMark val="none"/>
        <c:tickLblPos val="nextTo"/>
        <c:spPr>
          <a:ln w="9525">
            <a:noFill/>
            <a:round/>
          </a:ln>
        </c:spPr>
        <c:txPr>
          <a:bodyPr rot="0"/>
          <a:lstStyle/>
          <a:p>
            <a:pPr algn="ctr">
              <a:defRPr sz="1050" b="1" baseline="0">
                <a:solidFill>
                  <a:srgbClr val="3D4543"/>
                </a:solidFill>
                <a:latin typeface="Open Sans"/>
                <a:ea typeface="Open Sans"/>
                <a:cs typeface="Open Sans"/>
              </a:defRPr>
            </a:pPr>
            <a:endParaRPr lang="en-US"/>
          </a:p>
        </c:txPr>
        <c:crossAx val="737589424"/>
        <c:crosses val="autoZero"/>
        <c:auto val="1"/>
        <c:lblAlgn val="ctr"/>
        <c:lblOffset val="100"/>
        <c:noMultiLvlLbl val="0"/>
      </c:catAx>
      <c:valAx>
        <c:axId val="737589424"/>
        <c:scaling>
          <c:orientation val="minMax"/>
          <c:min val="0"/>
        </c:scaling>
        <c:delete val="1"/>
        <c:axPos val="t"/>
        <c:minorGridlines>
          <c:spPr>
            <a:ln w="9525">
              <a:noFill/>
              <a:round/>
            </a:ln>
          </c:spPr>
        </c:minorGridlines>
        <c:numFmt formatCode="0.0%" sourceLinked="1"/>
        <c:majorTickMark val="out"/>
        <c:minorTickMark val="none"/>
        <c:tickLblPos val="nextTo"/>
        <c:crossAx val="709008128"/>
        <c:crosses val="autoZero"/>
        <c:crossBetween val="between"/>
      </c:valAx>
      <c:spPr>
        <a:noFill/>
        <a:ln>
          <a:noFill/>
          <a:round/>
        </a:ln>
        <a:effectLst/>
      </c:spPr>
    </c:plotArea>
    <c:legend>
      <c:legendPos val="t"/>
      <c:layout>
        <c:manualLayout>
          <c:xMode val="edge"/>
          <c:yMode val="edge"/>
          <c:x val="0.21504130546031791"/>
          <c:y val="2.5566593713478161E-2"/>
          <c:w val="0.78338481728245513"/>
          <c:h val="6.3802230583011113E-2"/>
        </c:manualLayout>
      </c:layout>
      <c:overlay val="0"/>
      <c:spPr>
        <a:noFill/>
        <a:ln>
          <a:noFill/>
          <a:round/>
        </a:ln>
        <a:effectLst/>
      </c:spPr>
      <c:txPr>
        <a:bodyPr/>
        <a:lstStyle/>
        <a:p>
          <a:pPr>
            <a:defRPr sz="1200" b="1" baseline="0">
              <a:solidFill>
                <a:srgbClr val="515859"/>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F9811-C89F-4BBD-92A9-CACABFDDA257}" type="doc">
      <dgm:prSet loTypeId="urn:microsoft.com/office/officeart/2005/8/layout/pyramid1" loCatId="pyramid" qsTypeId="urn:microsoft.com/office/officeart/2005/8/quickstyle/simple1" csTypeId="urn:microsoft.com/office/officeart/2005/8/colors/accent1_2" phldr="1"/>
      <dgm:spPr/>
      <dgm:t>
        <a:bodyPr wrap="square"/>
        <a:lstStyle/>
        <a:p>
          <a:endParaRPr/>
        </a:p>
      </dgm:t>
    </dgm:pt>
    <dgm:pt modelId="{03C38BEA-50DC-48E4-9D2C-6A6C77EF4F49}">
      <dgm:prSet phldrT="[Text]" custT="1"/>
      <dgm:spPr bwMode="white">
        <a:solidFill>
          <a:schemeClr val="accent2">
            <a:lumMod val="40000"/>
            <a:lumOff val="60000"/>
          </a:schemeClr>
        </a:solidFill>
        <a:ln w="19050">
          <a:solidFill>
            <a:schemeClr val="bg1"/>
          </a:solidFill>
          <a:headEnd type="none"/>
          <a:tailEnd type="none"/>
        </a:ln>
      </dgm:spPr>
      <dgm:t>
        <a:bodyPr wrap="square" tIns="720000"/>
        <a:lstStyle/>
        <a:p>
          <a:endParaRPr lang="th-TH" sz="1000" b="0" i="0" dirty="0">
            <a:solidFill>
              <a:schemeClr val="tx1"/>
            </a:solidFill>
            <a:latin typeface="Open Sans"/>
          </a:endParaRPr>
        </a:p>
      </dgm:t>
    </dgm:pt>
    <dgm:pt modelId="{619B81BC-D2F4-463A-B1C2-A16115588C75}" type="parTrans" cxnId="{5A5B0645-B4C5-4751-A6E3-FB0E4EDDC8BA}">
      <dgm:prSet/>
      <dgm:spPr/>
      <dgm:t>
        <a:bodyPr wrap="square"/>
        <a:lstStyle/>
        <a:p>
          <a:endParaRPr lang="th-TH" sz="1000" b="1" dirty="0">
            <a:solidFill>
              <a:schemeClr val="bg1"/>
            </a:solidFill>
            <a:latin typeface="Lato"/>
          </a:endParaRPr>
        </a:p>
      </dgm:t>
    </dgm:pt>
    <dgm:pt modelId="{D3C8BB69-A5BA-4FAA-8067-A98DE6F526D0}" type="sibTrans" cxnId="{5A5B0645-B4C5-4751-A6E3-FB0E4EDDC8BA}">
      <dgm:prSet/>
      <dgm:spPr/>
      <dgm:t>
        <a:bodyPr wrap="square"/>
        <a:lstStyle/>
        <a:p>
          <a:endParaRPr lang="th-TH" sz="1000" b="1" dirty="0">
            <a:solidFill>
              <a:schemeClr val="bg1"/>
            </a:solidFill>
            <a:latin typeface="Lato"/>
          </a:endParaRPr>
        </a:p>
      </dgm:t>
    </dgm:pt>
    <dgm:pt modelId="{4F5C7F75-0DE7-4735-891A-0C26C31479C2}">
      <dgm:prSet phldrT="[Text]" custT="1"/>
      <dgm:spPr bwMode="white">
        <a:solidFill>
          <a:schemeClr val="accent2"/>
        </a:solidFill>
        <a:ln w="19050">
          <a:solidFill>
            <a:schemeClr val="bg1"/>
          </a:solidFill>
          <a:headEnd type="none"/>
          <a:tailEnd type="none"/>
        </a:ln>
      </dgm:spPr>
      <dgm:t>
        <a:bodyPr wrap="square" tIns="288000" bIns="36000" anchor="t"/>
        <a:lstStyle/>
        <a:p>
          <a:r>
            <a:rPr lang="en-US" sz="1200" b="1" i="0" dirty="0">
              <a:solidFill>
                <a:schemeClr val="bg1"/>
              </a:solidFill>
              <a:latin typeface="Open Sans"/>
            </a:rPr>
            <a:t>Policy</a:t>
          </a:r>
          <a:endParaRPr lang="th-TH" sz="1200" b="1" i="0" dirty="0">
            <a:solidFill>
              <a:schemeClr val="bg1"/>
            </a:solidFill>
            <a:latin typeface="Open Sans"/>
          </a:endParaRPr>
        </a:p>
      </dgm:t>
    </dgm:pt>
    <dgm:pt modelId="{26EECB4D-C913-4BBD-BCAE-6203B3CAF63A}" type="parTrans" cxnId="{ADA7C5F3-E360-46A8-840F-24BECA86AE6D}">
      <dgm:prSet/>
      <dgm:spPr/>
      <dgm:t>
        <a:bodyPr wrap="square"/>
        <a:lstStyle/>
        <a:p>
          <a:endParaRPr lang="th-TH" sz="1000" b="1" dirty="0">
            <a:solidFill>
              <a:schemeClr val="bg1"/>
            </a:solidFill>
            <a:latin typeface="Lato"/>
          </a:endParaRPr>
        </a:p>
      </dgm:t>
    </dgm:pt>
    <dgm:pt modelId="{3704374D-BD8E-4390-BFE3-3BD6C3F7B118}" type="sibTrans" cxnId="{ADA7C5F3-E360-46A8-840F-24BECA86AE6D}">
      <dgm:prSet/>
      <dgm:spPr/>
      <dgm:t>
        <a:bodyPr wrap="square"/>
        <a:lstStyle/>
        <a:p>
          <a:endParaRPr lang="th-TH" sz="1000" b="1" dirty="0">
            <a:solidFill>
              <a:schemeClr val="bg1"/>
            </a:solidFill>
            <a:latin typeface="Lato"/>
          </a:endParaRPr>
        </a:p>
      </dgm:t>
    </dgm:pt>
    <dgm:pt modelId="{028C942A-2A76-43F8-9FA6-52BD27CA088F}">
      <dgm:prSet phldrT="[Text]" custT="1"/>
      <dgm:spPr bwMode="white">
        <a:solidFill>
          <a:schemeClr val="accent1"/>
        </a:solidFill>
        <a:ln w="19050">
          <a:solidFill>
            <a:schemeClr val="bg1"/>
          </a:solidFill>
          <a:headEnd type="none"/>
          <a:tailEnd type="none"/>
        </a:ln>
      </dgm:spPr>
      <dgm:t>
        <a:bodyPr wrap="square" tIns="288000" bIns="36000" anchor="t"/>
        <a:lstStyle/>
        <a:p>
          <a:r>
            <a:rPr lang="en-US" sz="1200" b="1" dirty="0">
              <a:solidFill>
                <a:schemeClr val="bg1"/>
              </a:solidFill>
              <a:latin typeface="+mj-lt"/>
            </a:rPr>
            <a:t>Institutionalization</a:t>
          </a:r>
          <a:endParaRPr lang="th-TH" sz="1200" b="1" dirty="0">
            <a:solidFill>
              <a:schemeClr val="bg1"/>
            </a:solidFill>
            <a:latin typeface="+mj-lt"/>
          </a:endParaRPr>
        </a:p>
      </dgm:t>
    </dgm:pt>
    <dgm:pt modelId="{83FE4639-5066-4BF6-8F8C-F36F08E351B6}" type="parTrans" cxnId="{C906EF4E-E795-4BF6-B1F0-27C7E4A50C12}">
      <dgm:prSet/>
      <dgm:spPr/>
      <dgm:t>
        <a:bodyPr wrap="square"/>
        <a:lstStyle/>
        <a:p>
          <a:endParaRPr lang="th-TH" sz="1000" b="1" dirty="0">
            <a:solidFill>
              <a:schemeClr val="bg1"/>
            </a:solidFill>
            <a:latin typeface="Lato"/>
          </a:endParaRPr>
        </a:p>
      </dgm:t>
    </dgm:pt>
    <dgm:pt modelId="{11ECB7FE-88E6-4F03-A5F0-E992BC534331}" type="sibTrans" cxnId="{C906EF4E-E795-4BF6-B1F0-27C7E4A50C12}">
      <dgm:prSet/>
      <dgm:spPr/>
      <dgm:t>
        <a:bodyPr wrap="square"/>
        <a:lstStyle/>
        <a:p>
          <a:endParaRPr lang="th-TH" sz="1000" b="1" dirty="0">
            <a:solidFill>
              <a:schemeClr val="bg1"/>
            </a:solidFill>
            <a:latin typeface="Lato"/>
          </a:endParaRPr>
        </a:p>
      </dgm:t>
    </dgm:pt>
    <dgm:pt modelId="{40F7097D-8455-4031-BC55-AC2DE569E6CF}">
      <dgm:prSet phldrT="[Text]" custT="1"/>
      <dgm:spPr bwMode="white">
        <a:solidFill>
          <a:schemeClr val="accent1">
            <a:lumMod val="60000"/>
            <a:lumOff val="40000"/>
          </a:schemeClr>
        </a:solidFill>
        <a:ln w="19050">
          <a:solidFill>
            <a:schemeClr val="bg1">
              <a:alpha val="75000"/>
            </a:schemeClr>
          </a:solidFill>
          <a:headEnd type="none"/>
          <a:tailEnd type="none"/>
        </a:ln>
      </dgm:spPr>
      <dgm:t>
        <a:bodyPr wrap="square" tIns="288000" bIns="36000" anchor="t"/>
        <a:lstStyle/>
        <a:p>
          <a:r>
            <a:rPr lang="en-US" sz="1200" b="1" i="0" kern="1200" dirty="0">
              <a:solidFill>
                <a:schemeClr val="bg1"/>
              </a:solidFill>
              <a:latin typeface="Open Sans"/>
              <a:ea typeface="+mn-ea"/>
              <a:cs typeface="+mn-cs"/>
            </a:rPr>
            <a:t>Critical Processes</a:t>
          </a:r>
          <a:endParaRPr lang="th-TH" sz="1200" b="1" i="0" kern="1200" dirty="0">
            <a:solidFill>
              <a:schemeClr val="bg1"/>
            </a:solidFill>
            <a:latin typeface="Open Sans"/>
            <a:ea typeface="+mn-ea"/>
            <a:cs typeface="+mn-cs"/>
          </a:endParaRPr>
        </a:p>
      </dgm:t>
    </dgm:pt>
    <dgm:pt modelId="{835D1089-6813-420F-931F-BF9394802A5E}" type="parTrans" cxnId="{20E18A2F-A79A-47A4-8FEE-145BEAA9B754}">
      <dgm:prSet/>
      <dgm:spPr/>
      <dgm:t>
        <a:bodyPr wrap="square"/>
        <a:lstStyle/>
        <a:p>
          <a:endParaRPr lang="th-TH" sz="1000" b="1" dirty="0">
            <a:solidFill>
              <a:schemeClr val="bg1"/>
            </a:solidFill>
            <a:latin typeface="Lato"/>
          </a:endParaRPr>
        </a:p>
      </dgm:t>
    </dgm:pt>
    <dgm:pt modelId="{665EAA3E-1086-409C-959C-2DA52436FCBA}" type="sibTrans" cxnId="{20E18A2F-A79A-47A4-8FEE-145BEAA9B754}">
      <dgm:prSet/>
      <dgm:spPr/>
      <dgm:t>
        <a:bodyPr wrap="square"/>
        <a:lstStyle/>
        <a:p>
          <a:endParaRPr lang="th-TH" sz="1000" b="1" dirty="0">
            <a:solidFill>
              <a:schemeClr val="bg1"/>
            </a:solidFill>
            <a:latin typeface="Lato"/>
          </a:endParaRPr>
        </a:p>
      </dgm:t>
    </dgm:pt>
    <dgm:pt modelId="{91346B78-149D-4FB2-823B-FC942E9975A9}" type="pres">
      <dgm:prSet presAssocID="{D18F9811-C89F-4BBD-92A9-CACABFDDA257}" presName="Name0" presStyleCnt="0">
        <dgm:presLayoutVars>
          <dgm:dir/>
          <dgm:animLvl val="lvl"/>
          <dgm:resizeHandles val="exact"/>
        </dgm:presLayoutVars>
      </dgm:prSet>
      <dgm:spPr/>
    </dgm:pt>
    <dgm:pt modelId="{4A463CD0-F9D3-45AA-B65B-10AC9903E6D9}" type="pres">
      <dgm:prSet presAssocID="{03C38BEA-50DC-48E4-9D2C-6A6C77EF4F49}" presName="Name8" presStyleCnt="0"/>
      <dgm:spPr/>
    </dgm:pt>
    <dgm:pt modelId="{BF8CBAC0-34AC-45C1-BBB4-5466591E4B60}" type="pres">
      <dgm:prSet presAssocID="{03C38BEA-50DC-48E4-9D2C-6A6C77EF4F49}" presName="level" presStyleLbl="node1" presStyleIdx="0" presStyleCnt="4">
        <dgm:presLayoutVars>
          <dgm:chMax val="1"/>
          <dgm:bulletEnabled val="1"/>
        </dgm:presLayoutVars>
      </dgm:prSet>
      <dgm:spPr/>
    </dgm:pt>
    <dgm:pt modelId="{6EDFD512-C8D0-427D-8BEA-03B15EA6DDBF}" type="pres">
      <dgm:prSet presAssocID="{03C38BEA-50DC-48E4-9D2C-6A6C77EF4F49}" presName="levelTx" presStyleLbl="revTx" presStyleIdx="0" presStyleCnt="0">
        <dgm:presLayoutVars>
          <dgm:chMax val="1"/>
          <dgm:bulletEnabled val="1"/>
        </dgm:presLayoutVars>
      </dgm:prSet>
      <dgm:spPr/>
    </dgm:pt>
    <dgm:pt modelId="{39972EB0-45AC-455C-B20E-49A74AE48F8D}" type="pres">
      <dgm:prSet presAssocID="{4F5C7F75-0DE7-4735-891A-0C26C31479C2}" presName="Name8" presStyleCnt="0"/>
      <dgm:spPr/>
    </dgm:pt>
    <dgm:pt modelId="{4F154A30-990D-446A-B734-58DCCDF17FCA}" type="pres">
      <dgm:prSet presAssocID="{4F5C7F75-0DE7-4735-891A-0C26C31479C2}" presName="level" presStyleLbl="node1" presStyleIdx="1" presStyleCnt="4">
        <dgm:presLayoutVars>
          <dgm:chMax val="1"/>
          <dgm:bulletEnabled val="1"/>
        </dgm:presLayoutVars>
      </dgm:prSet>
      <dgm:spPr/>
    </dgm:pt>
    <dgm:pt modelId="{E9C9186F-A33C-43D4-8CCD-8215E4EA469E}" type="pres">
      <dgm:prSet presAssocID="{4F5C7F75-0DE7-4735-891A-0C26C31479C2}" presName="levelTx" presStyleLbl="revTx" presStyleIdx="0" presStyleCnt="0">
        <dgm:presLayoutVars>
          <dgm:chMax val="1"/>
          <dgm:bulletEnabled val="1"/>
        </dgm:presLayoutVars>
      </dgm:prSet>
      <dgm:spPr/>
    </dgm:pt>
    <dgm:pt modelId="{28AF2D49-5A42-49D2-AD84-F21B0DE0C666}" type="pres">
      <dgm:prSet presAssocID="{40F7097D-8455-4031-BC55-AC2DE569E6CF}" presName="Name8" presStyleCnt="0"/>
      <dgm:spPr/>
    </dgm:pt>
    <dgm:pt modelId="{82EB7E9D-24F5-403A-BF9B-B12B1215A2E5}" type="pres">
      <dgm:prSet presAssocID="{40F7097D-8455-4031-BC55-AC2DE569E6CF}" presName="level" presStyleLbl="node1" presStyleIdx="2" presStyleCnt="4">
        <dgm:presLayoutVars>
          <dgm:chMax val="1"/>
          <dgm:bulletEnabled val="1"/>
        </dgm:presLayoutVars>
      </dgm:prSet>
      <dgm:spPr/>
    </dgm:pt>
    <dgm:pt modelId="{3F50111A-2C03-4B73-9399-98AB4BE93651}" type="pres">
      <dgm:prSet presAssocID="{40F7097D-8455-4031-BC55-AC2DE569E6CF}" presName="levelTx" presStyleLbl="revTx" presStyleIdx="0" presStyleCnt="0">
        <dgm:presLayoutVars>
          <dgm:chMax val="1"/>
          <dgm:bulletEnabled val="1"/>
        </dgm:presLayoutVars>
      </dgm:prSet>
      <dgm:spPr/>
    </dgm:pt>
    <dgm:pt modelId="{F375242D-C385-435A-B4B4-B250C47AFE5A}" type="pres">
      <dgm:prSet presAssocID="{028C942A-2A76-43F8-9FA6-52BD27CA088F}" presName="Name8" presStyleCnt="0"/>
      <dgm:spPr/>
    </dgm:pt>
    <dgm:pt modelId="{49FE8BC1-6D88-4414-8294-3D4B2E2B8EEE}" type="pres">
      <dgm:prSet presAssocID="{028C942A-2A76-43F8-9FA6-52BD27CA088F}" presName="level" presStyleLbl="node1" presStyleIdx="3" presStyleCnt="4" custLinFactNeighborX="-17478" custLinFactNeighborY="2706">
        <dgm:presLayoutVars>
          <dgm:chMax val="1"/>
          <dgm:bulletEnabled val="1"/>
        </dgm:presLayoutVars>
      </dgm:prSet>
      <dgm:spPr/>
    </dgm:pt>
    <dgm:pt modelId="{9C788B79-7BF0-42E6-AE65-87497E5CE2E5}" type="pres">
      <dgm:prSet presAssocID="{028C942A-2A76-43F8-9FA6-52BD27CA088F}" presName="levelTx" presStyleLbl="revTx" presStyleIdx="0" presStyleCnt="0">
        <dgm:presLayoutVars>
          <dgm:chMax val="1"/>
          <dgm:bulletEnabled val="1"/>
        </dgm:presLayoutVars>
      </dgm:prSet>
      <dgm:spPr/>
    </dgm:pt>
  </dgm:ptLst>
  <dgm:cxnLst>
    <dgm:cxn modelId="{5B18B219-9EF5-41C6-AD62-B61D6DBB7153}" type="presOf" srcId="{03C38BEA-50DC-48E4-9D2C-6A6C77EF4F49}" destId="{6EDFD512-C8D0-427D-8BEA-03B15EA6DDBF}" srcOrd="1" destOrd="0" presId="urn:microsoft.com/office/officeart/2005/8/layout/pyramid1"/>
    <dgm:cxn modelId="{20E18A2F-A79A-47A4-8FEE-145BEAA9B754}" srcId="{D18F9811-C89F-4BBD-92A9-CACABFDDA257}" destId="{40F7097D-8455-4031-BC55-AC2DE569E6CF}" srcOrd="2" destOrd="0" parTransId="{835D1089-6813-420F-931F-BF9394802A5E}" sibTransId="{665EAA3E-1086-409C-959C-2DA52436FCBA}"/>
    <dgm:cxn modelId="{968BDC44-8669-4903-B328-7E0C1C8654CE}" type="presOf" srcId="{40F7097D-8455-4031-BC55-AC2DE569E6CF}" destId="{3F50111A-2C03-4B73-9399-98AB4BE93651}" srcOrd="1" destOrd="0" presId="urn:microsoft.com/office/officeart/2005/8/layout/pyramid1"/>
    <dgm:cxn modelId="{5A5B0645-B4C5-4751-A6E3-FB0E4EDDC8BA}" srcId="{D18F9811-C89F-4BBD-92A9-CACABFDDA257}" destId="{03C38BEA-50DC-48E4-9D2C-6A6C77EF4F49}" srcOrd="0" destOrd="0" parTransId="{619B81BC-D2F4-463A-B1C2-A16115588C75}" sibTransId="{D3C8BB69-A5BA-4FAA-8067-A98DE6F526D0}"/>
    <dgm:cxn modelId="{625DE966-6ACD-4CF1-83A0-A0F01066E7CA}" type="presOf" srcId="{40F7097D-8455-4031-BC55-AC2DE569E6CF}" destId="{82EB7E9D-24F5-403A-BF9B-B12B1215A2E5}" srcOrd="0" destOrd="0" presId="urn:microsoft.com/office/officeart/2005/8/layout/pyramid1"/>
    <dgm:cxn modelId="{79E0FA66-7EB1-45FF-A5E6-810C524D47E5}" type="presOf" srcId="{03C38BEA-50DC-48E4-9D2C-6A6C77EF4F49}" destId="{BF8CBAC0-34AC-45C1-BBB4-5466591E4B60}" srcOrd="0" destOrd="0" presId="urn:microsoft.com/office/officeart/2005/8/layout/pyramid1"/>
    <dgm:cxn modelId="{C906EF4E-E795-4BF6-B1F0-27C7E4A50C12}" srcId="{D18F9811-C89F-4BBD-92A9-CACABFDDA257}" destId="{028C942A-2A76-43F8-9FA6-52BD27CA088F}" srcOrd="3" destOrd="0" parTransId="{83FE4639-5066-4BF6-8F8C-F36F08E351B6}" sibTransId="{11ECB7FE-88E6-4F03-A5F0-E992BC534331}"/>
    <dgm:cxn modelId="{C256459B-C546-42C0-8CFB-EA2654035632}" type="presOf" srcId="{D18F9811-C89F-4BBD-92A9-CACABFDDA257}" destId="{91346B78-149D-4FB2-823B-FC942E9975A9}" srcOrd="0" destOrd="0" presId="urn:microsoft.com/office/officeart/2005/8/layout/pyramid1"/>
    <dgm:cxn modelId="{41887DB7-5A01-4886-B06B-6DCECAFC5D8D}" type="presOf" srcId="{4F5C7F75-0DE7-4735-891A-0C26C31479C2}" destId="{E9C9186F-A33C-43D4-8CCD-8215E4EA469E}" srcOrd="1" destOrd="0" presId="urn:microsoft.com/office/officeart/2005/8/layout/pyramid1"/>
    <dgm:cxn modelId="{E9A692BD-AC6C-435E-AD68-CC17CE1B0CE6}" type="presOf" srcId="{028C942A-2A76-43F8-9FA6-52BD27CA088F}" destId="{49FE8BC1-6D88-4414-8294-3D4B2E2B8EEE}" srcOrd="0" destOrd="0" presId="urn:microsoft.com/office/officeart/2005/8/layout/pyramid1"/>
    <dgm:cxn modelId="{77696CCD-14EC-4D32-B997-5371705940DF}" type="presOf" srcId="{4F5C7F75-0DE7-4735-891A-0C26C31479C2}" destId="{4F154A30-990D-446A-B734-58DCCDF17FCA}" srcOrd="0" destOrd="0" presId="urn:microsoft.com/office/officeart/2005/8/layout/pyramid1"/>
    <dgm:cxn modelId="{824675DE-E2A4-4F72-B5D0-C497215304AB}" type="presOf" srcId="{028C942A-2A76-43F8-9FA6-52BD27CA088F}" destId="{9C788B79-7BF0-42E6-AE65-87497E5CE2E5}" srcOrd="1" destOrd="0" presId="urn:microsoft.com/office/officeart/2005/8/layout/pyramid1"/>
    <dgm:cxn modelId="{ADA7C5F3-E360-46A8-840F-24BECA86AE6D}" srcId="{D18F9811-C89F-4BBD-92A9-CACABFDDA257}" destId="{4F5C7F75-0DE7-4735-891A-0C26C31479C2}" srcOrd="1" destOrd="0" parTransId="{26EECB4D-C913-4BBD-BCAE-6203B3CAF63A}" sibTransId="{3704374D-BD8E-4390-BFE3-3BD6C3F7B118}"/>
    <dgm:cxn modelId="{991DDC90-2E54-41C2-B00C-8E3E540100E7}" type="presParOf" srcId="{91346B78-149D-4FB2-823B-FC942E9975A9}" destId="{4A463CD0-F9D3-45AA-B65B-10AC9903E6D9}" srcOrd="0" destOrd="0" presId="urn:microsoft.com/office/officeart/2005/8/layout/pyramid1"/>
    <dgm:cxn modelId="{C9D24A98-7D45-43D0-9555-64C667321FA9}" type="presParOf" srcId="{4A463CD0-F9D3-45AA-B65B-10AC9903E6D9}" destId="{BF8CBAC0-34AC-45C1-BBB4-5466591E4B60}" srcOrd="0" destOrd="0" presId="urn:microsoft.com/office/officeart/2005/8/layout/pyramid1"/>
    <dgm:cxn modelId="{CFB9BFDE-93F1-4BFD-8F0A-BDFEE7C1B630}" type="presParOf" srcId="{4A463CD0-F9D3-45AA-B65B-10AC9903E6D9}" destId="{6EDFD512-C8D0-427D-8BEA-03B15EA6DDBF}" srcOrd="1" destOrd="0" presId="urn:microsoft.com/office/officeart/2005/8/layout/pyramid1"/>
    <dgm:cxn modelId="{FC9AC05C-3E58-430B-8A47-CD4C8514F12E}" type="presParOf" srcId="{91346B78-149D-4FB2-823B-FC942E9975A9}" destId="{39972EB0-45AC-455C-B20E-49A74AE48F8D}" srcOrd="1" destOrd="0" presId="urn:microsoft.com/office/officeart/2005/8/layout/pyramid1"/>
    <dgm:cxn modelId="{D2DF95A7-0E6F-481A-BE84-E249F9FA4BE2}" type="presParOf" srcId="{39972EB0-45AC-455C-B20E-49A74AE48F8D}" destId="{4F154A30-990D-446A-B734-58DCCDF17FCA}" srcOrd="0" destOrd="0" presId="urn:microsoft.com/office/officeart/2005/8/layout/pyramid1"/>
    <dgm:cxn modelId="{5404187A-3C82-436D-B8B0-4CEA99E7B885}" type="presParOf" srcId="{39972EB0-45AC-455C-B20E-49A74AE48F8D}" destId="{E9C9186F-A33C-43D4-8CCD-8215E4EA469E}" srcOrd="1" destOrd="0" presId="urn:microsoft.com/office/officeart/2005/8/layout/pyramid1"/>
    <dgm:cxn modelId="{D15770DB-0E6B-41CF-981B-27E948519DEC}" type="presParOf" srcId="{91346B78-149D-4FB2-823B-FC942E9975A9}" destId="{28AF2D49-5A42-49D2-AD84-F21B0DE0C666}" srcOrd="2" destOrd="0" presId="urn:microsoft.com/office/officeart/2005/8/layout/pyramid1"/>
    <dgm:cxn modelId="{C20D2E01-F2BD-4E47-8247-3DC7C1D084A4}" type="presParOf" srcId="{28AF2D49-5A42-49D2-AD84-F21B0DE0C666}" destId="{82EB7E9D-24F5-403A-BF9B-B12B1215A2E5}" srcOrd="0" destOrd="0" presId="urn:microsoft.com/office/officeart/2005/8/layout/pyramid1"/>
    <dgm:cxn modelId="{74DA747D-84B2-4AD0-9D42-633A310DD517}" type="presParOf" srcId="{28AF2D49-5A42-49D2-AD84-F21B0DE0C666}" destId="{3F50111A-2C03-4B73-9399-98AB4BE93651}" srcOrd="1" destOrd="0" presId="urn:microsoft.com/office/officeart/2005/8/layout/pyramid1"/>
    <dgm:cxn modelId="{C83CFC3C-165F-41FD-AB65-7B6E3AC436A0}" type="presParOf" srcId="{91346B78-149D-4FB2-823B-FC942E9975A9}" destId="{F375242D-C385-435A-B4B4-B250C47AFE5A}" srcOrd="3" destOrd="0" presId="urn:microsoft.com/office/officeart/2005/8/layout/pyramid1"/>
    <dgm:cxn modelId="{B49C3483-E6DC-4330-8366-B0109A58F3CA}" type="presParOf" srcId="{F375242D-C385-435A-B4B4-B250C47AFE5A}" destId="{49FE8BC1-6D88-4414-8294-3D4B2E2B8EEE}" srcOrd="0" destOrd="0" presId="urn:microsoft.com/office/officeart/2005/8/layout/pyramid1"/>
    <dgm:cxn modelId="{CCF62584-6D08-4DB1-91F9-A80310DBB412}" type="presParOf" srcId="{F375242D-C385-435A-B4B4-B250C47AFE5A}" destId="{9C788B79-7BF0-42E6-AE65-87497E5CE2E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CBAC0-34AC-45C1-BBB4-5466591E4B60}">
      <dsp:nvSpPr>
        <dsp:cNvPr id="0" name=""/>
        <dsp:cNvSpPr/>
      </dsp:nvSpPr>
      <dsp:spPr bwMode="white">
        <a:xfrm>
          <a:off x="2342549" y="0"/>
          <a:ext cx="1561699" cy="1371599"/>
        </a:xfrm>
        <a:prstGeom prst="trapezoid">
          <a:avLst>
            <a:gd name="adj" fmla="val 56930"/>
          </a:avLst>
        </a:prstGeom>
        <a:solidFill>
          <a:schemeClr val="accent2">
            <a:lumMod val="40000"/>
            <a:lumOff val="60000"/>
          </a:schemeClr>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720000" rIns="12700" bIns="12700" numCol="1" spcCol="1270" anchor="ctr" anchorCtr="0">
          <a:noAutofit/>
        </a:bodyPr>
        <a:lstStyle/>
        <a:p>
          <a:pPr marL="0" lvl="0" indent="0" algn="ctr" defTabSz="444500">
            <a:lnSpc>
              <a:spcPct val="90000"/>
            </a:lnSpc>
            <a:spcBef>
              <a:spcPct val="0"/>
            </a:spcBef>
            <a:spcAft>
              <a:spcPct val="35000"/>
            </a:spcAft>
            <a:buNone/>
          </a:pPr>
          <a:endParaRPr lang="th-TH" sz="1000" b="0" i="0" kern="1200" dirty="0">
            <a:solidFill>
              <a:schemeClr val="tx1"/>
            </a:solidFill>
            <a:latin typeface="Open Sans"/>
          </a:endParaRPr>
        </a:p>
      </dsp:txBody>
      <dsp:txXfrm>
        <a:off x="2342549" y="0"/>
        <a:ext cx="1561699" cy="1371599"/>
      </dsp:txXfrm>
    </dsp:sp>
    <dsp:sp modelId="{4F154A30-990D-446A-B734-58DCCDF17FCA}">
      <dsp:nvSpPr>
        <dsp:cNvPr id="0" name=""/>
        <dsp:cNvSpPr/>
      </dsp:nvSpPr>
      <dsp:spPr bwMode="white">
        <a:xfrm>
          <a:off x="1561699" y="1371599"/>
          <a:ext cx="3123399" cy="1371599"/>
        </a:xfrm>
        <a:prstGeom prst="trapezoid">
          <a:avLst>
            <a:gd name="adj" fmla="val 56930"/>
          </a:avLst>
        </a:prstGeom>
        <a:solidFill>
          <a:schemeClr val="accent2"/>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i="0" kern="1200" dirty="0">
              <a:solidFill>
                <a:schemeClr val="bg1"/>
              </a:solidFill>
              <a:latin typeface="Open Sans"/>
            </a:rPr>
            <a:t>Policy</a:t>
          </a:r>
          <a:endParaRPr lang="th-TH" sz="1200" b="1" i="0" kern="1200" dirty="0">
            <a:solidFill>
              <a:schemeClr val="bg1"/>
            </a:solidFill>
            <a:latin typeface="Open Sans"/>
          </a:endParaRPr>
        </a:p>
      </dsp:txBody>
      <dsp:txXfrm>
        <a:off x="2108294" y="1371599"/>
        <a:ext cx="2030210" cy="1371599"/>
      </dsp:txXfrm>
    </dsp:sp>
    <dsp:sp modelId="{82EB7E9D-24F5-403A-BF9B-B12B1215A2E5}">
      <dsp:nvSpPr>
        <dsp:cNvPr id="0" name=""/>
        <dsp:cNvSpPr/>
      </dsp:nvSpPr>
      <dsp:spPr bwMode="white">
        <a:xfrm>
          <a:off x="780849" y="2743199"/>
          <a:ext cx="4685100" cy="1371599"/>
        </a:xfrm>
        <a:prstGeom prst="trapezoid">
          <a:avLst>
            <a:gd name="adj" fmla="val 56930"/>
          </a:avLst>
        </a:prstGeom>
        <a:solidFill>
          <a:schemeClr val="accent1">
            <a:lumMod val="60000"/>
            <a:lumOff val="40000"/>
          </a:schemeClr>
        </a:solidFill>
        <a:ln w="19050" cap="flat">
          <a:solidFill>
            <a:schemeClr val="bg1">
              <a:alpha val="75000"/>
            </a:schemeClr>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i="0" kern="1200" dirty="0">
              <a:solidFill>
                <a:schemeClr val="bg1"/>
              </a:solidFill>
              <a:latin typeface="Open Sans"/>
              <a:ea typeface="+mn-ea"/>
              <a:cs typeface="+mn-cs"/>
            </a:rPr>
            <a:t>Critical Processes</a:t>
          </a:r>
          <a:endParaRPr lang="th-TH" sz="1200" b="1" i="0" kern="1200" dirty="0">
            <a:solidFill>
              <a:schemeClr val="bg1"/>
            </a:solidFill>
            <a:latin typeface="Open Sans"/>
            <a:ea typeface="+mn-ea"/>
            <a:cs typeface="+mn-cs"/>
          </a:endParaRPr>
        </a:p>
      </dsp:txBody>
      <dsp:txXfrm>
        <a:off x="1600742" y="2743199"/>
        <a:ext cx="3045315" cy="1371599"/>
      </dsp:txXfrm>
    </dsp:sp>
    <dsp:sp modelId="{49FE8BC1-6D88-4414-8294-3D4B2E2B8EEE}">
      <dsp:nvSpPr>
        <dsp:cNvPr id="0" name=""/>
        <dsp:cNvSpPr/>
      </dsp:nvSpPr>
      <dsp:spPr bwMode="white">
        <a:xfrm>
          <a:off x="0" y="4114799"/>
          <a:ext cx="6246799" cy="1371599"/>
        </a:xfrm>
        <a:prstGeom prst="trapezoid">
          <a:avLst>
            <a:gd name="adj" fmla="val 56930"/>
          </a:avLst>
        </a:prstGeom>
        <a:solidFill>
          <a:schemeClr val="accent1"/>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j-lt"/>
            </a:rPr>
            <a:t>Institutionalization</a:t>
          </a:r>
          <a:endParaRPr lang="th-TH" sz="1200" b="1" kern="1200" dirty="0">
            <a:solidFill>
              <a:schemeClr val="bg1"/>
            </a:solidFill>
            <a:latin typeface="+mj-lt"/>
          </a:endParaRPr>
        </a:p>
      </dsp:txBody>
      <dsp:txXfrm>
        <a:off x="1093189" y="4114799"/>
        <a:ext cx="4060420" cy="13715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Google Shape;3;n"/>
          <p:cNvSpPr>
            <a:spLocks noGrp="1"/>
          </p:cNvSpPr>
          <p:nvPr>
            <p:ph type="hdr" idx="2"/>
          </p:nvPr>
        </p:nvSpPr>
        <p:spPr bwMode="white">
          <a:xfrm>
            <a:off x="685798" y="685800"/>
            <a:ext cx="2743200" cy="228600"/>
          </a:xfrm>
          <a:prstGeom prst="rect">
            <a:avLst/>
          </a:prstGeom>
          <a:noFill/>
          <a:ln>
            <a:noFill/>
            <a:headEnd type="none"/>
            <a:tailEnd type="none"/>
          </a:ln>
        </p:spPr>
        <p:txBody>
          <a:bodyPr wrap="square" lIns="0" tIns="0" rIns="0" bIns="0" anchor="t">
            <a:noAutofit/>
          </a:bodyPr>
          <a:lstStyle>
            <a:lvl1pPr algn="l" rtl="0">
              <a:lnSpc>
                <a:spcPct val="100000"/>
              </a:lnSpc>
              <a:spcBef>
                <a:spcPts val="0"/>
              </a:spcBef>
              <a:spcAft>
                <a:spcPts val="0"/>
              </a:spcAft>
              <a:buClr>
                <a:srgbClr val="000000"/>
              </a:buClr>
              <a:buSzPts val="1400"/>
              <a:buFont typeface="Arial"/>
              <a:buNone/>
              <a:defRPr sz="900" b="0" i="0" u="none" dirty="0">
                <a:solidFill>
                  <a:schemeClr val="dk1"/>
                </a:solidFill>
                <a:latin typeface="Open Sans Light"/>
                <a:ea typeface="Open Sans Light"/>
                <a:cs typeface="Open Sans Light"/>
                <a:sym typeface="Open Sans Light"/>
              </a:defRPr>
            </a:lvl1pPr>
            <a:lvl2pPr lvl="1"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2pPr>
            <a:lvl3pPr lvl="2"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3pPr>
            <a:lvl4pPr lvl="3"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4pPr>
            <a:lvl5pPr lvl="4"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5pPr>
            <a:lvl6pPr lvl="5"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6pPr>
            <a:lvl7pPr lvl="6"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7pPr>
            <a:lvl8pPr lvl="7"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8pPr>
            <a:lvl9pPr lvl="8"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9pPr>
          </a:lstStyle>
          <a:p>
            <a:endParaRPr dirty="0"/>
          </a:p>
        </p:txBody>
      </p:sp>
      <p:sp>
        <p:nvSpPr>
          <p:cNvPr id="4" name="Google Shape;4;n"/>
          <p:cNvSpPr>
            <a:spLocks noGrp="1"/>
          </p:cNvSpPr>
          <p:nvPr>
            <p:ph type="dt" idx="10"/>
          </p:nvPr>
        </p:nvSpPr>
        <p:spPr bwMode="white">
          <a:xfrm>
            <a:off x="5455085" y="685800"/>
            <a:ext cx="715528" cy="228600"/>
          </a:xfrm>
          <a:prstGeom prst="rect">
            <a:avLst/>
          </a:prstGeom>
          <a:noFill/>
          <a:ln>
            <a:noFill/>
            <a:headEnd type="none"/>
            <a:tailEnd type="none"/>
          </a:ln>
        </p:spPr>
        <p:txBody>
          <a:bodyPr wrap="square" lIns="0" tIns="0" rIns="0" bIns="0" anchor="t">
            <a:noAutofit/>
          </a:bodyPr>
          <a:lstStyle>
            <a:lvl1pPr algn="r" rtl="0">
              <a:lnSpc>
                <a:spcPct val="100000"/>
              </a:lnSpc>
              <a:spcBef>
                <a:spcPts val="0"/>
              </a:spcBef>
              <a:spcAft>
                <a:spcPts val="0"/>
              </a:spcAft>
              <a:buClr>
                <a:srgbClr val="000000"/>
              </a:buClr>
              <a:buSzPts val="1400"/>
              <a:buFont typeface="Arial"/>
              <a:buNone/>
              <a:defRPr sz="900" b="0" i="0" u="none" dirty="0">
                <a:solidFill>
                  <a:schemeClr val="dk1"/>
                </a:solidFill>
                <a:latin typeface="Open Sans Light"/>
                <a:ea typeface="Open Sans Light"/>
                <a:cs typeface="Open Sans Light"/>
                <a:sym typeface="Open Sans Light"/>
              </a:defRPr>
            </a:lvl1pPr>
            <a:lvl2pPr lvl="1"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2pPr>
            <a:lvl3pPr lvl="2"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3pPr>
            <a:lvl4pPr lvl="3"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4pPr>
            <a:lvl5pPr lvl="4"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5pPr>
            <a:lvl6pPr lvl="5"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6pPr>
            <a:lvl7pPr lvl="6"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7pPr>
            <a:lvl8pPr lvl="7"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8pPr>
            <a:lvl9pPr lvl="8"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9pPr>
          </a:lstStyle>
          <a:p>
            <a:endParaRPr dirty="0"/>
          </a:p>
        </p:txBody>
      </p:sp>
      <p:sp>
        <p:nvSpPr>
          <p:cNvPr id="5" name="Google Shape;5;n"/>
          <p:cNvSpPr>
            <a:spLocks noGrp="1" noRot="1" noChangeAspect="1"/>
          </p:cNvSpPr>
          <p:nvPr>
            <p:ph type="sldImg" idx="3"/>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6" name="Google Shape;6;n"/>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lvl1pPr marL="457200" indent="-228600" algn="l" rtl="0">
              <a:lnSpc>
                <a:spcPct val="120000"/>
              </a:lnSpc>
              <a:spcBef>
                <a:spcPts val="0"/>
              </a:spcBef>
              <a:spcAft>
                <a:spcPts val="0"/>
              </a:spcAft>
              <a:buClr>
                <a:srgbClr val="000000"/>
              </a:buClr>
              <a:buSzPts val="1400"/>
              <a:buFont typeface="Arial"/>
              <a:buNone/>
              <a:defRPr sz="1100" b="0" i="0" u="none" dirty="0">
                <a:solidFill>
                  <a:schemeClr val="dk1"/>
                </a:solidFill>
                <a:latin typeface="Lato Light"/>
                <a:ea typeface="Lato Light"/>
                <a:cs typeface="Lato Light"/>
                <a:sym typeface="Lato Light"/>
              </a:defRPr>
            </a:lvl1pPr>
            <a:lvl2pPr marL="914400" lvl="1" indent="-228600" algn="l" rtl="0">
              <a:lnSpc>
                <a:spcPct val="120000"/>
              </a:lnSpc>
              <a:spcBef>
                <a:spcPts val="0"/>
              </a:spcBef>
              <a:spcAft>
                <a:spcPts val="0"/>
              </a:spcAft>
              <a:buClr>
                <a:srgbClr val="000000"/>
              </a:buClr>
              <a:buSzPts val="1400"/>
              <a:buFont typeface="Arial"/>
              <a:buNone/>
              <a:defRPr sz="1100" b="0" i="0" u="none" dirty="0">
                <a:solidFill>
                  <a:schemeClr val="dk1"/>
                </a:solidFill>
                <a:latin typeface="Lato Light"/>
                <a:ea typeface="Lato Light"/>
                <a:cs typeface="Lato Light"/>
                <a:sym typeface="Lato Light"/>
              </a:defRPr>
            </a:lvl2pPr>
            <a:lvl3pPr marL="1371600" lvl="2" indent="-228600" algn="l" rtl="0">
              <a:lnSpc>
                <a:spcPct val="120000"/>
              </a:lnSpc>
              <a:spcBef>
                <a:spcPts val="0"/>
              </a:spcBef>
              <a:spcAft>
                <a:spcPts val="0"/>
              </a:spcAft>
              <a:buClr>
                <a:srgbClr val="000000"/>
              </a:buClr>
              <a:buSzPts val="1400"/>
              <a:buFont typeface="Arial"/>
              <a:buNone/>
              <a:defRPr sz="1100" b="0" i="0" u="none" dirty="0">
                <a:solidFill>
                  <a:schemeClr val="dk1"/>
                </a:solidFill>
                <a:latin typeface="Lato Light"/>
                <a:ea typeface="Lato Light"/>
                <a:cs typeface="Lato Light"/>
                <a:sym typeface="Lato Light"/>
              </a:defRPr>
            </a:lvl3pPr>
            <a:lvl4pPr marL="1828800" lvl="3" indent="-228600" algn="l" rtl="0">
              <a:lnSpc>
                <a:spcPct val="120000"/>
              </a:lnSpc>
              <a:spcBef>
                <a:spcPts val="0"/>
              </a:spcBef>
              <a:spcAft>
                <a:spcPts val="0"/>
              </a:spcAft>
              <a:buClr>
                <a:srgbClr val="000000"/>
              </a:buClr>
              <a:buSzPts val="1400"/>
              <a:buFont typeface="Arial"/>
              <a:buNone/>
              <a:defRPr sz="1100" b="0" i="0" u="none" dirty="0">
                <a:solidFill>
                  <a:schemeClr val="dk1"/>
                </a:solidFill>
                <a:latin typeface="Lato Light"/>
                <a:ea typeface="Lato Light"/>
                <a:cs typeface="Lato Light"/>
                <a:sym typeface="Lato Light"/>
              </a:defRPr>
            </a:lvl4pPr>
            <a:lvl5pPr marL="2286000" lvl="4" indent="-228600" algn="l" rtl="0">
              <a:lnSpc>
                <a:spcPct val="120000"/>
              </a:lnSpc>
              <a:spcBef>
                <a:spcPts val="0"/>
              </a:spcBef>
              <a:spcAft>
                <a:spcPts val="0"/>
              </a:spcAft>
              <a:buClr>
                <a:srgbClr val="000000"/>
              </a:buClr>
              <a:buSzPts val="1400"/>
              <a:buFont typeface="Arial"/>
              <a:buNone/>
              <a:defRPr sz="1100" b="0" i="0" u="none" dirty="0">
                <a:solidFill>
                  <a:schemeClr val="dk1"/>
                </a:solidFill>
                <a:latin typeface="Lato Light"/>
                <a:ea typeface="Lato Light"/>
                <a:cs typeface="Lato Light"/>
                <a:sym typeface="Lato Light"/>
              </a:defRPr>
            </a:lvl5pPr>
            <a:lvl6pPr marL="2743200" lvl="5" indent="-228600" algn="l" rtl="0">
              <a:lnSpc>
                <a:spcPct val="100000"/>
              </a:lnSpc>
              <a:spcBef>
                <a:spcPts val="0"/>
              </a:spcBef>
              <a:spcAft>
                <a:spcPts val="0"/>
              </a:spcAft>
              <a:buClr>
                <a:srgbClr val="000000"/>
              </a:buClr>
              <a:buSzPts val="1400"/>
              <a:buFont typeface="Arial"/>
              <a:buNone/>
              <a:defRPr sz="1200" b="0" i="0" u="none" dirty="0">
                <a:solidFill>
                  <a:schemeClr val="dk1"/>
                </a:solidFill>
                <a:latin typeface="Lato Light"/>
                <a:ea typeface="Lato Light"/>
                <a:cs typeface="Lato Light"/>
                <a:sym typeface="Lato Light"/>
              </a:defRPr>
            </a:lvl6pPr>
            <a:lvl7pPr marL="3200400" lvl="6" indent="-228600" algn="l" rtl="0">
              <a:lnSpc>
                <a:spcPct val="100000"/>
              </a:lnSpc>
              <a:spcBef>
                <a:spcPts val="0"/>
              </a:spcBef>
              <a:spcAft>
                <a:spcPts val="0"/>
              </a:spcAft>
              <a:buClr>
                <a:srgbClr val="000000"/>
              </a:buClr>
              <a:buSzPts val="1400"/>
              <a:buFont typeface="Arial"/>
              <a:buNone/>
              <a:defRPr sz="1200" b="0" i="0" u="none" dirty="0">
                <a:solidFill>
                  <a:schemeClr val="dk1"/>
                </a:solidFill>
                <a:latin typeface="Lato Light"/>
                <a:ea typeface="Lato Light"/>
                <a:cs typeface="Lato Light"/>
                <a:sym typeface="Lato Light"/>
              </a:defRPr>
            </a:lvl7pPr>
            <a:lvl8pPr marL="3657600" lvl="7" indent="-228600" algn="l" rtl="0">
              <a:lnSpc>
                <a:spcPct val="100000"/>
              </a:lnSpc>
              <a:spcBef>
                <a:spcPts val="0"/>
              </a:spcBef>
              <a:spcAft>
                <a:spcPts val="0"/>
              </a:spcAft>
              <a:buClr>
                <a:srgbClr val="000000"/>
              </a:buClr>
              <a:buSzPts val="1400"/>
              <a:buFont typeface="Arial"/>
              <a:buNone/>
              <a:defRPr sz="1200" b="0" i="0" u="none" dirty="0">
                <a:solidFill>
                  <a:schemeClr val="dk1"/>
                </a:solidFill>
                <a:latin typeface="Lato Light"/>
                <a:ea typeface="Lato Light"/>
                <a:cs typeface="Lato Light"/>
                <a:sym typeface="Lato Light"/>
              </a:defRPr>
            </a:lvl8pPr>
            <a:lvl9pPr marL="4114800" lvl="8" indent="-228600" algn="l" rtl="0">
              <a:lnSpc>
                <a:spcPct val="100000"/>
              </a:lnSpc>
              <a:spcBef>
                <a:spcPts val="0"/>
              </a:spcBef>
              <a:spcAft>
                <a:spcPts val="0"/>
              </a:spcAft>
              <a:buClr>
                <a:srgbClr val="000000"/>
              </a:buClr>
              <a:buSzPts val="1400"/>
              <a:buFont typeface="Arial"/>
              <a:buNone/>
              <a:defRPr sz="1200" b="0" i="0" u="none" dirty="0">
                <a:solidFill>
                  <a:schemeClr val="dk1"/>
                </a:solidFill>
                <a:latin typeface="Lato Light"/>
                <a:ea typeface="Lato Light"/>
                <a:cs typeface="Lato Light"/>
                <a:sym typeface="Lato Light"/>
              </a:defRPr>
            </a:lvl9pPr>
          </a:lstStyle>
          <a:p>
            <a:endParaRPr dirty="0"/>
          </a:p>
        </p:txBody>
      </p:sp>
      <p:sp>
        <p:nvSpPr>
          <p:cNvPr id="7" name="Google Shape;7;n"/>
          <p:cNvSpPr>
            <a:spLocks noGrp="1"/>
          </p:cNvSpPr>
          <p:nvPr>
            <p:ph type="ftr" idx="11"/>
          </p:nvPr>
        </p:nvSpPr>
        <p:spPr bwMode="white">
          <a:xfrm>
            <a:off x="685800" y="8258358"/>
            <a:ext cx="2743200" cy="228600"/>
          </a:xfrm>
          <a:prstGeom prst="rect">
            <a:avLst/>
          </a:prstGeom>
          <a:noFill/>
          <a:ln>
            <a:noFill/>
            <a:headEnd type="none"/>
            <a:tailEnd type="none"/>
          </a:ln>
        </p:spPr>
        <p:txBody>
          <a:bodyPr wrap="square" lIns="0" tIns="0" rIns="0" bIns="0" anchor="b">
            <a:noAutofit/>
          </a:bodyPr>
          <a:lstStyle>
            <a:lvl1pPr algn="l" rtl="0">
              <a:lnSpc>
                <a:spcPct val="100000"/>
              </a:lnSpc>
              <a:spcBef>
                <a:spcPts val="0"/>
              </a:spcBef>
              <a:spcAft>
                <a:spcPts val="0"/>
              </a:spcAft>
              <a:buClr>
                <a:srgbClr val="000000"/>
              </a:buClr>
              <a:buSzPts val="1400"/>
              <a:buFont typeface="Arial"/>
              <a:buNone/>
              <a:defRPr sz="900" b="0" i="0" u="none" dirty="0">
                <a:solidFill>
                  <a:schemeClr val="dk1"/>
                </a:solidFill>
                <a:latin typeface="Open Sans Light"/>
                <a:ea typeface="Open Sans Light"/>
                <a:cs typeface="Open Sans Light"/>
                <a:sym typeface="Open Sans Light"/>
              </a:defRPr>
            </a:lvl1pPr>
            <a:lvl2pPr lvl="1"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2pPr>
            <a:lvl3pPr lvl="2"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3pPr>
            <a:lvl4pPr lvl="3"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4pPr>
            <a:lvl5pPr lvl="4"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5pPr>
            <a:lvl6pPr lvl="5"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6pPr>
            <a:lvl7pPr lvl="6"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7pPr>
            <a:lvl8pPr lvl="7"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8pPr>
            <a:lvl9pPr lvl="8" algn="l" rtl="0">
              <a:lnSpc>
                <a:spcPct val="100000"/>
              </a:lnSpc>
              <a:spcBef>
                <a:spcPts val="0"/>
              </a:spcBef>
              <a:spcAft>
                <a:spcPts val="0"/>
              </a:spcAft>
              <a:buClr>
                <a:srgbClr val="000000"/>
              </a:buClr>
              <a:buSzPts val="1400"/>
              <a:buFont typeface="Arial"/>
              <a:buNone/>
              <a:defRPr sz="1800" b="0" i="0" u="none" dirty="0">
                <a:solidFill>
                  <a:schemeClr val="dk1"/>
                </a:solidFill>
                <a:latin typeface="Lato Light"/>
                <a:ea typeface="Lato Light"/>
                <a:cs typeface="Lato Light"/>
                <a:sym typeface="Lato Light"/>
              </a:defRPr>
            </a:lvl9pPr>
          </a:lstStyle>
          <a:p>
            <a:endParaRPr dirty="0"/>
          </a:p>
        </p:txBody>
      </p:sp>
      <p:sp>
        <p:nvSpPr>
          <p:cNvPr id="8" name="Google Shape;8;n"/>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None/>
            </a:pPr>
            <a:fld id="{00000000-1234-1234-1234-123412341234}" type="slidenum">
              <a:rPr lang="en-US" sz="900" b="0" i="0" u="none" dirty="0">
                <a:solidFill>
                  <a:schemeClr val="dk1"/>
                </a:solidFill>
                <a:latin typeface="Open Sans Light"/>
                <a:ea typeface="Open Sans Light"/>
                <a:cs typeface="Open Sans Light"/>
                <a:sym typeface="Open Sans Light"/>
              </a:rPr>
              <a:t>‹#›</a:t>
            </a:fld>
            <a:endParaRPr sz="900" b="0" i="0" u="none" dirty="0">
              <a:solidFill>
                <a:schemeClr val="dk1"/>
              </a:solidFill>
              <a:latin typeface="Open Sans Light"/>
              <a:ea typeface="Open Sans Light"/>
              <a:cs typeface="Open Sans Light"/>
              <a:sym typeface="Open Sans Light"/>
            </a:endParaRPr>
          </a:p>
        </p:txBody>
      </p:sp>
    </p:spTree>
  </p:cSld>
  <p:clrMap bg1="lt1" tx1="dk1" bg2="dk2" tx2="lt2" accent1="accent1" accent2="accent2" accent3="accent3" accent4="accent4" accent5="accent5" accent6="accent6" hlink="hlink" folHlink="folHlink"/>
  <p:notes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Google Shape;186;p1: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187" name="Google Shape;187;p1: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Google Shape;247;p6: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248" name="Google Shape;248;p6: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Google Shape;331;p11: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332" name="Google Shape;332;p11: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Added data labels.</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Changed data format to 0 decimal places (so label displays well).</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Variables: </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|preAK|</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|postAK|</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|prePE|</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|postPE|</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|preRR|</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|postRR|</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|preUI|</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|postUI|</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|preFI|</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|postFI|</a:t>
            </a:r>
            <a:endParaRPr dirty="0">
              <a:latin typeface="Open Sans Light"/>
              <a:ea typeface="Open Sans Light"/>
              <a:cs typeface="Open Sans Light"/>
              <a:sym typeface="Open Sans Light"/>
            </a:endParaRPr>
          </a:p>
        </p:txBody>
      </p:sp>
      <p:sp>
        <p:nvSpPr>
          <p:cNvPr id="333" name="Google Shape;333;p11: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Google Shape;337;p12: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338" name="Google Shape;338;p12: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Variables: </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|reduce_number_s1|</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|reduce_number_s3|</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|reduce_frequency_s1|</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|reduce_frequency_s3|</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sz="1100"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|alt_drink_s1|</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|alt_drink_s3|</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endParaRPr lang="en-US" sz="1100"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|pace_drink_s1|</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|pace_drink_s3|</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endParaRPr lang="en-US" sz="1100"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|set_limit_s1|</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|set_limit_s3|</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endParaRPr lang="en-US" sz="1100"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339" name="Google Shape;339;p12: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 name="Google Shape;352;p13: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353" name="Google Shape;353;p13: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Google Shape;359;p14: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360" name="Google Shape;360;p14: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361" name="Google Shape;361;p14: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Google Shape;384;p15: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385" name="Google Shape;385;p15: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Variables for graph: </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|abstainer_s1|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|abstainer_s3|</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|nondrinker_s1|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|nondrinker_s3|</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|moderate_s1|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|moderate_s3|</a:t>
            </a:r>
          </a:p>
          <a:p>
            <a:pPr marL="0" indent="0" algn="l" rtl="0">
              <a:lnSpc>
                <a:spcPct val="100000"/>
              </a:lnSpc>
              <a:spcBef>
                <a:spcPts val="0"/>
              </a:spcBef>
              <a:spcAft>
                <a:spcPts val="0"/>
              </a:spcAft>
              <a:buClr>
                <a:schemeClr val="dk1"/>
              </a:buClr>
              <a:buSzPts val="1100"/>
              <a:buFont typeface="Lato Light"/>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|heavy_s1|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|heavy_s3|</a:t>
            </a:r>
          </a:p>
          <a:p>
            <a:pPr marL="0" indent="0" algn="l" rtl="0">
              <a:lnSpc>
                <a:spcPct val="100000"/>
              </a:lnSpc>
              <a:spcBef>
                <a:spcPts val="0"/>
              </a:spcBef>
              <a:spcAft>
                <a:spcPts val="0"/>
              </a:spcAft>
              <a:buClr>
                <a:schemeClr val="dk1"/>
              </a:buClr>
              <a:buSzPts val="1100"/>
              <a:buFont typeface="Lato Light"/>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|problem_s1|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|problem_s3|</a:t>
            </a: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386" name="Google Shape;386;p15: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Google Shape;406;p16: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407" name="Google Shape;407;p16: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|s3_abs_m|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|s3_abs_f|</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|s3_nondrink_m|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|s3_nondrink_f|</a:t>
            </a:r>
          </a:p>
          <a:p>
            <a:pPr marL="0" indent="0" algn="l" rtl="0">
              <a:lnSpc>
                <a:spcPct val="100000"/>
              </a:lnSpc>
              <a:spcBef>
                <a:spcPts val="0"/>
              </a:spcBef>
              <a:spcAft>
                <a:spcPts val="0"/>
              </a:spcAft>
              <a:buClr>
                <a:schemeClr val="dk1"/>
              </a:buClr>
              <a:buSzPts val="1100"/>
              <a:buFont typeface="Lato Light"/>
              <a:buNone/>
            </a:pP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|s3_moderate_m|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|s3_moderate_f|</a:t>
            </a:r>
          </a:p>
          <a:p>
            <a:pPr marL="0" indent="0" algn="l" rtl="0">
              <a:lnSpc>
                <a:spcPct val="100000"/>
              </a:lnSpc>
              <a:spcBef>
                <a:spcPts val="0"/>
              </a:spcBef>
              <a:spcAft>
                <a:spcPts val="0"/>
              </a:spcAft>
              <a:buClr>
                <a:schemeClr val="dk1"/>
              </a:buClr>
              <a:buSzPts val="1100"/>
              <a:buFont typeface="Lato Light"/>
              <a:buNone/>
            </a:pP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|s3_heavy_m|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|s3_heavy_f|</a:t>
            </a:r>
          </a:p>
          <a:p>
            <a:pPr marL="0" indent="0" algn="l" rtl="0">
              <a:lnSpc>
                <a:spcPct val="100000"/>
              </a:lnSpc>
              <a:spcBef>
                <a:spcPts val="0"/>
              </a:spcBef>
              <a:spcAft>
                <a:spcPts val="0"/>
              </a:spcAft>
              <a:buClr>
                <a:schemeClr val="dk1"/>
              </a:buClr>
              <a:buSzPts val="1100"/>
              <a:buFont typeface="Lato Light"/>
              <a:buNone/>
            </a:pP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|s3_problematic_m|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|s3_problematic_f|</a:t>
            </a: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408" name="Google Shape;408;p16: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Google Shape;419;p17: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420" name="Google Shape;420;p17: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Slide17When</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|day1|</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|day2|</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|day3|</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|day4|</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|day5|</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|day6|</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|day7|</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|day8|</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|day9|</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|day10|</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|day11|</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|day12|</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|day13|</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|day14|</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|08/18_y|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|08/18_p|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|08/19_y|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|08/19_p|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|08/20_y|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|08/20_p|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|08/21_y|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|08/21_p|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|08/22_y|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|08/22_p|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|08/23_y|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|08/23_p|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|08/24_y|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|08/24_p|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|08/25_y|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|08/25_p|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|08/26_y|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|08/26_p|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|08/27_y|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|08/27_p|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|08/28_y|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|08/28_p|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|08/29_y|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|08/29_p|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|08/30_y|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|08/30_p|</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|08/31_y|</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|08/31_p|</a:t>
            </a:r>
          </a:p>
        </p:txBody>
      </p:sp>
      <p:sp>
        <p:nvSpPr>
          <p:cNvPr id="421" name="Google Shape;421;p17: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Google Shape;432;p18: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433" name="Google Shape;433;p18: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dk1"/>
              </a:buClr>
              <a:buSzPts val="1100"/>
              <a:buFont typeface="Lato Light"/>
              <a:buNone/>
            </a:pPr>
            <a:endParaRPr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Variables: </a:t>
            </a:r>
          </a:p>
          <a:p>
            <a:pPr marL="0" indent="0" algn="l" rtl="0">
              <a:lnSpc>
                <a:spcPct val="100000"/>
              </a:lnSpc>
              <a:spcBef>
                <a:spcPts val="0"/>
              </a:spcBef>
              <a:spcAft>
                <a:spcPts val="0"/>
              </a:spcAft>
              <a:buClr>
                <a:schemeClr val="dk1"/>
              </a:buClr>
              <a:buSzPts val="1100"/>
              <a:buFont typeface="Lato Light"/>
              <a:buNone/>
            </a:pPr>
            <a:endParaRPr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|on_campus_residence|</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|off_campus_residence|</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|frat_soror|</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|athletic_event|</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|bar_nightclub|</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|outdoor_setting|</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|restaurant|</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|in_a_car|</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|at_home|</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|none_of_these|</a:t>
            </a: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434" name="Google Shape;434;p18: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Google Shape;444;p19: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445" name="Google Shape;445;p19: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Why</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|drink1|</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|drink2|</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|drink3|</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|drink4|</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|p_drink1|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|bp_drink1|</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|p_drink2|</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|bp_drink2|</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|p_drink3|</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|bp_drink3|</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|p_drink4|</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|bp_drink4|</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446" name="Google Shape;446;p19: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Google Shape;193;p2: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194" name="Google Shape;194;p2: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Google Shape;457;p20: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458" name="Google Shape;458;p20: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slide9WhyNot</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|wnd1_8|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|wnd2_8|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|wnd3_8|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|wnd4_8|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|d1_nd8|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|nd1_d8|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|d2_nd8|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|nd2_d8|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|d3_nd8|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|nd3_d8|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|d4_nd8|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|nd4_d8|</a:t>
            </a: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459" name="Google Shape;459;p20: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Google Shape;470;p21: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471" name="Google Shape;471;p21: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|hr1_m|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|hr1_f|</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|hr2_m|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|hr2_f|</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|hr3_m|</a:t>
            </a:r>
          </a:p>
          <a:p>
            <a:pPr marL="0" indent="0" algn="l" rtl="0">
              <a:lnSpc>
                <a:spcPct val="100000"/>
              </a:lnSpc>
              <a:spcBef>
                <a:spcPts val="0"/>
              </a:spcBef>
              <a:spcAft>
                <a:spcPts val="0"/>
              </a:spcAft>
              <a:buClr>
                <a:schemeClr val="dk1"/>
              </a:buClr>
              <a:buSzPts val="1100"/>
              <a:buFont typeface="Lato Light"/>
              <a:buNone/>
            </a:pPr>
            <a:r>
              <a:rPr lang="en-US" dirty="0">
                <a:latin typeface="Open Sans Light"/>
                <a:ea typeface="Open Sans Light"/>
                <a:cs typeface="Open Sans Light"/>
                <a:sym typeface="Open Sans Light"/>
              </a:rPr>
              <a:t>|hr3_f|</a:t>
            </a: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472" name="Google Shape;472;p21: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Google Shape;483;p22: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484" name="Google Shape;484;p22: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Impact</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|outcome1|</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|outcome2|</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|outcome3|</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|outcome4|</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|out1|</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|b_out1|</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|out2|</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|b_out2|</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|out3|</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|b_out3|</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|out4|</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|b_out4|</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485" name="Google Shape;485;p22: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 name="Google Shape;528;p25: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529" name="Google Shape;529;p25: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Google Shape;535;p26: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
        <p:nvSpPr>
          <p:cNvPr id="536" name="Google Shape;536;p26: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Variables: </a:t>
            </a:r>
            <a:endParaRPr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|american|</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|black|</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|white|</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|hispanic|</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|asian|</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|african|</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|native|</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|other|</a:t>
            </a:r>
          </a:p>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537" name="Google Shape;537;p26:notes"/>
          <p:cNvSpPr>
            <a:spLocks noGrp="1"/>
          </p:cNvSpPr>
          <p:nvPr>
            <p:ph type="sldNum" idx="12"/>
          </p:nvPr>
        </p:nvSpPr>
        <p:spPr bwMode="white">
          <a:xfrm>
            <a:off x="5455085" y="8258358"/>
            <a:ext cx="715528" cy="228600"/>
          </a:xfrm>
          <a:prstGeom prst="rect">
            <a:avLst/>
          </a:prstGeom>
          <a:noFill/>
          <a:ln>
            <a:noFill/>
            <a:headEnd type="none"/>
            <a:tailEnd type="none"/>
          </a:ln>
        </p:spPr>
        <p:txBody>
          <a:bodyPr wrap="square" lIns="0" tIns="0" rIns="0" bIns="0" anchor="b">
            <a:noAutofit/>
          </a:bodyPr>
          <a:lstStyle/>
          <a:p>
            <a:pPr marL="0" indent="0" algn="r" rtl="0">
              <a:lnSpc>
                <a:spcPct val="100000"/>
              </a:lnSpc>
              <a:spcBef>
                <a:spcPts val="0"/>
              </a:spcBef>
              <a:spcAft>
                <a:spcPts val="0"/>
              </a:spcAft>
              <a:buSzPts val="1400"/>
              <a:buNone/>
            </a:pPr>
            <a:fld id="{00000000-1234-1234-1234-123412341234}" type="slidenum">
              <a:rPr lang="en-US" dirty="0"/>
              <a:t>24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Google Shape;545;p27: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GenderIdentity</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|fem|</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|mal|</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|nbin|</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|other|</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&gt;&gt;&gt;&gt;&gt;&gt;&gt;&gt;&gt;&gt;&gt;&gt;&gt;&gt;&gt;&gt;&gt;&gt;&gt;&gt;&gt;&gt;&gt;&gt;</a:t>
            </a:r>
          </a:p>
          <a:p>
            <a:pPr marL="0" indent="0" algn="l" rtl="0">
              <a:lnSpc>
                <a:spcPct val="120000"/>
              </a:lnSpc>
              <a:spcBef>
                <a:spcPts val="0"/>
              </a:spcBef>
              <a:spcAft>
                <a:spcPts val="0"/>
              </a:spcAft>
              <a:buSzPts val="1400"/>
              <a:buNone/>
            </a:pPr>
            <a:r>
              <a:rPr lang="en-US" sz="1800" dirty="0">
                <a:solidFill>
                  <a:srgbClr val="A31515"/>
                </a:solidFill>
                <a:latin typeface="Consolas"/>
              </a:rPr>
              <a:t>SexualOrientation</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|het|</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|bis|</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|gay|</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|les|</a:t>
            </a:r>
          </a:p>
          <a:p>
            <a:pPr marL="0" indent="0" algn="l" rtl="0">
              <a:lnSpc>
                <a:spcPct val="120000"/>
              </a:lnSpc>
              <a:spcBef>
                <a:spcPts val="0"/>
              </a:spcBef>
              <a:spcAft>
                <a:spcPts val="0"/>
              </a:spcAft>
              <a:buSzPts val="1400"/>
              <a:buNone/>
            </a:pPr>
            <a:r>
              <a:rPr lang="en-US" sz="1800" dirty="0">
                <a:solidFill>
                  <a:srgbClr val="A31515"/>
                </a:solidFill>
                <a:latin typeface="Consolas"/>
                <a:ea typeface="Open Sans Light"/>
                <a:cs typeface="Open Sans Light"/>
                <a:sym typeface="Open Sans Light"/>
              </a:rPr>
              <a:t>|ques|</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|psd|</a:t>
            </a: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p:txBody>
      </p:sp>
      <p:sp>
        <p:nvSpPr>
          <p:cNvPr id="546" name="Google Shape;546;p27: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Google Shape;562;p28: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563" name="Google Shape;563;p28: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rtl="0" fontAlgn="base"/>
            <a:endParaRPr lang="en-US" sz="1100" b="0" i="0" u="none" kern="1200" dirty="0">
              <a:solidFill>
                <a:schemeClr val="dk1"/>
              </a:solidFill>
              <a:effectLst/>
              <a:latin typeface="Open Sans"/>
              <a:ea typeface="+mn-ea"/>
              <a:cs typeface="Open Sans"/>
            </a:endParaRP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Google Shape;591;p30: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592" name="Google Shape;592;p30: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Google Shape;615;p31: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616" name="Google Shape;616;p31: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Google Shape;200;p3: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201" name="Google Shape;201;p3: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Google Shape;622;p32: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623" name="Google Shape;623;p32: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Google Shape;640;p33: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641" name="Google Shape;641;p33: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Google Shape;206;p4: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207" name="Google Shape;207;p4: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Google Shape;224;p5: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225" name="Google Shape;225;p5: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Google Shape;247;p6: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248" name="Google Shape;248;p6: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Google Shape;254;p7: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dirty="0">
              <a:latin typeface="Open Sans Light"/>
              <a:ea typeface="Open Sans Light"/>
              <a:cs typeface="Open Sans Light"/>
              <a:sym typeface="Open Sans Light"/>
            </a:endParaRPr>
          </a:p>
        </p:txBody>
      </p:sp>
      <p:sp>
        <p:nvSpPr>
          <p:cNvPr id="255" name="Google Shape;255;p7: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Google Shape;268;p8: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endParaRPr lang="en-US" sz="1100" b="0" i="0" u="none" dirty="0">
              <a:solidFill>
                <a:schemeClr val="dk1"/>
              </a:solidFill>
              <a:latin typeface="Lato Light"/>
              <a:ea typeface="Lato Light"/>
              <a:cs typeface="Lato Light"/>
              <a:sym typeface="Lato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Variables: </a:t>
            </a:r>
          </a:p>
          <a:p>
            <a:pPr marL="0" indent="0" algn="l" rtl="0">
              <a:lnSpc>
                <a:spcPct val="120000"/>
              </a:lnSpc>
              <a:spcBef>
                <a:spcPts val="0"/>
              </a:spcBef>
              <a:spcAft>
                <a:spcPts val="0"/>
              </a:spcAft>
              <a:buSzPts val="1400"/>
              <a:buNone/>
            </a:pPr>
            <a:endParaRPr lang="en-US" dirty="0"/>
          </a:p>
          <a:p>
            <a:pPr marL="0" indent="0" algn="l" rtl="0">
              <a:lnSpc>
                <a:spcPct val="120000"/>
              </a:lnSpc>
              <a:spcBef>
                <a:spcPts val="0"/>
              </a:spcBef>
              <a:spcAft>
                <a:spcPts val="0"/>
              </a:spcAft>
              <a:buSzPts val="1400"/>
              <a:buNone/>
            </a:pPr>
            <a:r>
              <a:rPr lang="en-US" sz="1100" b="0" i="0" u="none" dirty="0">
                <a:solidFill>
                  <a:schemeClr val="dk1"/>
                </a:solidFill>
                <a:latin typeface="Lato Light"/>
                <a:ea typeface="Lato Light"/>
                <a:cs typeface="Lato Light"/>
                <a:sym typeface="Lato Light"/>
              </a:rPr>
              <a:t>slide8graph</a:t>
            </a:r>
          </a:p>
          <a:p>
            <a:pPr marL="0" indent="0" algn="l" defTabSz="914400" rtl="0">
              <a:lnSpc>
                <a:spcPct val="120000"/>
              </a:lnSpc>
              <a:spcBef>
                <a:spcPts val="0"/>
              </a:spcBef>
              <a:spcAft>
                <a:spcPts val="0"/>
              </a:spcAft>
              <a:buClr>
                <a:srgbClr val="000000"/>
              </a:buClr>
              <a:buSzPts val="1400"/>
              <a:buFont typeface="Arial"/>
              <a:buNone/>
              <a:tabLst/>
            </a:pPr>
            <a:r>
              <a:rPr lang="en-US" sz="1100" b="0" i="0" u="none" dirty="0">
                <a:solidFill>
                  <a:schemeClr val="dk1"/>
                </a:solidFill>
                <a:latin typeface="Lato Light"/>
                <a:ea typeface="Lato Light"/>
                <a:cs typeface="Lato Light"/>
                <a:sym typeface="Lato Light"/>
              </a:rPr>
              <a:t>|post_avg|</a:t>
            </a:r>
          </a:p>
          <a:p>
            <a:pPr marL="0" indent="0" algn="l" defTabSz="914400" rtl="0">
              <a:lnSpc>
                <a:spcPct val="120000"/>
              </a:lnSpc>
              <a:spcBef>
                <a:spcPts val="0"/>
              </a:spcBef>
              <a:spcAft>
                <a:spcPts val="0"/>
              </a:spcAft>
              <a:buClr>
                <a:srgbClr val="000000"/>
              </a:buClr>
              <a:buSzPts val="1400"/>
              <a:buFont typeface="Arial"/>
              <a:buNone/>
              <a:tabLst/>
            </a:pPr>
            <a:r>
              <a:rPr lang="en-US" sz="1100" b="0" i="0" u="none" dirty="0">
                <a:solidFill>
                  <a:schemeClr val="dk1"/>
                </a:solidFill>
                <a:latin typeface="Lato Light"/>
                <a:ea typeface="Lato Light"/>
                <a:cs typeface="Lato Light"/>
                <a:sym typeface="Lato Light"/>
              </a:rPr>
              <a:t>|pre_avg|</a:t>
            </a:r>
          </a:p>
          <a:p>
            <a:pPr marL="0" indent="0" algn="l" rtl="0">
              <a:lnSpc>
                <a:spcPct val="120000"/>
              </a:lnSpc>
              <a:spcBef>
                <a:spcPts val="0"/>
              </a:spcBef>
              <a:spcAft>
                <a:spcPts val="0"/>
              </a:spcAft>
              <a:buSzPts val="1400"/>
              <a:buNone/>
            </a:pPr>
            <a:endParaRPr lang="en-US" sz="1100" b="0" i="0" u="none" dirty="0">
              <a:solidFill>
                <a:schemeClr val="dk1"/>
              </a:solidFill>
              <a:latin typeface="Lato Light"/>
              <a:ea typeface="Lato Light"/>
              <a:cs typeface="Lato Light"/>
              <a:sym typeface="Lato Light"/>
            </a:endParaRP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&gt;&gt;&gt;&gt;&gt;&gt;&gt;&gt;</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slide8Drinkers</a:t>
            </a: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|reduce_number_s1|</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|reduce_number_s3|</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|reduce_frequency_s1|</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|reduce_frequency_s3|</a:t>
            </a: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endParaRPr lang="en-US" sz="1100" dirty="0">
              <a:latin typeface="Open Sans Light"/>
              <a:ea typeface="Open Sans Light"/>
              <a:cs typeface="Open Sans Light"/>
              <a:sym typeface="Open Sans Light"/>
            </a:endParaRPr>
          </a:p>
          <a:p>
            <a:pPr marL="0" indent="0" algn="l" rtl="0">
              <a:lnSpc>
                <a:spcPct val="120000"/>
              </a:lnSpc>
              <a:spcBef>
                <a:spcPts val="0"/>
              </a:spcBef>
              <a:spcAft>
                <a:spcPts val="0"/>
              </a:spcAft>
              <a:buSzPts val="1400"/>
              <a:buNone/>
            </a:pPr>
            <a:r>
              <a:rPr lang="en-US" sz="1100" dirty="0">
                <a:latin typeface="Open Sans Light"/>
                <a:ea typeface="Open Sans Light"/>
                <a:cs typeface="Open Sans Light"/>
                <a:sym typeface="Open Sans Light"/>
              </a:rPr>
              <a:t>|alt_drink_s1|</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|alt_drink_s3|</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endParaRPr lang="en-US" sz="1100"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|pace_drink_s1|</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|pace_drink_s3|</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endParaRPr lang="en-US" sz="1100"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|set_limit_s1|</a:t>
            </a:r>
            <a:endParaRPr lang="en-US" dirty="0">
              <a:latin typeface="Open Sans Light"/>
              <a:ea typeface="Open Sans Light"/>
              <a:cs typeface="Open Sans Light"/>
              <a:sym typeface="Open Sans Light"/>
            </a:endParaRPr>
          </a:p>
          <a:p>
            <a:pPr marL="0" indent="0" algn="l" rtl="0">
              <a:lnSpc>
                <a:spcPct val="100000"/>
              </a:lnSpc>
              <a:spcBef>
                <a:spcPts val="0"/>
              </a:spcBef>
              <a:spcAft>
                <a:spcPts val="0"/>
              </a:spcAft>
              <a:buClr>
                <a:schemeClr val="dk1"/>
              </a:buClr>
              <a:buSzPts val="1100"/>
              <a:buFont typeface="Lato Light"/>
              <a:buNone/>
            </a:pPr>
            <a:r>
              <a:rPr lang="en-US" sz="1100" dirty="0">
                <a:latin typeface="Open Sans Light"/>
                <a:ea typeface="Open Sans Light"/>
                <a:cs typeface="Open Sans Light"/>
                <a:sym typeface="Open Sans Light"/>
              </a:rPr>
              <a:t>|set_limit_s3|</a:t>
            </a:r>
            <a:br>
              <a:rPr lang="en-US" sz="1100" dirty="0">
                <a:latin typeface="Open Sans Light"/>
                <a:ea typeface="Open Sans Light"/>
                <a:cs typeface="Open Sans Light"/>
                <a:sym typeface="Open Sans Light"/>
              </a:rPr>
            </a:br>
            <a:endParaRPr lang="en-US" dirty="0">
              <a:latin typeface="Open Sans Light"/>
              <a:ea typeface="Open Sans Light"/>
              <a:cs typeface="Open Sans Light"/>
              <a:sym typeface="Open Sans Light"/>
            </a:endParaRPr>
          </a:p>
          <a:p>
            <a:pPr marL="0" indent="0" algn="l" rtl="0">
              <a:lnSpc>
                <a:spcPct val="120000"/>
              </a:lnSpc>
              <a:spcBef>
                <a:spcPts val="0"/>
              </a:spcBef>
              <a:spcAft>
                <a:spcPts val="0"/>
              </a:spcAft>
              <a:buClr>
                <a:srgbClr val="000000"/>
              </a:buClr>
              <a:buSzPts val="1400"/>
              <a:buFont typeface="Arial"/>
              <a:buNone/>
            </a:pPr>
            <a:endParaRPr dirty="0">
              <a:latin typeface="Open Sans Light"/>
              <a:ea typeface="Open Sans Light"/>
              <a:cs typeface="Open Sans Light"/>
              <a:sym typeface="Open Sans Light"/>
            </a:endParaRPr>
          </a:p>
        </p:txBody>
      </p:sp>
      <p:sp>
        <p:nvSpPr>
          <p:cNvPr id="269" name="Google Shape;269;p8: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Google Shape;290;p9:notes"/>
          <p:cNvSpPr>
            <a:spLocks noGrp="1"/>
          </p:cNvSpPr>
          <p:nvPr>
            <p:ph type="body" idx="1"/>
          </p:nvPr>
        </p:nvSpPr>
        <p:spPr bwMode="white">
          <a:xfrm>
            <a:off x="685800" y="4572000"/>
            <a:ext cx="5486400" cy="3429000"/>
          </a:xfrm>
          <a:prstGeom prst="rect">
            <a:avLst/>
          </a:prstGeom>
          <a:noFill/>
          <a:ln>
            <a:noFill/>
            <a:headEnd type="none"/>
            <a:tailEnd type="none"/>
          </a:ln>
        </p:spPr>
        <p:txBody>
          <a:bodyPr wrap="square" lIns="0" tIns="0" rIns="0" bIns="0" anchor="t">
            <a:noAutofit/>
          </a:bodyPr>
          <a:lstStyle/>
          <a:p>
            <a:pPr marL="0" indent="0" algn="l" rtl="0">
              <a:lnSpc>
                <a:spcPct val="120000"/>
              </a:lnSpc>
              <a:spcBef>
                <a:spcPts val="0"/>
              </a:spcBef>
              <a:spcAft>
                <a:spcPts val="0"/>
              </a:spcAft>
              <a:buSzPts val="1400"/>
              <a:buNone/>
            </a:pPr>
            <a:r>
              <a:rPr lang="es-ES" sz="1100" b="0" i="0" u="none" dirty="0">
                <a:solidFill>
                  <a:srgbClr val="000000"/>
                </a:solidFill>
                <a:effectLst/>
                <a:latin typeface="Calibri"/>
              </a:rPr>
              <a:t>Slide9When</a:t>
            </a:r>
          </a:p>
          <a:p>
            <a:pPr marL="0" indent="0" algn="l" rtl="0">
              <a:lnSpc>
                <a:spcPct val="120000"/>
              </a:lnSpc>
              <a:spcBef>
                <a:spcPts val="0"/>
              </a:spcBef>
              <a:spcAft>
                <a:spcPts val="0"/>
              </a:spcAft>
              <a:buSzPts val="1400"/>
              <a:buNone/>
            </a:pPr>
            <a:r>
              <a:rPr lang="en-US" dirty="0">
                <a:latin typeface="Open Sans Light"/>
                <a:ea typeface="Open Sans Light"/>
                <a:cs typeface="Open Sans Light"/>
                <a:sym typeface="Open Sans Light"/>
              </a:rPr>
              <a:t>|day1|</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|day2|</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|day3|</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|day4|</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|day5|</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|day6|</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|day7|</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|day8|</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|day9|</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|day10|</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|day11|</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|day12|</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|day13|</a:t>
            </a:r>
          </a:p>
          <a:p>
            <a:pPr marL="0" indent="0" algn="l" defTabSz="914400" rtl="0">
              <a:lnSpc>
                <a:spcPct val="120000"/>
              </a:lnSpc>
              <a:spcBef>
                <a:spcPts val="0"/>
              </a:spcBef>
              <a:spcAft>
                <a:spcPts val="0"/>
              </a:spcAft>
              <a:buClr>
                <a:srgbClr val="000000"/>
              </a:buClr>
              <a:buSzPts val="1400"/>
              <a:buFont typeface="Arial"/>
              <a:buNone/>
              <a:tabLst/>
            </a:pPr>
            <a:r>
              <a:rPr lang="en-US" dirty="0">
                <a:latin typeface="Open Sans Light"/>
                <a:ea typeface="Open Sans Light"/>
                <a:cs typeface="Open Sans Light"/>
                <a:sym typeface="Open Sans Light"/>
              </a:rPr>
              <a:t>|day14|</a:t>
            </a:r>
          </a:p>
          <a:p>
            <a:pPr marL="0" indent="0" algn="l" defTabSz="914400" rtl="0">
              <a:lnSpc>
                <a:spcPct val="120000"/>
              </a:lnSpc>
              <a:spcBef>
                <a:spcPts val="0"/>
              </a:spcBef>
              <a:spcAft>
                <a:spcPts val="0"/>
              </a:spcAft>
              <a:buClr>
                <a:srgbClr val="000000"/>
              </a:buClr>
              <a:buSzPts val="1400"/>
              <a:buFont typeface="Arial"/>
              <a:buNone/>
              <a:tabLst/>
            </a:pPr>
            <a:r>
              <a:rPr lang="en-US" sz="1100" b="0" i="0" u="none" dirty="0">
                <a:solidFill>
                  <a:srgbClr val="000000"/>
                </a:solidFill>
                <a:effectLst/>
                <a:latin typeface="Open Sans Light"/>
                <a:ea typeface="Open Sans Light"/>
                <a:cs typeface="Open Sans Light"/>
                <a:sym typeface="Open Sans Light"/>
              </a:rPr>
              <a:t>|</a:t>
            </a:r>
            <a:r>
              <a:rPr lang="es-ES" sz="1100" b="0" i="0" u="none" dirty="0">
                <a:solidFill>
                  <a:srgbClr val="000000"/>
                </a:solidFill>
                <a:effectLst/>
                <a:latin typeface="Calibri"/>
              </a:rPr>
              <a:t>08/18_y|</a:t>
            </a:r>
            <a:endParaRPr lang="es-ES" dirty="0"/>
          </a:p>
          <a:p>
            <a:pPr marL="0" indent="0" algn="l" defTabSz="914400" rtl="0">
              <a:lnSpc>
                <a:spcPct val="120000"/>
              </a:lnSpc>
              <a:spcBef>
                <a:spcPts val="0"/>
              </a:spcBef>
              <a:spcAft>
                <a:spcPts val="0"/>
              </a:spcAft>
              <a:buClr>
                <a:srgbClr val="000000"/>
              </a:buClr>
              <a:buSzPts val="1400"/>
              <a:buFont typeface="Arial"/>
              <a:buNone/>
              <a:tabLst/>
            </a:pPr>
            <a:r>
              <a:rPr lang="es-ES" sz="1100" b="0" i="0" u="none" dirty="0">
                <a:solidFill>
                  <a:srgbClr val="000000"/>
                </a:solidFill>
                <a:effectLst/>
                <a:latin typeface="Calibri"/>
              </a:rPr>
              <a:t>|08/18_p|</a:t>
            </a:r>
            <a:endParaRPr lang="es-ES" dirty="0"/>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|08/19_y|</a:t>
            </a:r>
          </a:p>
          <a:p>
            <a:pPr marL="0" indent="0" algn="l" defTabSz="914400" rtl="0">
              <a:lnSpc>
                <a:spcPct val="120000"/>
              </a:lnSpc>
              <a:spcBef>
                <a:spcPts val="0"/>
              </a:spcBef>
              <a:spcAft>
                <a:spcPts val="0"/>
              </a:spcAft>
              <a:buClr>
                <a:srgbClr val="000000"/>
              </a:buClr>
              <a:buSzPts val="1400"/>
              <a:buFont typeface="Arial"/>
              <a:buNone/>
              <a:tabLst/>
            </a:pPr>
            <a:r>
              <a:rPr lang="es-ES" sz="1100" b="0" i="0" u="none" dirty="0">
                <a:solidFill>
                  <a:srgbClr val="000000"/>
                </a:solidFill>
                <a:effectLst/>
                <a:latin typeface="Calibri"/>
              </a:rPr>
              <a:t>|08/19_p|</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|08/20_y|</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|08/20_p|</a:t>
            </a:r>
            <a:r>
              <a:rPr lang="es-ES" dirty="0"/>
              <a:t> </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|08/21_y|</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|08/21_p|</a:t>
            </a:r>
            <a:endParaRPr lang="es-ES" dirty="0"/>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|08/22_y|</a:t>
            </a:r>
            <a:endParaRPr lang="es-ES" dirty="0"/>
          </a:p>
          <a:p>
            <a:pPr marL="0" indent="0" algn="l" defTabSz="914400" rtl="0">
              <a:lnSpc>
                <a:spcPct val="120000"/>
              </a:lnSpc>
              <a:spcBef>
                <a:spcPts val="0"/>
              </a:spcBef>
              <a:spcAft>
                <a:spcPts val="0"/>
              </a:spcAft>
              <a:buClr>
                <a:srgbClr val="000000"/>
              </a:buClr>
              <a:buSzPts val="1400"/>
              <a:buFont typeface="Arial"/>
              <a:buNone/>
              <a:tabLst/>
            </a:pPr>
            <a:r>
              <a:rPr lang="es-ES" sz="1100" b="0" i="0" u="none" dirty="0">
                <a:solidFill>
                  <a:srgbClr val="000000"/>
                </a:solidFill>
                <a:effectLst/>
                <a:latin typeface="Calibri"/>
              </a:rPr>
              <a:t>|08/22_p|</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|08/23_y</a:t>
            </a:r>
            <a:r>
              <a:rPr lang="es-ES" dirty="0"/>
              <a:t>|</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|08/23_p</a:t>
            </a:r>
            <a:r>
              <a:rPr lang="es-ES" dirty="0"/>
              <a:t>|</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|08/24_y|</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|08/24_p|</a:t>
            </a:r>
            <a:r>
              <a:rPr lang="es-ES" dirty="0"/>
              <a:t> </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|08/25_y</a:t>
            </a:r>
            <a:r>
              <a:rPr lang="es-ES" dirty="0"/>
              <a:t>|</a:t>
            </a:r>
          </a:p>
          <a:p>
            <a:pPr marL="0" indent="0" algn="l" defTabSz="914400" rtl="0">
              <a:lnSpc>
                <a:spcPct val="120000"/>
              </a:lnSpc>
              <a:spcBef>
                <a:spcPts val="0"/>
              </a:spcBef>
              <a:spcAft>
                <a:spcPts val="0"/>
              </a:spcAft>
              <a:buClr>
                <a:srgbClr val="000000"/>
              </a:buClr>
              <a:buSzPts val="1400"/>
              <a:buFont typeface="Arial"/>
              <a:buNone/>
              <a:tabLst/>
            </a:pPr>
            <a:r>
              <a:rPr lang="es-ES" sz="1100" b="0" i="0" u="none" dirty="0">
                <a:solidFill>
                  <a:srgbClr val="000000"/>
                </a:solidFill>
                <a:effectLst/>
                <a:latin typeface="Calibri"/>
              </a:rPr>
              <a:t>|08/25_p</a:t>
            </a:r>
            <a:r>
              <a:rPr lang="es-ES" dirty="0"/>
              <a:t>|</a:t>
            </a:r>
            <a:endParaRPr lang="es-ES" sz="1100" b="0" i="0" u="none" dirty="0">
              <a:solidFill>
                <a:srgbClr val="000000"/>
              </a:solidFill>
              <a:effectLst/>
              <a:latin typeface="Calibri"/>
            </a:endParaRP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|08/26_y|</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|08/26_p|</a:t>
            </a:r>
            <a:r>
              <a:rPr lang="es-ES" dirty="0"/>
              <a:t> </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|08/27_y</a:t>
            </a:r>
            <a:r>
              <a:rPr lang="es-ES" dirty="0"/>
              <a:t>|</a:t>
            </a:r>
          </a:p>
          <a:p>
            <a:pPr marL="0" indent="0" algn="l" defTabSz="914400" rtl="0">
              <a:lnSpc>
                <a:spcPct val="120000"/>
              </a:lnSpc>
              <a:spcBef>
                <a:spcPts val="0"/>
              </a:spcBef>
              <a:spcAft>
                <a:spcPts val="0"/>
              </a:spcAft>
              <a:buClr>
                <a:srgbClr val="000000"/>
              </a:buClr>
              <a:buSzPts val="1400"/>
              <a:buFont typeface="Arial"/>
              <a:buNone/>
              <a:tabLst/>
            </a:pPr>
            <a:r>
              <a:rPr lang="es-ES" sz="1100" b="0" i="0" u="none" dirty="0">
                <a:solidFill>
                  <a:srgbClr val="000000"/>
                </a:solidFill>
                <a:effectLst/>
                <a:latin typeface="Calibri"/>
              </a:rPr>
              <a:t>|08/27_p|</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|08/28_y|</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|08/28_p|</a:t>
            </a:r>
            <a:r>
              <a:rPr lang="es-ES" dirty="0"/>
              <a:t> </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|08/29_y</a:t>
            </a:r>
            <a:r>
              <a:rPr lang="es-ES" dirty="0"/>
              <a:t>|</a:t>
            </a:r>
          </a:p>
          <a:p>
            <a:pPr marL="0" indent="0" algn="l" defTabSz="914400" rtl="0">
              <a:lnSpc>
                <a:spcPct val="120000"/>
              </a:lnSpc>
              <a:spcBef>
                <a:spcPts val="0"/>
              </a:spcBef>
              <a:spcAft>
                <a:spcPts val="0"/>
              </a:spcAft>
              <a:buClr>
                <a:srgbClr val="000000"/>
              </a:buClr>
              <a:buSzPts val="1400"/>
              <a:buFont typeface="Arial"/>
              <a:buNone/>
              <a:tabLst/>
            </a:pPr>
            <a:r>
              <a:rPr lang="es-ES" sz="1100" b="0" i="0" u="none" dirty="0">
                <a:solidFill>
                  <a:srgbClr val="000000"/>
                </a:solidFill>
                <a:effectLst/>
                <a:latin typeface="Calibri"/>
              </a:rPr>
              <a:t>|08/29_p</a:t>
            </a:r>
            <a:r>
              <a:rPr lang="es-ES" dirty="0"/>
              <a:t>|</a:t>
            </a:r>
            <a:endParaRPr lang="es-ES" sz="1100" b="0" i="0" u="none" dirty="0">
              <a:solidFill>
                <a:srgbClr val="000000"/>
              </a:solidFill>
              <a:effectLst/>
              <a:latin typeface="Calibri"/>
            </a:endParaRP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|08/30_y|</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|08/30_p|</a:t>
            </a:r>
            <a:r>
              <a:rPr lang="es-ES" dirty="0"/>
              <a:t> </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|08/31_y|</a:t>
            </a:r>
          </a:p>
          <a:p>
            <a:pPr marL="0" indent="0" algn="l" rtl="0">
              <a:lnSpc>
                <a:spcPct val="120000"/>
              </a:lnSpc>
              <a:spcBef>
                <a:spcPts val="0"/>
              </a:spcBef>
              <a:spcAft>
                <a:spcPts val="0"/>
              </a:spcAft>
              <a:buSzPts val="1400"/>
              <a:buNone/>
            </a:pPr>
            <a:r>
              <a:rPr lang="es-ES" sz="1100" b="0" i="0" u="none" dirty="0">
                <a:solidFill>
                  <a:srgbClr val="000000"/>
                </a:solidFill>
                <a:effectLst/>
                <a:latin typeface="Calibri"/>
              </a:rPr>
              <a:t>|08/31_p|</a:t>
            </a:r>
            <a:br>
              <a:rPr lang="es-ES" sz="1100" b="0" i="0" u="none" dirty="0">
                <a:solidFill>
                  <a:srgbClr val="000000"/>
                </a:solidFill>
                <a:effectLst/>
                <a:latin typeface="Calibri"/>
              </a:rPr>
            </a:br>
            <a:r>
              <a:rPr lang="es-ES" sz="1100" dirty="0">
                <a:latin typeface="Open Sans Light"/>
                <a:ea typeface="Open Sans Light"/>
                <a:cs typeface="Open Sans Light"/>
                <a:sym typeface="Open Sans Light"/>
              </a:rPr>
              <a:t>&gt;&gt;&gt;&gt;&gt;&gt;&gt;&gt;&gt;&gt;&gt;&gt;&gt;&gt;&gt;&gt;</a:t>
            </a:r>
            <a:endParaRPr lang="es-ES" sz="1100" b="0" i="0" u="none" dirty="0">
              <a:solidFill>
                <a:srgbClr val="000000"/>
              </a:solidFill>
              <a:effectLst/>
              <a:latin typeface="Calibri"/>
            </a:endParaRP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slide9Why</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|s_drink1|</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|s_drink2|</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|s_drink3|</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|s_drink4|</a:t>
            </a:r>
          </a:p>
          <a:p>
            <a:pPr marL="0" indent="0" algn="l" rtl="0">
              <a:lnSpc>
                <a:spcPct val="100000"/>
              </a:lnSpc>
              <a:spcBef>
                <a:spcPts val="0"/>
              </a:spcBef>
              <a:spcAft>
                <a:spcPts val="0"/>
              </a:spcAft>
              <a:buClr>
                <a:schemeClr val="dk1"/>
              </a:buClr>
              <a:buSzPts val="1100"/>
              <a:buFont typeface="Lato Light"/>
              <a:buNone/>
            </a:pPr>
            <a:r>
              <a:rPr lang="es-ES" dirty="0">
                <a:latin typeface="Open Sans Light"/>
                <a:ea typeface="Open Sans Light"/>
                <a:cs typeface="Open Sans Light"/>
                <a:sym typeface="Open Sans Light"/>
              </a:rPr>
              <a:t>|p_drink1|</a:t>
            </a:r>
          </a:p>
          <a:p>
            <a:pPr marL="0" indent="0" algn="l" rtl="0">
              <a:lnSpc>
                <a:spcPct val="100000"/>
              </a:lnSpc>
              <a:spcBef>
                <a:spcPts val="0"/>
              </a:spcBef>
              <a:spcAft>
                <a:spcPts val="0"/>
              </a:spcAft>
              <a:buClr>
                <a:schemeClr val="dk1"/>
              </a:buClr>
              <a:buSzPts val="1100"/>
              <a:buFont typeface="Lato Light"/>
              <a:buNone/>
            </a:pPr>
            <a:r>
              <a:rPr lang="es-ES" dirty="0">
                <a:latin typeface="Open Sans Light"/>
                <a:ea typeface="Open Sans Light"/>
                <a:cs typeface="Open Sans Light"/>
                <a:sym typeface="Open Sans Light"/>
              </a:rPr>
              <a:t>|bp_drink1|</a:t>
            </a:r>
          </a:p>
          <a:p>
            <a:pPr marL="0" indent="0" algn="l" rtl="0">
              <a:lnSpc>
                <a:spcPct val="100000"/>
              </a:lnSpc>
              <a:spcBef>
                <a:spcPts val="0"/>
              </a:spcBef>
              <a:spcAft>
                <a:spcPts val="0"/>
              </a:spcAft>
              <a:buClr>
                <a:schemeClr val="dk1"/>
              </a:buClr>
              <a:buSzPts val="1100"/>
              <a:buFont typeface="Lato Light"/>
              <a:buNone/>
            </a:pPr>
            <a:r>
              <a:rPr lang="es-ES" dirty="0">
                <a:latin typeface="Open Sans Light"/>
                <a:ea typeface="Open Sans Light"/>
                <a:cs typeface="Open Sans Light"/>
                <a:sym typeface="Open Sans Light"/>
              </a:rPr>
              <a:t>|p_drink2|</a:t>
            </a:r>
          </a:p>
          <a:p>
            <a:pPr marL="0" indent="0" algn="l" rtl="0">
              <a:lnSpc>
                <a:spcPct val="100000"/>
              </a:lnSpc>
              <a:spcBef>
                <a:spcPts val="0"/>
              </a:spcBef>
              <a:spcAft>
                <a:spcPts val="0"/>
              </a:spcAft>
              <a:buClr>
                <a:schemeClr val="dk1"/>
              </a:buClr>
              <a:buSzPts val="1100"/>
              <a:buFont typeface="Lato Light"/>
              <a:buNone/>
            </a:pPr>
            <a:r>
              <a:rPr lang="es-ES" dirty="0">
                <a:latin typeface="Open Sans Light"/>
                <a:ea typeface="Open Sans Light"/>
                <a:cs typeface="Open Sans Light"/>
                <a:sym typeface="Open Sans Light"/>
              </a:rPr>
              <a:t>|bp_drink2|</a:t>
            </a:r>
          </a:p>
          <a:p>
            <a:pPr marL="0" indent="0" algn="l" rtl="0">
              <a:lnSpc>
                <a:spcPct val="100000"/>
              </a:lnSpc>
              <a:spcBef>
                <a:spcPts val="0"/>
              </a:spcBef>
              <a:spcAft>
                <a:spcPts val="0"/>
              </a:spcAft>
              <a:buClr>
                <a:schemeClr val="dk1"/>
              </a:buClr>
              <a:buSzPts val="1100"/>
              <a:buFont typeface="Lato Light"/>
              <a:buNone/>
            </a:pPr>
            <a:r>
              <a:rPr lang="es-ES" dirty="0">
                <a:latin typeface="Open Sans Light"/>
                <a:ea typeface="Open Sans Light"/>
                <a:cs typeface="Open Sans Light"/>
                <a:sym typeface="Open Sans Light"/>
              </a:rPr>
              <a:t>|p_drink3|</a:t>
            </a:r>
          </a:p>
          <a:p>
            <a:pPr marL="0" indent="0" algn="l" rtl="0">
              <a:lnSpc>
                <a:spcPct val="100000"/>
              </a:lnSpc>
              <a:spcBef>
                <a:spcPts val="0"/>
              </a:spcBef>
              <a:spcAft>
                <a:spcPts val="0"/>
              </a:spcAft>
              <a:buClr>
                <a:schemeClr val="dk1"/>
              </a:buClr>
              <a:buSzPts val="1100"/>
              <a:buFont typeface="Lato Light"/>
              <a:buNone/>
            </a:pPr>
            <a:r>
              <a:rPr lang="es-ES" dirty="0">
                <a:latin typeface="Open Sans Light"/>
                <a:ea typeface="Open Sans Light"/>
                <a:cs typeface="Open Sans Light"/>
                <a:sym typeface="Open Sans Light"/>
              </a:rPr>
              <a:t>|bp_drink3|</a:t>
            </a:r>
          </a:p>
          <a:p>
            <a:pPr marL="0" indent="0" algn="l" rtl="0">
              <a:lnSpc>
                <a:spcPct val="100000"/>
              </a:lnSpc>
              <a:spcBef>
                <a:spcPts val="0"/>
              </a:spcBef>
              <a:spcAft>
                <a:spcPts val="0"/>
              </a:spcAft>
              <a:buClr>
                <a:schemeClr val="dk1"/>
              </a:buClr>
              <a:buSzPts val="1100"/>
              <a:buFont typeface="Lato Light"/>
              <a:buNone/>
            </a:pPr>
            <a:r>
              <a:rPr lang="es-ES" dirty="0">
                <a:latin typeface="Open Sans Light"/>
                <a:ea typeface="Open Sans Light"/>
                <a:cs typeface="Open Sans Light"/>
                <a:sym typeface="Open Sans Light"/>
              </a:rPr>
              <a:t>|p_drink4|</a:t>
            </a:r>
          </a:p>
          <a:p>
            <a:pPr marL="0" indent="0" algn="l" rtl="0">
              <a:lnSpc>
                <a:spcPct val="100000"/>
              </a:lnSpc>
              <a:spcBef>
                <a:spcPts val="0"/>
              </a:spcBef>
              <a:spcAft>
                <a:spcPts val="0"/>
              </a:spcAft>
              <a:buClr>
                <a:schemeClr val="dk1"/>
              </a:buClr>
              <a:buSzPts val="1100"/>
              <a:buFont typeface="Lato Light"/>
              <a:buNone/>
            </a:pPr>
            <a:r>
              <a:rPr lang="es-ES" dirty="0">
                <a:latin typeface="Open Sans Light"/>
                <a:ea typeface="Open Sans Light"/>
                <a:cs typeface="Open Sans Light"/>
                <a:sym typeface="Open Sans Light"/>
              </a:rPr>
              <a:t>|bp_drink4|</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&gt;&gt;&gt;&gt;&gt;&gt;&gt;&gt;&gt;&gt;&gt;&gt;&gt;&gt;&gt;&gt;</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slide9WhyNot</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|s_wnd1|</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|s_wnd2|</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|s_wnd3|</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|s_wnd4|</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|d1_nd8|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|nd1_d8|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|d2_nd8|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|nd2_d8|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|d3_nd8|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|nd3_d8|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|d4_nd8|</a:t>
            </a:r>
          </a:p>
          <a:p>
            <a:pPr marL="0" indent="0" algn="l" rtl="0">
              <a:lnSpc>
                <a:spcPct val="120000"/>
              </a:lnSpc>
              <a:spcBef>
                <a:spcPts val="0"/>
              </a:spcBef>
              <a:spcAft>
                <a:spcPts val="0"/>
              </a:spcAft>
              <a:buSzPts val="1400"/>
              <a:buNone/>
            </a:pPr>
            <a:r>
              <a:rPr lang="es-ES" dirty="0">
                <a:latin typeface="Open Sans Light"/>
                <a:ea typeface="Open Sans Light"/>
                <a:cs typeface="Open Sans Light"/>
                <a:sym typeface="Open Sans Light"/>
              </a:rPr>
              <a:t>|nd4_d8|</a:t>
            </a:r>
            <a:endParaRPr dirty="0">
              <a:latin typeface="Open Sans Light"/>
              <a:ea typeface="Open Sans Light"/>
              <a:cs typeface="Open Sans Light"/>
              <a:sym typeface="Open Sans Light"/>
            </a:endParaRPr>
          </a:p>
        </p:txBody>
      </p:sp>
      <p:sp>
        <p:nvSpPr>
          <p:cNvPr id="291" name="Google Shape;291;p9:notes"/>
          <p:cNvSpPr>
            <a:spLocks noGrp="1" noRot="1" noChangeAspect="1"/>
          </p:cNvSpPr>
          <p:nvPr>
            <p:ph type="sldImg" idx="2"/>
          </p:nvPr>
        </p:nvSpPr>
        <p:spPr bwMode="white">
          <a:xfrm>
            <a:off x="685800" y="1143000"/>
            <a:ext cx="5486400" cy="3086100"/>
          </a:xfrm>
          <a:custGeom>
            <a:avLst/>
            <a:gdLst/>
            <a:ahLst/>
            <a:cxnLst/>
            <a:rect l="l" t="t" r="r" b="b"/>
            <a:pathLst>
              <a:path w="120000" h="120000">
                <a:moveTo>
                  <a:pt x="0" y="0"/>
                </a:moveTo>
                <a:lnTo>
                  <a:pt x="120000" y="0"/>
                </a:lnTo>
                <a:lnTo>
                  <a:pt x="120000" y="120000"/>
                </a:lnTo>
                <a:lnTo>
                  <a:pt x="0" y="120000"/>
                </a:lnTo>
                <a:close/>
              </a:path>
            </a:pathLst>
          </a:custGeom>
          <a:noFill/>
          <a:ln w="12700" cap="flat">
            <a:solidFill>
              <a:srgbClr val="000000"/>
            </a:solidFill>
            <a:prstDash val="solid"/>
            <a:round/>
            <a:headEnd type="none" w="sm" len="sm"/>
            <a:tailEnd type="none" w="sm" len="sm"/>
          </a:ln>
        </p:spPr>
        <p:txBody>
          <a:bodyPr wrap="square"/>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pic>
        <p:nvPicPr>
          <p:cNvPr id="18" name="Google Shape;18;p35" hidden="1"/>
          <p:cNvPicPr>
            <a:picLocks noChangeAspect="1"/>
          </p:cNvPicPr>
          <p:nvPr/>
        </p:nvPicPr>
        <p:blipFill>
          <a:blip r:embed="rId2">
            <a:lum/>
          </a:blip>
          <a:srcRect/>
          <a:stretch>
            <a:fillRect/>
          </a:stretch>
        </p:blipFill>
        <p:spPr bwMode="white">
          <a:xfrm>
            <a:off x="646225" y="640010"/>
            <a:ext cx="2057400" cy="411480"/>
          </a:xfrm>
          <a:prstGeom prst="rect">
            <a:avLst/>
          </a:prstGeom>
          <a:noFill/>
          <a:ln>
            <a:noFill/>
            <a:headEnd type="none"/>
            <a:tailEnd type="none"/>
          </a:ln>
        </p:spPr>
      </p:pic>
      <p:sp>
        <p:nvSpPr>
          <p:cNvPr id="19" name="Google Shape;19;p35"/>
          <p:cNvSpPr>
            <a:spLocks noGrp="1"/>
          </p:cNvSpPr>
          <p:nvPr>
            <p:ph type="ctrTitle"/>
          </p:nvPr>
        </p:nvSpPr>
        <p:spPr bwMode="white">
          <a:xfrm>
            <a:off x="685800" y="3670668"/>
            <a:ext cx="7213600" cy="134546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dirty="0">
                <a:solidFill>
                  <a:schemeClr val="dk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20" name="Google Shape;20;p35"/>
          <p:cNvSpPr>
            <a:spLocks noGrp="1"/>
          </p:cNvSpPr>
          <p:nvPr>
            <p:ph type="subTitle" idx="1"/>
          </p:nvPr>
        </p:nvSpPr>
        <p:spPr bwMode="white">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0"/>
              </a:spcBef>
              <a:spcAft>
                <a:spcPts val="0"/>
              </a:spcAft>
              <a:buClr>
                <a:schemeClr val="dk1"/>
              </a:buClr>
              <a:buSzPts val="2400"/>
              <a:buNone/>
              <a:defRPr sz="2400" b="0" i="0" dirty="0">
                <a:solidFill>
                  <a:schemeClr val="dk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21" name="Google Shape;21;p35"/>
          <p:cNvSpPr>
            <a:spLocks/>
          </p:cNvSpPr>
          <p:nvPr/>
        </p:nvSpPr>
        <p:spPr bwMode="white">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pic>
        <p:nvPicPr>
          <p:cNvPr id="22" name="Google Shape;22;p35"/>
          <p:cNvPicPr>
            <a:picLocks noChangeAspect="1"/>
          </p:cNvPicPr>
          <p:nvPr/>
        </p:nvPicPr>
        <p:blipFill>
          <a:blip r:embed="rId3">
            <a:lum/>
          </a:blip>
          <a:srcRect/>
          <a:stretch>
            <a:fillRect/>
          </a:stretch>
        </p:blipFill>
        <p:spPr bwMode="white">
          <a:xfrm>
            <a:off x="1018133" y="685801"/>
            <a:ext cx="2332905" cy="527147"/>
          </a:xfrm>
          <a:prstGeom prst="rect">
            <a:avLst/>
          </a:prstGeom>
          <a:noFill/>
          <a:ln>
            <a:noFill/>
            <a:headEnd type="none"/>
            <a:tailEnd type="none"/>
          </a:ln>
        </p:spPr>
      </p:pic>
      <p:sp>
        <p:nvSpPr>
          <p:cNvPr id="23" name="Google Shape;23;p35"/>
          <p:cNvSpPr>
            <a:spLocks noGrp="1"/>
          </p:cNvSpPr>
          <p:nvPr>
            <p:ph type="body" idx="2"/>
          </p:nvPr>
        </p:nvSpPr>
        <p:spPr bwMode="white">
          <a:xfrm>
            <a:off x="-1" y="1600200"/>
            <a:ext cx="3769896" cy="914399"/>
          </a:xfrm>
          <a:prstGeom prst="rect">
            <a:avLst/>
          </a:prstGeom>
          <a:solidFill>
            <a:srgbClr val="F2F2F2"/>
          </a:solidFill>
          <a:ln>
            <a:noFill/>
            <a:headEnd type="none"/>
            <a:tailEnd type="none"/>
          </a:ln>
        </p:spPr>
        <p:txBody>
          <a:bodyPr wrap="square" lIns="687600" tIns="0" rIns="0" bIns="0" anchor="ctr">
            <a:noAutofit/>
          </a:bodyPr>
          <a:lstStyle>
            <a:lvl1pPr marL="457200" indent="-228600" algn="l">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cxnSp>
        <p:nvCxnSpPr>
          <p:cNvPr id="24" name="Google Shape;24;p35"/>
          <p:cNvCxnSpPr/>
          <p:nvPr/>
        </p:nvCxnSpPr>
        <p:spPr bwMode="white">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25" name="Google Shape;25;p3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26" name="Google Shape;26;p35"/>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27" name="Google Shape;27;p3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OBJECT">
    <p:spTree>
      <p:nvGrpSpPr>
        <p:cNvPr id="1" name=""/>
        <p:cNvGrpSpPr/>
        <p:nvPr/>
      </p:nvGrpSpPr>
      <p:grpSpPr>
        <a:xfrm>
          <a:off x="0" y="0"/>
          <a:ext cx="0" cy="0"/>
          <a:chOff x="0" y="0"/>
          <a:chExt cx="0" cy="0"/>
        </a:xfrm>
      </p:grpSpPr>
      <p:sp>
        <p:nvSpPr>
          <p:cNvPr id="85" name="Google Shape;85;p43"/>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86" name="Google Shape;86;p43"/>
          <p:cNvSpPr>
            <a:spLocks noGrp="1"/>
          </p:cNvSpPr>
          <p:nvPr>
            <p:ph type="body" idx="1"/>
          </p:nvPr>
        </p:nvSpPr>
        <p:spPr bwMode="white">
          <a:xfrm>
            <a:off x="685799" y="1600201"/>
            <a:ext cx="10820399" cy="4576762"/>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Clr>
                <a:schemeClr val="dk1"/>
              </a:buClr>
              <a:buSzPts val="10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sp>
        <p:nvSpPr>
          <p:cNvPr id="87" name="Google Shape;87;p43"/>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88" name="Google Shape;88;p43"/>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89" name="Google Shape;89;p43"/>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91" name="Google Shape;91;p59"/>
          <p:cNvSpPr>
            <a:spLocks noGrp="1"/>
          </p:cNvSpPr>
          <p:nvPr>
            <p:ph type="body" idx="1"/>
          </p:nvPr>
        </p:nvSpPr>
        <p:spPr bwMode="white">
          <a:xfrm>
            <a:off x="5183188" y="685800"/>
            <a:ext cx="6323012" cy="5486399"/>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SzPts val="1000"/>
              <a:buChar char="•"/>
              <a:defRPr sz="1000" b="0" i="0" dirty="0">
                <a:latin typeface="Open Sans"/>
                <a:ea typeface="Open Sans"/>
                <a:cs typeface="Open Sans"/>
                <a:sym typeface="Open Sans"/>
              </a:defRPr>
            </a:lvl1pPr>
            <a:lvl2pPr marL="914400" lvl="1" indent="-292100" algn="l">
              <a:lnSpc>
                <a:spcPct val="130000"/>
              </a:lnSpc>
              <a:spcBef>
                <a:spcPts val="600"/>
              </a:spcBef>
              <a:spcAft>
                <a:spcPts val="0"/>
              </a:spcAft>
              <a:buSzPts val="1000"/>
              <a:buChar char="−"/>
              <a:defRPr sz="1000" b="0" i="0" dirty="0">
                <a:latin typeface="Open Sans"/>
                <a:ea typeface="Open Sans"/>
                <a:cs typeface="Open Sans"/>
                <a:sym typeface="Open Sans"/>
              </a:defRPr>
            </a:lvl2pPr>
            <a:lvl3pPr marL="1371600" lvl="2" indent="-292100" algn="l">
              <a:lnSpc>
                <a:spcPct val="130000"/>
              </a:lnSpc>
              <a:spcBef>
                <a:spcPts val="600"/>
              </a:spcBef>
              <a:spcAft>
                <a:spcPts val="0"/>
              </a:spcAft>
              <a:buSzPts val="1000"/>
              <a:buChar char="−"/>
              <a:defRPr sz="1000" b="0" i="0" dirty="0">
                <a:latin typeface="Open Sans"/>
                <a:ea typeface="Open Sans"/>
                <a:cs typeface="Open Sans"/>
                <a:sym typeface="Open Sans"/>
              </a:defRPr>
            </a:lvl3pPr>
            <a:lvl4pPr marL="1828800" lvl="3" indent="-292100" algn="l">
              <a:lnSpc>
                <a:spcPct val="130000"/>
              </a:lnSpc>
              <a:spcBef>
                <a:spcPts val="600"/>
              </a:spcBef>
              <a:spcAft>
                <a:spcPts val="0"/>
              </a:spcAft>
              <a:buSzPts val="1000"/>
              <a:buChar char="−"/>
              <a:defRPr sz="1000" b="0" i="0" dirty="0">
                <a:latin typeface="Open Sans"/>
                <a:ea typeface="Open Sans"/>
                <a:cs typeface="Open Sans"/>
                <a:sym typeface="Open Sans"/>
              </a:defRPr>
            </a:lvl4pPr>
            <a:lvl5pPr marL="2286000" lvl="4" indent="-292100" algn="l">
              <a:lnSpc>
                <a:spcPct val="130000"/>
              </a:lnSpc>
              <a:spcBef>
                <a:spcPts val="600"/>
              </a:spcBef>
              <a:spcAft>
                <a:spcPts val="0"/>
              </a:spcAft>
              <a:buSzPts val="1000"/>
              <a:buChar char="−"/>
              <a:defRPr sz="1000" b="0" i="0" dirty="0">
                <a:latin typeface="Open Sans"/>
                <a:ea typeface="Open Sans"/>
                <a:cs typeface="Open Sans"/>
                <a:sym typeface="Open Sans"/>
              </a:defRPr>
            </a:lvl5pPr>
            <a:lvl6pPr marL="2743200" lvl="5" indent="-342900" algn="l">
              <a:lnSpc>
                <a:spcPct val="90000"/>
              </a:lnSpc>
              <a:spcBef>
                <a:spcPts val="500"/>
              </a:spcBef>
              <a:spcAft>
                <a:spcPts val="0"/>
              </a:spcAft>
              <a:buSzPts val="1800"/>
              <a:buChar char="•"/>
              <a:defRPr sz="2000" dirty="0"/>
            </a:lvl6pPr>
            <a:lvl7pPr marL="3200400" lvl="6" indent="-342900" algn="l">
              <a:lnSpc>
                <a:spcPct val="90000"/>
              </a:lnSpc>
              <a:spcBef>
                <a:spcPts val="500"/>
              </a:spcBef>
              <a:spcAft>
                <a:spcPts val="0"/>
              </a:spcAft>
              <a:buSzPts val="1800"/>
              <a:buChar char="•"/>
              <a:defRPr sz="2000" dirty="0"/>
            </a:lvl7pPr>
            <a:lvl8pPr marL="3657600" lvl="7" indent="-342900" algn="l">
              <a:lnSpc>
                <a:spcPct val="90000"/>
              </a:lnSpc>
              <a:spcBef>
                <a:spcPts val="500"/>
              </a:spcBef>
              <a:spcAft>
                <a:spcPts val="0"/>
              </a:spcAft>
              <a:buSzPts val="1800"/>
              <a:buChar char="•"/>
              <a:defRPr sz="2000" dirty="0"/>
            </a:lvl8pPr>
            <a:lvl9pPr marL="4114800" lvl="8" indent="-342900" algn="l">
              <a:lnSpc>
                <a:spcPct val="90000"/>
              </a:lnSpc>
              <a:spcBef>
                <a:spcPts val="500"/>
              </a:spcBef>
              <a:spcAft>
                <a:spcPts val="0"/>
              </a:spcAft>
              <a:buSzPts val="1800"/>
              <a:buChar char="•"/>
              <a:defRPr sz="2000" dirty="0"/>
            </a:lvl9pPr>
          </a:lstStyle>
          <a:p>
            <a:endParaRPr dirty="0"/>
          </a:p>
        </p:txBody>
      </p:sp>
      <p:sp>
        <p:nvSpPr>
          <p:cNvPr id="92" name="Google Shape;92;p59"/>
          <p:cNvSpPr>
            <a:spLocks noGrp="1"/>
          </p:cNvSpPr>
          <p:nvPr>
            <p:ph type="body" idx="2"/>
          </p:nvPr>
        </p:nvSpPr>
        <p:spPr bwMode="white">
          <a:xfrm>
            <a:off x="685801" y="1600200"/>
            <a:ext cx="3606800" cy="4571998"/>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SzPts val="1000"/>
              <a:buNone/>
              <a:defRPr sz="1200" b="0" i="0" dirty="0">
                <a:latin typeface="Open Sans"/>
                <a:ea typeface="Open Sans"/>
                <a:cs typeface="Open Sans"/>
                <a:sym typeface="Open Sans"/>
              </a:defRPr>
            </a:lvl1pPr>
            <a:lvl2pPr marL="914400" lvl="1" indent="-228600" algn="l">
              <a:lnSpc>
                <a:spcPct val="130000"/>
              </a:lnSpc>
              <a:spcBef>
                <a:spcPts val="600"/>
              </a:spcBef>
              <a:spcAft>
                <a:spcPts val="0"/>
              </a:spcAft>
              <a:buSzPts val="1000"/>
              <a:buNone/>
              <a:defRPr sz="1400" dirty="0"/>
            </a:lvl2pPr>
            <a:lvl3pPr marL="1371600" lvl="2" indent="-228600" algn="l">
              <a:lnSpc>
                <a:spcPct val="130000"/>
              </a:lnSpc>
              <a:spcBef>
                <a:spcPts val="600"/>
              </a:spcBef>
              <a:spcAft>
                <a:spcPts val="0"/>
              </a:spcAft>
              <a:buSzPts val="1000"/>
              <a:buNone/>
              <a:defRPr sz="1200" dirty="0"/>
            </a:lvl3pPr>
            <a:lvl4pPr marL="1828800" lvl="3" indent="-228600" algn="l">
              <a:lnSpc>
                <a:spcPct val="130000"/>
              </a:lnSpc>
              <a:spcBef>
                <a:spcPts val="600"/>
              </a:spcBef>
              <a:spcAft>
                <a:spcPts val="0"/>
              </a:spcAft>
              <a:buSzPts val="1000"/>
              <a:buNone/>
              <a:defRPr sz="1000" dirty="0"/>
            </a:lvl4pPr>
            <a:lvl5pPr marL="2286000" lvl="4" indent="-228600" algn="l">
              <a:lnSpc>
                <a:spcPct val="130000"/>
              </a:lnSpc>
              <a:spcBef>
                <a:spcPts val="600"/>
              </a:spcBef>
              <a:spcAft>
                <a:spcPts val="0"/>
              </a:spcAft>
              <a:buSzPts val="1000"/>
              <a:buNone/>
              <a:defRPr sz="1000" dirty="0"/>
            </a:lvl5pPr>
            <a:lvl6pPr marL="2743200" lvl="5" indent="-228600" algn="l">
              <a:lnSpc>
                <a:spcPct val="90000"/>
              </a:lnSpc>
              <a:spcBef>
                <a:spcPts val="500"/>
              </a:spcBef>
              <a:spcAft>
                <a:spcPts val="0"/>
              </a:spcAft>
              <a:buSzPts val="1800"/>
              <a:buNone/>
              <a:defRPr sz="1000" dirty="0"/>
            </a:lvl6pPr>
            <a:lvl7pPr marL="3200400" lvl="6" indent="-228600" algn="l">
              <a:lnSpc>
                <a:spcPct val="90000"/>
              </a:lnSpc>
              <a:spcBef>
                <a:spcPts val="500"/>
              </a:spcBef>
              <a:spcAft>
                <a:spcPts val="0"/>
              </a:spcAft>
              <a:buSzPts val="1800"/>
              <a:buNone/>
              <a:defRPr sz="1000" dirty="0"/>
            </a:lvl7pPr>
            <a:lvl8pPr marL="3657600" lvl="7" indent="-228600" algn="l">
              <a:lnSpc>
                <a:spcPct val="90000"/>
              </a:lnSpc>
              <a:spcBef>
                <a:spcPts val="500"/>
              </a:spcBef>
              <a:spcAft>
                <a:spcPts val="0"/>
              </a:spcAft>
              <a:buSzPts val="1800"/>
              <a:buNone/>
              <a:defRPr sz="1000" dirty="0"/>
            </a:lvl8pPr>
            <a:lvl9pPr marL="4114800" lvl="8" indent="-228600" algn="l">
              <a:lnSpc>
                <a:spcPct val="90000"/>
              </a:lnSpc>
              <a:spcBef>
                <a:spcPts val="500"/>
              </a:spcBef>
              <a:spcAft>
                <a:spcPts val="0"/>
              </a:spcAft>
              <a:buSzPts val="1800"/>
              <a:buNone/>
              <a:defRPr sz="1000" dirty="0"/>
            </a:lvl9pPr>
          </a:lstStyle>
          <a:p>
            <a:endParaRPr dirty="0"/>
          </a:p>
        </p:txBody>
      </p:sp>
      <p:sp>
        <p:nvSpPr>
          <p:cNvPr id="93" name="Google Shape;93;p59"/>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94" name="Google Shape;94;p59"/>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95" name="Google Shape;95;p59"/>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lvl1pPr>
            <a:lvl2pPr marL="0" lvl="1" indent="0" algn="ctr">
              <a:lnSpc>
                <a:spcPct val="100000"/>
              </a:lnSpc>
              <a:spcBef>
                <a:spcPts val="0"/>
              </a:spcBef>
              <a:spcAft>
                <a:spcPts val="0"/>
              </a:spcAft>
              <a:buClr>
                <a:srgbClr val="000000"/>
              </a:buClr>
              <a:buSzPts val="700"/>
              <a:buFont typeface="Arial"/>
              <a:buNone/>
            </a:lvl2pPr>
            <a:lvl3pPr marL="0" lvl="2" indent="0" algn="ctr">
              <a:lnSpc>
                <a:spcPct val="100000"/>
              </a:lnSpc>
              <a:spcBef>
                <a:spcPts val="0"/>
              </a:spcBef>
              <a:spcAft>
                <a:spcPts val="0"/>
              </a:spcAft>
              <a:buClr>
                <a:srgbClr val="000000"/>
              </a:buClr>
              <a:buSzPts val="700"/>
              <a:buFont typeface="Arial"/>
              <a:buNone/>
            </a:lvl3pPr>
            <a:lvl4pPr marL="0" lvl="3" indent="0" algn="ctr">
              <a:lnSpc>
                <a:spcPct val="100000"/>
              </a:lnSpc>
              <a:spcBef>
                <a:spcPts val="0"/>
              </a:spcBef>
              <a:spcAft>
                <a:spcPts val="0"/>
              </a:spcAft>
              <a:buClr>
                <a:srgbClr val="000000"/>
              </a:buClr>
              <a:buSzPts val="700"/>
              <a:buFont typeface="Arial"/>
              <a:buNone/>
            </a:lvl4pPr>
            <a:lvl5pPr marL="0" lvl="4" indent="0" algn="ctr">
              <a:lnSpc>
                <a:spcPct val="100000"/>
              </a:lnSpc>
              <a:spcBef>
                <a:spcPts val="0"/>
              </a:spcBef>
              <a:spcAft>
                <a:spcPts val="0"/>
              </a:spcAft>
              <a:buClr>
                <a:srgbClr val="000000"/>
              </a:buClr>
              <a:buSzPts val="700"/>
              <a:buFont typeface="Arial"/>
              <a:buNone/>
            </a:lvl5pPr>
            <a:lvl6pPr marL="0" lvl="5" indent="0" algn="ctr">
              <a:lnSpc>
                <a:spcPct val="100000"/>
              </a:lnSpc>
              <a:spcBef>
                <a:spcPts val="0"/>
              </a:spcBef>
              <a:spcAft>
                <a:spcPts val="0"/>
              </a:spcAft>
              <a:buClr>
                <a:srgbClr val="000000"/>
              </a:buClr>
              <a:buSzPts val="700"/>
              <a:buFont typeface="Arial"/>
              <a:buNone/>
            </a:lvl6pPr>
            <a:lvl7pPr marL="0" lvl="6" indent="0" algn="ctr">
              <a:lnSpc>
                <a:spcPct val="100000"/>
              </a:lnSpc>
              <a:spcBef>
                <a:spcPts val="0"/>
              </a:spcBef>
              <a:spcAft>
                <a:spcPts val="0"/>
              </a:spcAft>
              <a:buClr>
                <a:srgbClr val="000000"/>
              </a:buClr>
              <a:buSzPts val="700"/>
              <a:buFont typeface="Arial"/>
              <a:buNone/>
            </a:lvl7pPr>
            <a:lvl8pPr marL="0" lvl="7" indent="0" algn="ctr">
              <a:lnSpc>
                <a:spcPct val="100000"/>
              </a:lnSpc>
              <a:spcBef>
                <a:spcPts val="0"/>
              </a:spcBef>
              <a:spcAft>
                <a:spcPts val="0"/>
              </a:spcAft>
              <a:buClr>
                <a:srgbClr val="000000"/>
              </a:buClr>
              <a:buSzPts val="700"/>
              <a:buFont typeface="Arial"/>
              <a:buNone/>
            </a:lvl8pPr>
            <a:lvl9pPr marL="0" lvl="8" indent="0" algn="ctr">
              <a:lnSpc>
                <a:spcPct val="100000"/>
              </a:lnSpc>
              <a:spcBef>
                <a:spcPts val="0"/>
              </a:spcBef>
              <a:spcAft>
                <a:spcPts val="0"/>
              </a:spcAft>
              <a:buClr>
                <a:srgbClr val="000000"/>
              </a:buClr>
              <a:buSzPts val="700"/>
              <a:buFont typeface="Arial"/>
              <a:buNone/>
            </a:lvl9pPr>
          </a:lstStyle>
          <a:p>
            <a:pPr marL="0" indent="0" algn="ctr" rtl="0">
              <a:spcBef>
                <a:spcPts val="0"/>
              </a:spcBef>
              <a:spcAft>
                <a:spcPts val="0"/>
              </a:spcAft>
              <a:buNone/>
            </a:pPr>
            <a:fld id="{00000000-1234-1234-1234-123412341234}" type="slidenum">
              <a:rPr lang="en-US" dirty="0"/>
              <a:t>‹#›</a:t>
            </a:fld>
            <a:endParaRPr dirty="0"/>
          </a:p>
        </p:txBody>
      </p:sp>
      <p:sp>
        <p:nvSpPr>
          <p:cNvPr id="96" name="Google Shape;96;p59"/>
          <p:cNvSpPr>
            <a:spLocks noGrp="1"/>
          </p:cNvSpPr>
          <p:nvPr>
            <p:ph type="title"/>
          </p:nvPr>
        </p:nvSpPr>
        <p:spPr bwMode="white">
          <a:xfrm>
            <a:off x="685800" y="648686"/>
            <a:ext cx="3606800"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SzPts val="2400"/>
              <a:buNone/>
              <a:defRPr b="0" i="0" dirty="0">
                <a:latin typeface="Open Sans"/>
                <a:ea typeface="Open Sans"/>
                <a:cs typeface="Open Sans"/>
                <a:sym typeface="Open Sans"/>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cxnSp>
        <p:nvCxnSpPr>
          <p:cNvPr id="97" name="Google Shape;97;p59"/>
          <p:cNvCxnSpPr/>
          <p:nvPr/>
        </p:nvCxnSpPr>
        <p:spPr bwMode="white">
          <a:xfrm>
            <a:off x="4737894" y="0"/>
            <a:ext cx="0" cy="6172198"/>
          </a:xfrm>
          <a:prstGeom prst="straightConnector1">
            <a:avLst/>
          </a:prstGeom>
          <a:noFill/>
          <a:ln w="12700" cap="flat">
            <a:solidFill>
              <a:schemeClr val="dk2"/>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WO_OBJECTS">
    <p:spTree>
      <p:nvGrpSpPr>
        <p:cNvPr id="1" name=""/>
        <p:cNvGrpSpPr/>
        <p:nvPr/>
      </p:nvGrpSpPr>
      <p:grpSpPr>
        <a:xfrm>
          <a:off x="0" y="0"/>
          <a:ext cx="0" cy="0"/>
          <a:chOff x="0" y="0"/>
          <a:chExt cx="0" cy="0"/>
        </a:xfrm>
      </p:grpSpPr>
      <p:sp>
        <p:nvSpPr>
          <p:cNvPr id="99" name="Google Shape;99;p44"/>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00" name="Google Shape;100;p44"/>
          <p:cNvSpPr>
            <a:spLocks noGrp="1"/>
          </p:cNvSpPr>
          <p:nvPr>
            <p:ph type="body" idx="1"/>
          </p:nvPr>
        </p:nvSpPr>
        <p:spPr bwMode="white">
          <a:xfrm>
            <a:off x="685800" y="1600201"/>
            <a:ext cx="5067300"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sp>
        <p:nvSpPr>
          <p:cNvPr id="101" name="Google Shape;101;p44"/>
          <p:cNvSpPr>
            <a:spLocks noGrp="1"/>
          </p:cNvSpPr>
          <p:nvPr>
            <p:ph type="body" idx="2"/>
          </p:nvPr>
        </p:nvSpPr>
        <p:spPr bwMode="white">
          <a:xfrm>
            <a:off x="6438898" y="1600201"/>
            <a:ext cx="5067301"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sp>
        <p:nvSpPr>
          <p:cNvPr id="102" name="Google Shape;102;p4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03" name="Google Shape;103;p4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04" name="Google Shape;104;p4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cxnSp>
        <p:nvCxnSpPr>
          <p:cNvPr id="105" name="Google Shape;105;p44"/>
          <p:cNvCxnSpPr/>
          <p:nvPr/>
        </p:nvCxnSpPr>
        <p:spPr bwMode="white">
          <a:xfrm>
            <a:off x="6096000" y="1600200"/>
            <a:ext cx="0" cy="4571998"/>
          </a:xfrm>
          <a:prstGeom prst="straightConnector1">
            <a:avLst/>
          </a:prstGeom>
          <a:noFill/>
          <a:ln w="12700" cap="flat">
            <a:solidFill>
              <a:schemeClr val="lt2"/>
            </a:solidFill>
            <a:prstDash val="solid"/>
            <a:miter/>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Picture">
    <p:spTree>
      <p:nvGrpSpPr>
        <p:cNvPr id="1" name=""/>
        <p:cNvGrpSpPr/>
        <p:nvPr/>
      </p:nvGrpSpPr>
      <p:grpSpPr>
        <a:xfrm>
          <a:off x="0" y="0"/>
          <a:ext cx="0" cy="0"/>
          <a:chOff x="0" y="0"/>
          <a:chExt cx="0" cy="0"/>
        </a:xfrm>
      </p:grpSpPr>
      <p:sp>
        <p:nvSpPr>
          <p:cNvPr id="107" name="Google Shape;107;p45"/>
          <p:cNvSpPr>
            <a:spLocks noGrp="1"/>
          </p:cNvSpPr>
          <p:nvPr>
            <p:ph type="pic" idx="2"/>
          </p:nvPr>
        </p:nvSpPr>
        <p:spPr bwMode="white">
          <a:xfrm>
            <a:off x="0" y="0"/>
            <a:ext cx="12192000" cy="6720840"/>
          </a:xfrm>
          <a:prstGeom prst="rect">
            <a:avLst/>
          </a:prstGeom>
          <a:solidFill>
            <a:schemeClr val="lt2"/>
          </a:solidFill>
          <a:ln>
            <a:noFill/>
            <a:headEnd type="none"/>
            <a:tailEnd type="none"/>
          </a:ln>
        </p:spPr>
        <p:txBody>
          <a:bodyPr wrap="square"/>
          <a:lstStyle/>
          <a:p>
            <a:endParaRPr/>
          </a:p>
        </p:txBody>
      </p:sp>
      <p:sp>
        <p:nvSpPr>
          <p:cNvPr id="108" name="Google Shape;108;p4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09" name="Google Shape;109;p4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10" name="Google Shape;110;p4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11" name="Google Shape;111;p45"/>
          <p:cNvPicPr>
            <a:picLocks noChangeAspect="1"/>
          </p:cNvPicPr>
          <p:nvPr/>
        </p:nvPicPr>
        <p:blipFill>
          <a:blip r:embed="rId2">
            <a:lum/>
          </a:blip>
          <a:srcRect/>
          <a:stretch>
            <a:fillRect/>
          </a:stretch>
        </p:blipFill>
        <p:spPr bwMode="white">
          <a:xfrm>
            <a:off x="638476" y="6255643"/>
            <a:ext cx="1345963" cy="304136"/>
          </a:xfrm>
          <a:prstGeom prst="rect">
            <a:avLst/>
          </a:prstGeom>
          <a:noFill/>
          <a:ln>
            <a:noFill/>
            <a:headEnd type="none"/>
            <a:tailEnd type="none"/>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113" name="Google Shape;113;p46"/>
          <p:cNvSpPr>
            <a:spLocks noGrp="1"/>
          </p:cNvSpPr>
          <p:nvPr>
            <p:ph type="ctrTitle"/>
          </p:nvPr>
        </p:nvSpPr>
        <p:spPr bwMode="white">
          <a:xfrm>
            <a:off x="685800" y="3670663"/>
            <a:ext cx="7213600" cy="134547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dirty="0"/>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14" name="Google Shape;114;p46"/>
          <p:cNvSpPr>
            <a:spLocks noGrp="1"/>
          </p:cNvSpPr>
          <p:nvPr>
            <p:ph type="subTitle" idx="1"/>
          </p:nvPr>
        </p:nvSpPr>
        <p:spPr bwMode="white">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1200"/>
              </a:spcBef>
              <a:spcAft>
                <a:spcPts val="0"/>
              </a:spcAft>
              <a:buClr>
                <a:schemeClr val="dk1"/>
              </a:buClr>
              <a:buSzPts val="2400"/>
              <a:buNone/>
              <a:defRPr sz="2400" b="0" i="0" dirty="0">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lvl2pPr>
            <a:lvl3pPr lvl="2" algn="ctr">
              <a:lnSpc>
                <a:spcPct val="130000"/>
              </a:lnSpc>
              <a:spcBef>
                <a:spcPts val="600"/>
              </a:spcBef>
              <a:spcAft>
                <a:spcPts val="0"/>
              </a:spcAft>
              <a:buClr>
                <a:schemeClr val="dk1"/>
              </a:buClr>
              <a:buSzPts val="1800"/>
              <a:buNone/>
              <a:defRPr sz="1800" dirty="0"/>
            </a:lvl3pPr>
            <a:lvl4pPr lvl="3" algn="ctr">
              <a:lnSpc>
                <a:spcPct val="130000"/>
              </a:lnSpc>
              <a:spcBef>
                <a:spcPts val="600"/>
              </a:spcBef>
              <a:spcAft>
                <a:spcPts val="0"/>
              </a:spcAft>
              <a:buClr>
                <a:schemeClr val="dk1"/>
              </a:buClr>
              <a:buSzPts val="1600"/>
              <a:buNone/>
              <a:defRPr sz="1600" dirty="0"/>
            </a:lvl4pPr>
            <a:lvl5pPr lvl="4" algn="ctr">
              <a:lnSpc>
                <a:spcPct val="130000"/>
              </a:lnSpc>
              <a:spcBef>
                <a:spcPts val="600"/>
              </a:spcBef>
              <a:spcAft>
                <a:spcPts val="0"/>
              </a:spcAft>
              <a:buClr>
                <a:schemeClr val="dk1"/>
              </a:buClr>
              <a:buSzPts val="1600"/>
              <a:buNone/>
              <a:defRPr sz="1600" dirty="0"/>
            </a:lvl5pPr>
            <a:lvl6pPr lvl="5" algn="ctr">
              <a:lnSpc>
                <a:spcPct val="90000"/>
              </a:lnSpc>
              <a:spcBef>
                <a:spcPts val="500"/>
              </a:spcBef>
              <a:spcAft>
                <a:spcPts val="0"/>
              </a:spcAft>
              <a:buClr>
                <a:schemeClr val="dk1"/>
              </a:buClr>
              <a:buSzPts val="1600"/>
              <a:buNone/>
              <a:defRPr sz="1600" dirty="0"/>
            </a:lvl6pPr>
            <a:lvl7pPr lvl="6" algn="ctr">
              <a:lnSpc>
                <a:spcPct val="90000"/>
              </a:lnSpc>
              <a:spcBef>
                <a:spcPts val="500"/>
              </a:spcBef>
              <a:spcAft>
                <a:spcPts val="0"/>
              </a:spcAft>
              <a:buClr>
                <a:schemeClr val="dk1"/>
              </a:buClr>
              <a:buSzPts val="1600"/>
              <a:buNone/>
              <a:defRPr sz="1600" dirty="0"/>
            </a:lvl7pPr>
            <a:lvl8pPr lvl="7" algn="ctr">
              <a:lnSpc>
                <a:spcPct val="90000"/>
              </a:lnSpc>
              <a:spcBef>
                <a:spcPts val="500"/>
              </a:spcBef>
              <a:spcAft>
                <a:spcPts val="0"/>
              </a:spcAft>
              <a:buClr>
                <a:schemeClr val="dk1"/>
              </a:buClr>
              <a:buSzPts val="1600"/>
              <a:buNone/>
              <a:defRPr sz="1600" dirty="0"/>
            </a:lvl8pPr>
            <a:lvl9pPr lvl="8" algn="ctr">
              <a:lnSpc>
                <a:spcPct val="90000"/>
              </a:lnSpc>
              <a:spcBef>
                <a:spcPts val="500"/>
              </a:spcBef>
              <a:spcAft>
                <a:spcPts val="0"/>
              </a:spcAft>
              <a:buClr>
                <a:schemeClr val="dk1"/>
              </a:buClr>
              <a:buSzPts val="1600"/>
              <a:buNone/>
              <a:defRPr sz="1600" dirty="0"/>
            </a:lvl9pPr>
          </a:lstStyle>
          <a:p>
            <a:endParaRPr dirty="0"/>
          </a:p>
        </p:txBody>
      </p:sp>
      <p:sp>
        <p:nvSpPr>
          <p:cNvPr id="115" name="Google Shape;115;p46"/>
          <p:cNvSpPr>
            <a:spLocks/>
          </p:cNvSpPr>
          <p:nvPr/>
        </p:nvSpPr>
        <p:spPr bwMode="white">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cxnSp>
        <p:nvCxnSpPr>
          <p:cNvPr id="116" name="Google Shape;116;p46"/>
          <p:cNvCxnSpPr/>
          <p:nvPr/>
        </p:nvCxnSpPr>
        <p:spPr bwMode="white">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117" name="Google Shape;117;p4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18" name="Google Shape;118;p4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19" name="Google Shape;119;p4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20" name="Google Shape;120;p46"/>
          <p:cNvPicPr>
            <a:picLocks noChangeAspect="1"/>
          </p:cNvPicPr>
          <p:nvPr/>
        </p:nvPicPr>
        <p:blipFill>
          <a:blip r:embed="rId2">
            <a:lum/>
          </a:blip>
          <a:srcRect/>
          <a:stretch>
            <a:fillRect/>
          </a:stretch>
        </p:blipFill>
        <p:spPr bwMode="white">
          <a:xfrm>
            <a:off x="710393" y="688976"/>
            <a:ext cx="2355106" cy="532164"/>
          </a:xfrm>
          <a:prstGeom prst="rect">
            <a:avLst/>
          </a:prstGeom>
          <a:noFill/>
          <a:ln>
            <a:noFill/>
            <a:headEnd type="none"/>
            <a:tailEnd type="none"/>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3">
    <p:spTree>
      <p:nvGrpSpPr>
        <p:cNvPr id="1" name=""/>
        <p:cNvGrpSpPr/>
        <p:nvPr/>
      </p:nvGrpSpPr>
      <p:grpSpPr>
        <a:xfrm>
          <a:off x="0" y="0"/>
          <a:ext cx="0" cy="0"/>
          <a:chOff x="0" y="0"/>
          <a:chExt cx="0" cy="0"/>
        </a:xfrm>
      </p:grpSpPr>
      <p:pic>
        <p:nvPicPr>
          <p:cNvPr id="122" name="Google Shape;122;p47"/>
          <p:cNvPicPr>
            <a:picLocks noChangeAspect="1"/>
          </p:cNvPicPr>
          <p:nvPr/>
        </p:nvPicPr>
        <p:blipFill>
          <a:blip r:embed="rId2">
            <a:lum/>
          </a:blip>
          <a:srcRect t="8633" b="8631"/>
          <a:stretch>
            <a:fillRect/>
          </a:stretch>
        </p:blipFill>
        <p:spPr bwMode="white">
          <a:xfrm>
            <a:off x="0" y="0"/>
            <a:ext cx="12192000" cy="6720840"/>
          </a:xfrm>
          <a:prstGeom prst="rect">
            <a:avLst/>
          </a:prstGeom>
          <a:noFill/>
          <a:ln>
            <a:noFill/>
            <a:headEnd type="none"/>
            <a:tailEnd type="none"/>
          </a:ln>
        </p:spPr>
      </p:pic>
      <p:sp>
        <p:nvSpPr>
          <p:cNvPr id="123" name="Google Shape;123;p47"/>
          <p:cNvSpPr>
            <a:spLocks noGrp="1"/>
          </p:cNvSpPr>
          <p:nvPr>
            <p:ph type="ctrTitle"/>
          </p:nvPr>
        </p:nvSpPr>
        <p:spPr bwMode="white">
          <a:xfrm>
            <a:off x="0" y="3429000"/>
            <a:ext cx="6998400" cy="1828800"/>
          </a:xfrm>
          <a:prstGeom prst="rect">
            <a:avLst/>
          </a:prstGeom>
          <a:solidFill>
            <a:srgbClr val="1C366B">
              <a:alpha val="94117"/>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24" name="Google Shape;124;p47"/>
          <p:cNvSpPr>
            <a:spLocks noGrp="1"/>
          </p:cNvSpPr>
          <p:nvPr>
            <p:ph type="subTitle" idx="1"/>
          </p:nvPr>
        </p:nvSpPr>
        <p:spPr bwMode="white">
          <a:xfrm>
            <a:off x="0" y="5257800"/>
            <a:ext cx="6998400" cy="914399"/>
          </a:xfrm>
          <a:prstGeom prst="rect">
            <a:avLst/>
          </a:prstGeom>
          <a:solidFill>
            <a:schemeClr val="dk2">
              <a:alpha val="49019"/>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25" name="Google Shape;125;p47"/>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26" name="Google Shape;126;p47"/>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4">
    <p:spTree>
      <p:nvGrpSpPr>
        <p:cNvPr id="1" name=""/>
        <p:cNvGrpSpPr/>
        <p:nvPr/>
      </p:nvGrpSpPr>
      <p:grpSpPr>
        <a:xfrm>
          <a:off x="0" y="0"/>
          <a:ext cx="0" cy="0"/>
          <a:chOff x="0" y="0"/>
          <a:chExt cx="0" cy="0"/>
        </a:xfrm>
      </p:grpSpPr>
      <p:pic>
        <p:nvPicPr>
          <p:cNvPr id="128" name="Google Shape;128;p48"/>
          <p:cNvPicPr>
            <a:picLocks noChangeAspect="1"/>
          </p:cNvPicPr>
          <p:nvPr/>
        </p:nvPicPr>
        <p:blipFill>
          <a:blip r:embed="rId2">
            <a:lum/>
          </a:blip>
          <a:srcRect t="2601" b="2600"/>
          <a:stretch>
            <a:fillRect/>
          </a:stretch>
        </p:blipFill>
        <p:spPr bwMode="white">
          <a:xfrm>
            <a:off x="0" y="0"/>
            <a:ext cx="12192000" cy="6720840"/>
          </a:xfrm>
          <a:prstGeom prst="rect">
            <a:avLst/>
          </a:prstGeom>
          <a:noFill/>
          <a:ln>
            <a:noFill/>
            <a:headEnd type="none"/>
            <a:tailEnd type="none"/>
          </a:ln>
        </p:spPr>
      </p:pic>
      <p:sp>
        <p:nvSpPr>
          <p:cNvPr id="129" name="Google Shape;129;p48"/>
          <p:cNvSpPr>
            <a:spLocks/>
          </p:cNvSpPr>
          <p:nvPr/>
        </p:nvSpPr>
        <p:spPr bwMode="white">
          <a:xfrm>
            <a:off x="0" y="0"/>
            <a:ext cx="12192000" cy="6720840"/>
          </a:xfrm>
          <a:prstGeom prst="rect">
            <a:avLst/>
          </a:prstGeom>
          <a:gradFill>
            <a:gsLst>
              <a:gs pos="0">
                <a:srgbClr val="000000">
                  <a:alpha val="49019"/>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130" name="Google Shape;130;p48"/>
          <p:cNvSpPr>
            <a:spLocks noGrp="1"/>
          </p:cNvSpPr>
          <p:nvPr>
            <p:ph type="ctrTitle"/>
          </p:nvPr>
        </p:nvSpPr>
        <p:spPr bwMode="white">
          <a:xfrm>
            <a:off x="0" y="3429000"/>
            <a:ext cx="6998400" cy="1828800"/>
          </a:xfrm>
          <a:prstGeom prst="rect">
            <a:avLst/>
          </a:prstGeom>
          <a:solidFill>
            <a:srgbClr val="1C366B">
              <a:alpha val="94117"/>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31" name="Google Shape;131;p48"/>
          <p:cNvSpPr>
            <a:spLocks noGrp="1"/>
          </p:cNvSpPr>
          <p:nvPr>
            <p:ph type="subTitle" idx="1"/>
          </p:nvPr>
        </p:nvSpPr>
        <p:spPr bwMode="white">
          <a:xfrm>
            <a:off x="0" y="5257800"/>
            <a:ext cx="6998400" cy="914399"/>
          </a:xfrm>
          <a:prstGeom prst="rect">
            <a:avLst/>
          </a:prstGeom>
          <a:solidFill>
            <a:schemeClr val="dk2">
              <a:alpha val="49019"/>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32" name="Google Shape;132;p48"/>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33" name="Google Shape;133;p48"/>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5">
    <p:spTree>
      <p:nvGrpSpPr>
        <p:cNvPr id="1" name=""/>
        <p:cNvGrpSpPr/>
        <p:nvPr/>
      </p:nvGrpSpPr>
      <p:grpSpPr>
        <a:xfrm>
          <a:off x="0" y="0"/>
          <a:ext cx="0" cy="0"/>
          <a:chOff x="0" y="0"/>
          <a:chExt cx="0" cy="0"/>
        </a:xfrm>
      </p:grpSpPr>
      <p:pic>
        <p:nvPicPr>
          <p:cNvPr id="135" name="Google Shape;135;p49"/>
          <p:cNvPicPr>
            <a:picLocks noChangeAspect="1"/>
          </p:cNvPicPr>
          <p:nvPr/>
        </p:nvPicPr>
        <p:blipFill>
          <a:blip r:embed="rId2">
            <a:lum/>
          </a:blip>
          <a:srcRect t="8621" b="8621"/>
          <a:stretch>
            <a:fillRect/>
          </a:stretch>
        </p:blipFill>
        <p:spPr bwMode="white">
          <a:xfrm>
            <a:off x="0" y="0"/>
            <a:ext cx="12192000" cy="6720840"/>
          </a:xfrm>
          <a:prstGeom prst="rect">
            <a:avLst/>
          </a:prstGeom>
          <a:noFill/>
          <a:ln>
            <a:noFill/>
            <a:headEnd type="none"/>
            <a:tailEnd type="none"/>
          </a:ln>
        </p:spPr>
      </p:pic>
      <p:sp>
        <p:nvSpPr>
          <p:cNvPr id="136" name="Google Shape;136;p49"/>
          <p:cNvSpPr>
            <a:spLocks/>
          </p:cNvSpPr>
          <p:nvPr/>
        </p:nvSpPr>
        <p:spPr bwMode="white">
          <a:xfrm>
            <a:off x="0" y="0"/>
            <a:ext cx="12192000" cy="6720840"/>
          </a:xfrm>
          <a:prstGeom prst="rect">
            <a:avLst/>
          </a:prstGeom>
          <a:gradFill>
            <a:gsLst>
              <a:gs pos="0">
                <a:srgbClr val="000000">
                  <a:alpha val="49019"/>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137" name="Google Shape;137;p49"/>
          <p:cNvSpPr>
            <a:spLocks noGrp="1"/>
          </p:cNvSpPr>
          <p:nvPr>
            <p:ph type="ctrTitle"/>
          </p:nvPr>
        </p:nvSpPr>
        <p:spPr bwMode="white">
          <a:xfrm>
            <a:off x="0" y="3429000"/>
            <a:ext cx="6998400" cy="1828800"/>
          </a:xfrm>
          <a:prstGeom prst="rect">
            <a:avLst/>
          </a:prstGeom>
          <a:solidFill>
            <a:srgbClr val="1C366B">
              <a:alpha val="94117"/>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38" name="Google Shape;138;p49"/>
          <p:cNvSpPr>
            <a:spLocks noGrp="1"/>
          </p:cNvSpPr>
          <p:nvPr>
            <p:ph type="subTitle" idx="1"/>
          </p:nvPr>
        </p:nvSpPr>
        <p:spPr bwMode="white">
          <a:xfrm>
            <a:off x="0" y="5257800"/>
            <a:ext cx="6998400" cy="914399"/>
          </a:xfrm>
          <a:prstGeom prst="rect">
            <a:avLst/>
          </a:prstGeom>
          <a:solidFill>
            <a:schemeClr val="dk2">
              <a:alpha val="49019"/>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39" name="Google Shape;139;p49"/>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40" name="Google Shape;140;p49"/>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6">
    <p:spTree>
      <p:nvGrpSpPr>
        <p:cNvPr id="1" name=""/>
        <p:cNvGrpSpPr/>
        <p:nvPr/>
      </p:nvGrpSpPr>
      <p:grpSpPr>
        <a:xfrm>
          <a:off x="0" y="0"/>
          <a:ext cx="0" cy="0"/>
          <a:chOff x="0" y="0"/>
          <a:chExt cx="0" cy="0"/>
        </a:xfrm>
      </p:grpSpPr>
      <p:pic>
        <p:nvPicPr>
          <p:cNvPr id="142" name="Google Shape;142;p50" descr="A picture containing computer, indoor, computer, person&#10;&#10;Description automatically generated"/>
          <p:cNvPicPr>
            <a:picLocks noChangeAspect="1"/>
          </p:cNvPicPr>
          <p:nvPr/>
        </p:nvPicPr>
        <p:blipFill>
          <a:blip r:embed="rId2">
            <a:lum/>
          </a:blip>
          <a:srcRect t="8721" b="8720"/>
          <a:stretch>
            <a:fillRect/>
          </a:stretch>
        </p:blipFill>
        <p:spPr bwMode="white">
          <a:xfrm>
            <a:off x="0" y="0"/>
            <a:ext cx="12192000" cy="6720840"/>
          </a:xfrm>
          <a:prstGeom prst="rect">
            <a:avLst/>
          </a:prstGeom>
          <a:noFill/>
          <a:ln>
            <a:noFill/>
            <a:headEnd type="none"/>
            <a:tailEnd type="none"/>
          </a:ln>
        </p:spPr>
      </p:pic>
      <p:sp>
        <p:nvSpPr>
          <p:cNvPr id="143" name="Google Shape;143;p50"/>
          <p:cNvSpPr>
            <a:spLocks/>
          </p:cNvSpPr>
          <p:nvPr/>
        </p:nvSpPr>
        <p:spPr bwMode="white">
          <a:xfrm>
            <a:off x="0" y="0"/>
            <a:ext cx="12192000" cy="6720840"/>
          </a:xfrm>
          <a:prstGeom prst="rect">
            <a:avLst/>
          </a:prstGeom>
          <a:gradFill>
            <a:gsLst>
              <a:gs pos="0">
                <a:srgbClr val="000000">
                  <a:alpha val="49019"/>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144" name="Google Shape;144;p50"/>
          <p:cNvSpPr>
            <a:spLocks noGrp="1"/>
          </p:cNvSpPr>
          <p:nvPr>
            <p:ph type="ctrTitle"/>
          </p:nvPr>
        </p:nvSpPr>
        <p:spPr bwMode="white">
          <a:xfrm>
            <a:off x="0" y="3429000"/>
            <a:ext cx="6998400" cy="1828800"/>
          </a:xfrm>
          <a:prstGeom prst="rect">
            <a:avLst/>
          </a:prstGeom>
          <a:solidFill>
            <a:srgbClr val="1C366B">
              <a:alpha val="94117"/>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45" name="Google Shape;145;p50"/>
          <p:cNvSpPr>
            <a:spLocks noGrp="1"/>
          </p:cNvSpPr>
          <p:nvPr>
            <p:ph type="subTitle" idx="1"/>
          </p:nvPr>
        </p:nvSpPr>
        <p:spPr bwMode="white">
          <a:xfrm>
            <a:off x="0" y="5257800"/>
            <a:ext cx="6998400" cy="914399"/>
          </a:xfrm>
          <a:prstGeom prst="rect">
            <a:avLst/>
          </a:prstGeom>
          <a:solidFill>
            <a:schemeClr val="dk2">
              <a:alpha val="49019"/>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46" name="Google Shape;146;p50"/>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47" name="Google Shape;147;p5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Slide 7">
    <p:spTree>
      <p:nvGrpSpPr>
        <p:cNvPr id="1" name=""/>
        <p:cNvGrpSpPr/>
        <p:nvPr/>
      </p:nvGrpSpPr>
      <p:grpSpPr>
        <a:xfrm>
          <a:off x="0" y="0"/>
          <a:ext cx="0" cy="0"/>
          <a:chOff x="0" y="0"/>
          <a:chExt cx="0" cy="0"/>
        </a:xfrm>
      </p:grpSpPr>
      <p:pic>
        <p:nvPicPr>
          <p:cNvPr id="149" name="Google Shape;149;p51"/>
          <p:cNvPicPr>
            <a:picLocks noChangeAspect="1"/>
          </p:cNvPicPr>
          <p:nvPr/>
        </p:nvPicPr>
        <p:blipFill>
          <a:blip r:embed="rId2">
            <a:lum/>
          </a:blip>
          <a:srcRect t="8620" b="8620"/>
          <a:stretch>
            <a:fillRect/>
          </a:stretch>
        </p:blipFill>
        <p:spPr bwMode="white">
          <a:xfrm>
            <a:off x="0" y="0"/>
            <a:ext cx="12192000" cy="6721475"/>
          </a:xfrm>
          <a:prstGeom prst="rect">
            <a:avLst/>
          </a:prstGeom>
          <a:noFill/>
          <a:ln>
            <a:noFill/>
            <a:headEnd type="none"/>
            <a:tailEnd type="none"/>
          </a:ln>
        </p:spPr>
      </p:pic>
      <p:sp>
        <p:nvSpPr>
          <p:cNvPr id="150" name="Google Shape;150;p51"/>
          <p:cNvSpPr>
            <a:spLocks noGrp="1"/>
          </p:cNvSpPr>
          <p:nvPr>
            <p:ph type="ctrTitle"/>
          </p:nvPr>
        </p:nvSpPr>
        <p:spPr bwMode="white">
          <a:xfrm>
            <a:off x="0" y="3429000"/>
            <a:ext cx="6998400" cy="1828800"/>
          </a:xfrm>
          <a:prstGeom prst="rect">
            <a:avLst/>
          </a:prstGeom>
          <a:solidFill>
            <a:srgbClr val="1C366B">
              <a:alpha val="94117"/>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51" name="Google Shape;151;p51"/>
          <p:cNvSpPr>
            <a:spLocks noGrp="1"/>
          </p:cNvSpPr>
          <p:nvPr>
            <p:ph type="subTitle" idx="1"/>
          </p:nvPr>
        </p:nvSpPr>
        <p:spPr bwMode="white">
          <a:xfrm>
            <a:off x="0" y="5257800"/>
            <a:ext cx="6998400" cy="914399"/>
          </a:xfrm>
          <a:prstGeom prst="rect">
            <a:avLst/>
          </a:prstGeom>
          <a:solidFill>
            <a:schemeClr val="dk2">
              <a:alpha val="49019"/>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52" name="Google Shape;152;p51"/>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53" name="Google Shape;153;p51"/>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pic>
        <p:nvPicPr>
          <p:cNvPr id="29" name="Google Shape;29;p36"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30" name="Google Shape;30;p36"/>
          <p:cNvSpPr>
            <a:spLocks/>
          </p:cNvSpPr>
          <p:nvPr/>
        </p:nvSpPr>
        <p:spPr bwMode="white">
          <a:xfrm>
            <a:off x="0" y="0"/>
            <a:ext cx="11506200" cy="6515100"/>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31" name="Google Shape;31;p36"/>
          <p:cNvSpPr>
            <a:spLocks noGrp="1"/>
          </p:cNvSpPr>
          <p:nvPr>
            <p:ph type="dt" idx="10"/>
          </p:nvPr>
        </p:nvSpPr>
        <p:spPr bwMode="white">
          <a:xfrm>
            <a:off x="9715501" y="6544236"/>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32" name="Google Shape;32;p36"/>
          <p:cNvSpPr>
            <a:spLocks noGrp="1"/>
          </p:cNvSpPr>
          <p:nvPr>
            <p:ph type="ftr" idx="11"/>
          </p:nvPr>
        </p:nvSpPr>
        <p:spPr bwMode="white">
          <a:xfrm>
            <a:off x="664265" y="6544236"/>
            <a:ext cx="2895364"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pic>
        <p:nvPicPr>
          <p:cNvPr id="33" name="Google Shape;33;p36"/>
          <p:cNvPicPr>
            <a:picLocks noChangeAspect="1"/>
          </p:cNvPicPr>
          <p:nvPr/>
        </p:nvPicPr>
        <p:blipFill>
          <a:blip r:embed="rId3">
            <a:lum/>
          </a:blip>
          <a:srcRect/>
          <a:stretch>
            <a:fillRect/>
          </a:stretch>
        </p:blipFill>
        <p:spPr bwMode="white">
          <a:xfrm>
            <a:off x="10058496" y="5922578"/>
            <a:ext cx="1104709" cy="249622"/>
          </a:xfrm>
          <a:prstGeom prst="rect">
            <a:avLst/>
          </a:prstGeom>
          <a:noFill/>
          <a:ln>
            <a:noFill/>
            <a:headEnd type="none"/>
            <a:tailEnd type="none"/>
          </a:ln>
        </p:spPr>
      </p:pic>
      <p:sp>
        <p:nvSpPr>
          <p:cNvPr id="34" name="Google Shape;34;p3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Only 2">
    <p:spTree>
      <p:nvGrpSpPr>
        <p:cNvPr id="1" name=""/>
        <p:cNvGrpSpPr/>
        <p:nvPr/>
      </p:nvGrpSpPr>
      <p:grpSpPr>
        <a:xfrm>
          <a:off x="0" y="0"/>
          <a:ext cx="0" cy="0"/>
          <a:chOff x="0" y="0"/>
          <a:chExt cx="0" cy="0"/>
        </a:xfrm>
      </p:grpSpPr>
      <p:pic>
        <p:nvPicPr>
          <p:cNvPr id="155" name="Google Shape;155;p52"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156" name="Google Shape;156;p52"/>
          <p:cNvSpPr>
            <a:spLocks/>
          </p:cNvSpPr>
          <p:nvPr/>
        </p:nvSpPr>
        <p:spPr bwMode="white">
          <a:xfrm>
            <a:off x="685800" y="685799"/>
            <a:ext cx="10820400" cy="5486401"/>
          </a:xfrm>
          <a:prstGeom prst="rect">
            <a:avLst/>
          </a:prstGeom>
          <a:solidFill>
            <a:schemeClr val="lt1">
              <a:alpha val="94117"/>
            </a:scheme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157" name="Google Shape;157;p52"/>
          <p:cNvSpPr>
            <a:spLocks noGrp="1"/>
          </p:cNvSpPr>
          <p:nvPr>
            <p:ph type="title"/>
          </p:nvPr>
        </p:nvSpPr>
        <p:spPr bwMode="white">
          <a:xfrm>
            <a:off x="1142999" y="1093854"/>
            <a:ext cx="99360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58" name="Google Shape;158;p52"/>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59" name="Google Shape;159;p52"/>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0" name="Google Shape;160;p52"/>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61" name="Google Shape;161;p52"/>
          <p:cNvPicPr>
            <a:picLocks noChangeAspect="1"/>
          </p:cNvPicPr>
          <p:nvPr/>
        </p:nvPicPr>
        <p:blipFill>
          <a:blip r:embed="rId3">
            <a:lum/>
          </a:blip>
          <a:srcRect/>
          <a:stretch>
            <a:fillRect/>
          </a:stretch>
        </p:blipFill>
        <p:spPr bwMode="white">
          <a:xfrm>
            <a:off x="584565" y="6240100"/>
            <a:ext cx="1345963" cy="304136"/>
          </a:xfrm>
          <a:prstGeom prst="rect">
            <a:avLst/>
          </a:prstGeom>
          <a:noFill/>
          <a:ln>
            <a:noFill/>
            <a:headEnd type="none"/>
            <a:tailEnd type="none"/>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pic>
        <p:nvPicPr>
          <p:cNvPr id="163" name="Google Shape;163;p53"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164" name="Google Shape;164;p53"/>
          <p:cNvSpPr>
            <a:spLocks/>
          </p:cNvSpPr>
          <p:nvPr/>
        </p:nvSpPr>
        <p:spPr bwMode="white">
          <a:xfrm>
            <a:off x="685800" y="239911"/>
            <a:ext cx="10820400" cy="6275190"/>
          </a:xfrm>
          <a:prstGeom prst="rect">
            <a:avLst/>
          </a:prstGeom>
          <a:solidFill>
            <a:srgbClr val="1C366B">
              <a:alpha val="94117"/>
            </a:srgb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165" name="Google Shape;165;p53"/>
          <p:cNvSpPr>
            <a:spLocks noGrp="1"/>
          </p:cNvSpPr>
          <p:nvPr>
            <p:ph type="body" idx="1"/>
          </p:nvPr>
        </p:nvSpPr>
        <p:spPr bwMode="white">
          <a:xfrm>
            <a:off x="1350064" y="2566222"/>
            <a:ext cx="8364536" cy="2266672"/>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lt1"/>
              </a:buClr>
              <a:buSzPts val="3200"/>
              <a:buNone/>
              <a:defRPr sz="3200" b="0" i="0" dirty="0">
                <a:solidFill>
                  <a:schemeClr val="lt1"/>
                </a:solidFill>
                <a:latin typeface="Open Sans Light"/>
                <a:ea typeface="Open Sans Light"/>
                <a:cs typeface="Open Sans Light"/>
                <a:sym typeface="Open Sans Light"/>
              </a:defRPr>
            </a:lvl1pPr>
            <a:lvl2pPr marL="914400" lvl="1" indent="-228600" algn="l">
              <a:lnSpc>
                <a:spcPct val="130000"/>
              </a:lnSpc>
              <a:spcBef>
                <a:spcPts val="600"/>
              </a:spcBef>
              <a:spcAft>
                <a:spcPts val="0"/>
              </a:spcAft>
              <a:buClr>
                <a:schemeClr val="lt1"/>
              </a:buClr>
              <a:buSzPts val="1000"/>
              <a:buNone/>
              <a:defRPr sz="1000" dirty="0">
                <a:solidFill>
                  <a:schemeClr val="lt1"/>
                </a:solidFill>
              </a:defRPr>
            </a:lvl2pPr>
            <a:lvl3pPr marL="1371600" lvl="2" indent="-292100" algn="l">
              <a:lnSpc>
                <a:spcPct val="130000"/>
              </a:lnSpc>
              <a:spcBef>
                <a:spcPts val="600"/>
              </a:spcBef>
              <a:spcAft>
                <a:spcPts val="0"/>
              </a:spcAft>
              <a:buClr>
                <a:schemeClr val="lt1"/>
              </a:buClr>
              <a:buSzPts val="1000"/>
              <a:buChar char="−"/>
              <a:defRPr sz="1000" dirty="0">
                <a:solidFill>
                  <a:schemeClr val="lt1"/>
                </a:solidFill>
              </a:defRPr>
            </a:lvl3pPr>
            <a:lvl4pPr marL="1828800" lvl="3" indent="-292100" algn="l">
              <a:lnSpc>
                <a:spcPct val="130000"/>
              </a:lnSpc>
              <a:spcBef>
                <a:spcPts val="600"/>
              </a:spcBef>
              <a:spcAft>
                <a:spcPts val="0"/>
              </a:spcAft>
              <a:buClr>
                <a:schemeClr val="lt1"/>
              </a:buClr>
              <a:buSzPts val="1000"/>
              <a:buChar char="−"/>
              <a:defRPr sz="1000" dirty="0">
                <a:solidFill>
                  <a:schemeClr val="lt1"/>
                </a:solidFill>
              </a:defRPr>
            </a:lvl4pPr>
            <a:lvl5pPr marL="2286000" lvl="4" indent="-292100" algn="l">
              <a:lnSpc>
                <a:spcPct val="130000"/>
              </a:lnSpc>
              <a:spcBef>
                <a:spcPts val="600"/>
              </a:spcBef>
              <a:spcAft>
                <a:spcPts val="0"/>
              </a:spcAft>
              <a:buClr>
                <a:schemeClr val="lt1"/>
              </a:buClr>
              <a:buSzPts val="1000"/>
              <a:buChar char="−"/>
              <a:defRPr sz="1000" dirty="0">
                <a:solidFill>
                  <a:schemeClr val="lt1"/>
                </a:solidFill>
              </a:defRPr>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endParaRPr dirty="0"/>
          </a:p>
        </p:txBody>
      </p:sp>
      <p:sp>
        <p:nvSpPr>
          <p:cNvPr id="166" name="Google Shape;166;p53"/>
          <p:cNvSpPr>
            <a:spLocks noGrp="1"/>
          </p:cNvSpPr>
          <p:nvPr>
            <p:ph type="body" idx="2"/>
          </p:nvPr>
        </p:nvSpPr>
        <p:spPr bwMode="white">
          <a:xfrm>
            <a:off x="1350064" y="5054675"/>
            <a:ext cx="8364536" cy="45630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1600"/>
              <a:buNone/>
              <a:defRPr sz="1600" b="0" i="0" dirty="0">
                <a:solidFill>
                  <a:schemeClr val="lt1"/>
                </a:solidFill>
                <a:latin typeface="Open Sans"/>
                <a:ea typeface="Open Sans"/>
                <a:cs typeface="Open Sans"/>
                <a:sym typeface="Open Sans"/>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endParaRPr dirty="0"/>
          </a:p>
        </p:txBody>
      </p:sp>
      <p:sp>
        <p:nvSpPr>
          <p:cNvPr id="167" name="Google Shape;167;p53"/>
          <p:cNvSpPr>
            <a:spLocks noGrp="1"/>
          </p:cNvSpPr>
          <p:nvPr>
            <p:ph type="title"/>
          </p:nvPr>
        </p:nvSpPr>
        <p:spPr bwMode="white">
          <a:xfrm>
            <a:off x="1350064" y="685800"/>
            <a:ext cx="8364536" cy="1467468"/>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8" name="Google Shape;168;p53"/>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9" name="Google Shape;169;p53"/>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0" name="Google Shape;170;p53"/>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71" name="Google Shape;171;p53"/>
          <p:cNvPicPr>
            <a:picLocks noChangeAspect="1"/>
          </p:cNvPicPr>
          <p:nvPr/>
        </p:nvPicPr>
        <p:blipFill>
          <a:blip r:embed="rId3">
            <a:lum/>
          </a:blip>
          <a:srcRect/>
          <a:stretch>
            <a:fillRect/>
          </a:stretch>
        </p:blipFill>
        <p:spPr bwMode="white">
          <a:xfrm>
            <a:off x="9937869" y="5868064"/>
            <a:ext cx="1345963" cy="304136"/>
          </a:xfrm>
          <a:prstGeom prst="rect">
            <a:avLst/>
          </a:prstGeom>
          <a:noFill/>
          <a:ln>
            <a:noFill/>
            <a:headEnd type="none"/>
            <a:tailEnd type="none"/>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173" name="Google Shape;173;p5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4" name="Google Shape;174;p5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5" name="Google Shape;175;p5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lank 3">
    <p:spTree>
      <p:nvGrpSpPr>
        <p:cNvPr id="1" name=""/>
        <p:cNvGrpSpPr/>
        <p:nvPr/>
      </p:nvGrpSpPr>
      <p:grpSpPr>
        <a:xfrm>
          <a:off x="0" y="0"/>
          <a:ext cx="0" cy="0"/>
          <a:chOff x="0" y="0"/>
          <a:chExt cx="0" cy="0"/>
        </a:xfrm>
      </p:grpSpPr>
      <p:pic>
        <p:nvPicPr>
          <p:cNvPr id="177" name="Google Shape;177;p55"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178" name="Google Shape;178;p5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9" name="Google Shape;179;p5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80" name="Google Shape;180;p5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rand Bumper">
    <p:spTree>
      <p:nvGrpSpPr>
        <p:cNvPr id="1" name=""/>
        <p:cNvGrpSpPr/>
        <p:nvPr/>
      </p:nvGrpSpPr>
      <p:grpSpPr>
        <a:xfrm>
          <a:off x="0" y="0"/>
          <a:ext cx="0" cy="0"/>
          <a:chOff x="0" y="0"/>
          <a:chExt cx="0" cy="0"/>
        </a:xfrm>
      </p:grpSpPr>
      <p:pic>
        <p:nvPicPr>
          <p:cNvPr id="182" name="Google Shape;182;p56"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183" name="Google Shape;183;p56"/>
          <p:cNvSpPr>
            <a:spLocks/>
          </p:cNvSpPr>
          <p:nvPr/>
        </p:nvSpPr>
        <p:spPr bwMode="white">
          <a:xfrm>
            <a:off x="685800" y="685799"/>
            <a:ext cx="10820400" cy="5486401"/>
          </a:xfrm>
          <a:prstGeom prst="rect">
            <a:avLst/>
          </a:prstGeom>
          <a:solidFill>
            <a:schemeClr val="lt1">
              <a:alpha val="94117"/>
            </a:scheme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184" name="Google Shape;184;p5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85" name="Google Shape;185;p5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86" name="Google Shape;186;p5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87" name="Google Shape;187;p56"/>
          <p:cNvPicPr>
            <a:picLocks noChangeAspect="1"/>
          </p:cNvPicPr>
          <p:nvPr/>
        </p:nvPicPr>
        <p:blipFill>
          <a:blip r:embed="rId3">
            <a:lum/>
          </a:blip>
          <a:srcRect/>
          <a:stretch>
            <a:fillRect/>
          </a:stretch>
        </p:blipFill>
        <p:spPr bwMode="white">
          <a:xfrm>
            <a:off x="4575405" y="3024844"/>
            <a:ext cx="3041189" cy="687193"/>
          </a:xfrm>
          <a:prstGeom prst="rect">
            <a:avLst/>
          </a:prstGeom>
          <a:noFill/>
          <a:ln>
            <a:noFill/>
            <a:headEnd type="none"/>
            <a:tailEnd type="none"/>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End of Layouts">
    <p:spTree>
      <p:nvGrpSpPr>
        <p:cNvPr id="1" name=""/>
        <p:cNvGrpSpPr/>
        <p:nvPr/>
      </p:nvGrpSpPr>
      <p:grpSpPr>
        <a:xfrm>
          <a:off x="0" y="0"/>
          <a:ext cx="0" cy="0"/>
          <a:chOff x="0" y="0"/>
          <a:chExt cx="0" cy="0"/>
        </a:xfrm>
      </p:grpSpPr>
      <p:sp>
        <p:nvSpPr>
          <p:cNvPr id="189" name="Google Shape;189;p57"/>
          <p:cNvSpPr>
            <a:spLocks/>
          </p:cNvSpPr>
          <p:nvPr/>
        </p:nvSpPr>
        <p:spPr bwMode="white">
          <a:xfrm>
            <a:off x="0" y="0"/>
            <a:ext cx="12192000" cy="6858000"/>
          </a:xfrm>
          <a:prstGeom prst="rect">
            <a:avLst/>
          </a:prstGeom>
          <a:solidFill>
            <a:schemeClr val="dk2"/>
          </a:solidFill>
          <a:ln>
            <a:noFill/>
            <a:headEnd type="none"/>
            <a:tailEnd type="none"/>
          </a:ln>
        </p:spPr>
        <p:txBody>
          <a:bodyPr wrap="square" lIns="91425" tIns="45700" rIns="91425" bIns="45700" anchor="ctr">
            <a:noAutofit/>
          </a:bodyPr>
          <a:lstStyle/>
          <a:p>
            <a:pPr marL="0" indent="0" algn="ctr" rtl="0">
              <a:lnSpc>
                <a:spcPct val="90000"/>
              </a:lnSpc>
              <a:spcBef>
                <a:spcPts val="0"/>
              </a:spcBef>
              <a:spcAft>
                <a:spcPts val="0"/>
              </a:spcAft>
              <a:buClr>
                <a:srgbClr val="000000"/>
              </a:buClr>
              <a:buSzPts val="8800"/>
              <a:buFont typeface="Arial"/>
              <a:buNone/>
            </a:pPr>
            <a:r>
              <a:rPr lang="en-US" sz="8800" b="0" i="0" u="none" dirty="0">
                <a:solidFill>
                  <a:schemeClr val="lt1"/>
                </a:solidFill>
                <a:latin typeface="Lato Black"/>
                <a:ea typeface="Lato Black"/>
                <a:cs typeface="Lato Black"/>
                <a:sym typeface="Lato Black"/>
              </a:rPr>
              <a:t>DO NOT USE </a:t>
            </a:r>
            <a:br>
              <a:rPr lang="en-US" sz="8800" b="0" i="0" u="none" dirty="0">
                <a:solidFill>
                  <a:schemeClr val="lt1"/>
                </a:solidFill>
                <a:latin typeface="Lato Black"/>
                <a:ea typeface="Lato Black"/>
                <a:cs typeface="Lato Black"/>
                <a:sym typeface="Lato Black"/>
              </a:rPr>
            </a:br>
            <a:r>
              <a:rPr lang="en-US" sz="8800" b="0" i="0" u="none" dirty="0">
                <a:solidFill>
                  <a:schemeClr val="lt1"/>
                </a:solidFill>
                <a:latin typeface="Lato Black"/>
                <a:ea typeface="Lato Black"/>
                <a:cs typeface="Lato Black"/>
                <a:sym typeface="Lato Black"/>
              </a:rPr>
              <a:t>ANY LAYOUTS </a:t>
            </a:r>
            <a:br>
              <a:rPr lang="en-US" sz="8800" b="0" i="0" u="none" dirty="0">
                <a:solidFill>
                  <a:schemeClr val="lt1"/>
                </a:solidFill>
                <a:latin typeface="Lato Black"/>
                <a:ea typeface="Lato Black"/>
                <a:cs typeface="Lato Black"/>
                <a:sym typeface="Lato Black"/>
              </a:rPr>
            </a:br>
            <a:r>
              <a:rPr lang="en-US" sz="8800" b="0" i="0" u="none" dirty="0">
                <a:solidFill>
                  <a:schemeClr val="lt1"/>
                </a:solidFill>
                <a:latin typeface="Lato Black"/>
                <a:ea typeface="Lato Black"/>
                <a:cs typeface="Lato Black"/>
                <a:sym typeface="Lato Black"/>
              </a:rPr>
              <a:t>PAST THIS POINT</a:t>
            </a:r>
            <a:endParaRPr sz="1400" b="0" i="0" u="none" dirty="0">
              <a:solidFill>
                <a:srgbClr val="000000"/>
              </a:solidFill>
              <a:latin typeface="Arial"/>
              <a:ea typeface="Arial"/>
              <a:cs typeface="Arial"/>
              <a:sym typeface="Arial"/>
            </a:endParaRPr>
          </a:p>
        </p:txBody>
      </p:sp>
      <p:sp>
        <p:nvSpPr>
          <p:cNvPr id="190" name="Google Shape;190;p5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91" name="Google Shape;191;p57"/>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92" name="Google Shape;192;p5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WO_OBJECTS">
    <p:spTree>
      <p:nvGrpSpPr>
        <p:cNvPr id="1" name=""/>
        <p:cNvGrpSpPr/>
        <p:nvPr/>
      </p:nvGrpSpPr>
      <p:grpSpPr>
        <a:xfrm>
          <a:off x="0" y="0"/>
          <a:ext cx="0" cy="0"/>
          <a:chOff x="0" y="0"/>
          <a:chExt cx="0" cy="0"/>
        </a:xfrm>
      </p:grpSpPr>
      <p:sp>
        <p:nvSpPr>
          <p:cNvPr id="91" name="Google Shape;91;p44"/>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92" name="Google Shape;92;p44"/>
          <p:cNvSpPr>
            <a:spLocks noGrp="1"/>
          </p:cNvSpPr>
          <p:nvPr>
            <p:ph type="body" idx="1"/>
          </p:nvPr>
        </p:nvSpPr>
        <p:spPr bwMode="white">
          <a:xfrm>
            <a:off x="685800" y="1600201"/>
            <a:ext cx="5067300"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sp>
        <p:nvSpPr>
          <p:cNvPr id="93" name="Google Shape;93;p44"/>
          <p:cNvSpPr>
            <a:spLocks noGrp="1"/>
          </p:cNvSpPr>
          <p:nvPr>
            <p:ph type="body" idx="2"/>
          </p:nvPr>
        </p:nvSpPr>
        <p:spPr bwMode="white">
          <a:xfrm>
            <a:off x="6438898" y="1600201"/>
            <a:ext cx="5067301"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sp>
        <p:nvSpPr>
          <p:cNvPr id="94" name="Google Shape;94;p4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95" name="Google Shape;95;p4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96" name="Google Shape;96;p4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cxnSp>
        <p:nvCxnSpPr>
          <p:cNvPr id="97" name="Google Shape;97;p44"/>
          <p:cNvCxnSpPr/>
          <p:nvPr/>
        </p:nvCxnSpPr>
        <p:spPr bwMode="white">
          <a:xfrm>
            <a:off x="6096000" y="1557997"/>
            <a:ext cx="0" cy="4571998"/>
          </a:xfrm>
          <a:prstGeom prst="straightConnector1">
            <a:avLst/>
          </a:prstGeom>
          <a:noFill/>
          <a:ln w="12700" cap="flat">
            <a:solidFill>
              <a:schemeClr val="lt2"/>
            </a:solidFill>
            <a:prstDash val="solid"/>
            <a:miter/>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Picture">
    <p:spTree>
      <p:nvGrpSpPr>
        <p:cNvPr id="1" name=""/>
        <p:cNvGrpSpPr/>
        <p:nvPr/>
      </p:nvGrpSpPr>
      <p:grpSpPr>
        <a:xfrm>
          <a:off x="0" y="0"/>
          <a:ext cx="0" cy="0"/>
          <a:chOff x="0" y="0"/>
          <a:chExt cx="0" cy="0"/>
        </a:xfrm>
      </p:grpSpPr>
      <p:sp>
        <p:nvSpPr>
          <p:cNvPr id="99" name="Google Shape;99;p45"/>
          <p:cNvSpPr>
            <a:spLocks noGrp="1"/>
          </p:cNvSpPr>
          <p:nvPr>
            <p:ph type="pic" idx="2"/>
          </p:nvPr>
        </p:nvSpPr>
        <p:spPr bwMode="white">
          <a:xfrm>
            <a:off x="0" y="0"/>
            <a:ext cx="12192000" cy="6720840"/>
          </a:xfrm>
          <a:prstGeom prst="rect">
            <a:avLst/>
          </a:prstGeom>
          <a:solidFill>
            <a:schemeClr val="lt2"/>
          </a:solidFill>
          <a:ln>
            <a:noFill/>
            <a:headEnd type="none"/>
            <a:tailEnd type="none"/>
          </a:ln>
        </p:spPr>
        <p:txBody>
          <a:bodyPr wrap="square"/>
          <a:lstStyle/>
          <a:p>
            <a:endParaRPr/>
          </a:p>
        </p:txBody>
      </p:sp>
      <p:sp>
        <p:nvSpPr>
          <p:cNvPr id="100" name="Google Shape;100;p4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01" name="Google Shape;101;p4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02" name="Google Shape;102;p4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03" name="Google Shape;103;p45"/>
          <p:cNvPicPr>
            <a:picLocks noChangeAspect="1"/>
          </p:cNvPicPr>
          <p:nvPr/>
        </p:nvPicPr>
        <p:blipFill>
          <a:blip r:embed="rId2">
            <a:lum/>
          </a:blip>
          <a:srcRect/>
          <a:stretch>
            <a:fillRect/>
          </a:stretch>
        </p:blipFill>
        <p:spPr bwMode="white">
          <a:xfrm>
            <a:off x="638476" y="6255643"/>
            <a:ext cx="1345963" cy="304136"/>
          </a:xfrm>
          <a:prstGeom prst="rect">
            <a:avLst/>
          </a:prstGeom>
          <a:noFill/>
          <a:ln>
            <a:noFill/>
            <a:headEnd type="none"/>
            <a:tailEnd type="none"/>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TITLE">
    <p:spTree>
      <p:nvGrpSpPr>
        <p:cNvPr id="1" name=""/>
        <p:cNvGrpSpPr/>
        <p:nvPr/>
      </p:nvGrpSpPr>
      <p:grpSpPr>
        <a:xfrm>
          <a:off x="0" y="0"/>
          <a:ext cx="0" cy="0"/>
          <a:chOff x="0" y="0"/>
          <a:chExt cx="0" cy="0"/>
        </a:xfrm>
      </p:grpSpPr>
      <p:sp>
        <p:nvSpPr>
          <p:cNvPr id="105" name="Google Shape;105;p46"/>
          <p:cNvSpPr>
            <a:spLocks noGrp="1"/>
          </p:cNvSpPr>
          <p:nvPr>
            <p:ph type="ctrTitle"/>
          </p:nvPr>
        </p:nvSpPr>
        <p:spPr bwMode="white">
          <a:xfrm>
            <a:off x="685800" y="3670663"/>
            <a:ext cx="7213600" cy="134547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dirty="0"/>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06" name="Google Shape;106;p46"/>
          <p:cNvSpPr>
            <a:spLocks noGrp="1"/>
          </p:cNvSpPr>
          <p:nvPr>
            <p:ph type="subTitle" idx="1"/>
          </p:nvPr>
        </p:nvSpPr>
        <p:spPr bwMode="white">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1200"/>
              </a:spcBef>
              <a:spcAft>
                <a:spcPts val="0"/>
              </a:spcAft>
              <a:buClr>
                <a:schemeClr val="dk1"/>
              </a:buClr>
              <a:buSzPts val="2400"/>
              <a:buNone/>
              <a:defRPr sz="2400" b="0" i="0" dirty="0">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lvl2pPr>
            <a:lvl3pPr lvl="2" algn="ctr">
              <a:lnSpc>
                <a:spcPct val="130000"/>
              </a:lnSpc>
              <a:spcBef>
                <a:spcPts val="600"/>
              </a:spcBef>
              <a:spcAft>
                <a:spcPts val="0"/>
              </a:spcAft>
              <a:buClr>
                <a:schemeClr val="dk1"/>
              </a:buClr>
              <a:buSzPts val="1800"/>
              <a:buNone/>
              <a:defRPr sz="1800" dirty="0"/>
            </a:lvl3pPr>
            <a:lvl4pPr lvl="3" algn="ctr">
              <a:lnSpc>
                <a:spcPct val="130000"/>
              </a:lnSpc>
              <a:spcBef>
                <a:spcPts val="600"/>
              </a:spcBef>
              <a:spcAft>
                <a:spcPts val="0"/>
              </a:spcAft>
              <a:buClr>
                <a:schemeClr val="dk1"/>
              </a:buClr>
              <a:buSzPts val="1600"/>
              <a:buNone/>
              <a:defRPr sz="1600" dirty="0"/>
            </a:lvl4pPr>
            <a:lvl5pPr lvl="4" algn="ctr">
              <a:lnSpc>
                <a:spcPct val="130000"/>
              </a:lnSpc>
              <a:spcBef>
                <a:spcPts val="600"/>
              </a:spcBef>
              <a:spcAft>
                <a:spcPts val="0"/>
              </a:spcAft>
              <a:buClr>
                <a:schemeClr val="dk1"/>
              </a:buClr>
              <a:buSzPts val="1600"/>
              <a:buNone/>
              <a:defRPr sz="1600" dirty="0"/>
            </a:lvl5pPr>
            <a:lvl6pPr lvl="5" algn="ctr">
              <a:lnSpc>
                <a:spcPct val="90000"/>
              </a:lnSpc>
              <a:spcBef>
                <a:spcPts val="500"/>
              </a:spcBef>
              <a:spcAft>
                <a:spcPts val="0"/>
              </a:spcAft>
              <a:buClr>
                <a:schemeClr val="dk1"/>
              </a:buClr>
              <a:buSzPts val="1600"/>
              <a:buNone/>
              <a:defRPr sz="1600" dirty="0"/>
            </a:lvl6pPr>
            <a:lvl7pPr lvl="6" algn="ctr">
              <a:lnSpc>
                <a:spcPct val="90000"/>
              </a:lnSpc>
              <a:spcBef>
                <a:spcPts val="500"/>
              </a:spcBef>
              <a:spcAft>
                <a:spcPts val="0"/>
              </a:spcAft>
              <a:buClr>
                <a:schemeClr val="dk1"/>
              </a:buClr>
              <a:buSzPts val="1600"/>
              <a:buNone/>
              <a:defRPr sz="1600" dirty="0"/>
            </a:lvl7pPr>
            <a:lvl8pPr lvl="7" algn="ctr">
              <a:lnSpc>
                <a:spcPct val="90000"/>
              </a:lnSpc>
              <a:spcBef>
                <a:spcPts val="500"/>
              </a:spcBef>
              <a:spcAft>
                <a:spcPts val="0"/>
              </a:spcAft>
              <a:buClr>
                <a:schemeClr val="dk1"/>
              </a:buClr>
              <a:buSzPts val="1600"/>
              <a:buNone/>
              <a:defRPr sz="1600" dirty="0"/>
            </a:lvl8pPr>
            <a:lvl9pPr lvl="8" algn="ctr">
              <a:lnSpc>
                <a:spcPct val="90000"/>
              </a:lnSpc>
              <a:spcBef>
                <a:spcPts val="500"/>
              </a:spcBef>
              <a:spcAft>
                <a:spcPts val="0"/>
              </a:spcAft>
              <a:buClr>
                <a:schemeClr val="dk1"/>
              </a:buClr>
              <a:buSzPts val="1600"/>
              <a:buNone/>
              <a:defRPr sz="1600" dirty="0"/>
            </a:lvl9pPr>
          </a:lstStyle>
          <a:p>
            <a:endParaRPr dirty="0"/>
          </a:p>
        </p:txBody>
      </p:sp>
      <p:sp>
        <p:nvSpPr>
          <p:cNvPr id="107" name="Google Shape;107;p46"/>
          <p:cNvSpPr>
            <a:spLocks/>
          </p:cNvSpPr>
          <p:nvPr/>
        </p:nvSpPr>
        <p:spPr bwMode="white">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cxnSp>
        <p:nvCxnSpPr>
          <p:cNvPr id="108" name="Google Shape;108;p46"/>
          <p:cNvCxnSpPr/>
          <p:nvPr/>
        </p:nvCxnSpPr>
        <p:spPr bwMode="white">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109" name="Google Shape;109;p4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10" name="Google Shape;110;p4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11" name="Google Shape;111;p4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12" name="Google Shape;112;p46"/>
          <p:cNvPicPr>
            <a:picLocks noChangeAspect="1"/>
          </p:cNvPicPr>
          <p:nvPr/>
        </p:nvPicPr>
        <p:blipFill>
          <a:blip r:embed="rId2">
            <a:lum/>
          </a:blip>
          <a:srcRect/>
          <a:stretch>
            <a:fillRect/>
          </a:stretch>
        </p:blipFill>
        <p:spPr bwMode="white">
          <a:xfrm>
            <a:off x="710393" y="688976"/>
            <a:ext cx="2355106" cy="532164"/>
          </a:xfrm>
          <a:prstGeom prst="rect">
            <a:avLst/>
          </a:prstGeom>
          <a:noFill/>
          <a:ln>
            <a:noFill/>
            <a:headEnd type="none"/>
            <a:tailEnd type="none"/>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Slide 3">
    <p:spTree>
      <p:nvGrpSpPr>
        <p:cNvPr id="1" name=""/>
        <p:cNvGrpSpPr/>
        <p:nvPr/>
      </p:nvGrpSpPr>
      <p:grpSpPr>
        <a:xfrm>
          <a:off x="0" y="0"/>
          <a:ext cx="0" cy="0"/>
          <a:chOff x="0" y="0"/>
          <a:chExt cx="0" cy="0"/>
        </a:xfrm>
      </p:grpSpPr>
      <p:pic>
        <p:nvPicPr>
          <p:cNvPr id="114" name="Google Shape;114;p47"/>
          <p:cNvPicPr>
            <a:picLocks noChangeAspect="1"/>
          </p:cNvPicPr>
          <p:nvPr/>
        </p:nvPicPr>
        <p:blipFill>
          <a:blip r:embed="rId2">
            <a:lum/>
          </a:blip>
          <a:srcRect t="8633" b="8631"/>
          <a:stretch>
            <a:fillRect/>
          </a:stretch>
        </p:blipFill>
        <p:spPr bwMode="white">
          <a:xfrm>
            <a:off x="0" y="0"/>
            <a:ext cx="12192000" cy="6720840"/>
          </a:xfrm>
          <a:prstGeom prst="rect">
            <a:avLst/>
          </a:prstGeom>
          <a:noFill/>
          <a:ln>
            <a:noFill/>
            <a:headEnd type="none"/>
            <a:tailEnd type="none"/>
          </a:ln>
        </p:spPr>
      </p:pic>
      <p:sp>
        <p:nvSpPr>
          <p:cNvPr id="115" name="Google Shape;115;p47"/>
          <p:cNvSpPr>
            <a:spLocks noGrp="1"/>
          </p:cNvSpPr>
          <p:nvPr>
            <p:ph type="ctrTitle"/>
          </p:nvPr>
        </p:nvSpPr>
        <p:spPr bwMode="white">
          <a:xfrm>
            <a:off x="0" y="3429000"/>
            <a:ext cx="6998400" cy="1828800"/>
          </a:xfrm>
          <a:prstGeom prst="rect">
            <a:avLst/>
          </a:prstGeom>
          <a:solidFill>
            <a:srgbClr val="1C366B">
              <a:alpha val="94509"/>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16" name="Google Shape;116;p47"/>
          <p:cNvSpPr>
            <a:spLocks noGrp="1"/>
          </p:cNvSpPr>
          <p:nvPr>
            <p:ph type="subTitle" idx="1"/>
          </p:nvPr>
        </p:nvSpPr>
        <p:spPr bwMode="white">
          <a:xfrm>
            <a:off x="0" y="5257800"/>
            <a:ext cx="6998400" cy="914399"/>
          </a:xfrm>
          <a:prstGeom prst="rect">
            <a:avLst/>
          </a:prstGeom>
          <a:solidFill>
            <a:schemeClr val="dk2">
              <a:alpha val="49411"/>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17" name="Google Shape;117;p47"/>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18" name="Google Shape;118;p47"/>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pic>
        <p:nvPicPr>
          <p:cNvPr id="36" name="Google Shape;36;p37"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37" name="Google Shape;37;p37"/>
          <p:cNvSpPr>
            <a:spLocks/>
          </p:cNvSpPr>
          <p:nvPr/>
        </p:nvSpPr>
        <p:spPr bwMode="white">
          <a:xfrm>
            <a:off x="4292600" y="-3"/>
            <a:ext cx="7899399" cy="6736882"/>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38" name="Google Shape;38;p3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rgbClr val="939B9D"/>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39" name="Google Shape;39;p37"/>
          <p:cNvSpPr>
            <a:spLocks noGrp="1"/>
          </p:cNvSpPr>
          <p:nvPr>
            <p:ph type="ftr" idx="11"/>
          </p:nvPr>
        </p:nvSpPr>
        <p:spPr bwMode="white">
          <a:xfrm>
            <a:off x="664265" y="6407711"/>
            <a:ext cx="2895364"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40" name="Google Shape;40;p3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
        <p:nvSpPr>
          <p:cNvPr id="41" name="Google Shape;41;p37"/>
          <p:cNvSpPr>
            <a:spLocks/>
          </p:cNvSpPr>
          <p:nvPr/>
        </p:nvSpPr>
        <p:spPr bwMode="white">
          <a:xfrm>
            <a:off x="0" y="0"/>
            <a:ext cx="3559629" cy="6172200"/>
          </a:xfrm>
          <a:prstGeom prst="rect">
            <a:avLst/>
          </a:prstGeom>
          <a:solidFill>
            <a:srgbClr val="1C366B">
              <a:alpha val="94117"/>
            </a:srgb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42" name="Google Shape;42;p37"/>
          <p:cNvSpPr>
            <a:spLocks noGrp="1"/>
          </p:cNvSpPr>
          <p:nvPr>
            <p:ph type="title"/>
          </p:nvPr>
        </p:nvSpPr>
        <p:spPr bwMode="white">
          <a:xfrm>
            <a:off x="664265" y="1828800"/>
            <a:ext cx="2758204" cy="2514600"/>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43" name="Google Shape;43;p37"/>
          <p:cNvSpPr>
            <a:spLocks noGrp="1"/>
          </p:cNvSpPr>
          <p:nvPr>
            <p:ph type="body" idx="1"/>
          </p:nvPr>
        </p:nvSpPr>
        <p:spPr bwMode="white">
          <a:xfrm>
            <a:off x="4978400" y="685800"/>
            <a:ext cx="6527800" cy="5486400"/>
          </a:xfrm>
          <a:prstGeom prst="rect">
            <a:avLst/>
          </a:prstGeom>
          <a:noFill/>
          <a:ln>
            <a:noFill/>
            <a:headEnd type="none"/>
            <a:tailEnd type="none"/>
          </a:ln>
        </p:spPr>
        <p:txBody>
          <a:bodyPr wrap="square" lIns="0" tIns="0" rIns="0" bIns="0" anchor="ctr">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44" name="Google Shape;44;p37"/>
          <p:cNvPicPr>
            <a:picLocks noChangeAspect="1"/>
          </p:cNvPicPr>
          <p:nvPr/>
        </p:nvPicPr>
        <p:blipFill>
          <a:blip r:embed="rId3">
            <a:lum/>
          </a:blip>
          <a:srcRect/>
          <a:stretch>
            <a:fillRect/>
          </a:stretch>
        </p:blipFill>
        <p:spPr bwMode="white">
          <a:xfrm>
            <a:off x="697404" y="4309088"/>
            <a:ext cx="1345963" cy="304136"/>
          </a:xfrm>
          <a:prstGeom prst="rect">
            <a:avLst/>
          </a:prstGeom>
          <a:noFill/>
          <a:ln>
            <a:noFill/>
            <a:headEnd type="none"/>
            <a:tailEnd type="none"/>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Slide 4">
    <p:spTree>
      <p:nvGrpSpPr>
        <p:cNvPr id="1" name=""/>
        <p:cNvGrpSpPr/>
        <p:nvPr/>
      </p:nvGrpSpPr>
      <p:grpSpPr>
        <a:xfrm>
          <a:off x="0" y="0"/>
          <a:ext cx="0" cy="0"/>
          <a:chOff x="0" y="0"/>
          <a:chExt cx="0" cy="0"/>
        </a:xfrm>
      </p:grpSpPr>
      <p:pic>
        <p:nvPicPr>
          <p:cNvPr id="120" name="Google Shape;120;p48"/>
          <p:cNvPicPr>
            <a:picLocks noChangeAspect="1"/>
          </p:cNvPicPr>
          <p:nvPr/>
        </p:nvPicPr>
        <p:blipFill>
          <a:blip r:embed="rId2">
            <a:lum/>
          </a:blip>
          <a:srcRect t="2601" b="2600"/>
          <a:stretch>
            <a:fillRect/>
          </a:stretch>
        </p:blipFill>
        <p:spPr bwMode="white">
          <a:xfrm>
            <a:off x="0" y="0"/>
            <a:ext cx="12192000" cy="6720840"/>
          </a:xfrm>
          <a:prstGeom prst="rect">
            <a:avLst/>
          </a:prstGeom>
          <a:noFill/>
          <a:ln>
            <a:noFill/>
            <a:headEnd type="none"/>
            <a:tailEnd type="none"/>
          </a:ln>
        </p:spPr>
      </p:pic>
      <p:sp>
        <p:nvSpPr>
          <p:cNvPr id="121" name="Google Shape;121;p48"/>
          <p:cNvSpPr>
            <a:spLocks/>
          </p:cNvSpPr>
          <p:nvPr/>
        </p:nvSpPr>
        <p:spPr bwMode="white">
          <a:xfrm>
            <a:off x="0" y="0"/>
            <a:ext cx="12192000" cy="6720840"/>
          </a:xfrm>
          <a:prstGeom prst="rect">
            <a:avLst/>
          </a:prstGeom>
          <a:gradFill>
            <a:gsLst>
              <a:gs pos="0">
                <a:srgbClr val="000000">
                  <a:alpha val="49411"/>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122" name="Google Shape;122;p48"/>
          <p:cNvSpPr>
            <a:spLocks noGrp="1"/>
          </p:cNvSpPr>
          <p:nvPr>
            <p:ph type="ctrTitle"/>
          </p:nvPr>
        </p:nvSpPr>
        <p:spPr bwMode="white">
          <a:xfrm>
            <a:off x="0" y="3429000"/>
            <a:ext cx="6998400" cy="1828800"/>
          </a:xfrm>
          <a:prstGeom prst="rect">
            <a:avLst/>
          </a:prstGeom>
          <a:solidFill>
            <a:srgbClr val="1C366B">
              <a:alpha val="94509"/>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23" name="Google Shape;123;p48"/>
          <p:cNvSpPr>
            <a:spLocks noGrp="1"/>
          </p:cNvSpPr>
          <p:nvPr>
            <p:ph type="subTitle" idx="1"/>
          </p:nvPr>
        </p:nvSpPr>
        <p:spPr bwMode="white">
          <a:xfrm>
            <a:off x="0" y="5257800"/>
            <a:ext cx="6998400" cy="914399"/>
          </a:xfrm>
          <a:prstGeom prst="rect">
            <a:avLst/>
          </a:prstGeom>
          <a:solidFill>
            <a:schemeClr val="dk2">
              <a:alpha val="49411"/>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24" name="Google Shape;124;p48"/>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25" name="Google Shape;125;p48"/>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lide 5">
    <p:spTree>
      <p:nvGrpSpPr>
        <p:cNvPr id="1" name=""/>
        <p:cNvGrpSpPr/>
        <p:nvPr/>
      </p:nvGrpSpPr>
      <p:grpSpPr>
        <a:xfrm>
          <a:off x="0" y="0"/>
          <a:ext cx="0" cy="0"/>
          <a:chOff x="0" y="0"/>
          <a:chExt cx="0" cy="0"/>
        </a:xfrm>
      </p:grpSpPr>
      <p:pic>
        <p:nvPicPr>
          <p:cNvPr id="127" name="Google Shape;127;p49"/>
          <p:cNvPicPr>
            <a:picLocks noChangeAspect="1"/>
          </p:cNvPicPr>
          <p:nvPr/>
        </p:nvPicPr>
        <p:blipFill>
          <a:blip r:embed="rId2">
            <a:lum/>
          </a:blip>
          <a:srcRect t="8621" b="8621"/>
          <a:stretch>
            <a:fillRect/>
          </a:stretch>
        </p:blipFill>
        <p:spPr bwMode="white">
          <a:xfrm>
            <a:off x="0" y="0"/>
            <a:ext cx="12192000" cy="6720840"/>
          </a:xfrm>
          <a:prstGeom prst="rect">
            <a:avLst/>
          </a:prstGeom>
          <a:noFill/>
          <a:ln>
            <a:noFill/>
            <a:headEnd type="none"/>
            <a:tailEnd type="none"/>
          </a:ln>
        </p:spPr>
      </p:pic>
      <p:sp>
        <p:nvSpPr>
          <p:cNvPr id="128" name="Google Shape;128;p49"/>
          <p:cNvSpPr>
            <a:spLocks/>
          </p:cNvSpPr>
          <p:nvPr/>
        </p:nvSpPr>
        <p:spPr bwMode="white">
          <a:xfrm>
            <a:off x="0" y="0"/>
            <a:ext cx="12192000" cy="6720840"/>
          </a:xfrm>
          <a:prstGeom prst="rect">
            <a:avLst/>
          </a:prstGeom>
          <a:gradFill>
            <a:gsLst>
              <a:gs pos="0">
                <a:srgbClr val="000000">
                  <a:alpha val="49411"/>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129" name="Google Shape;129;p49"/>
          <p:cNvSpPr>
            <a:spLocks noGrp="1"/>
          </p:cNvSpPr>
          <p:nvPr>
            <p:ph type="ctrTitle"/>
          </p:nvPr>
        </p:nvSpPr>
        <p:spPr bwMode="white">
          <a:xfrm>
            <a:off x="0" y="3429000"/>
            <a:ext cx="6998400" cy="1828800"/>
          </a:xfrm>
          <a:prstGeom prst="rect">
            <a:avLst/>
          </a:prstGeom>
          <a:solidFill>
            <a:srgbClr val="1C366B">
              <a:alpha val="94509"/>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30" name="Google Shape;130;p49"/>
          <p:cNvSpPr>
            <a:spLocks noGrp="1"/>
          </p:cNvSpPr>
          <p:nvPr>
            <p:ph type="subTitle" idx="1"/>
          </p:nvPr>
        </p:nvSpPr>
        <p:spPr bwMode="white">
          <a:xfrm>
            <a:off x="0" y="5257800"/>
            <a:ext cx="6998400" cy="914399"/>
          </a:xfrm>
          <a:prstGeom prst="rect">
            <a:avLst/>
          </a:prstGeom>
          <a:solidFill>
            <a:schemeClr val="dk2">
              <a:alpha val="49411"/>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31" name="Google Shape;131;p49"/>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32" name="Google Shape;132;p49"/>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Slide 6">
    <p:spTree>
      <p:nvGrpSpPr>
        <p:cNvPr id="1" name=""/>
        <p:cNvGrpSpPr/>
        <p:nvPr/>
      </p:nvGrpSpPr>
      <p:grpSpPr>
        <a:xfrm>
          <a:off x="0" y="0"/>
          <a:ext cx="0" cy="0"/>
          <a:chOff x="0" y="0"/>
          <a:chExt cx="0" cy="0"/>
        </a:xfrm>
      </p:grpSpPr>
      <p:pic>
        <p:nvPicPr>
          <p:cNvPr id="134" name="Google Shape;134;p50" descr="A picture containing computer, indoor, computer, person&#10;&#10;Description automatically generated"/>
          <p:cNvPicPr>
            <a:picLocks noChangeAspect="1"/>
          </p:cNvPicPr>
          <p:nvPr/>
        </p:nvPicPr>
        <p:blipFill>
          <a:blip r:embed="rId2">
            <a:lum/>
          </a:blip>
          <a:srcRect t="8721" b="8720"/>
          <a:stretch>
            <a:fillRect/>
          </a:stretch>
        </p:blipFill>
        <p:spPr bwMode="white">
          <a:xfrm>
            <a:off x="0" y="0"/>
            <a:ext cx="12192000" cy="6720840"/>
          </a:xfrm>
          <a:prstGeom prst="rect">
            <a:avLst/>
          </a:prstGeom>
          <a:noFill/>
          <a:ln>
            <a:noFill/>
            <a:headEnd type="none"/>
            <a:tailEnd type="none"/>
          </a:ln>
        </p:spPr>
      </p:pic>
      <p:sp>
        <p:nvSpPr>
          <p:cNvPr id="135" name="Google Shape;135;p50"/>
          <p:cNvSpPr>
            <a:spLocks/>
          </p:cNvSpPr>
          <p:nvPr/>
        </p:nvSpPr>
        <p:spPr bwMode="white">
          <a:xfrm>
            <a:off x="0" y="0"/>
            <a:ext cx="12192000" cy="6720840"/>
          </a:xfrm>
          <a:prstGeom prst="rect">
            <a:avLst/>
          </a:prstGeom>
          <a:gradFill>
            <a:gsLst>
              <a:gs pos="0">
                <a:srgbClr val="000000">
                  <a:alpha val="49411"/>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136" name="Google Shape;136;p50"/>
          <p:cNvSpPr>
            <a:spLocks noGrp="1"/>
          </p:cNvSpPr>
          <p:nvPr>
            <p:ph type="ctrTitle"/>
          </p:nvPr>
        </p:nvSpPr>
        <p:spPr bwMode="white">
          <a:xfrm>
            <a:off x="0" y="3429000"/>
            <a:ext cx="6998400" cy="1828800"/>
          </a:xfrm>
          <a:prstGeom prst="rect">
            <a:avLst/>
          </a:prstGeom>
          <a:solidFill>
            <a:srgbClr val="1C366B">
              <a:alpha val="94509"/>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37" name="Google Shape;137;p50"/>
          <p:cNvSpPr>
            <a:spLocks noGrp="1"/>
          </p:cNvSpPr>
          <p:nvPr>
            <p:ph type="subTitle" idx="1"/>
          </p:nvPr>
        </p:nvSpPr>
        <p:spPr bwMode="white">
          <a:xfrm>
            <a:off x="0" y="5257800"/>
            <a:ext cx="6998400" cy="914399"/>
          </a:xfrm>
          <a:prstGeom prst="rect">
            <a:avLst/>
          </a:prstGeom>
          <a:solidFill>
            <a:schemeClr val="dk2">
              <a:alpha val="49411"/>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38" name="Google Shape;138;p50"/>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39" name="Google Shape;139;p5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Slide 7">
    <p:spTree>
      <p:nvGrpSpPr>
        <p:cNvPr id="1" name=""/>
        <p:cNvGrpSpPr/>
        <p:nvPr/>
      </p:nvGrpSpPr>
      <p:grpSpPr>
        <a:xfrm>
          <a:off x="0" y="0"/>
          <a:ext cx="0" cy="0"/>
          <a:chOff x="0" y="0"/>
          <a:chExt cx="0" cy="0"/>
        </a:xfrm>
      </p:grpSpPr>
      <p:pic>
        <p:nvPicPr>
          <p:cNvPr id="141" name="Google Shape;141;p51"/>
          <p:cNvPicPr>
            <a:picLocks noChangeAspect="1"/>
          </p:cNvPicPr>
          <p:nvPr/>
        </p:nvPicPr>
        <p:blipFill>
          <a:blip r:embed="rId2">
            <a:lum/>
          </a:blip>
          <a:srcRect t="8620" b="8620"/>
          <a:stretch>
            <a:fillRect/>
          </a:stretch>
        </p:blipFill>
        <p:spPr bwMode="white">
          <a:xfrm>
            <a:off x="0" y="0"/>
            <a:ext cx="12192000" cy="6721475"/>
          </a:xfrm>
          <a:prstGeom prst="rect">
            <a:avLst/>
          </a:prstGeom>
          <a:noFill/>
          <a:ln>
            <a:noFill/>
            <a:headEnd type="none"/>
            <a:tailEnd type="none"/>
          </a:ln>
        </p:spPr>
      </p:pic>
      <p:sp>
        <p:nvSpPr>
          <p:cNvPr id="142" name="Google Shape;142;p51"/>
          <p:cNvSpPr>
            <a:spLocks noGrp="1"/>
          </p:cNvSpPr>
          <p:nvPr>
            <p:ph type="ctrTitle"/>
          </p:nvPr>
        </p:nvSpPr>
        <p:spPr bwMode="white">
          <a:xfrm>
            <a:off x="0" y="3429000"/>
            <a:ext cx="6998400" cy="1828800"/>
          </a:xfrm>
          <a:prstGeom prst="rect">
            <a:avLst/>
          </a:prstGeom>
          <a:solidFill>
            <a:srgbClr val="1C366B">
              <a:alpha val="94509"/>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43" name="Google Shape;143;p51"/>
          <p:cNvSpPr>
            <a:spLocks noGrp="1"/>
          </p:cNvSpPr>
          <p:nvPr>
            <p:ph type="subTitle" idx="1"/>
          </p:nvPr>
        </p:nvSpPr>
        <p:spPr bwMode="white">
          <a:xfrm>
            <a:off x="0" y="5257800"/>
            <a:ext cx="6998400" cy="914399"/>
          </a:xfrm>
          <a:prstGeom prst="rect">
            <a:avLst/>
          </a:prstGeom>
          <a:solidFill>
            <a:schemeClr val="dk2">
              <a:alpha val="49411"/>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Light"/>
                <a:ea typeface="Open Sans Light"/>
                <a:cs typeface="Open Sans Light"/>
                <a:sym typeface="Open Sans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endParaRPr dirty="0"/>
          </a:p>
        </p:txBody>
      </p:sp>
      <p:sp>
        <p:nvSpPr>
          <p:cNvPr id="144" name="Google Shape;144;p51"/>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dirty="0">
                <a:solidFill>
                  <a:schemeClr val="dk1"/>
                </a:solidFill>
                <a:latin typeface="Lato Black"/>
                <a:ea typeface="Lato Black"/>
                <a:cs typeface="Lato Black"/>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145" name="Google Shape;145;p51"/>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itle Only 2">
    <p:spTree>
      <p:nvGrpSpPr>
        <p:cNvPr id="1" name=""/>
        <p:cNvGrpSpPr/>
        <p:nvPr/>
      </p:nvGrpSpPr>
      <p:grpSpPr>
        <a:xfrm>
          <a:off x="0" y="0"/>
          <a:ext cx="0" cy="0"/>
          <a:chOff x="0" y="0"/>
          <a:chExt cx="0" cy="0"/>
        </a:xfrm>
      </p:grpSpPr>
      <p:pic>
        <p:nvPicPr>
          <p:cNvPr id="147" name="Google Shape;147;p52"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148" name="Google Shape;148;p52"/>
          <p:cNvSpPr>
            <a:spLocks/>
          </p:cNvSpPr>
          <p:nvPr/>
        </p:nvSpPr>
        <p:spPr bwMode="white">
          <a:xfrm>
            <a:off x="685800" y="685799"/>
            <a:ext cx="10820400" cy="5486401"/>
          </a:xfrm>
          <a:prstGeom prst="rect">
            <a:avLst/>
          </a:prstGeom>
          <a:solidFill>
            <a:schemeClr val="lt1">
              <a:alpha val="94509"/>
            </a:scheme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149" name="Google Shape;149;p52"/>
          <p:cNvSpPr>
            <a:spLocks noGrp="1"/>
          </p:cNvSpPr>
          <p:nvPr>
            <p:ph type="title"/>
          </p:nvPr>
        </p:nvSpPr>
        <p:spPr bwMode="white">
          <a:xfrm>
            <a:off x="1142999" y="1093854"/>
            <a:ext cx="99360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50" name="Google Shape;150;p52"/>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51" name="Google Shape;151;p52"/>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52" name="Google Shape;152;p52"/>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53" name="Google Shape;153;p52"/>
          <p:cNvPicPr>
            <a:picLocks noChangeAspect="1"/>
          </p:cNvPicPr>
          <p:nvPr/>
        </p:nvPicPr>
        <p:blipFill>
          <a:blip r:embed="rId3">
            <a:lum/>
          </a:blip>
          <a:srcRect/>
          <a:stretch>
            <a:fillRect/>
          </a:stretch>
        </p:blipFill>
        <p:spPr bwMode="white">
          <a:xfrm>
            <a:off x="584565" y="6240100"/>
            <a:ext cx="1345963" cy="304136"/>
          </a:xfrm>
          <a:prstGeom prst="rect">
            <a:avLst/>
          </a:prstGeom>
          <a:noFill/>
          <a:ln>
            <a:noFill/>
            <a:headEnd type="none"/>
            <a:tailEnd type="none"/>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pic>
        <p:nvPicPr>
          <p:cNvPr id="155" name="Google Shape;155;p53"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156" name="Google Shape;156;p53"/>
          <p:cNvSpPr>
            <a:spLocks/>
          </p:cNvSpPr>
          <p:nvPr/>
        </p:nvSpPr>
        <p:spPr bwMode="white">
          <a:xfrm>
            <a:off x="685800" y="239911"/>
            <a:ext cx="10820400" cy="6275190"/>
          </a:xfrm>
          <a:prstGeom prst="rect">
            <a:avLst/>
          </a:prstGeom>
          <a:solidFill>
            <a:srgbClr val="1C366B">
              <a:alpha val="94509"/>
            </a:srgb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157" name="Google Shape;157;p53"/>
          <p:cNvSpPr>
            <a:spLocks noGrp="1"/>
          </p:cNvSpPr>
          <p:nvPr>
            <p:ph type="body" idx="1"/>
          </p:nvPr>
        </p:nvSpPr>
        <p:spPr bwMode="white">
          <a:xfrm>
            <a:off x="1350064" y="2566222"/>
            <a:ext cx="8364536" cy="2266672"/>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lt1"/>
              </a:buClr>
              <a:buSzPts val="3200"/>
              <a:buNone/>
              <a:defRPr sz="3200" b="0" i="0" dirty="0">
                <a:solidFill>
                  <a:schemeClr val="lt1"/>
                </a:solidFill>
                <a:latin typeface="Open Sans Light"/>
                <a:ea typeface="Open Sans Light"/>
                <a:cs typeface="Open Sans Light"/>
                <a:sym typeface="Open Sans Light"/>
              </a:defRPr>
            </a:lvl1pPr>
            <a:lvl2pPr marL="914400" lvl="1" indent="-228600" algn="l">
              <a:lnSpc>
                <a:spcPct val="130000"/>
              </a:lnSpc>
              <a:spcBef>
                <a:spcPts val="600"/>
              </a:spcBef>
              <a:spcAft>
                <a:spcPts val="0"/>
              </a:spcAft>
              <a:buClr>
                <a:schemeClr val="lt1"/>
              </a:buClr>
              <a:buSzPts val="1000"/>
              <a:buNone/>
              <a:defRPr sz="1000" dirty="0">
                <a:solidFill>
                  <a:schemeClr val="lt1"/>
                </a:solidFill>
              </a:defRPr>
            </a:lvl2pPr>
            <a:lvl3pPr marL="1371600" lvl="2" indent="-292100" algn="l">
              <a:lnSpc>
                <a:spcPct val="130000"/>
              </a:lnSpc>
              <a:spcBef>
                <a:spcPts val="600"/>
              </a:spcBef>
              <a:spcAft>
                <a:spcPts val="0"/>
              </a:spcAft>
              <a:buClr>
                <a:schemeClr val="lt1"/>
              </a:buClr>
              <a:buSzPts val="1000"/>
              <a:buChar char="−"/>
              <a:defRPr sz="1000" dirty="0">
                <a:solidFill>
                  <a:schemeClr val="lt1"/>
                </a:solidFill>
              </a:defRPr>
            </a:lvl3pPr>
            <a:lvl4pPr marL="1828800" lvl="3" indent="-292100" algn="l">
              <a:lnSpc>
                <a:spcPct val="130000"/>
              </a:lnSpc>
              <a:spcBef>
                <a:spcPts val="600"/>
              </a:spcBef>
              <a:spcAft>
                <a:spcPts val="0"/>
              </a:spcAft>
              <a:buClr>
                <a:schemeClr val="lt1"/>
              </a:buClr>
              <a:buSzPts val="1000"/>
              <a:buChar char="−"/>
              <a:defRPr sz="1000" dirty="0">
                <a:solidFill>
                  <a:schemeClr val="lt1"/>
                </a:solidFill>
              </a:defRPr>
            </a:lvl4pPr>
            <a:lvl5pPr marL="2286000" lvl="4" indent="-292100" algn="l">
              <a:lnSpc>
                <a:spcPct val="130000"/>
              </a:lnSpc>
              <a:spcBef>
                <a:spcPts val="600"/>
              </a:spcBef>
              <a:spcAft>
                <a:spcPts val="0"/>
              </a:spcAft>
              <a:buClr>
                <a:schemeClr val="lt1"/>
              </a:buClr>
              <a:buSzPts val="1000"/>
              <a:buChar char="−"/>
              <a:defRPr sz="1000" dirty="0">
                <a:solidFill>
                  <a:schemeClr val="lt1"/>
                </a:solidFill>
              </a:defRPr>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endParaRPr dirty="0"/>
          </a:p>
        </p:txBody>
      </p:sp>
      <p:sp>
        <p:nvSpPr>
          <p:cNvPr id="158" name="Google Shape;158;p53"/>
          <p:cNvSpPr>
            <a:spLocks noGrp="1"/>
          </p:cNvSpPr>
          <p:nvPr>
            <p:ph type="body" idx="2"/>
          </p:nvPr>
        </p:nvSpPr>
        <p:spPr bwMode="white">
          <a:xfrm>
            <a:off x="1350064" y="5054675"/>
            <a:ext cx="8364536" cy="45630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1600"/>
              <a:buNone/>
              <a:defRPr sz="1600" b="0" i="0" dirty="0">
                <a:solidFill>
                  <a:schemeClr val="lt1"/>
                </a:solidFill>
                <a:latin typeface="Open Sans"/>
                <a:ea typeface="Open Sans"/>
                <a:cs typeface="Open Sans"/>
                <a:sym typeface="Open Sans"/>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endParaRPr dirty="0"/>
          </a:p>
        </p:txBody>
      </p:sp>
      <p:sp>
        <p:nvSpPr>
          <p:cNvPr id="159" name="Google Shape;159;p53"/>
          <p:cNvSpPr>
            <a:spLocks noGrp="1"/>
          </p:cNvSpPr>
          <p:nvPr>
            <p:ph type="title"/>
          </p:nvPr>
        </p:nvSpPr>
        <p:spPr bwMode="white">
          <a:xfrm>
            <a:off x="1350064" y="685800"/>
            <a:ext cx="8364536" cy="1467468"/>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0" name="Google Shape;160;p53"/>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1" name="Google Shape;161;p53"/>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2" name="Google Shape;162;p53"/>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63" name="Google Shape;163;p53"/>
          <p:cNvPicPr>
            <a:picLocks noChangeAspect="1"/>
          </p:cNvPicPr>
          <p:nvPr/>
        </p:nvPicPr>
        <p:blipFill>
          <a:blip r:embed="rId3">
            <a:lum/>
          </a:blip>
          <a:srcRect/>
          <a:stretch>
            <a:fillRect/>
          </a:stretch>
        </p:blipFill>
        <p:spPr bwMode="white">
          <a:xfrm>
            <a:off x="9937869" y="5868064"/>
            <a:ext cx="1345963" cy="304136"/>
          </a:xfrm>
          <a:prstGeom prst="rect">
            <a:avLst/>
          </a:prstGeom>
          <a:noFill/>
          <a:ln>
            <a:noFill/>
            <a:headEnd type="none"/>
            <a:tailEnd type="none"/>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165" name="Google Shape;165;p5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6" name="Google Shape;166;p5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67" name="Google Shape;167;p5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Blank 3">
    <p:spTree>
      <p:nvGrpSpPr>
        <p:cNvPr id="1" name=""/>
        <p:cNvGrpSpPr/>
        <p:nvPr/>
      </p:nvGrpSpPr>
      <p:grpSpPr>
        <a:xfrm>
          <a:off x="0" y="0"/>
          <a:ext cx="0" cy="0"/>
          <a:chOff x="0" y="0"/>
          <a:chExt cx="0" cy="0"/>
        </a:xfrm>
      </p:grpSpPr>
      <p:pic>
        <p:nvPicPr>
          <p:cNvPr id="169" name="Google Shape;169;p55"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170" name="Google Shape;170;p5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1" name="Google Shape;171;p5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2" name="Google Shape;172;p5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Brand Bumper">
    <p:spTree>
      <p:nvGrpSpPr>
        <p:cNvPr id="1" name=""/>
        <p:cNvGrpSpPr/>
        <p:nvPr/>
      </p:nvGrpSpPr>
      <p:grpSpPr>
        <a:xfrm>
          <a:off x="0" y="0"/>
          <a:ext cx="0" cy="0"/>
          <a:chOff x="0" y="0"/>
          <a:chExt cx="0" cy="0"/>
        </a:xfrm>
      </p:grpSpPr>
      <p:pic>
        <p:nvPicPr>
          <p:cNvPr id="174" name="Google Shape;174;p56"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175" name="Google Shape;175;p56"/>
          <p:cNvSpPr>
            <a:spLocks/>
          </p:cNvSpPr>
          <p:nvPr/>
        </p:nvSpPr>
        <p:spPr bwMode="white">
          <a:xfrm>
            <a:off x="685800" y="685799"/>
            <a:ext cx="10820400" cy="5486401"/>
          </a:xfrm>
          <a:prstGeom prst="rect">
            <a:avLst/>
          </a:prstGeom>
          <a:solidFill>
            <a:schemeClr val="lt1">
              <a:alpha val="94509"/>
            </a:scheme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176" name="Google Shape;176;p5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7" name="Google Shape;177;p5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78" name="Google Shape;178;p5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79" name="Google Shape;179;p56"/>
          <p:cNvPicPr>
            <a:picLocks noChangeAspect="1"/>
          </p:cNvPicPr>
          <p:nvPr/>
        </p:nvPicPr>
        <p:blipFill>
          <a:blip r:embed="rId3">
            <a:lum/>
          </a:blip>
          <a:srcRect/>
          <a:stretch>
            <a:fillRect/>
          </a:stretch>
        </p:blipFill>
        <p:spPr bwMode="white">
          <a:xfrm>
            <a:off x="4575405" y="3024844"/>
            <a:ext cx="3041189" cy="687193"/>
          </a:xfrm>
          <a:prstGeom prst="rect">
            <a:avLst/>
          </a:prstGeom>
          <a:noFill/>
          <a:ln>
            <a:noFill/>
            <a:headEnd type="none"/>
            <a:tailEnd type="none"/>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End of Layouts">
    <p:spTree>
      <p:nvGrpSpPr>
        <p:cNvPr id="1" name=""/>
        <p:cNvGrpSpPr/>
        <p:nvPr/>
      </p:nvGrpSpPr>
      <p:grpSpPr>
        <a:xfrm>
          <a:off x="0" y="0"/>
          <a:ext cx="0" cy="0"/>
          <a:chOff x="0" y="0"/>
          <a:chExt cx="0" cy="0"/>
        </a:xfrm>
      </p:grpSpPr>
      <p:sp>
        <p:nvSpPr>
          <p:cNvPr id="181" name="Google Shape;181;p57"/>
          <p:cNvSpPr>
            <a:spLocks/>
          </p:cNvSpPr>
          <p:nvPr/>
        </p:nvSpPr>
        <p:spPr bwMode="white">
          <a:xfrm>
            <a:off x="0" y="0"/>
            <a:ext cx="12192000" cy="6858000"/>
          </a:xfrm>
          <a:prstGeom prst="rect">
            <a:avLst/>
          </a:prstGeom>
          <a:solidFill>
            <a:schemeClr val="dk2"/>
          </a:solidFill>
          <a:ln>
            <a:noFill/>
            <a:headEnd type="none"/>
            <a:tailEnd type="none"/>
          </a:ln>
        </p:spPr>
        <p:txBody>
          <a:bodyPr wrap="square" lIns="91425" tIns="45700" rIns="91425" bIns="45700" anchor="ctr">
            <a:noAutofit/>
          </a:bodyPr>
          <a:lstStyle/>
          <a:p>
            <a:pPr marL="0" indent="0" algn="ctr" rtl="0">
              <a:lnSpc>
                <a:spcPct val="90000"/>
              </a:lnSpc>
              <a:spcBef>
                <a:spcPts val="0"/>
              </a:spcBef>
              <a:spcAft>
                <a:spcPts val="0"/>
              </a:spcAft>
              <a:buClr>
                <a:srgbClr val="000000"/>
              </a:buClr>
              <a:buSzPts val="8800"/>
              <a:buFont typeface="Arial"/>
              <a:buNone/>
            </a:pPr>
            <a:r>
              <a:rPr lang="en-US" sz="8800" b="0" i="0" u="none" dirty="0">
                <a:solidFill>
                  <a:schemeClr val="lt1"/>
                </a:solidFill>
                <a:latin typeface="Lato Black"/>
                <a:ea typeface="Lato Black"/>
                <a:cs typeface="Lato Black"/>
                <a:sym typeface="Lato Black"/>
              </a:rPr>
              <a:t>DO NOT USE </a:t>
            </a:r>
            <a:br>
              <a:rPr lang="en-US" sz="8800" b="0" i="0" u="none" dirty="0">
                <a:solidFill>
                  <a:schemeClr val="lt1"/>
                </a:solidFill>
                <a:latin typeface="Lato Black"/>
                <a:ea typeface="Lato Black"/>
                <a:cs typeface="Lato Black"/>
                <a:sym typeface="Lato Black"/>
              </a:rPr>
            </a:br>
            <a:r>
              <a:rPr lang="en-US" sz="8800" b="0" i="0" u="none" dirty="0">
                <a:solidFill>
                  <a:schemeClr val="lt1"/>
                </a:solidFill>
                <a:latin typeface="Lato Black"/>
                <a:ea typeface="Lato Black"/>
                <a:cs typeface="Lato Black"/>
                <a:sym typeface="Lato Black"/>
              </a:rPr>
              <a:t>ANY LAYOUTS </a:t>
            </a:r>
            <a:br>
              <a:rPr lang="en-US" sz="8800" b="0" i="0" u="none" dirty="0">
                <a:solidFill>
                  <a:schemeClr val="lt1"/>
                </a:solidFill>
                <a:latin typeface="Lato Black"/>
                <a:ea typeface="Lato Black"/>
                <a:cs typeface="Lato Black"/>
                <a:sym typeface="Lato Black"/>
              </a:rPr>
            </a:br>
            <a:r>
              <a:rPr lang="en-US" sz="8800" b="0" i="0" u="none" dirty="0">
                <a:solidFill>
                  <a:schemeClr val="lt1"/>
                </a:solidFill>
                <a:latin typeface="Lato Black"/>
                <a:ea typeface="Lato Black"/>
                <a:cs typeface="Lato Black"/>
                <a:sym typeface="Lato Black"/>
              </a:rPr>
              <a:t>PAST THIS POINT</a:t>
            </a:r>
            <a:endParaRPr sz="1400" b="0" i="0" u="none" dirty="0">
              <a:solidFill>
                <a:srgbClr val="000000"/>
              </a:solidFill>
              <a:latin typeface="Arial"/>
              <a:ea typeface="Arial"/>
              <a:cs typeface="Arial"/>
              <a:sym typeface="Arial"/>
            </a:endParaRPr>
          </a:p>
        </p:txBody>
      </p:sp>
      <p:sp>
        <p:nvSpPr>
          <p:cNvPr id="182" name="Google Shape;182;p5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83" name="Google Shape;183;p57"/>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184" name="Google Shape;184;p5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pic>
        <p:nvPicPr>
          <p:cNvPr id="36" name="Google Shape;36;p37"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37" name="Google Shape;37;p37"/>
          <p:cNvSpPr>
            <a:spLocks/>
          </p:cNvSpPr>
          <p:nvPr/>
        </p:nvSpPr>
        <p:spPr bwMode="white">
          <a:xfrm>
            <a:off x="4292600" y="-3"/>
            <a:ext cx="7899399" cy="6736882"/>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lt1"/>
              </a:solidFill>
              <a:latin typeface="Open Sans Light"/>
              <a:ea typeface="Open Sans Light"/>
              <a:cs typeface="Open Sans Light"/>
              <a:sym typeface="Open Sans Light"/>
            </a:endParaRPr>
          </a:p>
        </p:txBody>
      </p:sp>
      <p:sp>
        <p:nvSpPr>
          <p:cNvPr id="38" name="Google Shape;38;p3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rgbClr val="939B9D"/>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39" name="Google Shape;39;p37"/>
          <p:cNvSpPr>
            <a:spLocks noGrp="1"/>
          </p:cNvSpPr>
          <p:nvPr>
            <p:ph type="ftr" idx="11"/>
          </p:nvPr>
        </p:nvSpPr>
        <p:spPr bwMode="white">
          <a:xfrm>
            <a:off x="664265" y="6407711"/>
            <a:ext cx="2895364"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40" name="Google Shape;40;p3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
        <p:nvSpPr>
          <p:cNvPr id="41" name="Google Shape;41;p37"/>
          <p:cNvSpPr>
            <a:spLocks/>
          </p:cNvSpPr>
          <p:nvPr/>
        </p:nvSpPr>
        <p:spPr bwMode="white">
          <a:xfrm>
            <a:off x="0" y="0"/>
            <a:ext cx="3559629" cy="6172200"/>
          </a:xfrm>
          <a:prstGeom prst="rect">
            <a:avLst/>
          </a:prstGeom>
          <a:solidFill>
            <a:srgbClr val="1C366B">
              <a:alpha val="94509"/>
            </a:srgb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sp>
        <p:nvSpPr>
          <p:cNvPr id="42" name="Google Shape;42;p37"/>
          <p:cNvSpPr>
            <a:spLocks noGrp="1"/>
          </p:cNvSpPr>
          <p:nvPr>
            <p:ph type="title"/>
          </p:nvPr>
        </p:nvSpPr>
        <p:spPr bwMode="white">
          <a:xfrm>
            <a:off x="664265" y="1828800"/>
            <a:ext cx="2758204" cy="2514600"/>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43" name="Google Shape;43;p37"/>
          <p:cNvSpPr>
            <a:spLocks noGrp="1"/>
          </p:cNvSpPr>
          <p:nvPr>
            <p:ph type="body" idx="1"/>
          </p:nvPr>
        </p:nvSpPr>
        <p:spPr bwMode="white">
          <a:xfrm>
            <a:off x="4978400" y="685800"/>
            <a:ext cx="6527800" cy="5486400"/>
          </a:xfrm>
          <a:prstGeom prst="rect">
            <a:avLst/>
          </a:prstGeom>
          <a:noFill/>
          <a:ln>
            <a:noFill/>
            <a:headEnd type="none"/>
            <a:tailEnd type="none"/>
          </a:ln>
        </p:spPr>
        <p:txBody>
          <a:bodyPr wrap="square" lIns="0" tIns="0" rIns="0" bIns="0" anchor="ctr">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pic>
        <p:nvPicPr>
          <p:cNvPr id="44" name="Google Shape;44;p37"/>
          <p:cNvPicPr>
            <a:picLocks noChangeAspect="1"/>
          </p:cNvPicPr>
          <p:nvPr/>
        </p:nvPicPr>
        <p:blipFill>
          <a:blip r:embed="rId3">
            <a:lum/>
          </a:blip>
          <a:srcRect/>
          <a:stretch>
            <a:fillRect/>
          </a:stretch>
        </p:blipFill>
        <p:spPr bwMode="white">
          <a:xfrm>
            <a:off x="697404" y="4309088"/>
            <a:ext cx="1345963" cy="304136"/>
          </a:xfrm>
          <a:prstGeom prst="rect">
            <a:avLst/>
          </a:prstGeom>
          <a:noFill/>
          <a:ln>
            <a:noFill/>
            <a:headEnd type="none"/>
            <a:tailEnd type="none"/>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white">
          <a:xfrm>
            <a:off x="5183188" y="685800"/>
            <a:ext cx="6323012" cy="5486399"/>
          </a:xfrm>
          <a:ln>
            <a:headEnd type="none"/>
            <a:tailEnd type="none"/>
          </a:ln>
        </p:spPr>
        <p:txBody>
          <a:bodyPr wrap="square"/>
          <a:lstStyle>
            <a:lvl1pPr>
              <a:defRPr sz="1000" b="0" i="0" dirty="0">
                <a:latin typeface="Open Sans"/>
                <a:ea typeface="Open Sans"/>
                <a:cs typeface="Open Sans"/>
              </a:defRPr>
            </a:lvl1pPr>
            <a:lvl2pPr>
              <a:defRPr sz="1000" b="0" i="0" dirty="0">
                <a:latin typeface="Open Sans"/>
                <a:ea typeface="Open Sans"/>
                <a:cs typeface="Open Sans"/>
              </a:defRPr>
            </a:lvl2pPr>
            <a:lvl3pPr>
              <a:defRPr sz="1000" b="0" i="0" dirty="0">
                <a:latin typeface="Open Sans"/>
                <a:ea typeface="Open Sans"/>
                <a:cs typeface="Open Sans"/>
              </a:defRPr>
            </a:lvl3pPr>
            <a:lvl4pPr>
              <a:defRPr sz="1000" b="0" i="0" dirty="0">
                <a:latin typeface="Open Sans"/>
                <a:ea typeface="Open Sans"/>
                <a:cs typeface="Open Sans"/>
              </a:defRPr>
            </a:lvl4pPr>
            <a:lvl5pPr>
              <a:defRPr sz="1000" b="0" i="0" dirty="0">
                <a:latin typeface="Open Sans"/>
                <a:ea typeface="Open Sans"/>
                <a:cs typeface="Open Sans"/>
              </a:defRPr>
            </a:lvl5pPr>
            <a:lvl6pPr>
              <a:defRPr sz="2000" dirty="0"/>
            </a:lvl6pPr>
            <a:lvl7pPr>
              <a:defRPr sz="2000" dirty="0"/>
            </a:lvl7pPr>
            <a:lvl8pPr>
              <a:defRPr sz="2000" dirty="0"/>
            </a:lvl8pPr>
            <a:lvl9pPr>
              <a:defRPr sz="2000" dirty="0"/>
            </a:lvl9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bwMode="white">
          <a:xfrm>
            <a:off x="685801" y="1600200"/>
            <a:ext cx="3606800" cy="4571998"/>
          </a:xfrm>
          <a:ln>
            <a:headEnd type="none"/>
            <a:tailEnd type="none"/>
          </a:ln>
        </p:spPr>
        <p:txBody>
          <a:bodyPr wrap="square"/>
          <a:lstStyle>
            <a:lvl1pPr marL="0" indent="0">
              <a:buNone/>
              <a:defRPr sz="1200" b="0" i="0" dirty="0">
                <a:latin typeface="Open Sans"/>
                <a:ea typeface="Open Sans"/>
                <a:cs typeface="Open Sans"/>
              </a:defRPr>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The placeholder to the right will hold any content. This is a space to add a caption.</a:t>
            </a:r>
          </a:p>
        </p:txBody>
      </p:sp>
      <p:sp>
        <p:nvSpPr>
          <p:cNvPr id="5" name="Date Placeholder 4"/>
          <p:cNvSpPr>
            <a:spLocks noGrp="1"/>
          </p:cNvSpPr>
          <p:nvPr>
            <p:ph type="dt" sz="half" idx="10"/>
          </p:nvPr>
        </p:nvSpPr>
        <p:spPr bwMode="white">
          <a:ln>
            <a:headEnd type="none"/>
            <a:tailEnd type="none"/>
          </a:ln>
        </p:spPr>
        <p:txBody>
          <a:bodyPr wrap="square"/>
          <a:lstStyle/>
          <a:p>
            <a:fld id="{6441964A-2C9F-482C-9DC8-77759A4E5FF5}" type="datetime1">
              <a:rPr lang="en-US" dirty="0"/>
              <a:t>7/9/2025</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4737D6AF-2FA5-476A-AF60-7A8CDF2E2DFB}" type="slidenum">
              <a:rPr lang="en-US" dirty="0"/>
              <a:t>‹#›</a:t>
            </a:fld>
            <a:endParaRPr lang="en-US" dirty="0"/>
          </a:p>
        </p:txBody>
      </p:sp>
      <p:sp>
        <p:nvSpPr>
          <p:cNvPr id="2" name="Title 1"/>
          <p:cNvSpPr>
            <a:spLocks noGrp="1"/>
          </p:cNvSpPr>
          <p:nvPr>
            <p:ph type="title"/>
          </p:nvPr>
        </p:nvSpPr>
        <p:spPr bwMode="white">
          <a:xfrm>
            <a:off x="685800" y="648686"/>
            <a:ext cx="3606800" cy="640080"/>
          </a:xfrm>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cxnSp>
        <p:nvCxnSpPr>
          <p:cNvPr id="8" name="Straight Connector 7"/>
          <p:cNvCxnSpPr/>
          <p:nvPr/>
        </p:nvCxnSpPr>
        <p:spPr bwMode="white">
          <a:xfrm>
            <a:off x="4737894" y="0"/>
            <a:ext cx="0" cy="61721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75" name="Google Shape;75;p42"/>
          <p:cNvSpPr>
            <a:spLocks noGrp="1"/>
          </p:cNvSpPr>
          <p:nvPr>
            <p:ph type="body" idx="1"/>
          </p:nvPr>
        </p:nvSpPr>
        <p:spPr bwMode="white">
          <a:xfrm>
            <a:off x="685801" y="1600200"/>
            <a:ext cx="5067299" cy="795851"/>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dk1"/>
              </a:buClr>
              <a:buSzPts val="1600"/>
              <a:buNone/>
              <a:defRPr sz="1600" b="0" dirty="0">
                <a:latin typeface="Lato Black"/>
                <a:ea typeface="Lato Black"/>
                <a:cs typeface="Lato Black"/>
                <a:sym typeface="Lato Black"/>
              </a:defRPr>
            </a:lvl1pPr>
            <a:lvl2pPr marL="914400" lvl="1" indent="-228600" algn="l">
              <a:lnSpc>
                <a:spcPct val="130000"/>
              </a:lnSpc>
              <a:spcBef>
                <a:spcPts val="600"/>
              </a:spcBef>
              <a:spcAft>
                <a:spcPts val="0"/>
              </a:spcAft>
              <a:buClr>
                <a:schemeClr val="dk1"/>
              </a:buClr>
              <a:buSzPts val="2000"/>
              <a:buNone/>
              <a:defRPr sz="2000" b="1" dirty="0"/>
            </a:lvl2pPr>
            <a:lvl3pPr marL="1371600" lvl="2" indent="-228600" algn="l">
              <a:lnSpc>
                <a:spcPct val="130000"/>
              </a:lnSpc>
              <a:spcBef>
                <a:spcPts val="600"/>
              </a:spcBef>
              <a:spcAft>
                <a:spcPts val="0"/>
              </a:spcAft>
              <a:buClr>
                <a:schemeClr val="dk1"/>
              </a:buClr>
              <a:buSzPts val="1800"/>
              <a:buNone/>
              <a:defRPr sz="1800" b="1" dirty="0"/>
            </a:lvl3pPr>
            <a:lvl4pPr marL="1828800" lvl="3" indent="-228600" algn="l">
              <a:lnSpc>
                <a:spcPct val="130000"/>
              </a:lnSpc>
              <a:spcBef>
                <a:spcPts val="600"/>
              </a:spcBef>
              <a:spcAft>
                <a:spcPts val="0"/>
              </a:spcAft>
              <a:buClr>
                <a:schemeClr val="dk1"/>
              </a:buClr>
              <a:buSzPts val="1600"/>
              <a:buNone/>
              <a:defRPr sz="1600" b="1" dirty="0"/>
            </a:lvl4pPr>
            <a:lvl5pPr marL="2286000" lvl="4" indent="-228600" algn="l">
              <a:lnSpc>
                <a:spcPct val="130000"/>
              </a:lnSpc>
              <a:spcBef>
                <a:spcPts val="600"/>
              </a:spcBef>
              <a:spcAft>
                <a:spcPts val="0"/>
              </a:spcAft>
              <a:buClr>
                <a:schemeClr val="dk1"/>
              </a:buClr>
              <a:buSzPts val="1600"/>
              <a:buNone/>
              <a:defRPr sz="1600" b="1" dirty="0"/>
            </a:lvl5pPr>
            <a:lvl6pPr marL="2743200" lvl="5" indent="-228600" algn="l">
              <a:lnSpc>
                <a:spcPct val="90000"/>
              </a:lnSpc>
              <a:spcBef>
                <a:spcPts val="500"/>
              </a:spcBef>
              <a:spcAft>
                <a:spcPts val="0"/>
              </a:spcAft>
              <a:buClr>
                <a:schemeClr val="dk1"/>
              </a:buClr>
              <a:buSzPts val="1600"/>
              <a:buNone/>
              <a:defRPr sz="1600" b="1" dirty="0"/>
            </a:lvl6pPr>
            <a:lvl7pPr marL="3200400" lvl="6" indent="-228600" algn="l">
              <a:lnSpc>
                <a:spcPct val="90000"/>
              </a:lnSpc>
              <a:spcBef>
                <a:spcPts val="500"/>
              </a:spcBef>
              <a:spcAft>
                <a:spcPts val="0"/>
              </a:spcAft>
              <a:buClr>
                <a:schemeClr val="dk1"/>
              </a:buClr>
              <a:buSzPts val="1600"/>
              <a:buNone/>
              <a:defRPr sz="1600" b="1" dirty="0"/>
            </a:lvl7pPr>
            <a:lvl8pPr marL="3657600" lvl="7" indent="-228600" algn="l">
              <a:lnSpc>
                <a:spcPct val="90000"/>
              </a:lnSpc>
              <a:spcBef>
                <a:spcPts val="500"/>
              </a:spcBef>
              <a:spcAft>
                <a:spcPts val="0"/>
              </a:spcAft>
              <a:buClr>
                <a:schemeClr val="dk1"/>
              </a:buClr>
              <a:buSzPts val="1600"/>
              <a:buNone/>
              <a:defRPr sz="1600" b="1" dirty="0"/>
            </a:lvl8pPr>
            <a:lvl9pPr marL="4114800" lvl="8" indent="-228600" algn="l">
              <a:lnSpc>
                <a:spcPct val="90000"/>
              </a:lnSpc>
              <a:spcBef>
                <a:spcPts val="500"/>
              </a:spcBef>
              <a:spcAft>
                <a:spcPts val="0"/>
              </a:spcAft>
              <a:buClr>
                <a:schemeClr val="dk1"/>
              </a:buClr>
              <a:buSzPts val="1600"/>
              <a:buNone/>
              <a:defRPr sz="1600" b="1" dirty="0"/>
            </a:lvl9pPr>
          </a:lstStyle>
          <a:p>
            <a:endParaRPr dirty="0"/>
          </a:p>
        </p:txBody>
      </p:sp>
      <p:sp>
        <p:nvSpPr>
          <p:cNvPr id="76" name="Google Shape;76;p42"/>
          <p:cNvSpPr>
            <a:spLocks noGrp="1"/>
          </p:cNvSpPr>
          <p:nvPr>
            <p:ph type="body" idx="2"/>
          </p:nvPr>
        </p:nvSpPr>
        <p:spPr bwMode="white">
          <a:xfrm>
            <a:off x="685801" y="2514599"/>
            <a:ext cx="5067299" cy="3675063"/>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sp>
        <p:nvSpPr>
          <p:cNvPr id="77" name="Google Shape;77;p42"/>
          <p:cNvSpPr>
            <a:spLocks noGrp="1"/>
          </p:cNvSpPr>
          <p:nvPr>
            <p:ph type="body" idx="3"/>
          </p:nvPr>
        </p:nvSpPr>
        <p:spPr bwMode="white">
          <a:xfrm>
            <a:off x="6438900" y="1600200"/>
            <a:ext cx="5045074" cy="795851"/>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dk1"/>
              </a:buClr>
              <a:buSzPts val="1600"/>
              <a:buNone/>
              <a:defRPr sz="1600" b="0" dirty="0">
                <a:latin typeface="Lato Black"/>
                <a:ea typeface="Lato Black"/>
                <a:cs typeface="Lato Black"/>
                <a:sym typeface="Lato Black"/>
              </a:defRPr>
            </a:lvl1pPr>
            <a:lvl2pPr marL="914400" lvl="1" indent="-228600" algn="l">
              <a:lnSpc>
                <a:spcPct val="130000"/>
              </a:lnSpc>
              <a:spcBef>
                <a:spcPts val="600"/>
              </a:spcBef>
              <a:spcAft>
                <a:spcPts val="0"/>
              </a:spcAft>
              <a:buClr>
                <a:schemeClr val="dk1"/>
              </a:buClr>
              <a:buSzPts val="2000"/>
              <a:buNone/>
              <a:defRPr sz="2000" b="1" dirty="0"/>
            </a:lvl2pPr>
            <a:lvl3pPr marL="1371600" lvl="2" indent="-228600" algn="l">
              <a:lnSpc>
                <a:spcPct val="130000"/>
              </a:lnSpc>
              <a:spcBef>
                <a:spcPts val="600"/>
              </a:spcBef>
              <a:spcAft>
                <a:spcPts val="0"/>
              </a:spcAft>
              <a:buClr>
                <a:schemeClr val="dk1"/>
              </a:buClr>
              <a:buSzPts val="1800"/>
              <a:buNone/>
              <a:defRPr sz="1800" b="1" dirty="0"/>
            </a:lvl3pPr>
            <a:lvl4pPr marL="1828800" lvl="3" indent="-228600" algn="l">
              <a:lnSpc>
                <a:spcPct val="130000"/>
              </a:lnSpc>
              <a:spcBef>
                <a:spcPts val="600"/>
              </a:spcBef>
              <a:spcAft>
                <a:spcPts val="0"/>
              </a:spcAft>
              <a:buClr>
                <a:schemeClr val="dk1"/>
              </a:buClr>
              <a:buSzPts val="1600"/>
              <a:buNone/>
              <a:defRPr sz="1600" b="1" dirty="0"/>
            </a:lvl4pPr>
            <a:lvl5pPr marL="2286000" lvl="4" indent="-228600" algn="l">
              <a:lnSpc>
                <a:spcPct val="130000"/>
              </a:lnSpc>
              <a:spcBef>
                <a:spcPts val="600"/>
              </a:spcBef>
              <a:spcAft>
                <a:spcPts val="0"/>
              </a:spcAft>
              <a:buClr>
                <a:schemeClr val="dk1"/>
              </a:buClr>
              <a:buSzPts val="1600"/>
              <a:buNone/>
              <a:defRPr sz="1600" b="1" dirty="0"/>
            </a:lvl5pPr>
            <a:lvl6pPr marL="2743200" lvl="5" indent="-228600" algn="l">
              <a:lnSpc>
                <a:spcPct val="90000"/>
              </a:lnSpc>
              <a:spcBef>
                <a:spcPts val="500"/>
              </a:spcBef>
              <a:spcAft>
                <a:spcPts val="0"/>
              </a:spcAft>
              <a:buClr>
                <a:schemeClr val="dk1"/>
              </a:buClr>
              <a:buSzPts val="1600"/>
              <a:buNone/>
              <a:defRPr sz="1600" b="1" dirty="0"/>
            </a:lvl6pPr>
            <a:lvl7pPr marL="3200400" lvl="6" indent="-228600" algn="l">
              <a:lnSpc>
                <a:spcPct val="90000"/>
              </a:lnSpc>
              <a:spcBef>
                <a:spcPts val="500"/>
              </a:spcBef>
              <a:spcAft>
                <a:spcPts val="0"/>
              </a:spcAft>
              <a:buClr>
                <a:schemeClr val="dk1"/>
              </a:buClr>
              <a:buSzPts val="1600"/>
              <a:buNone/>
              <a:defRPr sz="1600" b="1" dirty="0"/>
            </a:lvl7pPr>
            <a:lvl8pPr marL="3657600" lvl="7" indent="-228600" algn="l">
              <a:lnSpc>
                <a:spcPct val="90000"/>
              </a:lnSpc>
              <a:spcBef>
                <a:spcPts val="500"/>
              </a:spcBef>
              <a:spcAft>
                <a:spcPts val="0"/>
              </a:spcAft>
              <a:buClr>
                <a:schemeClr val="dk1"/>
              </a:buClr>
              <a:buSzPts val="1600"/>
              <a:buNone/>
              <a:defRPr sz="1600" b="1" dirty="0"/>
            </a:lvl8pPr>
            <a:lvl9pPr marL="4114800" lvl="8" indent="-228600" algn="l">
              <a:lnSpc>
                <a:spcPct val="90000"/>
              </a:lnSpc>
              <a:spcBef>
                <a:spcPts val="500"/>
              </a:spcBef>
              <a:spcAft>
                <a:spcPts val="0"/>
              </a:spcAft>
              <a:buClr>
                <a:schemeClr val="dk1"/>
              </a:buClr>
              <a:buSzPts val="1600"/>
              <a:buNone/>
              <a:defRPr sz="1600" b="1" dirty="0"/>
            </a:lvl9pPr>
          </a:lstStyle>
          <a:p>
            <a:endParaRPr dirty="0"/>
          </a:p>
        </p:txBody>
      </p:sp>
      <p:sp>
        <p:nvSpPr>
          <p:cNvPr id="78" name="Google Shape;78;p42"/>
          <p:cNvSpPr>
            <a:spLocks noGrp="1"/>
          </p:cNvSpPr>
          <p:nvPr>
            <p:ph type="body" idx="4"/>
          </p:nvPr>
        </p:nvSpPr>
        <p:spPr bwMode="white">
          <a:xfrm>
            <a:off x="6438900" y="2514599"/>
            <a:ext cx="5045074" cy="3675063"/>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Light"/>
                <a:ea typeface="Open Sans Light"/>
                <a:cs typeface="Open Sans Light"/>
                <a:sym typeface="Open Sans Light"/>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endParaRPr dirty="0"/>
          </a:p>
        </p:txBody>
      </p:sp>
      <p:sp>
        <p:nvSpPr>
          <p:cNvPr id="79" name="Google Shape;79;p42"/>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80" name="Google Shape;80;p42"/>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81" name="Google Shape;81;p42"/>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
        <p:nvSpPr>
          <p:cNvPr id="82" name="Google Shape;82;p42"/>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cxnSp>
        <p:nvCxnSpPr>
          <p:cNvPr id="83" name="Google Shape;83;p42"/>
          <p:cNvCxnSpPr/>
          <p:nvPr/>
        </p:nvCxnSpPr>
        <p:spPr bwMode="white">
          <a:xfrm>
            <a:off x="6096000" y="1600200"/>
            <a:ext cx="0" cy="4571998"/>
          </a:xfrm>
          <a:prstGeom prst="straightConnector1">
            <a:avLst/>
          </a:prstGeom>
          <a:noFill/>
          <a:ln w="12700" cap="flat">
            <a:solidFill>
              <a:schemeClr val="lt2"/>
            </a:solidFill>
            <a:prstDash val="solid"/>
            <a:miter/>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236018" y="127001"/>
            <a:ext cx="11691532" cy="957772"/>
          </a:xfrm>
          <a:ln>
            <a:headEnd type="none"/>
            <a:tailEnd type="none"/>
          </a:ln>
        </p:spPr>
        <p:txBody>
          <a:bodyPr wrap="square"/>
          <a:lstStyle/>
          <a:p>
            <a:r>
              <a:rPr lang="en-US" dirty="0"/>
              <a:t>Click to edit Master title style</a:t>
            </a:r>
          </a:p>
        </p:txBody>
      </p:sp>
      <p:sp>
        <p:nvSpPr>
          <p:cNvPr id="3" name="Content Placeholder 2"/>
          <p:cNvSpPr>
            <a:spLocks noGrp="1"/>
          </p:cNvSpPr>
          <p:nvPr>
            <p:ph idx="1"/>
          </p:nvPr>
        </p:nvSpPr>
        <p:spPr bwMode="white">
          <a:xfrm>
            <a:off x="236018" y="1176867"/>
            <a:ext cx="11691532" cy="5147733"/>
          </a:xfrm>
          <a:ln>
            <a:headEnd type="none"/>
            <a:tailEnd type="none"/>
          </a:ln>
        </p:spPr>
        <p:txBody>
          <a:bodyPr wrap="square"/>
          <a:lstStyle>
            <a:lvl1pPr>
              <a:defRPr sz="2000" dirty="0"/>
            </a:lvl1pPr>
            <a:lvl2pPr>
              <a:defRPr sz="1667" dirty="0"/>
            </a:lvl2pPr>
            <a:lvl3pPr>
              <a:defRPr sz="1500" dirty="0"/>
            </a:lvl3pPr>
            <a:lvl4pPr>
              <a:defRPr sz="1500" dirty="0"/>
            </a:lvl4pPr>
            <a:lvl5pPr>
              <a:defRPr sz="1500" dirty="0"/>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10"/>
          </p:nvPr>
        </p:nvSpPr>
        <p:spPr bwMode="white">
          <a:ln>
            <a:headEnd type="none"/>
            <a:tailEnd type="none"/>
          </a:ln>
        </p:spPr>
        <p:txBody>
          <a:bodyPr wrap="square"/>
          <a:lstStyle/>
          <a:p>
            <a:fld id="{4734EAE1-CE9D-A14A-80BD-9018CA4D58A9}" type="datetime1">
              <a:rPr lang="en-US" dirty="0"/>
              <a:t>7/9/2025</a:t>
            </a:fld>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p>
            <a:fld id="{DB9E4368-C45C-9C4F-9597-D6088AA20994}" type="slidenum">
              <a:rPr lang="en-US" dirty="0"/>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Title Body Copy Footer 2">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white">
          <a:xfrm>
            <a:off x="248479" y="1186832"/>
            <a:ext cx="11723387" cy="5180101"/>
          </a:xfrm>
          <a:prstGeom prst="rect">
            <a:avLst/>
          </a:prstGeom>
          <a:ln>
            <a:headEnd type="none"/>
            <a:tailEnd type="none"/>
          </a:ln>
        </p:spPr>
        <p:txBody>
          <a:bodyPr wrap="square" lIns="91440" tIns="45720" rIns="91440" bIns="45720">
            <a:noAutofit/>
          </a:bodyPr>
          <a:lstStyle>
            <a:lvl1pPr>
              <a:defRPr sz="2000" dirty="0"/>
            </a:lvl1pPr>
          </a:lstStyle>
          <a:p>
            <a:r>
              <a:rPr lang="en-US" dirty="0"/>
              <a:t>Click to add text</a:t>
            </a:r>
          </a:p>
        </p:txBody>
      </p:sp>
      <p:sp>
        <p:nvSpPr>
          <p:cNvPr id="10" name="Title 9"/>
          <p:cNvSpPr>
            <a:spLocks noGrp="1"/>
          </p:cNvSpPr>
          <p:nvPr>
            <p:ph type="title"/>
          </p:nvPr>
        </p:nvSpPr>
        <p:spPr bwMode="white">
          <a:xfrm>
            <a:off x="248479" y="134564"/>
            <a:ext cx="11723388" cy="982869"/>
          </a:xfrm>
          <a:ln>
            <a:headEnd type="none"/>
            <a:tailEnd type="none"/>
          </a:ln>
        </p:spPr>
        <p:txBody>
          <a:bodyPr wrap="square"/>
          <a:lstStyle/>
          <a:p>
            <a:r>
              <a:rPr lang="en-US" dirty="0"/>
              <a:t>Click to edit Master title style</a:t>
            </a:r>
          </a:p>
        </p:txBody>
      </p:sp>
      <p:sp>
        <p:nvSpPr>
          <p:cNvPr id="3" name="Slide Number Placeholder 26"/>
          <p:cNvSpPr>
            <a:spLocks noGrp="1"/>
          </p:cNvSpPr>
          <p:nvPr>
            <p:ph type="sldNum" sz="quarter" idx="4"/>
          </p:nvPr>
        </p:nvSpPr>
        <p:spPr bwMode="white">
          <a:xfrm>
            <a:off x="9295990" y="6400063"/>
            <a:ext cx="2742406" cy="365125"/>
          </a:xfrm>
          <a:prstGeom prst="rect">
            <a:avLst/>
          </a:prstGeom>
          <a:ln>
            <a:headEnd type="none"/>
            <a:tailEnd type="none"/>
          </a:ln>
        </p:spPr>
        <p:txBody>
          <a:bodyPr wrap="square" lIns="91440" tIns="45720" rIns="91440" bIns="45720" anchor="ctr"/>
          <a:lstStyle>
            <a:lvl1pPr algn="r">
              <a:defRPr sz="1000" dirty="0">
                <a:solidFill>
                  <a:schemeClr val="tx1">
                    <a:tint val="75000"/>
                  </a:schemeClr>
                </a:solidFill>
              </a:defRPr>
            </a:lvl1pPr>
          </a:lstStyle>
          <a:p>
            <a:fld id="{DB9E4368-C45C-9C4F-9597-D6088AA20994}" type="slidenum">
              <a:rPr lang="en-US" dirty="0"/>
              <a:t>‹#›</a:t>
            </a:fld>
            <a:endParaRPr lang="en-US" dirty="0"/>
          </a:p>
        </p:txBody>
      </p:sp>
      <p:sp>
        <p:nvSpPr>
          <p:cNvPr id="2" name="Date Placeholder 1"/>
          <p:cNvSpPr>
            <a:spLocks noGrp="1"/>
          </p:cNvSpPr>
          <p:nvPr>
            <p:ph type="dt" sz="half" idx="10"/>
          </p:nvPr>
        </p:nvSpPr>
        <p:spPr bwMode="white">
          <a:ln>
            <a:headEnd type="none"/>
            <a:tailEnd type="none"/>
          </a:ln>
        </p:spPr>
        <p:txBody>
          <a:bodyPr wrap="square"/>
          <a:lstStyle/>
          <a:p>
            <a:fld id="{4734EAE1-CE9D-A14A-80BD-9018CA4D58A9}" type="datetime1">
              <a:rPr lang="en-US" dirty="0"/>
              <a:t>7/9/2025</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Subhead Body Copy Footer">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white">
          <a:xfrm>
            <a:off x="248479" y="1595813"/>
            <a:ext cx="11723387" cy="4771120"/>
          </a:xfrm>
          <a:prstGeom prst="rect">
            <a:avLst/>
          </a:prstGeom>
          <a:ln>
            <a:headEnd type="none"/>
            <a:tailEnd type="none"/>
          </a:ln>
        </p:spPr>
        <p:txBody>
          <a:bodyPr wrap="square" lIns="91440" tIns="45720" rIns="91440" bIns="45720">
            <a:noAutofit/>
          </a:bodyPr>
          <a:lstStyle>
            <a:lvl1pPr>
              <a:defRPr sz="2000" dirty="0"/>
            </a:lvl1pPr>
          </a:lstStyle>
          <a:p>
            <a:r>
              <a:rPr lang="en-US" dirty="0"/>
              <a:t>Click to add text</a:t>
            </a:r>
          </a:p>
        </p:txBody>
      </p:sp>
      <p:sp>
        <p:nvSpPr>
          <p:cNvPr id="10" name="Title 9"/>
          <p:cNvSpPr>
            <a:spLocks noGrp="1"/>
          </p:cNvSpPr>
          <p:nvPr>
            <p:ph type="title"/>
          </p:nvPr>
        </p:nvSpPr>
        <p:spPr bwMode="white">
          <a:xfrm>
            <a:off x="248479" y="134564"/>
            <a:ext cx="11723388" cy="982869"/>
          </a:xfrm>
          <a:ln>
            <a:headEnd type="none"/>
            <a:tailEnd type="none"/>
          </a:ln>
        </p:spPr>
        <p:txBody>
          <a:bodyPr wrap="square"/>
          <a:lstStyle/>
          <a:p>
            <a:r>
              <a:rPr lang="en-US" dirty="0"/>
              <a:t>Click to edit Master</a:t>
            </a:r>
          </a:p>
        </p:txBody>
      </p:sp>
      <p:sp>
        <p:nvSpPr>
          <p:cNvPr id="3" name="Slide Number Placeholder 26"/>
          <p:cNvSpPr>
            <a:spLocks noGrp="1"/>
          </p:cNvSpPr>
          <p:nvPr>
            <p:ph type="sldNum" sz="quarter" idx="4"/>
          </p:nvPr>
        </p:nvSpPr>
        <p:spPr bwMode="white">
          <a:xfrm>
            <a:off x="9295990" y="6400063"/>
            <a:ext cx="2742406" cy="365125"/>
          </a:xfrm>
          <a:prstGeom prst="rect">
            <a:avLst/>
          </a:prstGeom>
          <a:ln>
            <a:headEnd type="none"/>
            <a:tailEnd type="none"/>
          </a:ln>
        </p:spPr>
        <p:txBody>
          <a:bodyPr wrap="square" lIns="91440" tIns="45720" rIns="91440" bIns="45720" anchor="ctr"/>
          <a:lstStyle>
            <a:lvl1pPr algn="r">
              <a:defRPr sz="1000" dirty="0">
                <a:solidFill>
                  <a:schemeClr val="tx1">
                    <a:tint val="75000"/>
                  </a:schemeClr>
                </a:solidFill>
              </a:defRPr>
            </a:lvl1pPr>
          </a:lstStyle>
          <a:p>
            <a:fld id="{DB9E4368-C45C-9C4F-9597-D6088AA20994}" type="slidenum">
              <a:rPr lang="en-US" dirty="0"/>
              <a:t>‹#›</a:t>
            </a:fld>
            <a:endParaRPr lang="en-US" dirty="0"/>
          </a:p>
        </p:txBody>
      </p:sp>
      <p:sp>
        <p:nvSpPr>
          <p:cNvPr id="2" name="Text Placeholder 2"/>
          <p:cNvSpPr>
            <a:spLocks noGrp="1"/>
          </p:cNvSpPr>
          <p:nvPr>
            <p:ph idx="10" hasCustomPrompt="1"/>
          </p:nvPr>
        </p:nvSpPr>
        <p:spPr bwMode="white">
          <a:xfrm>
            <a:off x="248479" y="1117433"/>
            <a:ext cx="11723387" cy="284370"/>
          </a:xfrm>
          <a:prstGeom prst="rect">
            <a:avLst/>
          </a:prstGeom>
          <a:ln>
            <a:headEnd type="none"/>
            <a:tailEnd type="none"/>
          </a:ln>
        </p:spPr>
        <p:txBody>
          <a:bodyPr wrap="square" lIns="91440" tIns="45720" rIns="91440" bIns="45720">
            <a:noAutofit/>
          </a:bodyPr>
          <a:lstStyle>
            <a:lvl1pPr marL="0" indent="0">
              <a:lnSpc>
                <a:spcPct val="100000"/>
              </a:lnSpc>
              <a:buNone/>
              <a:defRPr sz="1667" dirty="0">
                <a:solidFill>
                  <a:srgbClr val="00B0F0"/>
                </a:solidFill>
              </a:defRPr>
            </a:lvl1pPr>
          </a:lstStyle>
          <a:p>
            <a:r>
              <a:rPr lang="en-US" dirty="0"/>
              <a:t>Click to add subhead</a:t>
            </a:r>
          </a:p>
        </p:txBody>
      </p:sp>
      <p:sp>
        <p:nvSpPr>
          <p:cNvPr id="4" name="Date Placeholder 3"/>
          <p:cNvSpPr>
            <a:spLocks noGrp="1"/>
          </p:cNvSpPr>
          <p:nvPr>
            <p:ph type="dt" sz="half" idx="11"/>
          </p:nvPr>
        </p:nvSpPr>
        <p:spPr bwMode="white">
          <a:ln>
            <a:headEnd type="none"/>
            <a:tailEnd type="none"/>
          </a:ln>
        </p:spPr>
        <p:txBody>
          <a:bodyPr wrap="square"/>
          <a:lstStyle/>
          <a:p>
            <a:fld id="{4734EAE1-CE9D-A14A-80BD-9018CA4D58A9}" type="datetime1">
              <a:rPr lang="en-US" dirty="0"/>
              <a:t>7/9/2025</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Body Copy Footer">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white">
          <a:xfrm>
            <a:off x="248479" y="1197429"/>
            <a:ext cx="11723387" cy="5169504"/>
          </a:xfrm>
          <a:prstGeom prst="rect">
            <a:avLst/>
          </a:prstGeom>
          <a:ln>
            <a:headEnd type="none"/>
            <a:tailEnd type="none"/>
          </a:ln>
        </p:spPr>
        <p:txBody>
          <a:bodyPr wrap="square" lIns="91440" tIns="45720" rIns="91440" bIns="45720">
            <a:noAutofit/>
          </a:bodyPr>
          <a:lstStyle>
            <a:lvl1pPr>
              <a:defRPr sz="2000" dirty="0"/>
            </a:lvl1pPr>
          </a:lstStyle>
          <a:p>
            <a:r>
              <a:rPr lang="en-US" dirty="0"/>
              <a:t>Click to add text</a:t>
            </a:r>
          </a:p>
        </p:txBody>
      </p:sp>
      <p:sp>
        <p:nvSpPr>
          <p:cNvPr id="10" name="Title 9"/>
          <p:cNvSpPr>
            <a:spLocks noGrp="1"/>
          </p:cNvSpPr>
          <p:nvPr>
            <p:ph type="title"/>
          </p:nvPr>
        </p:nvSpPr>
        <p:spPr bwMode="white">
          <a:xfrm>
            <a:off x="248479" y="134564"/>
            <a:ext cx="11731854" cy="982869"/>
          </a:xfrm>
          <a:ln>
            <a:headEnd type="none"/>
            <a:tailEnd type="none"/>
          </a:ln>
        </p:spPr>
        <p:txBody>
          <a:bodyPr wrap="square"/>
          <a:lstStyle/>
          <a:p>
            <a:r>
              <a:rPr lang="en-US" dirty="0"/>
              <a:t>Click to edit Master title style</a:t>
            </a:r>
          </a:p>
        </p:txBody>
      </p:sp>
      <p:sp>
        <p:nvSpPr>
          <p:cNvPr id="4" name="Slide Number Placeholder 26"/>
          <p:cNvSpPr>
            <a:spLocks noGrp="1"/>
          </p:cNvSpPr>
          <p:nvPr>
            <p:ph type="sldNum" sz="quarter" idx="4"/>
          </p:nvPr>
        </p:nvSpPr>
        <p:spPr bwMode="white">
          <a:xfrm>
            <a:off x="9295990" y="6400063"/>
            <a:ext cx="2742406" cy="365125"/>
          </a:xfrm>
          <a:prstGeom prst="rect">
            <a:avLst/>
          </a:prstGeom>
          <a:ln>
            <a:headEnd type="none"/>
            <a:tailEnd type="none"/>
          </a:ln>
        </p:spPr>
        <p:txBody>
          <a:bodyPr wrap="square" lIns="91440" tIns="45720" rIns="91440" bIns="45720" anchor="ctr"/>
          <a:lstStyle>
            <a:lvl1pPr algn="r">
              <a:defRPr sz="1000" dirty="0">
                <a:solidFill>
                  <a:schemeClr val="tx1">
                    <a:tint val="75000"/>
                  </a:schemeClr>
                </a:solidFill>
              </a:defRPr>
            </a:lvl1pPr>
          </a:lstStyle>
          <a:p>
            <a:fld id="{DB9E4368-C45C-9C4F-9597-D6088AA20994}" type="slidenum">
              <a:rPr lang="en-US" dirty="0"/>
              <a:t>‹#›</a:t>
            </a:fld>
            <a:endParaRPr lang="en-US" dirty="0"/>
          </a:p>
        </p:txBody>
      </p:sp>
      <p:sp>
        <p:nvSpPr>
          <p:cNvPr id="2" name="Date Placeholder 1"/>
          <p:cNvSpPr>
            <a:spLocks noGrp="1"/>
          </p:cNvSpPr>
          <p:nvPr>
            <p:ph type="dt" sz="half" idx="10"/>
          </p:nvPr>
        </p:nvSpPr>
        <p:spPr bwMode="white">
          <a:ln>
            <a:headEnd type="none"/>
            <a:tailEnd type="none"/>
          </a:ln>
        </p:spPr>
        <p:txBody>
          <a:bodyPr wrap="square"/>
          <a:lstStyle/>
          <a:p>
            <a:fld id="{4734EAE1-CE9D-A14A-80BD-9018CA4D58A9}" type="datetime1">
              <a:rPr lang="en-US" dirty="0"/>
              <a:t>7/9/2025</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Only footer">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Click to edit Master title style</a:t>
            </a:r>
          </a:p>
        </p:txBody>
      </p:sp>
      <p:sp>
        <p:nvSpPr>
          <p:cNvPr id="5" name="Date Placeholder 4"/>
          <p:cNvSpPr>
            <a:spLocks noGrp="1"/>
          </p:cNvSpPr>
          <p:nvPr>
            <p:ph type="dt" sz="half" idx="10"/>
          </p:nvPr>
        </p:nvSpPr>
        <p:spPr bwMode="white">
          <a:ln>
            <a:headEnd type="none"/>
            <a:tailEnd type="none"/>
          </a:ln>
        </p:spPr>
        <p:txBody>
          <a:bodyPr wrap="square"/>
          <a:lstStyle/>
          <a:p>
            <a:fld id="{4734EAE1-CE9D-A14A-80BD-9018CA4D58A9}" type="datetime1">
              <a:rPr lang="en-US" dirty="0"/>
              <a:t>7/9/2025</a:t>
            </a:fld>
            <a:endParaRPr lang="en-US" dirty="0"/>
          </a:p>
        </p:txBody>
      </p:sp>
      <p:sp>
        <p:nvSpPr>
          <p:cNvPr id="8" name="Slide Number Placeholder 7"/>
          <p:cNvSpPr>
            <a:spLocks noGrp="1"/>
          </p:cNvSpPr>
          <p:nvPr>
            <p:ph type="sldNum" sz="quarter" idx="12"/>
          </p:nvPr>
        </p:nvSpPr>
        <p:spPr bwMode="white">
          <a:ln>
            <a:headEnd type="none"/>
            <a:tailEnd type="none"/>
          </a:ln>
        </p:spPr>
        <p:txBody>
          <a:bodyPr wrap="square"/>
          <a:lstStyle/>
          <a:p>
            <a:fld id="{DB9E4368-C45C-9C4F-9597-D6088AA20994}" type="slidenum">
              <a:rPr lang="en-US" dirty="0"/>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7 Title Only">
    <p:spTree>
      <p:nvGrpSpPr>
        <p:cNvPr id="1" name=""/>
        <p:cNvGrpSpPr/>
        <p:nvPr/>
      </p:nvGrpSpPr>
      <p:grpSpPr>
        <a:xfrm>
          <a:off x="0" y="0"/>
          <a:ext cx="0" cy="0"/>
          <a:chOff x="0" y="0"/>
          <a:chExt cx="0" cy="0"/>
        </a:xfrm>
      </p:grpSpPr>
      <p:sp>
        <p:nvSpPr>
          <p:cNvPr id="2" name="Slide Number Placeholder 26"/>
          <p:cNvSpPr>
            <a:spLocks noGrp="1"/>
          </p:cNvSpPr>
          <p:nvPr>
            <p:ph type="sldNum" sz="quarter" idx="4"/>
          </p:nvPr>
        </p:nvSpPr>
        <p:spPr bwMode="white">
          <a:xfrm>
            <a:off x="9295990" y="6400063"/>
            <a:ext cx="2742406" cy="365125"/>
          </a:xfrm>
          <a:prstGeom prst="rect">
            <a:avLst/>
          </a:prstGeom>
          <a:ln>
            <a:headEnd type="none"/>
            <a:tailEnd type="none"/>
          </a:ln>
        </p:spPr>
        <p:txBody>
          <a:bodyPr wrap="square" lIns="91440" tIns="45720" rIns="91440" bIns="45720" anchor="ctr"/>
          <a:lstStyle>
            <a:lvl1pPr algn="r">
              <a:defRPr sz="1000" dirty="0">
                <a:solidFill>
                  <a:schemeClr val="tx1">
                    <a:tint val="75000"/>
                  </a:schemeClr>
                </a:solidFill>
              </a:defRPr>
            </a:lvl1pPr>
          </a:lstStyle>
          <a:p>
            <a:fld id="{DB9E4368-C45C-9C4F-9597-D6088AA20994}" type="slidenum">
              <a:rPr lang="en-US" dirty="0"/>
              <a:t>‹#›</a:t>
            </a:fld>
            <a:endParaRPr lang="en-US" dirty="0"/>
          </a:p>
        </p:txBody>
      </p:sp>
      <p:sp>
        <p:nvSpPr>
          <p:cNvPr id="3" name="Date Placeholder 2"/>
          <p:cNvSpPr>
            <a:spLocks noGrp="1"/>
          </p:cNvSpPr>
          <p:nvPr>
            <p:ph type="dt" sz="half" idx="10"/>
          </p:nvPr>
        </p:nvSpPr>
        <p:spPr bwMode="white">
          <a:ln>
            <a:headEnd type="none"/>
            <a:tailEnd type="none"/>
          </a:ln>
        </p:spPr>
        <p:txBody>
          <a:bodyPr wrap="square"/>
          <a:lstStyle/>
          <a:p>
            <a:fld id="{4734EAE1-CE9D-A14A-80BD-9018CA4D58A9}" type="datetime1">
              <a:rPr lang="en-US" dirty="0"/>
              <a:t>7/9/2025</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Agenda footer">
    <p:spTree>
      <p:nvGrpSpPr>
        <p:cNvPr id="1" name=""/>
        <p:cNvGrpSpPr/>
        <p:nvPr/>
      </p:nvGrpSpPr>
      <p:grpSpPr>
        <a:xfrm>
          <a:off x="0" y="0"/>
          <a:ext cx="0" cy="0"/>
          <a:chOff x="0" y="0"/>
          <a:chExt cx="0" cy="0"/>
        </a:xfrm>
      </p:grpSpPr>
      <p:pic>
        <p:nvPicPr>
          <p:cNvPr id="4" name="Picture 3"/>
          <p:cNvPicPr>
            <a:picLocks noChangeAspect="1"/>
          </p:cNvPicPr>
          <p:nvPr/>
        </p:nvPicPr>
        <p:blipFill>
          <a:blip r:embed="rId2">
            <a:lum/>
          </a:blip>
          <a:srcRect/>
          <a:stretch>
            <a:fillRect/>
          </a:stretch>
        </p:blipFill>
        <p:spPr bwMode="white">
          <a:xfrm>
            <a:off x="765263" y="824365"/>
            <a:ext cx="4896821" cy="4907232"/>
          </a:xfrm>
          <a:prstGeom prst="rect">
            <a:avLst/>
          </a:prstGeom>
          <a:ln>
            <a:headEnd type="none"/>
            <a:tailEnd type="none"/>
          </a:ln>
        </p:spPr>
      </p:pic>
      <p:sp>
        <p:nvSpPr>
          <p:cNvPr id="9" name="Google Shape;88;p135"/>
          <p:cNvSpPr>
            <a:spLocks noGrp="1"/>
          </p:cNvSpPr>
          <p:nvPr>
            <p:ph type="body" idx="1" hasCustomPrompt="1"/>
          </p:nvPr>
        </p:nvSpPr>
        <p:spPr bwMode="white">
          <a:xfrm>
            <a:off x="6588741" y="1171187"/>
            <a:ext cx="5275719" cy="4560409"/>
          </a:xfrm>
          <a:prstGeom prst="rect">
            <a:avLst/>
          </a:prstGeom>
          <a:noFill/>
          <a:ln>
            <a:noFill/>
            <a:headEnd type="none"/>
            <a:tailEnd type="none"/>
          </a:ln>
        </p:spPr>
        <p:txBody>
          <a:bodyPr wrap="square" lIns="0" tIns="0" rIns="0" bIns="0" anchor="t">
            <a:noAutofit/>
          </a:bodyPr>
          <a:lstStyle>
            <a:lvl1pPr marL="380985" indent="-317487" algn="l">
              <a:lnSpc>
                <a:spcPct val="100000"/>
              </a:lnSpc>
              <a:spcBef>
                <a:spcPts val="667"/>
              </a:spcBef>
              <a:spcAft>
                <a:spcPts val="0"/>
              </a:spcAft>
              <a:buClr>
                <a:schemeClr val="dk1"/>
              </a:buClr>
              <a:buSzPts val="2400"/>
              <a:buFont typeface="Lato"/>
              <a:buChar char="•"/>
              <a:defRPr sz="2000" b="0" i="0" u="none" dirty="0">
                <a:solidFill>
                  <a:srgbClr val="3D4443"/>
                </a:solidFill>
              </a:defRPr>
            </a:lvl1pPr>
            <a:lvl2pPr marL="761970" lvl="1" indent="-264573" algn="l">
              <a:lnSpc>
                <a:spcPct val="100000"/>
              </a:lnSpc>
              <a:spcBef>
                <a:spcPts val="833"/>
              </a:spcBef>
              <a:spcAft>
                <a:spcPts val="0"/>
              </a:spcAft>
              <a:buClr>
                <a:schemeClr val="accent6"/>
              </a:buClr>
              <a:buSzPts val="1400"/>
              <a:buFont typeface="Arial"/>
              <a:buChar char="–"/>
              <a:defRPr sz="1167" b="0" i="0" u="none" dirty="0">
                <a:solidFill>
                  <a:schemeClr val="dk1"/>
                </a:solidFill>
                <a:latin typeface="Open Sans"/>
                <a:ea typeface="Open Sans"/>
                <a:cs typeface="Open Sans"/>
                <a:sym typeface="Lato"/>
              </a:defRPr>
            </a:lvl2pPr>
            <a:lvl3pPr marL="1142954" lvl="2" indent="-248698" algn="l">
              <a:lnSpc>
                <a:spcPct val="100000"/>
              </a:lnSpc>
              <a:spcBef>
                <a:spcPts val="833"/>
              </a:spcBef>
              <a:spcAft>
                <a:spcPts val="0"/>
              </a:spcAft>
              <a:buClr>
                <a:schemeClr val="accent6"/>
              </a:buClr>
              <a:buSzPts val="1100"/>
              <a:buFont typeface="Arial"/>
              <a:buChar char="•"/>
              <a:defRPr sz="917" b="0" i="0" u="none" dirty="0">
                <a:solidFill>
                  <a:schemeClr val="dk1"/>
                </a:solidFill>
                <a:latin typeface="Lato"/>
                <a:ea typeface="Lato"/>
                <a:cs typeface="Lato"/>
                <a:sym typeface="Lato"/>
              </a:defRPr>
            </a:lvl3pPr>
            <a:lvl4pPr marL="1523939" lvl="3" indent="-238115" algn="l">
              <a:lnSpc>
                <a:spcPct val="100000"/>
              </a:lnSpc>
              <a:spcBef>
                <a:spcPts val="833"/>
              </a:spcBef>
              <a:spcAft>
                <a:spcPts val="0"/>
              </a:spcAft>
              <a:buClr>
                <a:srgbClr val="91918F"/>
              </a:buClr>
              <a:buSzPts val="900"/>
              <a:buFont typeface="Arial"/>
              <a:buChar char="–"/>
              <a:defRPr sz="750" b="0" i="0" u="none" dirty="0">
                <a:solidFill>
                  <a:srgbClr val="91918F"/>
                </a:solidFill>
                <a:latin typeface="Lato"/>
                <a:ea typeface="Lato"/>
                <a:cs typeface="Lato"/>
                <a:sym typeface="Lato"/>
              </a:defRPr>
            </a:lvl4pPr>
            <a:lvl5pPr marL="1904924" lvl="4" indent="-227533" algn="l">
              <a:lnSpc>
                <a:spcPct val="100000"/>
              </a:lnSpc>
              <a:spcBef>
                <a:spcPts val="833"/>
              </a:spcBef>
              <a:spcAft>
                <a:spcPts val="0"/>
              </a:spcAft>
              <a:buClr>
                <a:srgbClr val="91918F"/>
              </a:buClr>
              <a:buSzPts val="700"/>
              <a:buFont typeface="Arial"/>
              <a:buChar char="»"/>
              <a:defRPr sz="583" b="0" i="0" u="none" dirty="0">
                <a:solidFill>
                  <a:srgbClr val="91918F"/>
                </a:solidFill>
                <a:latin typeface="Lato"/>
                <a:ea typeface="Lato"/>
                <a:cs typeface="Lato"/>
                <a:sym typeface="Lato"/>
              </a:defRPr>
            </a:lvl5pPr>
            <a:lvl6pPr marL="2285909" lvl="5" indent="-222241" algn="l">
              <a:lnSpc>
                <a:spcPct val="100000"/>
              </a:lnSpc>
              <a:spcBef>
                <a:spcPts val="833"/>
              </a:spcBef>
              <a:spcAft>
                <a:spcPts val="0"/>
              </a:spcAft>
              <a:buClr>
                <a:schemeClr val="lt2"/>
              </a:buClr>
              <a:buSzPts val="600"/>
              <a:buFont typeface="Arial"/>
              <a:buChar char="•"/>
              <a:defRPr sz="500" b="0" i="0" u="none" dirty="0">
                <a:solidFill>
                  <a:schemeClr val="lt2"/>
                </a:solidFill>
                <a:latin typeface="Lato"/>
                <a:ea typeface="Lato"/>
                <a:cs typeface="Lato"/>
                <a:sym typeface="Lato"/>
              </a:defRPr>
            </a:lvl6pPr>
            <a:lvl7pPr marL="2666893" lvl="6" indent="-222241" algn="l">
              <a:lnSpc>
                <a:spcPct val="100000"/>
              </a:lnSpc>
              <a:spcBef>
                <a:spcPts val="833"/>
              </a:spcBef>
              <a:spcAft>
                <a:spcPts val="0"/>
              </a:spcAft>
              <a:buClr>
                <a:schemeClr val="lt2"/>
              </a:buClr>
              <a:buSzPts val="600"/>
              <a:buFont typeface="Arial"/>
              <a:buChar char="•"/>
              <a:defRPr sz="500" b="0" i="0" u="none" dirty="0">
                <a:solidFill>
                  <a:schemeClr val="lt2"/>
                </a:solidFill>
                <a:latin typeface="Lato"/>
                <a:ea typeface="Lato"/>
                <a:cs typeface="Lato"/>
                <a:sym typeface="Lato"/>
              </a:defRPr>
            </a:lvl7pPr>
            <a:lvl8pPr marL="3047878" lvl="7" indent="-222241" algn="l">
              <a:lnSpc>
                <a:spcPct val="100000"/>
              </a:lnSpc>
              <a:spcBef>
                <a:spcPts val="833"/>
              </a:spcBef>
              <a:spcAft>
                <a:spcPts val="0"/>
              </a:spcAft>
              <a:buClr>
                <a:schemeClr val="lt2"/>
              </a:buClr>
              <a:buSzPts val="600"/>
              <a:buFont typeface="Arial"/>
              <a:buChar char="•"/>
              <a:defRPr sz="500" b="0" i="0" u="none" dirty="0">
                <a:solidFill>
                  <a:schemeClr val="lt2"/>
                </a:solidFill>
                <a:latin typeface="Lato"/>
                <a:ea typeface="Lato"/>
                <a:cs typeface="Lato"/>
                <a:sym typeface="Lato"/>
              </a:defRPr>
            </a:lvl8pPr>
            <a:lvl9pPr marL="3428863" lvl="8" indent="-222241" algn="l">
              <a:lnSpc>
                <a:spcPct val="100000"/>
              </a:lnSpc>
              <a:spcBef>
                <a:spcPts val="833"/>
              </a:spcBef>
              <a:spcAft>
                <a:spcPts val="833"/>
              </a:spcAft>
              <a:buClr>
                <a:schemeClr val="lt2"/>
              </a:buClr>
              <a:buSzPts val="600"/>
              <a:buFont typeface="Arial"/>
              <a:buChar char="•"/>
              <a:defRPr sz="500" b="0" i="0" u="none" dirty="0">
                <a:solidFill>
                  <a:schemeClr val="lt2"/>
                </a:solidFill>
                <a:latin typeface="Lato"/>
                <a:ea typeface="Lato"/>
                <a:cs typeface="Lato"/>
                <a:sym typeface="Lato"/>
              </a:defRPr>
            </a:lvl9pPr>
          </a:lstStyle>
          <a:p>
            <a:r>
              <a:rPr lang="en-US" dirty="0"/>
              <a:t>Text</a:t>
            </a:r>
          </a:p>
          <a:p>
            <a:endParaRPr lang="en-US" dirty="0"/>
          </a:p>
          <a:p>
            <a:endParaRPr lang="en-US" dirty="0"/>
          </a:p>
          <a:p>
            <a:endParaRPr lang="en-US" dirty="0"/>
          </a:p>
          <a:p>
            <a:endParaRPr lang="en-US" dirty="0"/>
          </a:p>
          <a:p>
            <a:pPr lvl="1"/>
            <a:endParaRPr dirty="0"/>
          </a:p>
        </p:txBody>
      </p:sp>
      <p:pic>
        <p:nvPicPr>
          <p:cNvPr id="10" name="Picture 9" descr="Logo&#10;&#10;Description automatically generated"/>
          <p:cNvPicPr>
            <a:picLocks noChangeAspect="1"/>
          </p:cNvPicPr>
          <p:nvPr/>
        </p:nvPicPr>
        <p:blipFill>
          <a:blip r:embed="rId3">
            <a:lum/>
          </a:blip>
          <a:srcRect/>
          <a:stretch>
            <a:fillRect/>
          </a:stretch>
        </p:blipFill>
        <p:spPr bwMode="white">
          <a:xfrm>
            <a:off x="161888" y="6366575"/>
            <a:ext cx="1777033" cy="401542"/>
          </a:xfrm>
          <a:prstGeom prst="rect">
            <a:avLst/>
          </a:prstGeom>
          <a:ln>
            <a:headEnd type="none"/>
            <a:tailEnd type="none"/>
          </a:ln>
        </p:spPr>
      </p:pic>
      <p:pic>
        <p:nvPicPr>
          <p:cNvPr id="11" name="Picture 10"/>
          <p:cNvPicPr>
            <a:picLocks noChangeAspect="1"/>
          </p:cNvPicPr>
          <p:nvPr/>
        </p:nvPicPr>
        <p:blipFill>
          <a:blip r:embed="rId4">
            <a:lum/>
          </a:blip>
          <a:srcRect/>
          <a:stretch>
            <a:fillRect/>
          </a:stretch>
        </p:blipFill>
        <p:spPr bwMode="white">
          <a:xfrm>
            <a:off x="2046310" y="6532384"/>
            <a:ext cx="9663090" cy="136741"/>
          </a:xfrm>
          <a:prstGeom prst="rect">
            <a:avLst/>
          </a:prstGeom>
          <a:ln>
            <a:headEnd type="none"/>
            <a:tailEnd type="none"/>
          </a:ln>
        </p:spPr>
      </p:pic>
      <p:sp>
        <p:nvSpPr>
          <p:cNvPr id="6" name="Date Placeholder 5"/>
          <p:cNvSpPr>
            <a:spLocks noGrp="1"/>
          </p:cNvSpPr>
          <p:nvPr>
            <p:ph type="dt" sz="half" idx="10"/>
          </p:nvPr>
        </p:nvSpPr>
        <p:spPr bwMode="white">
          <a:ln>
            <a:headEnd type="none"/>
            <a:tailEnd type="none"/>
          </a:ln>
        </p:spPr>
        <p:txBody>
          <a:bodyPr wrap="square"/>
          <a:lstStyle/>
          <a:p>
            <a:fld id="{4734EAE1-CE9D-A14A-80BD-9018CA4D58A9}" type="datetime1">
              <a:rPr lang="en-US" dirty="0"/>
              <a:t>7/9/2025</a:t>
            </a:fld>
            <a:endParaRPr lang="en-US" dirty="0"/>
          </a:p>
        </p:txBody>
      </p:sp>
      <p:sp>
        <p:nvSpPr>
          <p:cNvPr id="7" name="Footer Placeholder 6"/>
          <p:cNvSpPr>
            <a:spLocks noGrp="1"/>
          </p:cNvSpPr>
          <p:nvPr>
            <p:ph type="ftr" sz="quarter" idx="11"/>
          </p:nvPr>
        </p:nvSpPr>
        <p:spPr bwMode="white">
          <a:xfrm>
            <a:off x="9527367" y="6692408"/>
            <a:ext cx="2245533" cy="136741"/>
          </a:xfrm>
          <a:prstGeom prst="rect">
            <a:avLst/>
          </a:prstGeom>
          <a:ln>
            <a:headEnd type="none"/>
            <a:tailEnd type="none"/>
          </a:ln>
        </p:spPr>
        <p:txBody>
          <a:bodyPr wrap="square"/>
          <a:lstStyle/>
          <a:p>
            <a:pPr algn="r"/>
            <a:r>
              <a:rPr lang="en-US" dirty="0"/>
              <a:t>Confidential and Proprietary</a:t>
            </a:r>
          </a:p>
        </p:txBody>
      </p:sp>
      <p:sp>
        <p:nvSpPr>
          <p:cNvPr id="8" name="Slide Number Placeholder 7"/>
          <p:cNvSpPr>
            <a:spLocks noGrp="1"/>
          </p:cNvSpPr>
          <p:nvPr>
            <p:ph type="sldNum" sz="quarter" idx="12"/>
          </p:nvPr>
        </p:nvSpPr>
        <p:spPr bwMode="white">
          <a:ln>
            <a:headEnd type="none"/>
            <a:tailEnd type="none"/>
          </a:ln>
        </p:spPr>
        <p:txBody>
          <a:bodyPr wrap="square"/>
          <a:lstStyle/>
          <a:p>
            <a:fld id="{DB9E4368-C45C-9C4F-9597-D6088AA20994}" type="slidenum">
              <a:rPr lang="en-US" dirty="0"/>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Divider Section Title">
    <p:spTree>
      <p:nvGrpSpPr>
        <p:cNvPr id="1" name=""/>
        <p:cNvGrpSpPr/>
        <p:nvPr/>
      </p:nvGrpSpPr>
      <p:grpSpPr>
        <a:xfrm>
          <a:off x="0" y="0"/>
          <a:ext cx="0" cy="0"/>
          <a:chOff x="0" y="0"/>
          <a:chExt cx="0" cy="0"/>
        </a:xfrm>
      </p:grpSpPr>
      <p:pic>
        <p:nvPicPr>
          <p:cNvPr id="6" name="Picture 5" descr="Background pattern&#10;&#10;Description automatically generated"/>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
        <p:nvSpPr>
          <p:cNvPr id="7" name="Holder 2"/>
          <p:cNvSpPr>
            <a:spLocks noGrp="1"/>
          </p:cNvSpPr>
          <p:nvPr>
            <p:ph type="ctrTitle"/>
          </p:nvPr>
        </p:nvSpPr>
        <p:spPr bwMode="white">
          <a:xfrm>
            <a:off x="1602827" y="3078848"/>
            <a:ext cx="7541173" cy="510663"/>
          </a:xfrm>
          <a:prstGeom prst="rect">
            <a:avLst/>
          </a:prstGeom>
          <a:ln>
            <a:headEnd type="none"/>
            <a:tailEnd type="none"/>
          </a:ln>
        </p:spPr>
        <p:txBody>
          <a:bodyPr wrap="square" lIns="0" tIns="0" rIns="0" bIns="0">
            <a:noAutofit/>
          </a:bodyPr>
          <a:lstStyle>
            <a:lvl1pPr marL="76197">
              <a:defRPr sz="3667" spc="17" dirty="0">
                <a:solidFill>
                  <a:schemeClr val="bg1"/>
                </a:solidFill>
              </a:defRPr>
            </a:lvl1pPr>
          </a:lstStyle>
          <a:p>
            <a:endParaRPr dirty="0"/>
          </a:p>
        </p:txBody>
      </p:sp>
      <p:sp>
        <p:nvSpPr>
          <p:cNvPr id="8" name="Holder 3"/>
          <p:cNvSpPr>
            <a:spLocks noGrp="1"/>
          </p:cNvSpPr>
          <p:nvPr>
            <p:ph type="subTitle" idx="4"/>
          </p:nvPr>
        </p:nvSpPr>
        <p:spPr bwMode="white">
          <a:xfrm>
            <a:off x="1602827" y="3631123"/>
            <a:ext cx="7541173" cy="417797"/>
          </a:xfrm>
          <a:prstGeom prst="rect">
            <a:avLst/>
          </a:prstGeom>
          <a:ln>
            <a:headEnd type="none"/>
            <a:tailEnd type="none"/>
          </a:ln>
        </p:spPr>
        <p:txBody>
          <a:bodyPr wrap="square" lIns="0" tIns="0" rIns="0" bIns="0">
            <a:noAutofit/>
          </a:bodyPr>
          <a:lstStyle>
            <a:lvl1pPr marL="76197" indent="0">
              <a:buNone/>
              <a:defRPr sz="3000" spc="17" dirty="0">
                <a:solidFill>
                  <a:srgbClr val="92D050"/>
                </a:solidFill>
              </a:defRPr>
            </a:lvl1pPr>
          </a:lstStyle>
          <a:p>
            <a:endParaRPr dirty="0"/>
          </a:p>
        </p:txBody>
      </p:sp>
      <p:pic>
        <p:nvPicPr>
          <p:cNvPr id="9" name="Picture 8"/>
          <p:cNvPicPr>
            <a:picLocks noChangeAspect="1"/>
          </p:cNvPicPr>
          <p:nvPr/>
        </p:nvPicPr>
        <p:blipFill>
          <a:blip r:embed="rId3">
            <a:lum/>
          </a:blip>
          <a:srcRect/>
          <a:stretch>
            <a:fillRect/>
          </a:stretch>
        </p:blipFill>
        <p:spPr bwMode="white">
          <a:xfrm>
            <a:off x="166732" y="6366575"/>
            <a:ext cx="1767345" cy="401541"/>
          </a:xfrm>
          <a:prstGeom prst="rect">
            <a:avLst/>
          </a:prstGeom>
          <a:ln>
            <a:headEnd type="none"/>
            <a:tailEnd type="none"/>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46" name="Google Shape;46;p38"/>
          <p:cNvSpPr>
            <a:spLocks noGrp="1"/>
          </p:cNvSpPr>
          <p:nvPr>
            <p:ph type="pic" idx="2"/>
          </p:nvPr>
        </p:nvSpPr>
        <p:spPr bwMode="white">
          <a:xfrm>
            <a:off x="3384550" y="0"/>
            <a:ext cx="8807450" cy="6720839"/>
          </a:xfrm>
          <a:prstGeom prst="rect">
            <a:avLst/>
          </a:prstGeom>
          <a:solidFill>
            <a:schemeClr val="lt2"/>
          </a:solidFill>
          <a:ln>
            <a:noFill/>
            <a:headEnd type="none"/>
            <a:tailEnd type="none"/>
          </a:ln>
        </p:spPr>
        <p:txBody>
          <a:bodyPr wrap="square"/>
          <a:lstStyle/>
          <a:p>
            <a:endParaRPr/>
          </a:p>
        </p:txBody>
      </p:sp>
      <p:sp>
        <p:nvSpPr>
          <p:cNvPr id="47" name="Google Shape;47;p38"/>
          <p:cNvSpPr>
            <a:spLocks noGrp="1"/>
          </p:cNvSpPr>
          <p:nvPr>
            <p:ph type="body" idx="1"/>
          </p:nvPr>
        </p:nvSpPr>
        <p:spPr bwMode="white">
          <a:xfrm>
            <a:off x="685801" y="1600200"/>
            <a:ext cx="2285999" cy="4572000"/>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dk1"/>
              </a:buClr>
              <a:buSzPts val="1000"/>
              <a:buNone/>
              <a:defRPr sz="1000" b="0" i="0" dirty="0">
                <a:latin typeface="Open Sans Light"/>
                <a:ea typeface="Open Sans Light"/>
                <a:cs typeface="Open Sans Light"/>
                <a:sym typeface="Open Sans Light"/>
              </a:defRPr>
            </a:lvl1pPr>
            <a:lvl2pPr marL="914400" lvl="1" indent="-228600" algn="l">
              <a:lnSpc>
                <a:spcPct val="130000"/>
              </a:lnSpc>
              <a:spcBef>
                <a:spcPts val="600"/>
              </a:spcBef>
              <a:spcAft>
                <a:spcPts val="0"/>
              </a:spcAft>
              <a:buClr>
                <a:schemeClr val="dk1"/>
              </a:buClr>
              <a:buSzPts val="1400"/>
              <a:buNone/>
              <a:defRPr sz="1400" dirty="0"/>
            </a:lvl2pPr>
            <a:lvl3pPr marL="1371600" lvl="2" indent="-228600" algn="l">
              <a:lnSpc>
                <a:spcPct val="130000"/>
              </a:lnSpc>
              <a:spcBef>
                <a:spcPts val="600"/>
              </a:spcBef>
              <a:spcAft>
                <a:spcPts val="0"/>
              </a:spcAft>
              <a:buClr>
                <a:schemeClr val="dk1"/>
              </a:buClr>
              <a:buSzPts val="1200"/>
              <a:buNone/>
              <a:defRPr sz="1200" dirty="0"/>
            </a:lvl3pPr>
            <a:lvl4pPr marL="1828800" lvl="3" indent="-228600" algn="l">
              <a:lnSpc>
                <a:spcPct val="130000"/>
              </a:lnSpc>
              <a:spcBef>
                <a:spcPts val="600"/>
              </a:spcBef>
              <a:spcAft>
                <a:spcPts val="0"/>
              </a:spcAft>
              <a:buClr>
                <a:schemeClr val="dk1"/>
              </a:buClr>
              <a:buSzPts val="1000"/>
              <a:buNone/>
              <a:defRPr sz="1000" dirty="0"/>
            </a:lvl4pPr>
            <a:lvl5pPr marL="2286000" lvl="4" indent="-228600" algn="l">
              <a:lnSpc>
                <a:spcPct val="130000"/>
              </a:lnSpc>
              <a:spcBef>
                <a:spcPts val="600"/>
              </a:spcBef>
              <a:spcAft>
                <a:spcPts val="0"/>
              </a:spcAft>
              <a:buClr>
                <a:schemeClr val="dk1"/>
              </a:buClr>
              <a:buSzPts val="1000"/>
              <a:buNone/>
              <a:defRPr sz="1000" dirty="0"/>
            </a:lvl5pPr>
            <a:lvl6pPr marL="2743200" lvl="5" indent="-228600" algn="l">
              <a:lnSpc>
                <a:spcPct val="90000"/>
              </a:lnSpc>
              <a:spcBef>
                <a:spcPts val="500"/>
              </a:spcBef>
              <a:spcAft>
                <a:spcPts val="0"/>
              </a:spcAft>
              <a:buClr>
                <a:schemeClr val="dk1"/>
              </a:buClr>
              <a:buSzPts val="1000"/>
              <a:buNone/>
              <a:defRPr sz="1000" dirty="0"/>
            </a:lvl6pPr>
            <a:lvl7pPr marL="3200400" lvl="6" indent="-228600" algn="l">
              <a:lnSpc>
                <a:spcPct val="90000"/>
              </a:lnSpc>
              <a:spcBef>
                <a:spcPts val="500"/>
              </a:spcBef>
              <a:spcAft>
                <a:spcPts val="0"/>
              </a:spcAft>
              <a:buClr>
                <a:schemeClr val="dk1"/>
              </a:buClr>
              <a:buSzPts val="1000"/>
              <a:buNone/>
              <a:defRPr sz="1000" dirty="0"/>
            </a:lvl7pPr>
            <a:lvl8pPr marL="3657600" lvl="7" indent="-228600" algn="l">
              <a:lnSpc>
                <a:spcPct val="90000"/>
              </a:lnSpc>
              <a:spcBef>
                <a:spcPts val="500"/>
              </a:spcBef>
              <a:spcAft>
                <a:spcPts val="0"/>
              </a:spcAft>
              <a:buClr>
                <a:schemeClr val="dk1"/>
              </a:buClr>
              <a:buSzPts val="1000"/>
              <a:buNone/>
              <a:defRPr sz="1000" dirty="0"/>
            </a:lvl8pPr>
            <a:lvl9pPr marL="4114800" lvl="8" indent="-228600" algn="l">
              <a:lnSpc>
                <a:spcPct val="90000"/>
              </a:lnSpc>
              <a:spcBef>
                <a:spcPts val="500"/>
              </a:spcBef>
              <a:spcAft>
                <a:spcPts val="0"/>
              </a:spcAft>
              <a:buClr>
                <a:schemeClr val="dk1"/>
              </a:buClr>
              <a:buSzPts val="1000"/>
              <a:buNone/>
              <a:defRPr sz="1000" dirty="0"/>
            </a:lvl9pPr>
          </a:lstStyle>
          <a:p>
            <a:endParaRPr dirty="0"/>
          </a:p>
        </p:txBody>
      </p:sp>
      <p:sp>
        <p:nvSpPr>
          <p:cNvPr id="48" name="Google Shape;48;p38"/>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49" name="Google Shape;49;p38"/>
          <p:cNvSpPr>
            <a:spLocks noGrp="1"/>
          </p:cNvSpPr>
          <p:nvPr>
            <p:ph type="ftr" idx="11"/>
          </p:nvPr>
        </p:nvSpPr>
        <p:spPr bwMode="white">
          <a:xfrm>
            <a:off x="3947949" y="6407711"/>
            <a:ext cx="5693762"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50" name="Google Shape;50;p38"/>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
        <p:nvSpPr>
          <p:cNvPr id="51" name="Google Shape;51;p38"/>
          <p:cNvSpPr>
            <a:spLocks noGrp="1"/>
          </p:cNvSpPr>
          <p:nvPr>
            <p:ph type="title"/>
          </p:nvPr>
        </p:nvSpPr>
        <p:spPr bwMode="white">
          <a:xfrm>
            <a:off x="685800" y="648685"/>
            <a:ext cx="2285999"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7 Title Only">
    <p:spTree>
      <p:nvGrpSpPr>
        <p:cNvPr id="1" name=""/>
        <p:cNvGrpSpPr/>
        <p:nvPr/>
      </p:nvGrpSpPr>
      <p:grpSpPr>
        <a:xfrm>
          <a:off x="0" y="0"/>
          <a:ext cx="0" cy="0"/>
          <a:chOff x="0" y="0"/>
          <a:chExt cx="0" cy="0"/>
        </a:xfrm>
      </p:grpSpPr>
      <p:sp>
        <p:nvSpPr>
          <p:cNvPr id="2" name="Slide Number Placeholder 26"/>
          <p:cNvSpPr>
            <a:spLocks noGrp="1"/>
          </p:cNvSpPr>
          <p:nvPr>
            <p:ph type="sldNum" sz="quarter" idx="4"/>
          </p:nvPr>
        </p:nvSpPr>
        <p:spPr bwMode="white">
          <a:xfrm>
            <a:off x="9295990" y="6400063"/>
            <a:ext cx="2742406" cy="365125"/>
          </a:xfrm>
          <a:prstGeom prst="rect">
            <a:avLst/>
          </a:prstGeom>
          <a:ln>
            <a:headEnd type="none"/>
            <a:tailEnd type="none"/>
          </a:ln>
        </p:spPr>
        <p:txBody>
          <a:bodyPr wrap="square" lIns="91440" tIns="45720" rIns="91440" bIns="45720" anchor="ctr"/>
          <a:lstStyle>
            <a:lvl1pPr algn="r">
              <a:defRPr sz="1000" dirty="0">
                <a:solidFill>
                  <a:schemeClr val="tx1">
                    <a:tint val="75000"/>
                  </a:schemeClr>
                </a:solidFill>
              </a:defRPr>
            </a:lvl1pPr>
          </a:lstStyle>
          <a:p>
            <a:fld id="{DB9E4368-C45C-9C4F-9597-D6088AA20994}" type="slidenum">
              <a:rPr lang="en-US" dirty="0"/>
              <a:t>‹#›</a:t>
            </a:fld>
            <a:endParaRPr lang="en-US" dirty="0"/>
          </a:p>
        </p:txBody>
      </p:sp>
      <p:pic>
        <p:nvPicPr>
          <p:cNvPr id="3" name="Picture 2"/>
          <p:cNvPicPr>
            <a:picLocks noChangeAspect="1"/>
          </p:cNvPicPr>
          <p:nvPr/>
        </p:nvPicPr>
        <p:blipFill>
          <a:blip r:embed="rId2">
            <a:lum/>
          </a:blip>
          <a:srcRect/>
          <a:stretch>
            <a:fillRect/>
          </a:stretch>
        </p:blipFill>
        <p:spPr bwMode="white">
          <a:xfrm>
            <a:off x="0" y="0"/>
            <a:ext cx="12192000" cy="6858000"/>
          </a:xfrm>
          <a:prstGeom prst="rect">
            <a:avLst/>
          </a:prstGeom>
          <a:ln>
            <a:headEnd type="none"/>
            <a:tailEnd type="none"/>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cSld name="Blank 3">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cSld name="Blank 1">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4_BLUE BAR Title Sub 2-Content">
    <p:spTree>
      <p:nvGrpSpPr>
        <p:cNvPr id="1" name=""/>
        <p:cNvGrpSpPr/>
        <p:nvPr/>
      </p:nvGrpSpPr>
      <p:grpSpPr>
        <a:xfrm>
          <a:off x="0" y="0"/>
          <a:ext cx="0" cy="0"/>
          <a:chOff x="0" y="0"/>
          <a:chExt cx="0" cy="0"/>
        </a:xfrm>
      </p:grpSpPr>
      <p:sp>
        <p:nvSpPr>
          <p:cNvPr id="7" name="Holder 7"/>
          <p:cNvSpPr>
            <a:spLocks noGrp="1"/>
          </p:cNvSpPr>
          <p:nvPr>
            <p:ph type="sldNum" sz="quarter" idx="7"/>
          </p:nvPr>
        </p:nvSpPr>
        <p:spPr bwMode="white">
          <a:ln>
            <a:headEnd type="none"/>
            <a:tailEnd type="none"/>
          </a:ln>
        </p:spPr>
        <p:txBody>
          <a:bodyPr wrap="square" lIns="0" tIns="0" rIns="0" bIns="0">
            <a:noAutofit/>
          </a:bodyPr>
          <a:lstStyle>
            <a:lvl1pPr algn="r">
              <a:defRPr dirty="0">
                <a:solidFill>
                  <a:schemeClr val="tx1">
                    <a:tint val="75000"/>
                  </a:schemeClr>
                </a:solidFill>
              </a:defRPr>
            </a:lvl1pPr>
          </a:lstStyle>
          <a:p>
            <a:pPr defTabSz="380985"/>
            <a:fld id="{B6F15528-21DE-4FAA-801E-634DDDAF4B2B}" type="slidenum">
              <a:rPr lang="en-US" sz="1500" dirty="0">
                <a:solidFill>
                  <a:srgbClr val="000000">
                    <a:tint val="75000"/>
                  </a:srgbClr>
                </a:solidFill>
              </a:rPr>
              <a:t>‹#›</a:t>
            </a:fld>
            <a:endParaRPr lang="en-US" sz="1500" dirty="0">
              <a:solidFill>
                <a:srgbClr val="000000">
                  <a:tint val="75000"/>
                </a:srgbClr>
              </a:solidFill>
            </a:endParaRPr>
          </a:p>
        </p:txBody>
      </p:sp>
      <p:sp>
        <p:nvSpPr>
          <p:cNvPr id="9" name="Content Placeholder 8"/>
          <p:cNvSpPr>
            <a:spLocks noGrp="1"/>
          </p:cNvSpPr>
          <p:nvPr>
            <p:ph sz="quarter" idx="10"/>
          </p:nvPr>
        </p:nvSpPr>
        <p:spPr bwMode="white">
          <a:xfrm>
            <a:off x="609865" y="1336319"/>
            <a:ext cx="11360687" cy="4754048"/>
          </a:xfrm>
          <a:prstGeom prst="rect">
            <a:avLst/>
          </a:prstGeom>
          <a:ln>
            <a:headEnd type="none"/>
            <a:tailEnd type="none"/>
          </a:ln>
        </p:spPr>
        <p:txBody>
          <a:bodyPr wrap="square">
            <a:noAutofit/>
          </a:bodyPr>
          <a:lstStyle>
            <a:lvl1pPr>
              <a:spcBef>
                <a:spcPts val="167"/>
              </a:spcBef>
              <a:defRPr sz="2000" b="0" i="0" spc="17" dirty="0">
                <a:solidFill>
                  <a:schemeClr val="tx1">
                    <a:lumMod val="65000"/>
                    <a:lumOff val="35000"/>
                  </a:schemeClr>
                </a:solidFill>
                <a:latin typeface="Open Sans"/>
                <a:ea typeface="Open Sans"/>
                <a:cs typeface="Open Sans"/>
              </a:defRPr>
            </a:lvl1pPr>
            <a:lvl2pPr>
              <a:spcBef>
                <a:spcPts val="250"/>
              </a:spcBef>
              <a:defRPr sz="1500" b="0" i="0" spc="17" dirty="0">
                <a:solidFill>
                  <a:schemeClr val="tx1">
                    <a:lumMod val="65000"/>
                    <a:lumOff val="35000"/>
                  </a:schemeClr>
                </a:solidFill>
                <a:latin typeface="Open Sans"/>
                <a:ea typeface="Open Sans"/>
                <a:cs typeface="Open Sans"/>
              </a:defRPr>
            </a:lvl2pPr>
            <a:lvl3pPr>
              <a:spcBef>
                <a:spcPts val="250"/>
              </a:spcBef>
              <a:defRPr sz="1500" b="0" i="0" spc="17" dirty="0">
                <a:solidFill>
                  <a:schemeClr val="tx1">
                    <a:lumMod val="65000"/>
                    <a:lumOff val="35000"/>
                  </a:schemeClr>
                </a:solidFill>
                <a:latin typeface="Open Sans"/>
                <a:ea typeface="Open Sans"/>
                <a:cs typeface="Open Sans"/>
              </a:defRPr>
            </a:lvl3pPr>
            <a:lvl4pPr>
              <a:spcBef>
                <a:spcPts val="250"/>
              </a:spcBef>
              <a:defRPr sz="1500" b="0" i="0" spc="17" dirty="0">
                <a:solidFill>
                  <a:schemeClr val="tx1">
                    <a:lumMod val="65000"/>
                    <a:lumOff val="35000"/>
                  </a:schemeClr>
                </a:solidFill>
                <a:latin typeface="Open Sans"/>
                <a:ea typeface="Open Sans"/>
                <a:cs typeface="Open Sans"/>
              </a:defRPr>
            </a:lvl4pPr>
            <a:lvl5pPr>
              <a:spcBef>
                <a:spcPts val="250"/>
              </a:spcBef>
              <a:defRPr sz="1500" b="0" i="0" spc="17" dirty="0">
                <a:solidFill>
                  <a:schemeClr val="tx1">
                    <a:lumMod val="65000"/>
                    <a:lumOff val="35000"/>
                  </a:schemeClr>
                </a:solidFill>
                <a:latin typeface="Open Sans"/>
                <a:ea typeface="Open Sans"/>
                <a:cs typeface="Open Sans"/>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older 3"/>
          <p:cNvSpPr>
            <a:spLocks noGrp="1"/>
          </p:cNvSpPr>
          <p:nvPr>
            <p:ph type="body" idx="1"/>
          </p:nvPr>
        </p:nvSpPr>
        <p:spPr bwMode="white">
          <a:xfrm>
            <a:off x="580736" y="832553"/>
            <a:ext cx="11355179" cy="307777"/>
          </a:xfrm>
          <a:prstGeom prst="rect">
            <a:avLst/>
          </a:prstGeom>
          <a:ln>
            <a:headEnd type="none"/>
            <a:tailEnd type="none"/>
          </a:ln>
        </p:spPr>
        <p:txBody>
          <a:bodyPr wrap="square" lIns="0" tIns="0" rIns="0" bIns="0">
            <a:noAutofit/>
          </a:bodyPr>
          <a:lstStyle>
            <a:lvl1pPr marL="76197">
              <a:defRPr sz="2000" b="0" i="0" dirty="0">
                <a:solidFill>
                  <a:srgbClr val="008BE6"/>
                </a:solidFill>
                <a:latin typeface="Open Sans"/>
                <a:ea typeface="Open Sans"/>
                <a:cs typeface="Open Sans"/>
              </a:defRPr>
            </a:lvl1pPr>
          </a:lstStyle>
          <a:p>
            <a:endParaRPr dirty="0"/>
          </a:p>
        </p:txBody>
      </p:sp>
      <p:sp>
        <p:nvSpPr>
          <p:cNvPr id="10" name="Holder 2"/>
          <p:cNvSpPr>
            <a:spLocks noGrp="1"/>
          </p:cNvSpPr>
          <p:nvPr>
            <p:ph type="title"/>
          </p:nvPr>
        </p:nvSpPr>
        <p:spPr bwMode="white">
          <a:xfrm>
            <a:off x="574962" y="348993"/>
            <a:ext cx="11362267" cy="503766"/>
          </a:xfrm>
          <a:prstGeom prst="rect">
            <a:avLst/>
          </a:prstGeom>
          <a:ln>
            <a:headEnd type="none"/>
            <a:tailEnd type="none"/>
          </a:ln>
        </p:spPr>
        <p:txBody>
          <a:bodyPr wrap="square" lIns="0" tIns="0" rIns="0" bIns="0">
            <a:noAutofit/>
          </a:bodyPr>
          <a:lstStyle>
            <a:lvl1pPr marL="76197">
              <a:defRPr sz="3167" b="1" i="0" spc="17" dirty="0">
                <a:solidFill>
                  <a:srgbClr val="1D376C"/>
                </a:solidFill>
                <a:latin typeface="Open Sans"/>
                <a:ea typeface="Open Sans"/>
                <a:cs typeface="Open Sans"/>
              </a:defRPr>
            </a:lvl1pPr>
          </a:lstStyle>
          <a:p>
            <a:endParaRPr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BLUE BAR Title Sub 2-Content">
    <p:spTree>
      <p:nvGrpSpPr>
        <p:cNvPr id="1" name=""/>
        <p:cNvGrpSpPr/>
        <p:nvPr/>
      </p:nvGrpSpPr>
      <p:grpSpPr>
        <a:xfrm>
          <a:off x="0" y="0"/>
          <a:ext cx="0" cy="0"/>
          <a:chOff x="0" y="0"/>
          <a:chExt cx="0" cy="0"/>
        </a:xfrm>
      </p:grpSpPr>
      <p:sp>
        <p:nvSpPr>
          <p:cNvPr id="7" name="Holder 7"/>
          <p:cNvSpPr>
            <a:spLocks noGrp="1"/>
          </p:cNvSpPr>
          <p:nvPr>
            <p:ph type="sldNum" sz="quarter" idx="7"/>
          </p:nvPr>
        </p:nvSpPr>
        <p:spPr bwMode="white">
          <a:ln>
            <a:headEnd type="none"/>
            <a:tailEnd type="none"/>
          </a:ln>
        </p:spPr>
        <p:txBody>
          <a:bodyPr wrap="square" lIns="0" tIns="0" rIns="0" bIns="0">
            <a:noAutofit/>
          </a:bodyPr>
          <a:lstStyle>
            <a:lvl1pPr algn="r">
              <a:defRPr dirty="0">
                <a:solidFill>
                  <a:schemeClr val="tx1">
                    <a:tint val="75000"/>
                  </a:schemeClr>
                </a:solidFill>
              </a:defRPr>
            </a:lvl1pPr>
          </a:lstStyle>
          <a:p>
            <a:fld id="{B6F15528-21DE-4FAA-801E-634DDDAF4B2B}" type="slidenum">
              <a:rPr/>
              <a:t>‹#›</a:t>
            </a:fld>
            <a:endParaRPr dirty="0"/>
          </a:p>
        </p:txBody>
      </p:sp>
      <p:sp>
        <p:nvSpPr>
          <p:cNvPr id="9" name="Content Placeholder 8"/>
          <p:cNvSpPr>
            <a:spLocks noGrp="1"/>
          </p:cNvSpPr>
          <p:nvPr>
            <p:ph sz="quarter" idx="10"/>
          </p:nvPr>
        </p:nvSpPr>
        <p:spPr bwMode="white">
          <a:xfrm>
            <a:off x="609865" y="1336319"/>
            <a:ext cx="11360687" cy="4754048"/>
          </a:xfrm>
          <a:prstGeom prst="rect">
            <a:avLst/>
          </a:prstGeom>
          <a:ln>
            <a:headEnd type="none"/>
            <a:tailEnd type="none"/>
          </a:ln>
        </p:spPr>
        <p:txBody>
          <a:bodyPr wrap="square">
            <a:noAutofit/>
          </a:bodyPr>
          <a:lstStyle>
            <a:lvl1pPr>
              <a:spcBef>
                <a:spcPts val="167"/>
              </a:spcBef>
              <a:defRPr sz="2000" b="0" i="0" spc="17" dirty="0">
                <a:solidFill>
                  <a:schemeClr val="tx1">
                    <a:lumMod val="65000"/>
                    <a:lumOff val="35000"/>
                  </a:schemeClr>
                </a:solidFill>
                <a:latin typeface="Open Sans"/>
                <a:ea typeface="Open Sans"/>
                <a:cs typeface="Open Sans"/>
              </a:defRPr>
            </a:lvl1pPr>
            <a:lvl2pPr>
              <a:spcBef>
                <a:spcPts val="250"/>
              </a:spcBef>
              <a:defRPr sz="1500" b="0" i="0" spc="17" dirty="0">
                <a:solidFill>
                  <a:schemeClr val="tx1">
                    <a:lumMod val="65000"/>
                    <a:lumOff val="35000"/>
                  </a:schemeClr>
                </a:solidFill>
                <a:latin typeface="Open Sans"/>
                <a:ea typeface="Open Sans"/>
                <a:cs typeface="Open Sans"/>
              </a:defRPr>
            </a:lvl2pPr>
            <a:lvl3pPr>
              <a:spcBef>
                <a:spcPts val="250"/>
              </a:spcBef>
              <a:defRPr sz="1500" b="0" i="0" spc="17" dirty="0">
                <a:solidFill>
                  <a:schemeClr val="tx1">
                    <a:lumMod val="65000"/>
                    <a:lumOff val="35000"/>
                  </a:schemeClr>
                </a:solidFill>
                <a:latin typeface="Open Sans"/>
                <a:ea typeface="Open Sans"/>
                <a:cs typeface="Open Sans"/>
              </a:defRPr>
            </a:lvl3pPr>
            <a:lvl4pPr>
              <a:spcBef>
                <a:spcPts val="250"/>
              </a:spcBef>
              <a:defRPr sz="1500" b="0" i="0" spc="17" dirty="0">
                <a:solidFill>
                  <a:schemeClr val="tx1">
                    <a:lumMod val="65000"/>
                    <a:lumOff val="35000"/>
                  </a:schemeClr>
                </a:solidFill>
                <a:latin typeface="Open Sans"/>
                <a:ea typeface="Open Sans"/>
                <a:cs typeface="Open Sans"/>
              </a:defRPr>
            </a:lvl4pPr>
            <a:lvl5pPr>
              <a:spcBef>
                <a:spcPts val="250"/>
              </a:spcBef>
              <a:defRPr sz="1500" b="0" i="0" spc="17" dirty="0">
                <a:solidFill>
                  <a:schemeClr val="tx1">
                    <a:lumMod val="65000"/>
                    <a:lumOff val="35000"/>
                  </a:schemeClr>
                </a:solidFill>
                <a:latin typeface="Open Sans"/>
                <a:ea typeface="Open Sans"/>
                <a:cs typeface="Open Sans"/>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Holder 3"/>
          <p:cNvSpPr>
            <a:spLocks noGrp="1"/>
          </p:cNvSpPr>
          <p:nvPr>
            <p:ph type="body" idx="1"/>
          </p:nvPr>
        </p:nvSpPr>
        <p:spPr bwMode="white">
          <a:xfrm>
            <a:off x="580736" y="832553"/>
            <a:ext cx="11355179" cy="307777"/>
          </a:xfrm>
          <a:prstGeom prst="rect">
            <a:avLst/>
          </a:prstGeom>
          <a:ln>
            <a:headEnd type="none"/>
            <a:tailEnd type="none"/>
          </a:ln>
        </p:spPr>
        <p:txBody>
          <a:bodyPr wrap="square" lIns="0" tIns="0" rIns="0" bIns="0">
            <a:noAutofit/>
          </a:bodyPr>
          <a:lstStyle>
            <a:lvl1pPr marL="76197">
              <a:defRPr sz="2000" b="0" i="0" dirty="0">
                <a:solidFill>
                  <a:srgbClr val="008BE6"/>
                </a:solidFill>
                <a:latin typeface="Open Sans"/>
                <a:ea typeface="Open Sans"/>
                <a:cs typeface="Open Sans"/>
              </a:defRPr>
            </a:lvl1pPr>
          </a:lstStyle>
          <a:p>
            <a:endParaRPr dirty="0"/>
          </a:p>
        </p:txBody>
      </p:sp>
      <p:sp>
        <p:nvSpPr>
          <p:cNvPr id="10" name="Holder 2"/>
          <p:cNvSpPr>
            <a:spLocks noGrp="1"/>
          </p:cNvSpPr>
          <p:nvPr>
            <p:ph type="title"/>
          </p:nvPr>
        </p:nvSpPr>
        <p:spPr bwMode="white">
          <a:xfrm>
            <a:off x="574962" y="348993"/>
            <a:ext cx="11362267" cy="503766"/>
          </a:xfrm>
          <a:prstGeom prst="rect">
            <a:avLst/>
          </a:prstGeom>
          <a:ln>
            <a:headEnd type="none"/>
            <a:tailEnd type="none"/>
          </a:ln>
        </p:spPr>
        <p:txBody>
          <a:bodyPr wrap="square" lIns="0" tIns="0" rIns="0" bIns="0">
            <a:noAutofit/>
          </a:bodyPr>
          <a:lstStyle>
            <a:lvl1pPr marL="76197">
              <a:defRPr sz="3167" b="1" i="0" spc="17" dirty="0">
                <a:solidFill>
                  <a:srgbClr val="1D376C"/>
                </a:solidFill>
                <a:latin typeface="Open Sans"/>
                <a:ea typeface="Open Sans"/>
                <a:cs typeface="Open Sans"/>
              </a:defRPr>
            </a:lvl1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3" name="Google Shape;53;p39"/>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54" name="Google Shape;54;p39"/>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55" name="Google Shape;55;p39"/>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56" name="Google Shape;56;p39"/>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ECTION_HEADER">
    <p:spTree>
      <p:nvGrpSpPr>
        <p:cNvPr id="1" name=""/>
        <p:cNvGrpSpPr/>
        <p:nvPr/>
      </p:nvGrpSpPr>
      <p:grpSpPr>
        <a:xfrm>
          <a:off x="0" y="0"/>
          <a:ext cx="0" cy="0"/>
          <a:chOff x="0" y="0"/>
          <a:chExt cx="0" cy="0"/>
        </a:xfrm>
      </p:grpSpPr>
      <p:pic>
        <p:nvPicPr>
          <p:cNvPr id="58" name="Google Shape;58;p40"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59" name="Google Shape;59;p40"/>
          <p:cNvSpPr>
            <a:spLocks/>
          </p:cNvSpPr>
          <p:nvPr/>
        </p:nvSpPr>
        <p:spPr bwMode="white">
          <a:xfrm>
            <a:off x="685800" y="239911"/>
            <a:ext cx="10820400" cy="6275190"/>
          </a:xfrm>
          <a:prstGeom prst="rect">
            <a:avLst/>
          </a:prstGeom>
          <a:solidFill>
            <a:srgbClr val="1C366B">
              <a:alpha val="94117"/>
            </a:srgb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pic>
        <p:nvPicPr>
          <p:cNvPr id="60" name="Google Shape;60;p40"/>
          <p:cNvPicPr>
            <a:picLocks noChangeAspect="1"/>
          </p:cNvPicPr>
          <p:nvPr/>
        </p:nvPicPr>
        <p:blipFill>
          <a:blip r:embed="rId3">
            <a:lum/>
          </a:blip>
          <a:srcRect/>
          <a:stretch>
            <a:fillRect/>
          </a:stretch>
        </p:blipFill>
        <p:spPr bwMode="white">
          <a:xfrm>
            <a:off x="940313" y="5868064"/>
            <a:ext cx="1345963" cy="304136"/>
          </a:xfrm>
          <a:prstGeom prst="rect">
            <a:avLst/>
          </a:prstGeom>
          <a:noFill/>
          <a:ln>
            <a:noFill/>
            <a:headEnd type="none"/>
            <a:tailEnd type="none"/>
          </a:ln>
        </p:spPr>
      </p:pic>
      <p:sp>
        <p:nvSpPr>
          <p:cNvPr id="61" name="Google Shape;61;p40"/>
          <p:cNvSpPr>
            <a:spLocks noGrp="1"/>
          </p:cNvSpPr>
          <p:nvPr>
            <p:ph type="title"/>
          </p:nvPr>
        </p:nvSpPr>
        <p:spPr bwMode="white">
          <a:xfrm>
            <a:off x="1350064" y="685800"/>
            <a:ext cx="8364536" cy="2338251"/>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62" name="Google Shape;62;p40"/>
          <p:cNvSpPr>
            <a:spLocks noGrp="1"/>
          </p:cNvSpPr>
          <p:nvPr>
            <p:ph type="body" idx="1"/>
          </p:nvPr>
        </p:nvSpPr>
        <p:spPr bwMode="white">
          <a:xfrm>
            <a:off x="1350064" y="3114026"/>
            <a:ext cx="8364536" cy="83173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Open Sans"/>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endParaRPr dirty="0"/>
          </a:p>
        </p:txBody>
      </p:sp>
      <p:sp>
        <p:nvSpPr>
          <p:cNvPr id="63" name="Google Shape;63;p40"/>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64" name="Google Shape;64;p40"/>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65" name="Google Shape;65;p40"/>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_HEADER">
    <p:spTree>
      <p:nvGrpSpPr>
        <p:cNvPr id="1" name=""/>
        <p:cNvGrpSpPr/>
        <p:nvPr/>
      </p:nvGrpSpPr>
      <p:grpSpPr>
        <a:xfrm>
          <a:off x="0" y="0"/>
          <a:ext cx="0" cy="0"/>
          <a:chOff x="0" y="0"/>
          <a:chExt cx="0" cy="0"/>
        </a:xfrm>
      </p:grpSpPr>
      <p:pic>
        <p:nvPicPr>
          <p:cNvPr id="58" name="Google Shape;58;p40" descr="A picture containing blur&#10;&#10;Description automatically generated"/>
          <p:cNvPicPr>
            <a:picLocks noChangeAspect="1"/>
          </p:cNvPicPr>
          <p:nvPr/>
        </p:nvPicPr>
        <p:blipFill>
          <a:blip r:embed="rId2">
            <a:lum/>
          </a:blip>
          <a:srcRect t="8534" b="8731"/>
          <a:stretch>
            <a:fillRect/>
          </a:stretch>
        </p:blipFill>
        <p:spPr bwMode="white">
          <a:xfrm>
            <a:off x="0" y="0"/>
            <a:ext cx="12192000" cy="6736882"/>
          </a:xfrm>
          <a:prstGeom prst="rect">
            <a:avLst/>
          </a:prstGeom>
          <a:noFill/>
          <a:ln>
            <a:noFill/>
            <a:headEnd type="none"/>
            <a:tailEnd type="none"/>
          </a:ln>
        </p:spPr>
      </p:pic>
      <p:sp>
        <p:nvSpPr>
          <p:cNvPr id="59" name="Google Shape;59;p40"/>
          <p:cNvSpPr>
            <a:spLocks/>
          </p:cNvSpPr>
          <p:nvPr/>
        </p:nvSpPr>
        <p:spPr bwMode="white">
          <a:xfrm>
            <a:off x="685800" y="239911"/>
            <a:ext cx="10820400" cy="6275190"/>
          </a:xfrm>
          <a:prstGeom prst="rect">
            <a:avLst/>
          </a:prstGeom>
          <a:solidFill>
            <a:srgbClr val="1C366B">
              <a:alpha val="94509"/>
            </a:srgbClr>
          </a:solidFill>
          <a:ln>
            <a:noFill/>
            <a:headEnd type="none"/>
            <a:tailEnd type="none"/>
          </a:ln>
        </p:spPr>
        <p:txBody>
          <a:bodyPr wrap="square" lIns="685800" tIns="45700" rIns="91425" bIns="45700" anchor="ctr">
            <a:noAutofit/>
          </a:bodyPr>
          <a:lstStyle/>
          <a:p>
            <a:pPr marL="0" indent="0" algn="l" rtl="0">
              <a:lnSpc>
                <a:spcPct val="100000"/>
              </a:lnSpc>
              <a:spcBef>
                <a:spcPts val="0"/>
              </a:spcBef>
              <a:spcAft>
                <a:spcPts val="0"/>
              </a:spcAft>
              <a:buClr>
                <a:srgbClr val="000000"/>
              </a:buClr>
              <a:buSzPts val="4000"/>
              <a:buFont typeface="Arial"/>
              <a:buNone/>
            </a:pPr>
            <a:endParaRPr sz="4000" b="0" i="0" u="none" dirty="0">
              <a:solidFill>
                <a:schemeClr val="lt1"/>
              </a:solidFill>
              <a:latin typeface="Lato Black"/>
              <a:ea typeface="Lato Black"/>
              <a:cs typeface="Lato Black"/>
              <a:sym typeface="Lato Black"/>
            </a:endParaRPr>
          </a:p>
        </p:txBody>
      </p:sp>
      <p:pic>
        <p:nvPicPr>
          <p:cNvPr id="60" name="Google Shape;60;p40"/>
          <p:cNvPicPr>
            <a:picLocks noChangeAspect="1"/>
          </p:cNvPicPr>
          <p:nvPr/>
        </p:nvPicPr>
        <p:blipFill>
          <a:blip r:embed="rId3">
            <a:lum/>
          </a:blip>
          <a:srcRect/>
          <a:stretch>
            <a:fillRect/>
          </a:stretch>
        </p:blipFill>
        <p:spPr bwMode="white">
          <a:xfrm>
            <a:off x="940313" y="5868064"/>
            <a:ext cx="1345963" cy="304136"/>
          </a:xfrm>
          <a:prstGeom prst="rect">
            <a:avLst/>
          </a:prstGeom>
          <a:noFill/>
          <a:ln>
            <a:noFill/>
            <a:headEnd type="none"/>
            <a:tailEnd type="none"/>
          </a:ln>
        </p:spPr>
      </p:pic>
      <p:sp>
        <p:nvSpPr>
          <p:cNvPr id="61" name="Google Shape;61;p40"/>
          <p:cNvSpPr>
            <a:spLocks noGrp="1"/>
          </p:cNvSpPr>
          <p:nvPr>
            <p:ph type="title"/>
          </p:nvPr>
        </p:nvSpPr>
        <p:spPr bwMode="white">
          <a:xfrm>
            <a:off x="1350064" y="685800"/>
            <a:ext cx="8364536" cy="2338251"/>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dirty="0">
                <a:solidFill>
                  <a:schemeClr val="lt1"/>
                </a:solidFill>
                <a:latin typeface="Lato Black"/>
                <a:ea typeface="Lato Black"/>
                <a:cs typeface="Lato Black"/>
                <a:sym typeface="Lato Black"/>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62" name="Google Shape;62;p40"/>
          <p:cNvSpPr>
            <a:spLocks noGrp="1"/>
          </p:cNvSpPr>
          <p:nvPr>
            <p:ph type="body" idx="1"/>
          </p:nvPr>
        </p:nvSpPr>
        <p:spPr bwMode="white">
          <a:xfrm>
            <a:off x="1350064" y="3114026"/>
            <a:ext cx="8364536" cy="83173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Open Sans"/>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endParaRPr dirty="0"/>
          </a:p>
        </p:txBody>
      </p:sp>
      <p:sp>
        <p:nvSpPr>
          <p:cNvPr id="63" name="Google Shape;63;p40"/>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64" name="Google Shape;64;p40"/>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defRPr dirty="0">
                <a:solidFill>
                  <a:schemeClr val="lt1"/>
                </a:solidFill>
              </a:defRPr>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65" name="Google Shape;65;p40"/>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lt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67" name="Google Shape;67;p41"/>
          <p:cNvSpPr>
            <a:spLocks noGrp="1"/>
          </p:cNvSpPr>
          <p:nvPr>
            <p:ph type="body" idx="1"/>
          </p:nvPr>
        </p:nvSpPr>
        <p:spPr bwMode="white">
          <a:xfrm>
            <a:off x="5183188" y="685800"/>
            <a:ext cx="6323012" cy="5486399"/>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Clr>
                <a:schemeClr val="dk1"/>
              </a:buClr>
              <a:buSzPts val="1000"/>
              <a:buChar char="•"/>
              <a:defRPr sz="1000" b="0" i="0" dirty="0">
                <a:latin typeface="Open Sans Light"/>
                <a:ea typeface="Open Sans Light"/>
                <a:cs typeface="Open Sans Light"/>
                <a:sym typeface="Open Sans Light"/>
              </a:defRPr>
            </a:lvl1pPr>
            <a:lvl2pPr marL="914400" lvl="1" indent="-292100" algn="l">
              <a:lnSpc>
                <a:spcPct val="130000"/>
              </a:lnSpc>
              <a:spcBef>
                <a:spcPts val="600"/>
              </a:spcBef>
              <a:spcAft>
                <a:spcPts val="0"/>
              </a:spcAft>
              <a:buClr>
                <a:schemeClr val="dk1"/>
              </a:buClr>
              <a:buSzPts val="1000"/>
              <a:buChar char="−"/>
              <a:defRPr sz="1000" dirty="0"/>
            </a:lvl2pPr>
            <a:lvl3pPr marL="1371600" lvl="2" indent="-292100" algn="l">
              <a:lnSpc>
                <a:spcPct val="130000"/>
              </a:lnSpc>
              <a:spcBef>
                <a:spcPts val="600"/>
              </a:spcBef>
              <a:spcAft>
                <a:spcPts val="0"/>
              </a:spcAft>
              <a:buClr>
                <a:schemeClr val="dk1"/>
              </a:buClr>
              <a:buSzPts val="1000"/>
              <a:buChar char="−"/>
              <a:defRPr sz="1000" dirty="0"/>
            </a:lvl3pPr>
            <a:lvl4pPr marL="1828800" lvl="3" indent="-292100" algn="l">
              <a:lnSpc>
                <a:spcPct val="130000"/>
              </a:lnSpc>
              <a:spcBef>
                <a:spcPts val="600"/>
              </a:spcBef>
              <a:spcAft>
                <a:spcPts val="0"/>
              </a:spcAft>
              <a:buClr>
                <a:schemeClr val="dk1"/>
              </a:buClr>
              <a:buSzPts val="1000"/>
              <a:buChar char="−"/>
              <a:defRPr sz="1000" dirty="0"/>
            </a:lvl4pPr>
            <a:lvl5pPr marL="2286000" lvl="4" indent="-292100" algn="l">
              <a:lnSpc>
                <a:spcPct val="130000"/>
              </a:lnSpc>
              <a:spcBef>
                <a:spcPts val="600"/>
              </a:spcBef>
              <a:spcAft>
                <a:spcPts val="0"/>
              </a:spcAft>
              <a:buClr>
                <a:schemeClr val="dk1"/>
              </a:buClr>
              <a:buSzPts val="1000"/>
              <a:buChar char="−"/>
              <a:defRPr sz="1000" dirty="0"/>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endParaRPr dirty="0"/>
          </a:p>
        </p:txBody>
      </p:sp>
      <p:sp>
        <p:nvSpPr>
          <p:cNvPr id="68" name="Google Shape;68;p41"/>
          <p:cNvSpPr>
            <a:spLocks noGrp="1"/>
          </p:cNvSpPr>
          <p:nvPr>
            <p:ph type="body" idx="2"/>
          </p:nvPr>
        </p:nvSpPr>
        <p:spPr bwMode="white">
          <a:xfrm>
            <a:off x="685801" y="1600200"/>
            <a:ext cx="3606800" cy="4571998"/>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dk1"/>
              </a:buClr>
              <a:buSzPts val="1200"/>
              <a:buNone/>
              <a:defRPr sz="1200" b="0" i="0" dirty="0">
                <a:latin typeface="Open Sans Light"/>
                <a:ea typeface="Open Sans Light"/>
                <a:cs typeface="Open Sans Light"/>
                <a:sym typeface="Open Sans Light"/>
              </a:defRPr>
            </a:lvl1pPr>
            <a:lvl2pPr marL="914400" lvl="1" indent="-228600" algn="l">
              <a:lnSpc>
                <a:spcPct val="130000"/>
              </a:lnSpc>
              <a:spcBef>
                <a:spcPts val="600"/>
              </a:spcBef>
              <a:spcAft>
                <a:spcPts val="0"/>
              </a:spcAft>
              <a:buClr>
                <a:schemeClr val="dk1"/>
              </a:buClr>
              <a:buSzPts val="1400"/>
              <a:buNone/>
              <a:defRPr sz="1400" dirty="0"/>
            </a:lvl2pPr>
            <a:lvl3pPr marL="1371600" lvl="2" indent="-228600" algn="l">
              <a:lnSpc>
                <a:spcPct val="130000"/>
              </a:lnSpc>
              <a:spcBef>
                <a:spcPts val="600"/>
              </a:spcBef>
              <a:spcAft>
                <a:spcPts val="0"/>
              </a:spcAft>
              <a:buClr>
                <a:schemeClr val="dk1"/>
              </a:buClr>
              <a:buSzPts val="1200"/>
              <a:buNone/>
              <a:defRPr sz="1200" dirty="0"/>
            </a:lvl3pPr>
            <a:lvl4pPr marL="1828800" lvl="3" indent="-228600" algn="l">
              <a:lnSpc>
                <a:spcPct val="130000"/>
              </a:lnSpc>
              <a:spcBef>
                <a:spcPts val="600"/>
              </a:spcBef>
              <a:spcAft>
                <a:spcPts val="0"/>
              </a:spcAft>
              <a:buClr>
                <a:schemeClr val="dk1"/>
              </a:buClr>
              <a:buSzPts val="1000"/>
              <a:buNone/>
              <a:defRPr sz="1000" dirty="0"/>
            </a:lvl4pPr>
            <a:lvl5pPr marL="2286000" lvl="4" indent="-228600" algn="l">
              <a:lnSpc>
                <a:spcPct val="130000"/>
              </a:lnSpc>
              <a:spcBef>
                <a:spcPts val="600"/>
              </a:spcBef>
              <a:spcAft>
                <a:spcPts val="0"/>
              </a:spcAft>
              <a:buClr>
                <a:schemeClr val="dk1"/>
              </a:buClr>
              <a:buSzPts val="1000"/>
              <a:buNone/>
              <a:defRPr sz="1000" dirty="0"/>
            </a:lvl5pPr>
            <a:lvl6pPr marL="2743200" lvl="5" indent="-228600" algn="l">
              <a:lnSpc>
                <a:spcPct val="90000"/>
              </a:lnSpc>
              <a:spcBef>
                <a:spcPts val="500"/>
              </a:spcBef>
              <a:spcAft>
                <a:spcPts val="0"/>
              </a:spcAft>
              <a:buClr>
                <a:schemeClr val="dk1"/>
              </a:buClr>
              <a:buSzPts val="1000"/>
              <a:buNone/>
              <a:defRPr sz="1000" dirty="0"/>
            </a:lvl6pPr>
            <a:lvl7pPr marL="3200400" lvl="6" indent="-228600" algn="l">
              <a:lnSpc>
                <a:spcPct val="90000"/>
              </a:lnSpc>
              <a:spcBef>
                <a:spcPts val="500"/>
              </a:spcBef>
              <a:spcAft>
                <a:spcPts val="0"/>
              </a:spcAft>
              <a:buClr>
                <a:schemeClr val="dk1"/>
              </a:buClr>
              <a:buSzPts val="1000"/>
              <a:buNone/>
              <a:defRPr sz="1000" dirty="0"/>
            </a:lvl7pPr>
            <a:lvl8pPr marL="3657600" lvl="7" indent="-228600" algn="l">
              <a:lnSpc>
                <a:spcPct val="90000"/>
              </a:lnSpc>
              <a:spcBef>
                <a:spcPts val="500"/>
              </a:spcBef>
              <a:spcAft>
                <a:spcPts val="0"/>
              </a:spcAft>
              <a:buClr>
                <a:schemeClr val="dk1"/>
              </a:buClr>
              <a:buSzPts val="1000"/>
              <a:buNone/>
              <a:defRPr sz="1000" dirty="0"/>
            </a:lvl8pPr>
            <a:lvl9pPr marL="4114800" lvl="8" indent="-228600" algn="l">
              <a:lnSpc>
                <a:spcPct val="90000"/>
              </a:lnSpc>
              <a:spcBef>
                <a:spcPts val="500"/>
              </a:spcBef>
              <a:spcAft>
                <a:spcPts val="0"/>
              </a:spcAft>
              <a:buClr>
                <a:schemeClr val="dk1"/>
              </a:buClr>
              <a:buSzPts val="1000"/>
              <a:buNone/>
              <a:defRPr sz="1000" dirty="0"/>
            </a:lvl9pPr>
          </a:lstStyle>
          <a:p>
            <a:endParaRPr dirty="0"/>
          </a:p>
        </p:txBody>
      </p:sp>
      <p:sp>
        <p:nvSpPr>
          <p:cNvPr id="69" name="Google Shape;69;p41"/>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70" name="Google Shape;70;p41"/>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SzPts val="14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sp>
        <p:nvSpPr>
          <p:cNvPr id="71" name="Google Shape;71;p41"/>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1pPr>
            <a:lvl2pPr marL="0" lvl="1"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2pPr>
            <a:lvl3pPr marL="0" lvl="2"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3pPr>
            <a:lvl4pPr marL="0" lvl="3"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4pPr>
            <a:lvl5pPr marL="0" lvl="4"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5pPr>
            <a:lvl6pPr marL="0" lvl="5"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6pPr>
            <a:lvl7pPr marL="0" lvl="6"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7pPr>
            <a:lvl8pPr marL="0" lvl="7"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8pPr>
            <a:lvl9pPr marL="0" lvl="8" indent="0" algn="ctr">
              <a:lnSpc>
                <a:spcPct val="100000"/>
              </a:lnSpc>
              <a:spcBef>
                <a:spcPts val="0"/>
              </a:spcBef>
              <a:spcAft>
                <a:spcPts val="0"/>
              </a:spcAft>
              <a:buClr>
                <a:srgbClr val="000000"/>
              </a:buClr>
              <a:buSzPts val="700"/>
              <a:buFont typeface="Arial"/>
              <a:buNone/>
              <a:defRPr sz="700" b="1" i="0" u="none" dirty="0">
                <a:solidFill>
                  <a:schemeClr val="dk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sp>
        <p:nvSpPr>
          <p:cNvPr id="72" name="Google Shape;72;p41"/>
          <p:cNvSpPr>
            <a:spLocks noGrp="1"/>
          </p:cNvSpPr>
          <p:nvPr>
            <p:ph type="title"/>
          </p:nvPr>
        </p:nvSpPr>
        <p:spPr bwMode="white">
          <a:xfrm>
            <a:off x="685800" y="648686"/>
            <a:ext cx="3606800"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lvl1pPr>
            <a:lvl2pPr lvl="1" algn="l">
              <a:lnSpc>
                <a:spcPct val="100000"/>
              </a:lnSpc>
              <a:spcBef>
                <a:spcPts val="0"/>
              </a:spcBef>
              <a:spcAft>
                <a:spcPts val="0"/>
              </a:spcAft>
              <a:buSzPts val="1400"/>
              <a:buNone/>
            </a:lvl2pPr>
            <a:lvl3pPr lvl="2" algn="l">
              <a:lnSpc>
                <a:spcPct val="100000"/>
              </a:lnSpc>
              <a:spcBef>
                <a:spcPts val="0"/>
              </a:spcBef>
              <a:spcAft>
                <a:spcPts val="0"/>
              </a:spcAft>
              <a:buSzPts val="1400"/>
              <a:buNone/>
            </a:lvl3pPr>
            <a:lvl4pPr lvl="3" algn="l">
              <a:lnSpc>
                <a:spcPct val="100000"/>
              </a:lnSpc>
              <a:spcBef>
                <a:spcPts val="0"/>
              </a:spcBef>
              <a:spcAft>
                <a:spcPts val="0"/>
              </a:spcAft>
              <a:buSzPts val="1400"/>
              <a:buNone/>
            </a:lvl4pPr>
            <a:lvl5pPr lvl="4" algn="l">
              <a:lnSpc>
                <a:spcPct val="100000"/>
              </a:lnSpc>
              <a:spcBef>
                <a:spcPts val="0"/>
              </a:spcBef>
              <a:spcAft>
                <a:spcPts val="0"/>
              </a:spcAft>
              <a:buSzPts val="1400"/>
              <a:buNone/>
            </a:lvl5pPr>
            <a:lvl6pPr lvl="5" algn="l">
              <a:lnSpc>
                <a:spcPct val="100000"/>
              </a:lnSpc>
              <a:spcBef>
                <a:spcPts val="0"/>
              </a:spcBef>
              <a:spcAft>
                <a:spcPts val="0"/>
              </a:spcAft>
              <a:buSzPts val="1400"/>
              <a:buNone/>
            </a:lvl6pPr>
            <a:lvl7pPr lvl="6" algn="l">
              <a:lnSpc>
                <a:spcPct val="100000"/>
              </a:lnSpc>
              <a:spcBef>
                <a:spcPts val="0"/>
              </a:spcBef>
              <a:spcAft>
                <a:spcPts val="0"/>
              </a:spcAft>
              <a:buSzPts val="1400"/>
              <a:buNone/>
            </a:lvl7pPr>
            <a:lvl8pPr lvl="7" algn="l">
              <a:lnSpc>
                <a:spcPct val="100000"/>
              </a:lnSpc>
              <a:spcBef>
                <a:spcPts val="0"/>
              </a:spcBef>
              <a:spcAft>
                <a:spcPts val="0"/>
              </a:spcAft>
              <a:buSzPts val="1400"/>
              <a:buNone/>
            </a:lvl8pPr>
            <a:lvl9pPr lvl="8" algn="l">
              <a:lnSpc>
                <a:spcPct val="100000"/>
              </a:lnSpc>
              <a:spcBef>
                <a:spcPts val="0"/>
              </a:spcBef>
              <a:spcAft>
                <a:spcPts val="0"/>
              </a:spcAft>
              <a:buSzPts val="1400"/>
              <a:buNone/>
            </a:lvl9pPr>
          </a:lstStyle>
          <a:p>
            <a:endParaRPr dirty="0"/>
          </a:p>
        </p:txBody>
      </p:sp>
      <p:cxnSp>
        <p:nvCxnSpPr>
          <p:cNvPr id="73" name="Google Shape;73;p41"/>
          <p:cNvCxnSpPr/>
          <p:nvPr/>
        </p:nvCxnSpPr>
        <p:spPr bwMode="white">
          <a:xfrm>
            <a:off x="4737894" y="0"/>
            <a:ext cx="0" cy="6172198"/>
          </a:xfrm>
          <a:prstGeom prst="straightConnector1">
            <a:avLst/>
          </a:prstGeom>
          <a:noFill/>
          <a:ln w="12700" cap="flat">
            <a:solidFill>
              <a:schemeClr val="lt2"/>
            </a:solidFill>
            <a:prstDash val="solid"/>
            <a:miter/>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image" Target="../media/image12.emf"/><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1.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oogle Shape;10;p34"/>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rtl="0">
              <a:lnSpc>
                <a:spcPct val="90000"/>
              </a:lnSpc>
              <a:spcBef>
                <a:spcPts val="0"/>
              </a:spcBef>
              <a:spcAft>
                <a:spcPts val="0"/>
              </a:spcAft>
              <a:buClr>
                <a:schemeClr val="tx1"/>
              </a:buClr>
              <a:buSzPts val="2400"/>
              <a:buFont typeface="Lato Black"/>
              <a:buNone/>
              <a:defRPr sz="2400" b="0" i="0" u="none" dirty="0">
                <a:solidFill>
                  <a:schemeClr val="tx1"/>
                </a:solidFill>
                <a:latin typeface="Lato Black"/>
                <a:ea typeface="Lato Black"/>
                <a:cs typeface="Lato Black"/>
                <a:sym typeface="Lato Black"/>
              </a:defRPr>
            </a:lvl1pPr>
            <a:lvl2pPr lvl="1"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SzPts val="1400"/>
              <a:buFont typeface="Arial"/>
              <a:buNone/>
              <a:defRPr sz="1800" b="0" i="0" u="none" dirty="0">
                <a:solidFill>
                  <a:srgbClr val="000000"/>
                </a:solidFill>
                <a:latin typeface="Arial"/>
                <a:ea typeface="Arial"/>
                <a:cs typeface="Arial"/>
                <a:sym typeface="Arial"/>
              </a:defRPr>
            </a:lvl9pPr>
          </a:lstStyle>
          <a:p>
            <a:endParaRPr dirty="0"/>
          </a:p>
        </p:txBody>
      </p:sp>
      <p:sp>
        <p:nvSpPr>
          <p:cNvPr id="11" name="Google Shape;11;p34"/>
          <p:cNvSpPr>
            <a:spLocks noGrp="1"/>
          </p:cNvSpPr>
          <p:nvPr>
            <p:ph type="body" idx="1"/>
          </p:nvPr>
        </p:nvSpPr>
        <p:spPr bwMode="white">
          <a:xfrm>
            <a:off x="685800" y="1600201"/>
            <a:ext cx="10820400" cy="4576762"/>
          </a:xfrm>
          <a:prstGeom prst="rect">
            <a:avLst/>
          </a:prstGeom>
          <a:noFill/>
          <a:ln>
            <a:noFill/>
            <a:headEnd type="none"/>
            <a:tailEnd type="none"/>
          </a:ln>
        </p:spPr>
        <p:txBody>
          <a:bodyPr wrap="square" lIns="0" tIns="0" rIns="0" bIns="0" anchor="t">
            <a:noAutofit/>
          </a:bodyPr>
          <a:lstStyle>
            <a:lvl1pPr marL="457200" indent="-292100" algn="l" rtl="0">
              <a:lnSpc>
                <a:spcPct val="130000"/>
              </a:lnSpc>
              <a:spcBef>
                <a:spcPts val="1200"/>
              </a:spcBef>
              <a:spcAft>
                <a:spcPts val="0"/>
              </a:spcAft>
              <a:buClr>
                <a:schemeClr val="tx1"/>
              </a:buClr>
              <a:buSzPts val="1000"/>
              <a:buFont typeface="Arial"/>
              <a:buChar char="•"/>
              <a:defRPr sz="1000" b="0" i="0" u="none" dirty="0">
                <a:solidFill>
                  <a:schemeClr val="tx1"/>
                </a:solidFill>
                <a:latin typeface="Lato Light"/>
                <a:ea typeface="Lato Light"/>
                <a:cs typeface="Lato Light"/>
                <a:sym typeface="Lato Light"/>
              </a:defRPr>
            </a:lvl1pPr>
            <a:lvl2pPr marL="914400" lvl="1"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2pPr>
            <a:lvl3pPr marL="1371600" lvl="2"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3pPr>
            <a:lvl4pPr marL="1828800" lvl="3"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4pPr>
            <a:lvl5pPr marL="2286000" lvl="4"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5pPr>
            <a:lvl6pPr marL="2743200" lvl="5"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6pPr>
            <a:lvl7pPr marL="3200400" lvl="6"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7pPr>
            <a:lvl8pPr marL="3657600" lvl="7"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8pPr>
            <a:lvl9pPr marL="4114800" lvl="8"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9pPr>
          </a:lstStyle>
          <a:p>
            <a:endParaRPr dirty="0"/>
          </a:p>
        </p:txBody>
      </p:sp>
      <p:sp>
        <p:nvSpPr>
          <p:cNvPr id="12" name="Google Shape;12;p3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rtl="0">
              <a:lnSpc>
                <a:spcPct val="100000"/>
              </a:lnSpc>
              <a:spcBef>
                <a:spcPts val="0"/>
              </a:spcBef>
              <a:spcAft>
                <a:spcPts val="0"/>
              </a:spcAft>
              <a:buClr>
                <a:srgbClr val="000000"/>
              </a:buClr>
              <a:buSzPts val="1400"/>
              <a:buFont typeface="Arial"/>
              <a:buNone/>
              <a:defRPr sz="700" b="0" i="0" u="none" dirty="0">
                <a:solidFill>
                  <a:srgbClr val="939B9D"/>
                </a:solidFill>
                <a:latin typeface="Open Sans"/>
                <a:ea typeface="Open Sans"/>
                <a:cs typeface="Open Sans"/>
                <a:sym typeface="Open Sans"/>
              </a:defRPr>
            </a:lvl1pPr>
            <a:lvl2pPr lvl="1"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2pPr>
            <a:lvl3pPr lvl="2"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3pPr>
            <a:lvl4pPr lvl="3"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4pPr>
            <a:lvl5pPr lvl="4"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5pPr>
            <a:lvl6pPr lvl="5"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6pPr>
            <a:lvl7pPr lvl="6"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7pPr>
            <a:lvl8pPr lvl="7"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8pPr>
            <a:lvl9pPr lvl="8"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9pPr>
          </a:lstStyle>
          <a:p>
            <a:endParaRPr dirty="0"/>
          </a:p>
        </p:txBody>
      </p:sp>
      <p:sp>
        <p:nvSpPr>
          <p:cNvPr id="13" name="Google Shape;13;p3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rtl="0">
              <a:lnSpc>
                <a:spcPct val="100000"/>
              </a:lnSpc>
              <a:spcBef>
                <a:spcPts val="0"/>
              </a:spcBef>
              <a:spcAft>
                <a:spcPts val="0"/>
              </a:spcAft>
              <a:buClr>
                <a:srgbClr val="000000"/>
              </a:buClr>
              <a:buSzPts val="1400"/>
              <a:buFont typeface="Arial"/>
              <a:buNone/>
              <a:defRPr sz="700" b="0" i="0" u="none" dirty="0">
                <a:solidFill>
                  <a:srgbClr val="939B9D"/>
                </a:solidFill>
                <a:latin typeface="Open Sans"/>
                <a:ea typeface="Open Sans"/>
                <a:cs typeface="Open Sans"/>
                <a:sym typeface="Open Sans"/>
              </a:defRPr>
            </a:lvl1pPr>
            <a:lvl2pPr lvl="1"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2pPr>
            <a:lvl3pPr lvl="2"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3pPr>
            <a:lvl4pPr lvl="3"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4pPr>
            <a:lvl5pPr lvl="4"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5pPr>
            <a:lvl6pPr lvl="5"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6pPr>
            <a:lvl7pPr lvl="6"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7pPr>
            <a:lvl8pPr lvl="7"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8pPr>
            <a:lvl9pPr lvl="8" algn="l" rtl="0">
              <a:lnSpc>
                <a:spcPct val="100000"/>
              </a:lnSpc>
              <a:spcBef>
                <a:spcPts val="0"/>
              </a:spcBef>
              <a:spcAft>
                <a:spcPts val="0"/>
              </a:spcAft>
              <a:buClr>
                <a:srgbClr val="000000"/>
              </a:buClr>
              <a:buSzPts val="1400"/>
              <a:buFont typeface="Arial"/>
              <a:buNone/>
              <a:defRPr sz="1800" b="0" i="0" u="none" dirty="0">
                <a:solidFill>
                  <a:schemeClr val="tx1"/>
                </a:solidFill>
                <a:latin typeface="Lato Light"/>
                <a:ea typeface="Lato Light"/>
                <a:cs typeface="Lato Light"/>
                <a:sym typeface="Lato Light"/>
              </a:defRPr>
            </a:lvl9pPr>
          </a:lstStyle>
          <a:p>
            <a:endParaRPr dirty="0"/>
          </a:p>
        </p:txBody>
      </p:sp>
      <p:sp>
        <p:nvSpPr>
          <p:cNvPr id="14" name="Google Shape;14;p3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1pPr>
            <a:lvl2pPr marL="0" lvl="1"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2pPr>
            <a:lvl3pPr marL="0" lvl="2"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3pPr>
            <a:lvl4pPr marL="0" lvl="3"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4pPr>
            <a:lvl5pPr marL="0" lvl="4"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5pPr>
            <a:lvl6pPr marL="0" lvl="5"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6pPr>
            <a:lvl7pPr marL="0" lvl="6"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7pPr>
            <a:lvl8pPr marL="0" lvl="7"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8pPr>
            <a:lvl9pPr marL="0" lvl="8" indent="0" algn="ctr" rtl="0">
              <a:lnSpc>
                <a:spcPct val="100000"/>
              </a:lnSpc>
              <a:spcBef>
                <a:spcPts val="0"/>
              </a:spcBef>
              <a:spcAft>
                <a:spcPts val="0"/>
              </a:spcAft>
              <a:buClr>
                <a:srgbClr val="000000"/>
              </a:buClr>
              <a:buSzPts val="700"/>
              <a:buFont typeface="Arial"/>
              <a:buNone/>
              <a:defRPr sz="700" b="1" i="0" u="none" dirty="0">
                <a:solidFill>
                  <a:schemeClr val="tx1"/>
                </a:solidFill>
                <a:latin typeface="Lato Black"/>
                <a:ea typeface="Lato Black"/>
                <a:cs typeface="Lato Black"/>
                <a:sym typeface="Lato Black"/>
              </a:defRPr>
            </a:lvl9pPr>
          </a:lstStyle>
          <a:p>
            <a:pPr marL="0" indent="0" algn="ctr" rtl="0">
              <a:spcBef>
                <a:spcPts val="0"/>
              </a:spcBef>
              <a:spcAft>
                <a:spcPts val="0"/>
              </a:spcAft>
              <a:buNone/>
            </a:pPr>
            <a:fld id="{00000000-1234-1234-1234-123412341234}" type="slidenum">
              <a:rPr lang="en-US" dirty="0"/>
              <a:t>‹#›</a:t>
            </a:fld>
            <a:endParaRPr dirty="0"/>
          </a:p>
        </p:txBody>
      </p:sp>
      <p:pic>
        <p:nvPicPr>
          <p:cNvPr id="15" name="Google Shape;15;p34"/>
          <p:cNvPicPr>
            <a:picLocks noChangeAspect="1"/>
          </p:cNvPicPr>
          <p:nvPr/>
        </p:nvPicPr>
        <p:blipFill>
          <a:blip r:embed="rId43">
            <a:lum/>
          </a:blip>
          <a:srcRect/>
          <a:stretch>
            <a:fillRect/>
          </a:stretch>
        </p:blipFill>
        <p:spPr bwMode="white">
          <a:xfrm>
            <a:off x="355909" y="6209314"/>
            <a:ext cx="1373440" cy="310345"/>
          </a:xfrm>
          <a:prstGeom prst="rect">
            <a:avLst/>
          </a:prstGeom>
          <a:noFill/>
          <a:ln>
            <a:noFill/>
            <a:headEnd type="none"/>
            <a:tailEnd type="none"/>
          </a:ln>
        </p:spPr>
      </p:pic>
      <p:pic>
        <p:nvPicPr>
          <p:cNvPr id="16" name="Google Shape;16;p34"/>
          <p:cNvPicPr>
            <a:picLocks noChangeAspect="1"/>
          </p:cNvPicPr>
          <p:nvPr/>
        </p:nvPicPr>
        <p:blipFill>
          <a:blip r:embed="rId44">
            <a:lum/>
          </a:blip>
          <a:srcRect/>
          <a:stretch>
            <a:fillRect/>
          </a:stretch>
        </p:blipFill>
        <p:spPr bwMode="white">
          <a:xfrm rot="10800000" flipH="1">
            <a:off x="0" y="6637309"/>
            <a:ext cx="12192000" cy="226194"/>
          </a:xfrm>
          <a:prstGeom prst="rect">
            <a:avLst/>
          </a:prstGeom>
          <a:noFill/>
          <a:ln>
            <a:noFill/>
            <a:headEnd type="none"/>
            <a:tailEnd type="none"/>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74" r:id="rId3"/>
    <p:sldLayoutId id="2147483651" r:id="rId4"/>
    <p:sldLayoutId id="2147483652" r:id="rId5"/>
    <p:sldLayoutId id="2147483653" r:id="rId6"/>
    <p:sldLayoutId id="2147483675" r:id="rId7"/>
    <p:sldLayoutId id="2147483654" r:id="rId8"/>
    <p:sldLayoutId id="2147483655" r:id="rId9"/>
    <p:sldLayoutId id="2147483657"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72" r:id="rId25"/>
    <p:sldLayoutId id="2147483658" r:id="rId26"/>
    <p:sldLayoutId id="2147483659" r:id="rId27"/>
    <p:sldLayoutId id="2147483660" r:id="rId28"/>
    <p:sldLayoutId id="2147483661" r:id="rId29"/>
    <p:sldLayoutId id="2147483662" r:id="rId30"/>
    <p:sldLayoutId id="2147483663" r:id="rId31"/>
    <p:sldLayoutId id="2147483664" r:id="rId32"/>
    <p:sldLayoutId id="2147483665" r:id="rId33"/>
    <p:sldLayoutId id="2147483666" r:id="rId34"/>
    <p:sldLayoutId id="2147483667" r:id="rId35"/>
    <p:sldLayoutId id="2147483668" r:id="rId36"/>
    <p:sldLayoutId id="2147483669" r:id="rId37"/>
    <p:sldLayoutId id="2147483670" r:id="rId38"/>
    <p:sldLayoutId id="2147483671" r:id="rId39"/>
    <p:sldLayoutId id="2147483690" r:id="rId40"/>
    <p:sldLayoutId id="2147483673" r:id="rId41"/>
  </p:sldLayoutIdLst>
  <p:hf hdr="0" ftr="0" dt="0"/>
  <p:txStyles>
    <p:title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titleStyle>
    <p:body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bodyStyle>
    <p:other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15:clr>
            <a:srgbClr val="F26B43"/>
          </p15:clr>
        </p15:guide>
        <p15:guide id="2" pos="7680">
          <p15:clr>
            <a:srgbClr val="F26B43"/>
          </p15:clr>
        </p15:guide>
        <p15:guide id="3" pos="432">
          <p15:clr>
            <a:srgbClr val="F26B43"/>
          </p15:clr>
        </p15:guide>
        <p15:guide id="4" pos="2704">
          <p15:clr>
            <a:srgbClr val="F26B43"/>
          </p15:clr>
        </p15:guide>
        <p15:guide id="5" pos="4976">
          <p15:clr>
            <a:srgbClr val="F26B43"/>
          </p15:clr>
        </p15:guide>
        <p15:guide id="6" pos="7248">
          <p15:clr>
            <a:srgbClr val="F26B43"/>
          </p15:clr>
        </p15:guide>
        <p15:guide id="7" orient="horz">
          <p15:clr>
            <a:srgbClr val="F26B43"/>
          </p15:clr>
        </p15:guide>
        <p15:guide id="8" orient="horz" pos="4320">
          <p15:clr>
            <a:srgbClr val="F26B43"/>
          </p15:clr>
        </p15:guide>
        <p15:guide id="9" orient="horz" pos="432">
          <p15:clr>
            <a:srgbClr val="F26B43"/>
          </p15:clr>
        </p15:guide>
        <p15:guide id="10" orient="horz" pos="1584">
          <p15:clr>
            <a:srgbClr val="F26B43"/>
          </p15:clr>
        </p15:guide>
        <p15:guide id="11" orient="horz" pos="2736">
          <p15:clr>
            <a:srgbClr val="F26B43"/>
          </p15:clr>
        </p15:guide>
        <p15:guide id="12" orient="horz" pos="3888">
          <p15:clr>
            <a:srgbClr val="F26B43"/>
          </p15:clr>
        </p15:guide>
        <p15:guide id="13" orient="horz" pos="4104">
          <p15:clr>
            <a:srgbClr val="5ACBF0"/>
          </p15:clr>
        </p15:guide>
        <p15:guide id="14" orient="horz" pos="1008">
          <p15:clr>
            <a:srgbClr val="A4A3A4"/>
          </p15:clr>
        </p15:guide>
        <p15:guide id="15" orient="horz" pos="2160">
          <p15:clr>
            <a:srgbClr val="A4A3A4"/>
          </p15:clr>
        </p15:guide>
        <p15:guide id="16" orient="horz" pos="3312">
          <p15:clr>
            <a:srgbClr val="A4A3A4"/>
          </p15:clr>
        </p15:guide>
        <p15:guide id="17" pos="3840">
          <p15:clr>
            <a:srgbClr val="A4A3A4"/>
          </p15:clr>
        </p15:guide>
        <p15:guide id="18" orient="horz" pos="1296">
          <p15:clr>
            <a:srgbClr val="5ACBF0"/>
          </p15:clr>
        </p15:guide>
        <p15:guide id="19" pos="6120">
          <p15:clr>
            <a:srgbClr val="A4A3A4"/>
          </p15:clr>
        </p15:guide>
        <p15:guide id="20" pos="1560">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247888" y="149072"/>
            <a:ext cx="11696225" cy="902114"/>
          </a:xfrm>
          <a:prstGeom prst="rect">
            <a:avLst/>
          </a:prstGeom>
          <a:ln>
            <a:headEnd type="none"/>
            <a:tailEnd type="none"/>
          </a:ln>
        </p:spPr>
        <p:txBody>
          <a:bodyPr wrap="square" lIns="91440" tIns="45720" rIns="91440" bIns="45720" anchor="ctr">
            <a:noAutofit/>
          </a:bodyPr>
          <a:lstStyle/>
          <a:p>
            <a:r>
              <a:rPr lang="en-US" dirty="0"/>
              <a:t>Click to edit Master title style</a:t>
            </a:r>
          </a:p>
        </p:txBody>
      </p:sp>
      <p:sp>
        <p:nvSpPr>
          <p:cNvPr id="3" name="Text Placeholder 2"/>
          <p:cNvSpPr>
            <a:spLocks noGrp="1"/>
          </p:cNvSpPr>
          <p:nvPr>
            <p:ph type="body" idx="1"/>
          </p:nvPr>
        </p:nvSpPr>
        <p:spPr bwMode="white">
          <a:xfrm>
            <a:off x="247888" y="1067752"/>
            <a:ext cx="11696225" cy="5298594"/>
          </a:xfrm>
          <a:prstGeom prst="rect">
            <a:avLst/>
          </a:prstGeom>
          <a:ln>
            <a:headEnd type="none"/>
            <a:tailEnd type="none"/>
          </a:ln>
        </p:spPr>
        <p:txBody>
          <a:bodyPr wrap="square" lIns="91440" tIns="45720" rIns="91440" bIns="45720">
            <a:noAutofit/>
          </a:body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bwMode="white">
          <a:xfrm>
            <a:off x="838200" y="6464023"/>
            <a:ext cx="2743200" cy="365125"/>
          </a:xfrm>
          <a:prstGeom prst="rect">
            <a:avLst/>
          </a:prstGeom>
          <a:ln>
            <a:headEnd type="none"/>
            <a:tailEnd type="none"/>
          </a:ln>
        </p:spPr>
        <p:txBody>
          <a:bodyPr wrap="square" lIns="91440" tIns="45720" rIns="91440" bIns="45720" anchor="ctr"/>
          <a:lstStyle>
            <a:lvl1pPr algn="l">
              <a:defRPr sz="1200" dirty="0">
                <a:solidFill>
                  <a:schemeClr val="tx1">
                    <a:tint val="75000"/>
                  </a:schemeClr>
                </a:solidFill>
                <a:latin typeface="Arial"/>
                <a:cs typeface="Arial"/>
              </a:defRPr>
            </a:lvl1pPr>
          </a:lstStyle>
          <a:p>
            <a:fld id="{4734EAE1-CE9D-A14A-80BD-9018CA4D58A9}" type="datetime1">
              <a:rPr lang="en-US" dirty="0"/>
              <a:t>7/9/2025</a:t>
            </a:fld>
            <a:endParaRPr lang="en-US" dirty="0"/>
          </a:p>
        </p:txBody>
      </p:sp>
      <p:pic>
        <p:nvPicPr>
          <p:cNvPr id="7" name="Picture 6"/>
          <p:cNvPicPr>
            <a:picLocks noChangeAspect="1"/>
          </p:cNvPicPr>
          <p:nvPr/>
        </p:nvPicPr>
        <p:blipFill>
          <a:blip r:embed="rId15">
            <a:lum/>
          </a:blip>
          <a:srcRect/>
          <a:stretch>
            <a:fillRect/>
          </a:stretch>
        </p:blipFill>
        <p:spPr bwMode="white">
          <a:xfrm>
            <a:off x="161888" y="6366575"/>
            <a:ext cx="1777033" cy="401541"/>
          </a:xfrm>
          <a:prstGeom prst="rect">
            <a:avLst/>
          </a:prstGeom>
          <a:ln>
            <a:headEnd type="none"/>
            <a:tailEnd type="none"/>
          </a:ln>
        </p:spPr>
      </p:pic>
      <p:pic>
        <p:nvPicPr>
          <p:cNvPr id="8" name="Picture 7"/>
          <p:cNvPicPr>
            <a:picLocks noChangeAspect="1"/>
          </p:cNvPicPr>
          <p:nvPr/>
        </p:nvPicPr>
        <p:blipFill>
          <a:blip r:embed="rId16">
            <a:lum/>
          </a:blip>
          <a:srcRect/>
          <a:stretch>
            <a:fillRect/>
          </a:stretch>
        </p:blipFill>
        <p:spPr bwMode="white">
          <a:xfrm>
            <a:off x="2046310" y="6532384"/>
            <a:ext cx="9663090" cy="136741"/>
          </a:xfrm>
          <a:prstGeom prst="rect">
            <a:avLst/>
          </a:prstGeom>
          <a:ln>
            <a:headEnd type="none"/>
            <a:tailEnd type="none"/>
          </a:ln>
        </p:spPr>
      </p:pic>
      <p:sp>
        <p:nvSpPr>
          <p:cNvPr id="11" name="Slide Number Placeholder 26"/>
          <p:cNvSpPr>
            <a:spLocks noGrp="1"/>
          </p:cNvSpPr>
          <p:nvPr>
            <p:ph type="sldNum" sz="quarter" idx="4"/>
          </p:nvPr>
        </p:nvSpPr>
        <p:spPr bwMode="white">
          <a:xfrm>
            <a:off x="9295990" y="6400063"/>
            <a:ext cx="2742406" cy="365125"/>
          </a:xfrm>
          <a:prstGeom prst="rect">
            <a:avLst/>
          </a:prstGeom>
          <a:ln>
            <a:headEnd type="none"/>
            <a:tailEnd type="none"/>
          </a:ln>
        </p:spPr>
        <p:txBody>
          <a:bodyPr wrap="square" lIns="91440" tIns="45720" rIns="91440" bIns="45720" anchor="ctr"/>
          <a:lstStyle>
            <a:lvl1pPr algn="r">
              <a:defRPr sz="1000" dirty="0">
                <a:solidFill>
                  <a:schemeClr val="tx1">
                    <a:tint val="75000"/>
                  </a:schemeClr>
                </a:solidFill>
                <a:latin typeface="Arial"/>
                <a:cs typeface="Arial"/>
              </a:defRPr>
            </a:lvl1pPr>
          </a:lstStyle>
          <a:p>
            <a:fld id="{DB9E4368-C45C-9C4F-9597-D6088AA20994}" type="slidenum">
              <a:rPr lang="en-US" dirty="0"/>
              <a:t>‹#›</a:t>
            </a:fld>
            <a:endParaRPr lang="en-US" dirty="0"/>
          </a:p>
        </p:txBody>
      </p:sp>
      <p:sp>
        <p:nvSpPr>
          <p:cNvPr id="10" name="Footer Placeholder 4"/>
          <p:cNvSpPr txBox="1">
            <a:spLocks noChangeArrowheads="1"/>
          </p:cNvSpPr>
          <p:nvPr userDrawn="1"/>
        </p:nvSpPr>
        <p:spPr bwMode="white">
          <a:xfrm>
            <a:off x="9527367" y="6692408"/>
            <a:ext cx="2245533" cy="136741"/>
          </a:xfrm>
          <a:prstGeom prst="rect">
            <a:avLst/>
          </a:prstGeom>
          <a:ln>
            <a:headEnd type="none"/>
            <a:tailEnd type="none"/>
          </a:ln>
        </p:spPr>
        <p:txBody>
          <a:bodyPr wrap="square" lIns="76200" tIns="38100" rIns="76200" bIns="38100" anchor="ctr"/>
          <a:lstStyle>
            <a:defPPr defTabSz="457200">
              <a:defRPr lang="en-US" dirty="0"/>
            </a:defPPr>
            <a:lvl1pPr marL="0" algn="ctr" defTabSz="457200" rtl="0">
              <a:defRPr sz="1000" kern="1200" dirty="0">
                <a:solidFill>
                  <a:schemeClr val="bg1">
                    <a:lumMod val="65000"/>
                  </a:schemeClr>
                </a:solidFill>
                <a:latin typeface="Arial"/>
                <a:ea typeface="+mn-ea"/>
                <a:cs typeface="Arial"/>
              </a:defRPr>
            </a:lvl1pPr>
            <a:lvl2pPr marL="457200" algn="l" defTabSz="457200" rtl="0">
              <a:defRPr sz="1800" kern="1200" dirty="0">
                <a:solidFill>
                  <a:schemeClr val="tx1"/>
                </a:solidFill>
                <a:latin typeface="+mn-lt"/>
                <a:ea typeface="+mn-ea"/>
                <a:cs typeface="+mn-cs"/>
              </a:defRPr>
            </a:lvl2pPr>
            <a:lvl3pPr marL="914400" algn="l" defTabSz="457200" rtl="0">
              <a:defRPr sz="1800" kern="1200" dirty="0">
                <a:solidFill>
                  <a:schemeClr val="tx1"/>
                </a:solidFill>
                <a:latin typeface="+mn-lt"/>
                <a:ea typeface="+mn-ea"/>
                <a:cs typeface="+mn-cs"/>
              </a:defRPr>
            </a:lvl3pPr>
            <a:lvl4pPr marL="1371600" algn="l" defTabSz="457200" rtl="0">
              <a:defRPr sz="1800" kern="1200" dirty="0">
                <a:solidFill>
                  <a:schemeClr val="tx1"/>
                </a:solidFill>
                <a:latin typeface="+mn-lt"/>
                <a:ea typeface="+mn-ea"/>
                <a:cs typeface="+mn-cs"/>
              </a:defRPr>
            </a:lvl4pPr>
            <a:lvl5pPr marL="1828800" algn="l" defTabSz="457200" rtl="0">
              <a:defRPr sz="1800" kern="1200" dirty="0">
                <a:solidFill>
                  <a:schemeClr val="tx1"/>
                </a:solidFill>
                <a:latin typeface="+mn-lt"/>
                <a:ea typeface="+mn-ea"/>
                <a:cs typeface="+mn-cs"/>
              </a:defRPr>
            </a:lvl5pPr>
            <a:lvl6pPr marL="2286000" algn="l" defTabSz="457200" rtl="0">
              <a:defRPr sz="1800" kern="1200" dirty="0">
                <a:solidFill>
                  <a:schemeClr val="tx1"/>
                </a:solidFill>
                <a:latin typeface="+mn-lt"/>
                <a:ea typeface="+mn-ea"/>
                <a:cs typeface="+mn-cs"/>
              </a:defRPr>
            </a:lvl6pPr>
            <a:lvl7pPr marL="2743200" algn="l" defTabSz="457200" rtl="0">
              <a:defRPr sz="1800" kern="1200" dirty="0">
                <a:solidFill>
                  <a:schemeClr val="tx1"/>
                </a:solidFill>
                <a:latin typeface="+mn-lt"/>
                <a:ea typeface="+mn-ea"/>
                <a:cs typeface="+mn-cs"/>
              </a:defRPr>
            </a:lvl7pPr>
            <a:lvl8pPr marL="3200400" algn="l" defTabSz="457200" rtl="0">
              <a:defRPr sz="1800" kern="1200" dirty="0">
                <a:solidFill>
                  <a:schemeClr val="tx1"/>
                </a:solidFill>
                <a:latin typeface="+mn-lt"/>
                <a:ea typeface="+mn-ea"/>
                <a:cs typeface="+mn-cs"/>
              </a:defRPr>
            </a:lvl8pPr>
            <a:lvl9pPr marL="3657600" algn="l" defTabSz="457200" rtl="0">
              <a:defRPr sz="1800" kern="1200" dirty="0">
                <a:solidFill>
                  <a:schemeClr val="tx1"/>
                </a:solidFill>
                <a:latin typeface="+mn-lt"/>
                <a:ea typeface="+mn-ea"/>
                <a:cs typeface="+mn-cs"/>
              </a:defRPr>
            </a:lvl9pPr>
          </a:lstStyle>
          <a:p>
            <a:pPr algn="r" defTabSz="457200"/>
            <a:r>
              <a:rPr lang="en-US" sz="833" dirty="0"/>
              <a:t>Confidential and Proprietary</a:t>
            </a:r>
          </a:p>
        </p:txBody>
      </p:sp>
      <p:sp>
        <p:nvSpPr>
          <p:cNvPr id="12" name="Footer Placeholder 11"/>
          <p:cNvSpPr>
            <a:spLocks noGrp="1"/>
          </p:cNvSpPr>
          <p:nvPr>
            <p:ph type="ftr" sz="quarter" idx="3"/>
          </p:nvPr>
        </p:nvSpPr>
        <p:spPr bwMode="white">
          <a:xfrm>
            <a:off x="4038865" y="6356615"/>
            <a:ext cx="4114271" cy="365125"/>
          </a:xfrm>
          <a:prstGeom prst="rect">
            <a:avLst/>
          </a:prstGeom>
          <a:ln>
            <a:headEnd type="none"/>
            <a:tailEnd type="none"/>
          </a:ln>
        </p:spPr>
        <p:txBody>
          <a:bodyPr wrap="square" lIns="91440" tIns="45720" rIns="91440" bIns="45720" anchor="ctr"/>
          <a:lstStyle>
            <a:lvl1pPr algn="ctr">
              <a:defRPr sz="1000" dirty="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dt="0"/>
  <p:txStyles>
    <p:titleStyle>
      <a:lvl1pPr algn="l" defTabSz="914363" rtl="0">
        <a:lnSpc>
          <a:spcPct val="90000"/>
        </a:lnSpc>
        <a:spcBef>
          <a:spcPct val="0"/>
        </a:spcBef>
        <a:buNone/>
        <a:defRPr sz="2333" b="1" kern="1200" dirty="0">
          <a:solidFill>
            <a:srgbClr val="002060"/>
          </a:solidFill>
          <a:latin typeface="Arial"/>
          <a:ea typeface="Open Sans"/>
          <a:cs typeface="Arial"/>
        </a:defRPr>
      </a:lvl1pPr>
    </p:titleStyle>
    <p:bodyStyle>
      <a:lvl1pPr marL="228591" indent="-228591" algn="l" defTabSz="914363" rtl="0">
        <a:lnSpc>
          <a:spcPct val="90000"/>
        </a:lnSpc>
        <a:spcBef>
          <a:spcPts val="1000"/>
        </a:spcBef>
        <a:buFont typeface="Arial"/>
        <a:buChar char="•"/>
        <a:defRPr sz="2000" kern="1200" dirty="0">
          <a:solidFill>
            <a:schemeClr val="tx1"/>
          </a:solidFill>
          <a:latin typeface="Arial"/>
          <a:ea typeface="Open Sans"/>
          <a:cs typeface="Arial"/>
        </a:defRPr>
      </a:lvl1pPr>
      <a:lvl2pPr marL="685773" indent="-228591" algn="l" defTabSz="914363" rtl="0">
        <a:lnSpc>
          <a:spcPct val="90000"/>
        </a:lnSpc>
        <a:spcBef>
          <a:spcPts val="500"/>
        </a:spcBef>
        <a:buFont typeface="Arial"/>
        <a:buChar char="•"/>
        <a:defRPr sz="1667" kern="1200" dirty="0">
          <a:solidFill>
            <a:schemeClr val="tx1"/>
          </a:solidFill>
          <a:latin typeface="Arial"/>
          <a:ea typeface="Open Sans"/>
          <a:cs typeface="Arial"/>
        </a:defRPr>
      </a:lvl2pPr>
      <a:lvl3pPr marL="1142954" indent="-228591" algn="l" defTabSz="914363" rtl="0">
        <a:lnSpc>
          <a:spcPct val="90000"/>
        </a:lnSpc>
        <a:spcBef>
          <a:spcPts val="500"/>
        </a:spcBef>
        <a:buFont typeface="Arial"/>
        <a:buChar char="•"/>
        <a:defRPr sz="1500" kern="1200" dirty="0">
          <a:solidFill>
            <a:schemeClr val="tx1"/>
          </a:solidFill>
          <a:latin typeface="Arial"/>
          <a:ea typeface="Open Sans"/>
          <a:cs typeface="Arial"/>
        </a:defRPr>
      </a:lvl3pPr>
      <a:lvl4pPr marL="1600136"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4pPr>
      <a:lvl5pPr marL="2057318" indent="-228591" algn="l" defTabSz="914363" rtl="0">
        <a:lnSpc>
          <a:spcPct val="90000"/>
        </a:lnSpc>
        <a:spcBef>
          <a:spcPts val="500"/>
        </a:spcBef>
        <a:buFont typeface="Arial"/>
        <a:buChar char="•"/>
        <a:defRPr sz="1333" kern="1200" dirty="0">
          <a:solidFill>
            <a:schemeClr val="tx1"/>
          </a:solidFill>
          <a:latin typeface="Arial"/>
          <a:ea typeface="Open Sans"/>
          <a:cs typeface="Arial"/>
        </a:defRPr>
      </a:lvl5pPr>
      <a:lvl6pPr marL="2514499" indent="-228591" algn="l" defTabSz="914363" rtl="0">
        <a:lnSpc>
          <a:spcPct val="90000"/>
        </a:lnSpc>
        <a:spcBef>
          <a:spcPts val="500"/>
        </a:spcBef>
        <a:buFont typeface="Arial"/>
        <a:buChar char="•"/>
        <a:defRPr sz="1800" kern="1200" dirty="0">
          <a:solidFill>
            <a:schemeClr val="tx1"/>
          </a:solidFill>
          <a:latin typeface="+mn-lt"/>
          <a:ea typeface="+mn-ea"/>
          <a:cs typeface="+mn-cs"/>
        </a:defRPr>
      </a:lvl6pPr>
      <a:lvl7pPr marL="2971681" indent="-228591" algn="l" defTabSz="914363" rtl="0">
        <a:lnSpc>
          <a:spcPct val="90000"/>
        </a:lnSpc>
        <a:spcBef>
          <a:spcPts val="500"/>
        </a:spcBef>
        <a:buFont typeface="Arial"/>
        <a:buChar char="•"/>
        <a:defRPr sz="1800" kern="1200" dirty="0">
          <a:solidFill>
            <a:schemeClr val="tx1"/>
          </a:solidFill>
          <a:latin typeface="+mn-lt"/>
          <a:ea typeface="+mn-ea"/>
          <a:cs typeface="+mn-cs"/>
        </a:defRPr>
      </a:lvl7pPr>
      <a:lvl8pPr marL="3428863" indent="-228591" algn="l" defTabSz="914363" rtl="0">
        <a:lnSpc>
          <a:spcPct val="90000"/>
        </a:lnSpc>
        <a:spcBef>
          <a:spcPts val="500"/>
        </a:spcBef>
        <a:buFont typeface="Arial"/>
        <a:buChar char="•"/>
        <a:defRPr sz="1800" kern="1200" dirty="0">
          <a:solidFill>
            <a:schemeClr val="tx1"/>
          </a:solidFill>
          <a:latin typeface="+mn-lt"/>
          <a:ea typeface="+mn-ea"/>
          <a:cs typeface="+mn-cs"/>
        </a:defRPr>
      </a:lvl8pPr>
      <a:lvl9pPr marL="3886045" indent="-228591" algn="l" defTabSz="914363" rtl="0">
        <a:lnSpc>
          <a:spcPct val="90000"/>
        </a:lnSpc>
        <a:spcBef>
          <a:spcPts val="500"/>
        </a:spcBef>
        <a:buFont typeface="Arial"/>
        <a:buChar char="•"/>
        <a:defRPr sz="1800" kern="1200" dirty="0">
          <a:solidFill>
            <a:schemeClr val="tx1"/>
          </a:solidFill>
          <a:latin typeface="+mn-lt"/>
          <a:ea typeface="+mn-ea"/>
          <a:cs typeface="+mn-cs"/>
        </a:defRPr>
      </a:lvl9pPr>
    </p:bodyStyle>
    <p:otherStyle>
      <a:defPPr defTabSz="914363">
        <a:defRPr lang="en-US" dirty="0"/>
      </a:defPPr>
      <a:lvl1pPr marL="0" algn="l" defTabSz="914363" rtl="0">
        <a:defRPr sz="1800" kern="1200" dirty="0">
          <a:solidFill>
            <a:schemeClr val="tx1"/>
          </a:solidFill>
          <a:latin typeface="+mn-lt"/>
          <a:ea typeface="+mn-ea"/>
          <a:cs typeface="+mn-cs"/>
        </a:defRPr>
      </a:lvl1pPr>
      <a:lvl2pPr marL="457182" algn="l" defTabSz="914363" rtl="0">
        <a:defRPr sz="1800" kern="1200" dirty="0">
          <a:solidFill>
            <a:schemeClr val="tx1"/>
          </a:solidFill>
          <a:latin typeface="+mn-lt"/>
          <a:ea typeface="+mn-ea"/>
          <a:cs typeface="+mn-cs"/>
        </a:defRPr>
      </a:lvl2pPr>
      <a:lvl3pPr marL="914363" algn="l" defTabSz="914363" rtl="0">
        <a:defRPr sz="1800" kern="1200" dirty="0">
          <a:solidFill>
            <a:schemeClr val="tx1"/>
          </a:solidFill>
          <a:latin typeface="+mn-lt"/>
          <a:ea typeface="+mn-ea"/>
          <a:cs typeface="+mn-cs"/>
        </a:defRPr>
      </a:lvl3pPr>
      <a:lvl4pPr marL="1371545" algn="l" defTabSz="914363" rtl="0">
        <a:defRPr sz="1800" kern="1200" dirty="0">
          <a:solidFill>
            <a:schemeClr val="tx1"/>
          </a:solidFill>
          <a:latin typeface="+mn-lt"/>
          <a:ea typeface="+mn-ea"/>
          <a:cs typeface="+mn-cs"/>
        </a:defRPr>
      </a:lvl4pPr>
      <a:lvl5pPr marL="1828727" algn="l" defTabSz="914363" rtl="0">
        <a:defRPr sz="1800" kern="1200" dirty="0">
          <a:solidFill>
            <a:schemeClr val="tx1"/>
          </a:solidFill>
          <a:latin typeface="+mn-lt"/>
          <a:ea typeface="+mn-ea"/>
          <a:cs typeface="+mn-cs"/>
        </a:defRPr>
      </a:lvl5pPr>
      <a:lvl6pPr marL="2285909" algn="l" defTabSz="914363" rtl="0">
        <a:defRPr sz="1800" kern="1200" dirty="0">
          <a:solidFill>
            <a:schemeClr val="tx1"/>
          </a:solidFill>
          <a:latin typeface="+mn-lt"/>
          <a:ea typeface="+mn-ea"/>
          <a:cs typeface="+mn-cs"/>
        </a:defRPr>
      </a:lvl6pPr>
      <a:lvl7pPr marL="2743090" algn="l" defTabSz="914363" rtl="0">
        <a:defRPr sz="1800" kern="1200" dirty="0">
          <a:solidFill>
            <a:schemeClr val="tx1"/>
          </a:solidFill>
          <a:latin typeface="+mn-lt"/>
          <a:ea typeface="+mn-ea"/>
          <a:cs typeface="+mn-cs"/>
        </a:defRPr>
      </a:lvl7pPr>
      <a:lvl8pPr marL="3200272" algn="l" defTabSz="914363" rtl="0">
        <a:defRPr sz="1800" kern="1200" dirty="0">
          <a:solidFill>
            <a:schemeClr val="tx1"/>
          </a:solidFill>
          <a:latin typeface="+mn-lt"/>
          <a:ea typeface="+mn-ea"/>
          <a:cs typeface="+mn-cs"/>
        </a:defRPr>
      </a:lvl8pPr>
      <a:lvl9pPr marL="3657454" algn="l" defTabSz="914363" rtl="0">
        <a:defRPr sz="1800" kern="1200" dirty="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4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vectorsolutions.com/networks/campus-prevention-network/" TargetMode="External"/><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Google Shape;189;p1"/>
          <p:cNvSpPr>
            <a:spLocks noGrp="1"/>
          </p:cNvSpPr>
          <p:nvPr>
            <p:ph type="ctrTitle"/>
          </p:nvPr>
        </p:nvSpPr>
        <p:spPr bwMode="white">
          <a:prstGeom prst="rect">
            <a:avLst/>
          </a:prstGeom>
          <a:noFill/>
          <a:ln>
            <a:noFill/>
            <a:headEnd type="none"/>
            <a:tailEnd type="none"/>
          </a:ln>
        </p:spPr>
        <p:txBody>
          <a:bodyPr wrap="square" lIns="0" tIns="0" rIns="0" bIns="0" anchor="ctr">
            <a:noAutofit/>
          </a:bodyPr>
          <a:lstStyle/>
          <a:p>
            <a:pPr marL="0" indent="0" algn="l" rtl="0">
              <a:lnSpc>
                <a:spcPct val="100000"/>
              </a:lnSpc>
              <a:spcBef>
                <a:spcPts val="0"/>
              </a:spcBef>
              <a:spcAft>
                <a:spcPts val="0"/>
              </a:spcAft>
              <a:buClr>
                <a:schemeClr val="tx1"/>
              </a:buClr>
              <a:buSzPts val="4000"/>
              <a:buFont typeface="Lato Black"/>
              <a:buNone/>
            </a:pPr>
            <a:r>
              <a:rPr lang="en-US" b="1" dirty="0">
                <a:latin typeface="Open Sans"/>
                <a:ea typeface="Open Sans"/>
                <a:cs typeface="Open Sans"/>
                <a:sym typeface="Open Sans"/>
              </a:rPr>
              <a:t>AlcoholEdu for College</a:t>
            </a:r>
            <a:endParaRPr b="1" dirty="0">
              <a:latin typeface="Open Sans"/>
              <a:ea typeface="Open Sans"/>
              <a:cs typeface="Open Sans"/>
              <a:sym typeface="Open Sans"/>
            </a:endParaRPr>
          </a:p>
        </p:txBody>
      </p:sp>
      <p:sp>
        <p:nvSpPr>
          <p:cNvPr id="190" name="Google Shape;190;p1"/>
          <p:cNvSpPr>
            <a:spLocks noGrp="1"/>
          </p:cNvSpPr>
          <p:nvPr>
            <p:ph type="subTitle" idx="1"/>
          </p:nvPr>
        </p:nvSpPr>
        <p:spPr bwMode="white">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2400"/>
              <a:buNone/>
            </a:pPr>
            <a:r>
              <a:rPr lang="en-US" b="1" dirty="0">
                <a:latin typeface="Open Sans"/>
                <a:ea typeface="Open Sans"/>
                <a:cs typeface="Open Sans"/>
                <a:sym typeface="Open Sans"/>
              </a:rPr>
              <a:t>Impact Report </a:t>
            </a:r>
            <a:r>
              <a:rPr lang="en-US" dirty="0">
                <a:latin typeface="Open Sans"/>
                <a:ea typeface="Open Sans"/>
                <a:cs typeface="Open Sans"/>
                <a:sym typeface="Open Sans"/>
              </a:rPr>
              <a:t>| 2023–2024 Academic Year</a:t>
            </a:r>
            <a:endParaRPr dirty="0">
              <a:latin typeface="Open Sans"/>
              <a:ea typeface="Open Sans"/>
              <a:cs typeface="Open Sans"/>
              <a:sym typeface="Open Sans"/>
            </a:endParaRPr>
          </a:p>
        </p:txBody>
      </p:sp>
      <p:sp>
        <p:nvSpPr>
          <p:cNvPr id="191" name="Google Shape;191;p1"/>
          <p:cNvSpPr>
            <a:spLocks noGrp="1"/>
          </p:cNvSpPr>
          <p:nvPr>
            <p:ph type="body" idx="2"/>
          </p:nvPr>
        </p:nvSpPr>
        <p:spPr bwMode="white">
          <a:xfrm>
            <a:off x="-1" y="1455058"/>
            <a:ext cx="4172462" cy="1335619"/>
          </a:xfrm>
          <a:prstGeom prst="rect">
            <a:avLst/>
          </a:prstGeom>
          <a:solidFill>
            <a:srgbClr val="F2F2F2"/>
          </a:solidFill>
          <a:ln>
            <a:noFill/>
            <a:headEnd type="none"/>
            <a:tailEnd type="none"/>
          </a:ln>
        </p:spPr>
        <p:txBody>
          <a:bodyPr wrap="square" lIns="687600" tIns="0" rIns="0" bIns="0" anchor="ctr">
            <a:noAutofit/>
          </a:bodyPr>
          <a:lstStyle/>
          <a:p>
            <a:pPr marL="0" indent="0" algn="l" rtl="0">
              <a:lnSpc>
                <a:spcPct val="100000"/>
              </a:lnSpc>
              <a:spcBef>
                <a:spcPts val="0"/>
              </a:spcBef>
              <a:spcAft>
                <a:spcPts val="0"/>
              </a:spcAft>
              <a:buClr>
                <a:schemeClr val="tx1"/>
              </a:buClr>
              <a:buSzPts val="2400"/>
              <a:buNone/>
            </a:pPr>
            <a:r>
              <a:rPr lang="en-US" b="1" dirty="0"/>
              <a:t>Georgia Institute of Technology</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Google Shape;250;p6"/>
          <p:cNvSpPr>
            <a:spLocks noGrp="1"/>
          </p:cNvSpPr>
          <p:nvPr>
            <p:ph type="title"/>
          </p:nvPr>
        </p:nvSpPr>
        <p:spPr bwMode="white">
          <a:prstGeom prst="rect">
            <a:avLst/>
          </a:prstGeom>
          <a:noFill/>
          <a:ln>
            <a:noFill/>
            <a:headEnd type="none"/>
            <a:tailEnd type="none"/>
          </a:ln>
        </p:spPr>
        <p:txBody>
          <a:bodyPr wrap="square" lIns="0" tIns="0" rIns="0" bIns="0" anchor="ctr">
            <a:noAutofit/>
          </a:bodyPr>
          <a:lstStyle/>
          <a:p>
            <a:pPr marL="0" indent="0" algn="l" rtl="0">
              <a:lnSpc>
                <a:spcPct val="100000"/>
              </a:lnSpc>
              <a:spcBef>
                <a:spcPts val="0"/>
              </a:spcBef>
              <a:spcAft>
                <a:spcPts val="0"/>
              </a:spcAft>
              <a:buClr>
                <a:schemeClr val="bg1"/>
              </a:buClr>
              <a:buSzPts val="4000"/>
              <a:buFont typeface="Lato Black"/>
              <a:buNone/>
            </a:pPr>
            <a:r>
              <a:rPr lang="en-US" b="1" dirty="0">
                <a:latin typeface="Open Sans"/>
                <a:ea typeface="Open Sans"/>
                <a:cs typeface="Open Sans"/>
                <a:sym typeface="Open Sans"/>
              </a:rPr>
              <a:t>AlcoholEdu and Your Students</a:t>
            </a:r>
            <a:endParaRPr b="1" dirty="0">
              <a:latin typeface="Open Sans"/>
              <a:ea typeface="Open Sans"/>
              <a:cs typeface="Open Sans"/>
              <a:sym typeface="Open Sans"/>
            </a:endParaRPr>
          </a:p>
        </p:txBody>
      </p:sp>
      <p:sp>
        <p:nvSpPr>
          <p:cNvPr id="251" name="Google Shape;251;p6"/>
          <p:cNvSpPr>
            <a:spLocks noGrp="1"/>
          </p:cNvSpPr>
          <p:nvPr>
            <p:ph type="body" idx="1"/>
          </p:nvPr>
        </p:nvSpPr>
        <p:spPr bwMode="white">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bg1"/>
              </a:buClr>
              <a:buSzPts val="2400"/>
              <a:buNone/>
            </a:pPr>
            <a:r>
              <a:rPr lang="en-US" dirty="0">
                <a:latin typeface="Open Sans"/>
                <a:ea typeface="Open Sans"/>
                <a:cs typeface="Open Sans"/>
                <a:sym typeface="Open Sans"/>
              </a:rPr>
              <a:t>Impact at Georgia Institute of Technology</a:t>
            </a:r>
            <a:endParaRPr dirty="0">
              <a:latin typeface="Open Sans"/>
              <a:ea typeface="Open Sans"/>
              <a:cs typeface="Open Sans"/>
              <a:sym typeface="Open Sans"/>
            </a:endParaRPr>
          </a:p>
        </p:txBody>
      </p:sp>
      <p:sp>
        <p:nvSpPr>
          <p:cNvPr id="252" name="Google Shape;252;p6"/>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10</a:t>
            </a:fld>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5" name="Google Shape;335;p11"/>
          <p:cNvGraphicFramePr/>
          <p:nvPr/>
        </p:nvGraphicFramePr>
        <p:xfrm>
          <a:off x="6438900" y="1960026"/>
          <a:ext cx="5257800" cy="2692100"/>
        </p:xfrm>
        <a:graphic>
          <a:graphicData uri="http://schemas.openxmlformats.org/drawingml/2006/table">
            <a:tbl>
              <a:tblPr firstRow="1" bandRow="1">
                <a:noFill/>
                <a:tableStyleId>{5C22544A-7EE6-4342-B048-85BDC9FD1C3A}</a:tableStyleId>
              </a:tblPr>
              <a:tblGrid>
                <a:gridCol w="4207875">
                  <a:extLst>
                    <a:ext uri="{9D8B030D-6E8A-4147-A177-3AD203B41FA5}">
                      <a16:colId xmlns:a16="http://schemas.microsoft.com/office/drawing/2014/main" val="20000"/>
                    </a:ext>
                  </a:extLst>
                </a:gridCol>
                <a:gridCol w="1049925">
                  <a:extLst>
                    <a:ext uri="{9D8B030D-6E8A-4147-A177-3AD203B41FA5}">
                      <a16:colId xmlns:a16="http://schemas.microsoft.com/office/drawing/2014/main" val="20001"/>
                    </a:ext>
                  </a:extLst>
                </a:gridCol>
              </a:tblGrid>
              <a:tr h="735325">
                <a:tc gridSpan="2">
                  <a:txBody>
                    <a:bodyPr/>
                    <a:lstStyle/>
                    <a:p>
                      <a:pPr marL="0" indent="0" algn="l" rtl="0">
                        <a:lnSpc>
                          <a:spcPct val="100000"/>
                        </a:lnSpc>
                        <a:spcBef>
                          <a:spcPts val="0"/>
                        </a:spcBef>
                        <a:spcAft>
                          <a:spcPts val="0"/>
                        </a:spcAft>
                        <a:buClr>
                          <a:srgbClr val="000000"/>
                        </a:buClr>
                        <a:buSzPts val="1100"/>
                        <a:buFont typeface="Arial"/>
                        <a:buNone/>
                      </a:pPr>
                      <a:r>
                        <a:rPr lang="en-US" sz="1400" b="1" u="none" dirty="0">
                          <a:solidFill>
                            <a:schemeClr val="bg1"/>
                          </a:solidFill>
                          <a:latin typeface="Open Sans"/>
                          <a:ea typeface="Open Sans"/>
                          <a:cs typeface="Open Sans"/>
                          <a:sym typeface="Open Sans"/>
                        </a:rPr>
                        <a:t>Your students reported that </a:t>
                      </a:r>
                      <a:r>
                        <a:rPr lang="en-US" sz="1400" b="1" i="1" u="none" dirty="0">
                          <a:solidFill>
                            <a:schemeClr val="bg1"/>
                          </a:solidFill>
                          <a:latin typeface="Open Sans"/>
                          <a:ea typeface="Open Sans"/>
                          <a:cs typeface="Open Sans"/>
                          <a:sym typeface="Open Sans"/>
                        </a:rPr>
                        <a:t>AlcoholEdu for College</a:t>
                      </a:r>
                      <a:r>
                        <a:rPr lang="en-US" sz="1400" b="1" u="none" dirty="0">
                          <a:solidFill>
                            <a:schemeClr val="bg1"/>
                          </a:solidFill>
                          <a:latin typeface="Open Sans"/>
                          <a:ea typeface="Open Sans"/>
                          <a:cs typeface="Open Sans"/>
                          <a:sym typeface="Open Sans"/>
                        </a:rPr>
                        <a:t>:</a:t>
                      </a:r>
                      <a:endParaRPr lang="en-US" sz="1600" b="1" u="none" dirty="0">
                        <a:solidFill>
                          <a:schemeClr val="bg1"/>
                        </a:solidFill>
                        <a:latin typeface="Open Sans"/>
                        <a:ea typeface="Open Sans"/>
                        <a:cs typeface="Open Sans"/>
                        <a:sym typeface="Open Sans"/>
                      </a:endParaRPr>
                    </a:p>
                    <a:p>
                      <a:pPr marL="0" indent="0" algn="l" rtl="0">
                        <a:lnSpc>
                          <a:spcPct val="100000"/>
                        </a:lnSpc>
                        <a:spcBef>
                          <a:spcPts val="0"/>
                        </a:spcBef>
                        <a:spcAft>
                          <a:spcPts val="0"/>
                        </a:spcAft>
                        <a:buClr>
                          <a:srgbClr val="000000"/>
                        </a:buClr>
                        <a:buSzPts val="700"/>
                        <a:buFont typeface="Arial"/>
                        <a:buNone/>
                      </a:pPr>
                      <a:r>
                        <a:rPr lang="en-US" sz="900" i="1" u="none" dirty="0">
                          <a:solidFill>
                            <a:schemeClr val="bg1"/>
                          </a:solidFill>
                          <a:latin typeface="Open Sans"/>
                          <a:ea typeface="Open Sans"/>
                          <a:cs typeface="Open Sans"/>
                          <a:sym typeface="Open Sans"/>
                        </a:rPr>
                        <a:t>(From </a:t>
                      </a:r>
                      <a:r>
                        <a:rPr lang="en-US" sz="900" i="1" u="none" dirty="0">
                          <a:solidFill>
                            <a:schemeClr val="bg1"/>
                          </a:solidFill>
                          <a:latin typeface="Open Sans"/>
                          <a:ea typeface="Open Sans"/>
                          <a:cs typeface="Open Sans"/>
                        </a:rPr>
                        <a:t>the Post-Course Survey</a:t>
                      </a:r>
                      <a:r>
                        <a:rPr lang="en-US" sz="900" i="1" u="none" dirty="0">
                          <a:solidFill>
                            <a:schemeClr val="bg1"/>
                          </a:solidFill>
                          <a:latin typeface="Open Sans"/>
                          <a:ea typeface="Open Sans"/>
                          <a:cs typeface="Open Sans"/>
                          <a:sym typeface="Open Sans"/>
                        </a:rPr>
                        <a:t>)</a:t>
                      </a:r>
                    </a:p>
                  </a:txBody>
                  <a:tcPr marL="182875" marR="0" marT="0" marB="0" anchor="ctr"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12700" cap="flat">
                      <a:solidFill>
                        <a:schemeClr val="bg1"/>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accent1">
                        <a:lumMod val="40000"/>
                        <a:lumOff val="60000"/>
                      </a:schemeClr>
                    </a:solidFill>
                  </a:tcPr>
                </a:tc>
                <a:tc hMerge="1">
                  <a:txBody>
                    <a:bodyPr/>
                    <a:lstStyle/>
                    <a:p>
                      <a:endParaRPr lang="en-US" dirty="0"/>
                    </a:p>
                  </a:txBody>
                  <a:tcPr horzOverflow="overflow"/>
                </a:tc>
                <a:extLst>
                  <a:ext uri="{0D108BD9-81ED-4DB2-BD59-A6C34878D82A}">
                    <a16:rowId xmlns:a16="http://schemas.microsoft.com/office/drawing/2014/main" val="10000"/>
                  </a:ext>
                </a:extLst>
              </a:tr>
              <a:tr h="458025">
                <a:tc>
                  <a:txBody>
                    <a:bodyPr/>
                    <a:lstStyle/>
                    <a:p>
                      <a:pPr marL="0" indent="0" algn="l" rtl="0">
                        <a:lnSpc>
                          <a:spcPct val="130000"/>
                        </a:lnSpc>
                        <a:spcBef>
                          <a:spcPts val="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Gave them the confidence to help someone who may be experiencing an overdose</a:t>
                      </a:r>
                    </a:p>
                  </a:txBody>
                  <a:tcPr marL="274325"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rgbClr val="595959"/>
                      </a:solidFill>
                      <a:prstDash val="solid"/>
                      <a:round/>
                      <a:headEnd type="none" w="sm" len="sm"/>
                      <a:tailEnd type="none" w="sm" len="sm"/>
                    </a:lnB>
                  </a:tcPr>
                </a:tc>
                <a:tc>
                  <a:txBody>
                    <a:bodyPr/>
                    <a:lstStyle/>
                    <a:p>
                      <a:pPr marL="0" indent="0" algn="ctr" rtl="0">
                        <a:lnSpc>
                          <a:spcPct val="100000"/>
                        </a:lnSpc>
                        <a:spcBef>
                          <a:spcPts val="0"/>
                        </a:spcBef>
                        <a:spcAft>
                          <a:spcPts val="0"/>
                        </a:spcAft>
                        <a:buClr>
                          <a:srgbClr val="000000"/>
                        </a:buClr>
                        <a:buSzPts val="1600"/>
                        <a:buFont typeface="Arial"/>
                        <a:buNone/>
                      </a:pPr>
                      <a:r>
                        <a:rPr lang="en-US" sz="1600" b="0" i="0" u="none" dirty="0">
                          <a:solidFill>
                            <a:srgbClr val="1F497D"/>
                          </a:solidFill>
                          <a:latin typeface="Open Sans"/>
                          <a:ea typeface="Open Sans"/>
                          <a:cs typeface="Open Sans"/>
                          <a:sym typeface="Open Sans"/>
                        </a:rPr>
                        <a:t>79%</a:t>
                      </a:r>
                      <a:endParaRPr lang="en-US" sz="1200" u="none" dirty="0">
                        <a:solidFill>
                          <a:srgbClr val="1F497D"/>
                        </a:solidFill>
                        <a:latin typeface="Open Sans"/>
                        <a:ea typeface="Open Sans"/>
                        <a:cs typeface="Open Sans"/>
                        <a:sym typeface="Open Sans"/>
                      </a:endParaRPr>
                    </a:p>
                  </a:txBody>
                  <a:tcPr marL="9145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rgbClr val="595959"/>
                      </a:solidFill>
                      <a:prstDash val="solid"/>
                      <a:round/>
                      <a:headEnd type="none" w="sm" len="sm"/>
                      <a:tailEnd type="none" w="sm" len="sm"/>
                    </a:lnB>
                  </a:tcPr>
                </a:tc>
                <a:extLst>
                  <a:ext uri="{0D108BD9-81ED-4DB2-BD59-A6C34878D82A}">
                    <a16:rowId xmlns:a16="http://schemas.microsoft.com/office/drawing/2014/main" val="10001"/>
                  </a:ext>
                </a:extLst>
              </a:tr>
              <a:tr h="464325">
                <a:tc>
                  <a:txBody>
                    <a:bodyPr/>
                    <a:lstStyle/>
                    <a:p>
                      <a:pPr marL="0" indent="0" algn="l" rtl="0">
                        <a:lnSpc>
                          <a:spcPct val="130000"/>
                        </a:lnSpc>
                        <a:spcBef>
                          <a:spcPts val="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Prepared them to help someone who may have alcohol poisoning</a:t>
                      </a:r>
                      <a:endParaRPr sz="1000" b="0" i="0" u="none" dirty="0">
                        <a:solidFill>
                          <a:srgbClr val="3D4543"/>
                        </a:solidFill>
                        <a:latin typeface="Open Sans"/>
                        <a:ea typeface="Open Sans"/>
                        <a:cs typeface="Open Sans"/>
                        <a:sym typeface="Open Sans"/>
                      </a:endParaRPr>
                    </a:p>
                  </a:txBody>
                  <a:tcPr marL="274325"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595959"/>
                      </a:solidFill>
                      <a:prstDash val="solid"/>
                      <a:round/>
                      <a:headEnd type="none" w="sm" len="sm"/>
                      <a:tailEnd type="none" w="sm" len="sm"/>
                    </a:lnT>
                    <a:lnB w="12700" cap="flat">
                      <a:solidFill>
                        <a:srgbClr val="595959"/>
                      </a:solidFill>
                      <a:prstDash val="solid"/>
                      <a:round/>
                      <a:headEnd type="none" w="sm" len="sm"/>
                      <a:tailEnd type="none" w="sm" len="sm"/>
                    </a:lnB>
                  </a:tcPr>
                </a:tc>
                <a:tc>
                  <a:txBody>
                    <a:bodyPr/>
                    <a:lstStyle/>
                    <a:p>
                      <a:pPr marL="0" indent="0" algn="ctr" rtl="0">
                        <a:lnSpc>
                          <a:spcPct val="100000"/>
                        </a:lnSpc>
                        <a:spcBef>
                          <a:spcPts val="0"/>
                        </a:spcBef>
                        <a:spcAft>
                          <a:spcPts val="0"/>
                        </a:spcAft>
                        <a:buClr>
                          <a:srgbClr val="000000"/>
                        </a:buClr>
                        <a:buSzPts val="1600"/>
                        <a:buFont typeface="Arial"/>
                        <a:buNone/>
                      </a:pPr>
                      <a:r>
                        <a:rPr lang="en-US" sz="1600" b="0" i="0" u="none" dirty="0">
                          <a:solidFill>
                            <a:srgbClr val="1F497D"/>
                          </a:solidFill>
                          <a:latin typeface="Open Sans"/>
                          <a:ea typeface="Open Sans"/>
                          <a:cs typeface="Open Sans"/>
                          <a:sym typeface="Open Sans"/>
                        </a:rPr>
                        <a:t>83%</a:t>
                      </a:r>
                      <a:endParaRPr lang="en-US" sz="1200" u="none" dirty="0">
                        <a:solidFill>
                          <a:srgbClr val="1F497D"/>
                        </a:solidFill>
                        <a:latin typeface="Open Sans"/>
                        <a:ea typeface="Open Sans"/>
                        <a:cs typeface="Open Sans"/>
                        <a:sym typeface="Open Sans"/>
                      </a:endParaRPr>
                    </a:p>
                  </a:txBody>
                  <a:tcPr marL="9145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595959"/>
                      </a:solidFill>
                      <a:prstDash val="solid"/>
                      <a:round/>
                      <a:headEnd type="none" w="sm" len="sm"/>
                      <a:tailEnd type="none" w="sm" len="sm"/>
                    </a:lnT>
                    <a:lnB w="12700" cap="flat">
                      <a:solidFill>
                        <a:srgbClr val="595959"/>
                      </a:solidFill>
                      <a:prstDash val="solid"/>
                      <a:round/>
                      <a:headEnd type="none" w="sm" len="sm"/>
                      <a:tailEnd type="none" w="sm" len="sm"/>
                    </a:lnB>
                  </a:tcPr>
                </a:tc>
                <a:extLst>
                  <a:ext uri="{0D108BD9-81ED-4DB2-BD59-A6C34878D82A}">
                    <a16:rowId xmlns:a16="http://schemas.microsoft.com/office/drawing/2014/main" val="10002"/>
                  </a:ext>
                </a:extLst>
              </a:tr>
              <a:tr h="644600">
                <a:tc>
                  <a:txBody>
                    <a:bodyPr/>
                    <a:lstStyle/>
                    <a:p>
                      <a:pPr marL="0" indent="0" algn="l" rtl="0">
                        <a:lnSpc>
                          <a:spcPct val="130000"/>
                        </a:lnSpc>
                        <a:spcBef>
                          <a:spcPts val="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Helped them establish a plan ahead of time to make </a:t>
                      </a:r>
                      <a:br>
                        <a:rPr lang="en-US" sz="1000" b="0" i="0" u="none" dirty="0">
                          <a:solidFill>
                            <a:srgbClr val="3D4543"/>
                          </a:solidFill>
                          <a:latin typeface="Open Sans"/>
                          <a:ea typeface="Open Sans"/>
                          <a:cs typeface="Open Sans"/>
                          <a:sym typeface="Open Sans"/>
                        </a:rPr>
                      </a:br>
                      <a:r>
                        <a:rPr lang="en-US" sz="1000" b="0" i="0" u="none" dirty="0">
                          <a:solidFill>
                            <a:srgbClr val="3D4543"/>
                          </a:solidFill>
                          <a:latin typeface="Open Sans"/>
                          <a:ea typeface="Open Sans"/>
                          <a:cs typeface="Open Sans"/>
                          <a:sym typeface="Open Sans"/>
                        </a:rPr>
                        <a:t>responsible decisions about</a:t>
                      </a:r>
                      <a:r>
                        <a:rPr lang="en-US" sz="1000" b="0" i="0" u="none" dirty="0">
                          <a:solidFill>
                            <a:srgbClr val="3D4543"/>
                          </a:solidFill>
                          <a:latin typeface="Open Sans"/>
                          <a:ea typeface="Open Sans"/>
                          <a:cs typeface="Open Sans"/>
                        </a:rPr>
                        <a:t> </a:t>
                      </a:r>
                      <a:r>
                        <a:rPr lang="en-US" sz="1000" b="0" i="0" u="none" dirty="0">
                          <a:solidFill>
                            <a:srgbClr val="3D4543"/>
                          </a:solidFill>
                          <a:latin typeface="Open Sans"/>
                          <a:ea typeface="Open Sans"/>
                          <a:cs typeface="Open Sans"/>
                          <a:sym typeface="Open Sans"/>
                        </a:rPr>
                        <a:t> drinking</a:t>
                      </a:r>
                    </a:p>
                  </a:txBody>
                  <a:tcPr marL="274325"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595959"/>
                      </a:solidFill>
                      <a:prstDash val="solid"/>
                      <a:round/>
                      <a:headEnd type="none" w="sm" len="sm"/>
                      <a:tailEnd type="none" w="sm" len="sm"/>
                    </a:lnT>
                    <a:lnB w="12700" cap="flat">
                      <a:solidFill>
                        <a:srgbClr val="595959"/>
                      </a:solidFill>
                      <a:prstDash val="solid"/>
                      <a:round/>
                      <a:headEnd type="none" w="sm" len="sm"/>
                      <a:tailEnd type="none" w="sm" len="sm"/>
                    </a:lnB>
                  </a:tcPr>
                </a:tc>
                <a:tc>
                  <a:txBody>
                    <a:bodyPr/>
                    <a:lstStyle/>
                    <a:p>
                      <a:pPr marL="0" indent="0" algn="ctr" rtl="0">
                        <a:lnSpc>
                          <a:spcPct val="100000"/>
                        </a:lnSpc>
                        <a:spcBef>
                          <a:spcPts val="0"/>
                        </a:spcBef>
                        <a:spcAft>
                          <a:spcPts val="0"/>
                        </a:spcAft>
                        <a:buClr>
                          <a:srgbClr val="000000"/>
                        </a:buClr>
                        <a:buSzPts val="1600"/>
                        <a:buFont typeface="Arial"/>
                        <a:buNone/>
                      </a:pPr>
                      <a:r>
                        <a:rPr lang="en-US" sz="1600" b="0" i="0" u="none" dirty="0">
                          <a:solidFill>
                            <a:srgbClr val="1F497D"/>
                          </a:solidFill>
                          <a:latin typeface="Open Sans"/>
                          <a:ea typeface="Open Sans"/>
                          <a:cs typeface="Open Sans"/>
                          <a:sym typeface="Open Sans"/>
                        </a:rPr>
                        <a:t>82%</a:t>
                      </a:r>
                      <a:endParaRPr lang="en-US" sz="1200" u="none" dirty="0">
                        <a:solidFill>
                          <a:srgbClr val="1F497D"/>
                        </a:solidFill>
                        <a:latin typeface="Open Sans"/>
                        <a:ea typeface="Open Sans"/>
                        <a:cs typeface="Open Sans"/>
                        <a:sym typeface="Open Sans"/>
                      </a:endParaRPr>
                    </a:p>
                  </a:txBody>
                  <a:tcPr marL="9145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595959"/>
                      </a:solidFill>
                      <a:prstDash val="solid"/>
                      <a:round/>
                      <a:headEnd type="none" w="sm" len="sm"/>
                      <a:tailEnd type="none" w="sm" len="sm"/>
                    </a:lnT>
                    <a:lnB w="12700" cap="flat">
                      <a:solidFill>
                        <a:srgbClr val="595959"/>
                      </a:solidFill>
                      <a:prstDash val="solid"/>
                      <a:round/>
                      <a:headEnd type="none" w="sm" len="sm"/>
                      <a:tailEnd type="none" w="sm" len="sm"/>
                    </a:lnB>
                  </a:tcPr>
                </a:tc>
                <a:extLst>
                  <a:ext uri="{0D108BD9-81ED-4DB2-BD59-A6C34878D82A}">
                    <a16:rowId xmlns:a16="http://schemas.microsoft.com/office/drawing/2014/main" val="10003"/>
                  </a:ext>
                </a:extLst>
              </a:tr>
              <a:tr h="389825">
                <a:tc>
                  <a:txBody>
                    <a:bodyPr/>
                    <a:lstStyle/>
                    <a:p>
                      <a:pPr marL="0" indent="0" algn="l" rtl="0">
                        <a:lnSpc>
                          <a:spcPct val="130000"/>
                        </a:lnSpc>
                        <a:spcBef>
                          <a:spcPts val="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Changed their perceptions of others’ drinking behavior</a:t>
                      </a:r>
                      <a:endParaRPr sz="1000" b="0" i="0" u="none" dirty="0">
                        <a:solidFill>
                          <a:srgbClr val="3D4543"/>
                        </a:solidFill>
                        <a:latin typeface="Open Sans"/>
                        <a:ea typeface="Open Sans"/>
                        <a:cs typeface="Open Sans"/>
                        <a:sym typeface="Open Sans"/>
                      </a:endParaRPr>
                    </a:p>
                  </a:txBody>
                  <a:tcPr marL="274325"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595959"/>
                      </a:solidFill>
                      <a:prstDash val="solid"/>
                      <a:round/>
                      <a:headEnd type="none" w="sm" len="sm"/>
                      <a:tailEnd type="none" w="sm" len="sm"/>
                    </a:lnT>
                    <a:lnB w="9525" cap="flat">
                      <a:solidFill>
                        <a:srgbClr val="000000">
                          <a:alpha val="0"/>
                        </a:srgbClr>
                      </a:solidFill>
                      <a:prstDash val="solid"/>
                      <a:round/>
                      <a:headEnd type="none" w="sm" len="sm"/>
                      <a:tailEnd type="none" w="sm" len="sm"/>
                    </a:lnB>
                  </a:tcPr>
                </a:tc>
                <a:tc>
                  <a:txBody>
                    <a:bodyPr/>
                    <a:lstStyle/>
                    <a:p>
                      <a:pPr marL="0" indent="0" algn="ctr" rtl="0">
                        <a:lnSpc>
                          <a:spcPct val="100000"/>
                        </a:lnSpc>
                        <a:spcBef>
                          <a:spcPts val="0"/>
                        </a:spcBef>
                        <a:spcAft>
                          <a:spcPts val="0"/>
                        </a:spcAft>
                        <a:buClr>
                          <a:srgbClr val="000000"/>
                        </a:buClr>
                        <a:buSzPts val="1600"/>
                        <a:buFont typeface="Arial"/>
                        <a:buNone/>
                      </a:pPr>
                      <a:r>
                        <a:rPr lang="en-US" sz="1600" b="0" i="0" u="none" dirty="0">
                          <a:solidFill>
                            <a:srgbClr val="1F497D"/>
                          </a:solidFill>
                          <a:latin typeface="Open Sans"/>
                          <a:ea typeface="Open Sans"/>
                          <a:cs typeface="Open Sans"/>
                          <a:sym typeface="Open Sans"/>
                        </a:rPr>
                        <a:t>71%</a:t>
                      </a:r>
                      <a:endParaRPr lang="en-US" sz="1200" u="none" dirty="0">
                        <a:solidFill>
                          <a:srgbClr val="1F497D"/>
                        </a:solidFill>
                        <a:latin typeface="Open Sans"/>
                        <a:ea typeface="Open Sans"/>
                        <a:cs typeface="Open Sans"/>
                        <a:sym typeface="Open Sans"/>
                      </a:endParaRPr>
                    </a:p>
                  </a:txBody>
                  <a:tcPr marL="9145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595959"/>
                      </a:solidFill>
                      <a:prstDash val="solid"/>
                      <a:round/>
                      <a:headEnd type="none" w="sm" len="sm"/>
                      <a:tailEnd type="none" w="sm" len="sm"/>
                    </a:lnT>
                    <a:lnB w="9525" cap="flat">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336" name="Google Shape;336;p11"/>
          <p:cNvSpPr>
            <a:spLocks noGrp="1"/>
          </p:cNvSpPr>
          <p:nvPr>
            <p:ph type="body" idx="1"/>
          </p:nvPr>
        </p:nvSpPr>
        <p:spPr bwMode="white">
          <a:xfrm>
            <a:off x="685801" y="1526460"/>
            <a:ext cx="5067299" cy="795851"/>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600"/>
              <a:buNone/>
            </a:pPr>
            <a:r>
              <a:rPr lang="en-US" b="1" dirty="0">
                <a:latin typeface="Open Sans"/>
                <a:ea typeface="Open Sans"/>
                <a:cs typeface="Open Sans"/>
                <a:sym typeface="Open Sans"/>
              </a:rPr>
              <a:t>Knowledge Gain</a:t>
            </a:r>
            <a:endParaRPr b="1" dirty="0">
              <a:latin typeface="Open Sans"/>
              <a:ea typeface="Open Sans"/>
              <a:cs typeface="Open Sans"/>
              <a:sym typeface="Open Sans"/>
            </a:endParaRPr>
          </a:p>
        </p:txBody>
      </p:sp>
      <p:sp>
        <p:nvSpPr>
          <p:cNvPr id="337" name="Google Shape;337;p11"/>
          <p:cNvSpPr>
            <a:spLocks noGrp="1"/>
          </p:cNvSpPr>
          <p:nvPr>
            <p:ph type="body" idx="2"/>
          </p:nvPr>
        </p:nvSpPr>
        <p:spPr bwMode="white">
          <a:xfrm>
            <a:off x="6470650" y="1526460"/>
            <a:ext cx="5023907" cy="361935"/>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600"/>
              <a:buNone/>
            </a:pPr>
            <a:r>
              <a:rPr lang="en-US" sz="1600" b="1" dirty="0">
                <a:solidFill>
                  <a:srgbClr val="3D4543"/>
                </a:solidFill>
                <a:latin typeface="Open Sans"/>
                <a:ea typeface="Open Sans"/>
                <a:cs typeface="Open Sans"/>
                <a:sym typeface="Open Sans"/>
              </a:rPr>
              <a:t>Learner Impact</a:t>
            </a:r>
            <a:endParaRPr lang="en-US" sz="1600" b="1" dirty="0">
              <a:solidFill>
                <a:srgbClr val="3D4543"/>
              </a:solidFill>
              <a:latin typeface="Open Sans"/>
              <a:ea typeface="Open Sans"/>
              <a:cs typeface="Open Sans"/>
            </a:endParaRPr>
          </a:p>
        </p:txBody>
      </p:sp>
      <p:sp>
        <p:nvSpPr>
          <p:cNvPr id="338" name="Google Shape;338;p11"/>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11</a:t>
            </a:fld>
            <a:endParaRPr dirty="0"/>
          </a:p>
        </p:txBody>
      </p:sp>
      <p:sp>
        <p:nvSpPr>
          <p:cNvPr id="339" name="Google Shape;339;p11"/>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chemeClr val="tx1"/>
                </a:solidFill>
                <a:latin typeface="Open Sans"/>
                <a:ea typeface="Open Sans"/>
                <a:cs typeface="Open Sans"/>
                <a:sym typeface="Open Sans"/>
              </a:rPr>
              <a:t>Course Impact</a:t>
            </a:r>
            <a:endParaRPr b="1" dirty="0">
              <a:solidFill>
                <a:schemeClr val="tx1"/>
              </a:solidFill>
              <a:latin typeface="Open Sans"/>
              <a:ea typeface="Open Sans"/>
              <a:cs typeface="Open Sans"/>
              <a:sym typeface="Open Sans"/>
            </a:endParaRPr>
          </a:p>
        </p:txBody>
      </p:sp>
      <p:graphicFrame>
        <p:nvGraphicFramePr>
          <p:cNvPr id="340" name="Google Shape;340;p11"/>
          <p:cNvGraphicFramePr/>
          <p:nvPr/>
        </p:nvGraphicFramePr>
        <p:xfrm>
          <a:off x="685800" y="2033767"/>
          <a:ext cx="5257800" cy="4175547"/>
        </p:xfrm>
        <a:graphic>
          <a:graphicData uri="http://schemas.openxmlformats.org/drawingml/2006/chart">
            <c:chart xmlns:c="http://schemas.openxmlformats.org/drawingml/2006/chart" xmlns:r="http://schemas.openxmlformats.org/officeDocument/2006/relationships" r:id="rId3"/>
          </a:graphicData>
        </a:graphic>
      </p:graphicFrame>
      <p:sp>
        <p:nvSpPr>
          <p:cNvPr id="341" name="Google Shape;341;p11"/>
          <p:cNvSpPr>
            <a:spLocks/>
          </p:cNvSpPr>
          <p:nvPr/>
        </p:nvSpPr>
        <p:spPr bwMode="white">
          <a:xfrm>
            <a:off x="6524730" y="4881718"/>
            <a:ext cx="5171969" cy="1216740"/>
          </a:xfrm>
          <a:prstGeom prst="rect">
            <a:avLst/>
          </a:prstGeom>
          <a:solidFill>
            <a:srgbClr val="F2F2F2"/>
          </a:solidFill>
          <a:ln>
            <a:noFill/>
            <a:headEnd type="none"/>
            <a:tailEnd type="none"/>
          </a:ln>
        </p:spPr>
        <p:txBody>
          <a:bodyPr wrap="square" lIns="228600" tIns="0" rIns="182875"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Programming Tip</a:t>
            </a:r>
            <a:endParaRPr sz="1400" b="0" i="0" u="none" dirty="0">
              <a:solidFill>
                <a:srgbClr val="3D4543"/>
              </a:solidFill>
              <a:latin typeface="Open Sans"/>
              <a:ea typeface="Open Sans"/>
              <a:cs typeface="Open Sans"/>
              <a:sym typeface="Open Sans"/>
            </a:endParaRPr>
          </a:p>
          <a:p>
            <a:pPr marL="0" indent="0" algn="l" rtl="0">
              <a:lnSpc>
                <a:spcPct val="130000"/>
              </a:lnSpc>
              <a:spcBef>
                <a:spcPts val="1000"/>
              </a:spcBef>
              <a:spcAft>
                <a:spcPts val="0"/>
              </a:spcAft>
              <a:buClr>
                <a:srgbClr val="000000"/>
              </a:buClr>
              <a:buSzPts val="900"/>
              <a:buFont typeface="Arial"/>
              <a:buNone/>
            </a:pPr>
            <a:r>
              <a:rPr lang="en-US" sz="900" b="0" i="0" u="none" dirty="0">
                <a:solidFill>
                  <a:srgbClr val="3D4543"/>
                </a:solidFill>
                <a:latin typeface="Open Sans"/>
                <a:ea typeface="Open Sans"/>
                <a:cs typeface="Open Sans"/>
                <a:sym typeface="Open Sans"/>
              </a:rPr>
              <a:t>Where are your students knowledgeable and where is there room to learn more? AlcoholEdu is intended to provide foundational knowledge and skills that can be built upon. Knowledge data can inform which content areas should be built out or reinforced as part of your ongoing prevention efforts.</a:t>
            </a:r>
            <a:endParaRPr sz="1400" b="0" i="0" u="none" dirty="0">
              <a:solidFill>
                <a:srgbClr val="3D4543"/>
              </a:solidFill>
              <a:latin typeface="Open Sans"/>
              <a:ea typeface="Open Sans"/>
              <a:cs typeface="Open Sans"/>
              <a:sym typeface="Open Sans"/>
            </a:endParaRPr>
          </a:p>
        </p:txBody>
      </p:sp>
      <p:sp>
        <p:nvSpPr>
          <p:cNvPr id="342" name="Google Shape;342;p11"/>
          <p:cNvSpPr>
            <a:spLocks/>
          </p:cNvSpPr>
          <p:nvPr/>
        </p:nvSpPr>
        <p:spPr bwMode="white">
          <a:xfrm>
            <a:off x="6465738" y="4879234"/>
            <a:ext cx="137159" cy="1216740"/>
          </a:xfrm>
          <a:prstGeom prst="rect">
            <a:avLst/>
          </a:prstGeom>
          <a:solidFill>
            <a:srgbClr val="87A5E0"/>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Google Shape;342;p12"/>
          <p:cNvSpPr>
            <a:spLocks noGrp="1"/>
          </p:cNvSpPr>
          <p:nvPr>
            <p:ph type="ftr" idx="11"/>
          </p:nvPr>
        </p:nvSpPr>
        <p:spPr bwMode="white">
          <a:xfrm>
            <a:off x="5343557" y="4304711"/>
            <a:ext cx="6270466" cy="158640"/>
          </a:xfrm>
          <a:prstGeom prst="rect">
            <a:avLst/>
          </a:prstGeom>
          <a:noFill/>
          <a:ln>
            <a:noFill/>
            <a:headEnd type="none"/>
            <a:tailEnd type="none"/>
          </a:ln>
        </p:spPr>
        <p:txBody>
          <a:bodyPr wrap="square" lIns="0" tIns="0" rIns="0" bIns="0" anchor="b">
            <a:noAutofit/>
          </a:bodyPr>
          <a:lstStyle/>
          <a:p>
            <a:pPr marL="0" indent="0" algn="l" rtl="0">
              <a:lnSpc>
                <a:spcPct val="100000"/>
              </a:lnSpc>
              <a:spcBef>
                <a:spcPts val="0"/>
              </a:spcBef>
              <a:spcAft>
                <a:spcPts val="0"/>
              </a:spcAft>
              <a:buSzPts val="1400"/>
              <a:buNone/>
            </a:pPr>
            <a:r>
              <a:rPr lang="en-US" sz="800" b="1" u="sng" dirty="0">
                <a:solidFill>
                  <a:srgbClr val="3D4543"/>
                </a:solidFill>
                <a:latin typeface="Open Sans"/>
                <a:ea typeface="Open Sans"/>
                <a:cs typeface="Open Sans"/>
                <a:sym typeface="Open Sans"/>
              </a:rPr>
              <a:t>Note:</a:t>
            </a:r>
            <a:r>
              <a:rPr lang="en-US" sz="800" dirty="0">
                <a:solidFill>
                  <a:srgbClr val="3D4543"/>
                </a:solidFill>
                <a:latin typeface="Open Sans"/>
                <a:ea typeface="Open Sans"/>
                <a:cs typeface="Open Sans"/>
                <a:sym typeface="Open Sans"/>
              </a:rPr>
              <a:t> Percentages represent the share of students who intend to engage in these behaviors in the next 30 days.</a:t>
            </a:r>
            <a:endParaRPr dirty="0">
              <a:solidFill>
                <a:srgbClr val="3D4543"/>
              </a:solidFill>
              <a:latin typeface="Open Sans"/>
              <a:ea typeface="Open Sans"/>
              <a:cs typeface="Open Sans"/>
              <a:sym typeface="Open Sans"/>
            </a:endParaRPr>
          </a:p>
        </p:txBody>
      </p:sp>
      <p:sp>
        <p:nvSpPr>
          <p:cNvPr id="343" name="Google Shape;343;p12"/>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12</a:t>
            </a:fld>
            <a:endParaRPr dirty="0"/>
          </a:p>
        </p:txBody>
      </p:sp>
      <p:sp>
        <p:nvSpPr>
          <p:cNvPr id="344" name="Google Shape;344;p12"/>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chemeClr val="tx1"/>
                </a:solidFill>
                <a:latin typeface="Open Sans"/>
                <a:ea typeface="Open Sans"/>
                <a:cs typeface="Open Sans"/>
                <a:sym typeface="Open Sans"/>
              </a:rPr>
              <a:t>Behavioral Intentions</a:t>
            </a:r>
            <a:endParaRPr b="1" dirty="0">
              <a:solidFill>
                <a:schemeClr val="tx1"/>
              </a:solidFill>
              <a:latin typeface="Open Sans"/>
              <a:ea typeface="Open Sans"/>
              <a:cs typeface="Open Sans"/>
              <a:sym typeface="Open Sans"/>
            </a:endParaRPr>
          </a:p>
        </p:txBody>
      </p:sp>
      <p:graphicFrame>
        <p:nvGraphicFramePr>
          <p:cNvPr id="345" name="Google Shape;345;p12"/>
          <p:cNvGraphicFramePr/>
          <p:nvPr/>
        </p:nvGraphicFramePr>
        <p:xfrm>
          <a:off x="5103611" y="633462"/>
          <a:ext cx="6402589" cy="3671249"/>
        </p:xfrm>
        <a:graphic>
          <a:graphicData uri="http://schemas.openxmlformats.org/drawingml/2006/chart">
            <c:chart xmlns:c="http://schemas.openxmlformats.org/drawingml/2006/chart" xmlns:r="http://schemas.openxmlformats.org/officeDocument/2006/relationships" r:id="rId3"/>
          </a:graphicData>
        </a:graphic>
      </p:graphicFrame>
      <p:grpSp>
        <p:nvGrpSpPr>
          <p:cNvPr id="347" name="Google Shape;347;p12"/>
          <p:cNvGrpSpPr>
            <a:grpSpLocks/>
          </p:cNvGrpSpPr>
          <p:nvPr/>
        </p:nvGrpSpPr>
        <p:grpSpPr bwMode="white">
          <a:xfrm>
            <a:off x="5151298" y="4677933"/>
            <a:ext cx="6617915" cy="1494264"/>
            <a:chOff x="5151298" y="5106293"/>
            <a:chExt cx="6617915" cy="1102578"/>
          </a:xfrm>
        </p:grpSpPr>
        <p:sp>
          <p:nvSpPr>
            <p:cNvPr id="348" name="Google Shape;348;p12"/>
            <p:cNvSpPr>
              <a:spLocks/>
            </p:cNvSpPr>
            <p:nvPr/>
          </p:nvSpPr>
          <p:spPr bwMode="white">
            <a:xfrm>
              <a:off x="5258961" y="5106293"/>
              <a:ext cx="6510252" cy="1102578"/>
            </a:xfrm>
            <a:prstGeom prst="rect">
              <a:avLst/>
            </a:prstGeom>
            <a:solidFill>
              <a:srgbClr val="F2F2F2"/>
            </a:solidFill>
            <a:ln>
              <a:noFill/>
              <a:headEnd type="none"/>
              <a:tailEnd type="none"/>
            </a:ln>
          </p:spPr>
          <p:txBody>
            <a:bodyPr wrap="square" lIns="182880" tIns="0" rIns="182875" bIns="0" anchor="ctr">
              <a:noAutofit/>
            </a:bodyPr>
            <a:lstStyle/>
            <a:p>
              <a:pPr marL="0" indent="0" algn="l" rtl="0">
                <a:lnSpc>
                  <a:spcPct val="130000"/>
                </a:lnSpc>
                <a:spcBef>
                  <a:spcPts val="0"/>
                </a:spcBef>
                <a:spcAft>
                  <a:spcPts val="0"/>
                </a:spcAft>
                <a:buClr>
                  <a:srgbClr val="000000"/>
                </a:buClr>
                <a:buSzPts val="1000"/>
                <a:buFont typeface="Arial"/>
                <a:buNone/>
              </a:pPr>
              <a:r>
                <a:rPr lang="en-US" sz="1100" b="1" i="0" u="none" dirty="0">
                  <a:solidFill>
                    <a:schemeClr val="tx1"/>
                  </a:solidFill>
                  <a:latin typeface="Open Sans"/>
                  <a:ea typeface="Open Sans"/>
                  <a:cs typeface="Open Sans"/>
                  <a:sym typeface="Open Sans"/>
                </a:rPr>
                <a:t>Institutionalization Tip</a:t>
              </a:r>
              <a:endParaRPr sz="1100" b="1" i="0" u="none" dirty="0">
                <a:solidFill>
                  <a:schemeClr val="tx1"/>
                </a:solidFill>
                <a:latin typeface="Open Sans"/>
                <a:ea typeface="Open Sans"/>
                <a:cs typeface="Open Sans"/>
                <a:sym typeface="Open Sans"/>
              </a:endParaRPr>
            </a:p>
            <a:p>
              <a:pPr marL="0" indent="0" algn="l" rtl="0">
                <a:lnSpc>
                  <a:spcPct val="130000"/>
                </a:lnSpc>
                <a:spcBef>
                  <a:spcPts val="400"/>
                </a:spcBef>
                <a:spcAft>
                  <a:spcPts val="0"/>
                </a:spcAft>
                <a:buClr>
                  <a:srgbClr val="000000"/>
                </a:buClr>
                <a:buSzPts val="900"/>
                <a:buFont typeface="Arial"/>
                <a:buNone/>
              </a:pPr>
              <a:r>
                <a:rPr lang="en-US" sz="900" b="0" i="0" u="none" dirty="0">
                  <a:solidFill>
                    <a:schemeClr val="tx1"/>
                  </a:solidFill>
                  <a:latin typeface="Open Sans"/>
                  <a:ea typeface="Open Sans"/>
                  <a:cs typeface="Open Sans"/>
                  <a:sym typeface="Open Sans"/>
                </a:rPr>
                <a:t>Intention has been shown to be the most important variable in predicting behavior change (Ajzen, 1991). Actual behavior change is driven, in part, by an individual’s perception of the social environment surrounding the behavior. A campus environment that reinforces safe and healthy norms can help support individual intentions and, ultimately, changes in behavior. Where unhealthy behaviors are perceived as accepted and even encouraged, intentions may not be sufficient to support change. </a:t>
              </a:r>
              <a:r>
                <a:rPr lang="en-US" sz="900" b="1" i="1" u="none" dirty="0">
                  <a:solidFill>
                    <a:schemeClr val="tx1"/>
                  </a:solidFill>
                  <a:latin typeface="Open Sans"/>
                  <a:ea typeface="Open Sans"/>
                  <a:cs typeface="Open Sans"/>
                  <a:sym typeface="Open Sans"/>
                </a:rPr>
                <a:t>Did your students </a:t>
              </a:r>
              <a:r>
                <a:rPr lang="en-US" sz="900" b="1" i="1" dirty="0">
                  <a:solidFill>
                    <a:schemeClr val="tx1"/>
                  </a:solidFill>
                  <a:latin typeface="Open Sans"/>
                  <a:ea typeface="Open Sans"/>
                  <a:cs typeface="Open Sans"/>
                  <a:sym typeface="Open Sans"/>
                </a:rPr>
                <a:t>report an increase in healthy intentions, or a decrease? What environmental factors on your campus may have contributed to shifts in either direction?</a:t>
              </a:r>
              <a:endParaRPr b="1" i="1" u="none" dirty="0">
                <a:solidFill>
                  <a:schemeClr val="tx1"/>
                </a:solidFill>
                <a:latin typeface="Open Sans"/>
                <a:ea typeface="Open Sans"/>
                <a:cs typeface="Open Sans"/>
                <a:sym typeface="Open Sans"/>
              </a:endParaRPr>
            </a:p>
          </p:txBody>
        </p:sp>
        <p:sp>
          <p:nvSpPr>
            <p:cNvPr id="349" name="Google Shape;349;p12"/>
            <p:cNvSpPr>
              <a:spLocks/>
            </p:cNvSpPr>
            <p:nvPr/>
          </p:nvSpPr>
          <p:spPr bwMode="white">
            <a:xfrm>
              <a:off x="5151298" y="5106293"/>
              <a:ext cx="107663" cy="1102578"/>
            </a:xfrm>
            <a:prstGeom prst="rect">
              <a:avLst/>
            </a:prstGeom>
            <a:solidFill>
              <a:schemeClr val="accen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grpSp>
      <p:sp>
        <p:nvSpPr>
          <p:cNvPr id="2" name="Google Shape;346;p12"/>
          <p:cNvSpPr txBox="1">
            <a:spLocks noChangeArrowheads="1"/>
          </p:cNvSpPr>
          <p:nvPr/>
        </p:nvSpPr>
        <p:spPr bwMode="white">
          <a:xfrm>
            <a:off x="666134" y="1166845"/>
            <a:ext cx="3772150" cy="4883432"/>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accent1"/>
              </a:buClr>
              <a:buSzPts val="1200"/>
              <a:buFont typeface="Arial"/>
              <a:buNone/>
            </a:pPr>
            <a:r>
              <a:rPr lang="en-US" sz="1600" b="1" i="0" u="none" dirty="0">
                <a:solidFill>
                  <a:srgbClr val="3D4543"/>
                </a:solidFill>
                <a:latin typeface="Open Sans"/>
                <a:ea typeface="Open Sans"/>
                <a:cs typeface="Open Sans"/>
                <a:sym typeface="Open Sans"/>
              </a:rPr>
              <a:t>Impact For High-Risk Students</a:t>
            </a:r>
            <a:endParaRPr sz="1800" b="1" i="0" u="none" dirty="0">
              <a:solidFill>
                <a:srgbClr val="3D4543"/>
              </a:solidFill>
              <a:latin typeface="Arial"/>
              <a:ea typeface="Arial"/>
              <a:cs typeface="Arial"/>
              <a:sym typeface="Arial"/>
            </a:endParaRPr>
          </a:p>
          <a:p>
            <a:pPr marL="0" indent="0" algn="l" rtl="0">
              <a:lnSpc>
                <a:spcPct val="130000"/>
              </a:lnSpc>
              <a:spcBef>
                <a:spcPts val="1200"/>
              </a:spcBef>
              <a:spcAft>
                <a:spcPts val="0"/>
              </a:spcAft>
              <a:buClr>
                <a:schemeClr val="tx1"/>
              </a:buClr>
              <a:buSzPts val="1200"/>
              <a:buFont typeface="Arial"/>
              <a:buNone/>
            </a:pPr>
            <a:r>
              <a:rPr lang="en-US" b="1" i="0" u="none" dirty="0">
                <a:solidFill>
                  <a:schemeClr val="accent4"/>
                </a:solidFill>
                <a:latin typeface="Open Sans"/>
                <a:ea typeface="Open Sans"/>
                <a:cs typeface="Open Sans"/>
                <a:sym typeface="Open Sans Light"/>
              </a:rPr>
              <a:t>36 </a:t>
            </a:r>
            <a:r>
              <a:rPr lang="en-US" b="0" i="0" u="none" dirty="0">
                <a:solidFill>
                  <a:srgbClr val="3D4543"/>
                </a:solidFill>
                <a:latin typeface="Open Sans"/>
                <a:ea typeface="Open Sans"/>
                <a:cs typeface="Open Sans"/>
                <a:sym typeface="Open Sans Light"/>
              </a:rPr>
              <a:t>high-risk drinkers completing </a:t>
            </a:r>
            <a:r>
              <a:rPr lang="en-US" b="0" i="1" u="none" dirty="0">
                <a:solidFill>
                  <a:srgbClr val="3D4543"/>
                </a:solidFill>
                <a:latin typeface="Open Sans"/>
                <a:ea typeface="Open Sans"/>
                <a:cs typeface="Open Sans"/>
                <a:sym typeface="Open Sans Light"/>
              </a:rPr>
              <a:t>AlcoholEdu for College</a:t>
            </a:r>
            <a:r>
              <a:rPr lang="en-US" b="0" i="0" u="none" dirty="0">
                <a:solidFill>
                  <a:srgbClr val="3D4543"/>
                </a:solidFill>
                <a:latin typeface="Open Sans"/>
                <a:ea typeface="Open Sans"/>
                <a:cs typeface="Open Sans"/>
                <a:sym typeface="Open Sans Light"/>
              </a:rPr>
              <a:t> saw "no need to change the way they drink" before taking the course. Following the course, </a:t>
            </a:r>
            <a:r>
              <a:rPr lang="en-US" b="1" i="0" u="none" dirty="0">
                <a:solidFill>
                  <a:schemeClr val="accent4"/>
                </a:solidFill>
                <a:latin typeface="Open Sans"/>
                <a:ea typeface="Open Sans"/>
                <a:cs typeface="Open Sans"/>
                <a:sym typeface="Open Sans Light"/>
              </a:rPr>
              <a:t>39% </a:t>
            </a:r>
            <a:r>
              <a:rPr lang="en-US" b="0" i="0" u="none" dirty="0">
                <a:solidFill>
                  <a:srgbClr val="3D4543"/>
                </a:solidFill>
                <a:latin typeface="Open Sans"/>
                <a:ea typeface="Open Sans"/>
                <a:cs typeface="Open Sans"/>
                <a:sym typeface="Open Sans Light"/>
              </a:rPr>
              <a:t>of those students </a:t>
            </a:r>
            <a:r>
              <a:rPr lang="en-US" b="1" i="0" u="none" dirty="0">
                <a:solidFill>
                  <a:srgbClr val="3D4543"/>
                </a:solidFill>
                <a:latin typeface="Open Sans"/>
                <a:ea typeface="Open Sans"/>
                <a:cs typeface="Open Sans"/>
                <a:sym typeface="Open Sans Light"/>
              </a:rPr>
              <a:t>(</a:t>
            </a:r>
            <a:r>
              <a:rPr lang="en-US" b="1" i="0" u="none" dirty="0">
                <a:solidFill>
                  <a:schemeClr val="accent4"/>
                </a:solidFill>
                <a:latin typeface="Open Sans"/>
                <a:ea typeface="Open Sans"/>
                <a:cs typeface="Open Sans"/>
                <a:sym typeface="Open Sans Light"/>
              </a:rPr>
              <a:t>14 students</a:t>
            </a:r>
            <a:r>
              <a:rPr lang="en-US" b="0" i="0" u="none" dirty="0">
                <a:solidFill>
                  <a:schemeClr val="bg2"/>
                </a:solidFill>
                <a:latin typeface="Open Sans"/>
                <a:ea typeface="Open Sans"/>
                <a:cs typeface="Open Sans"/>
                <a:sym typeface="Open Sans Light"/>
              </a:rPr>
              <a:t>) </a:t>
            </a:r>
            <a:r>
              <a:rPr lang="en-US" b="0" i="0" u="none" dirty="0">
                <a:solidFill>
                  <a:srgbClr val="3D4543"/>
                </a:solidFill>
                <a:latin typeface="Open Sans"/>
                <a:ea typeface="Open Sans"/>
                <a:cs typeface="Open Sans"/>
                <a:sym typeface="Open Sans Light"/>
              </a:rPr>
              <a:t>reported </a:t>
            </a:r>
            <a:r>
              <a:rPr lang="en-US" dirty="0">
                <a:solidFill>
                  <a:srgbClr val="3D4543"/>
                </a:solidFill>
                <a:latin typeface="Open Sans"/>
                <a:ea typeface="Open Sans"/>
                <a:cs typeface="Open Sans"/>
                <a:sym typeface="Open Sans Light"/>
              </a:rPr>
              <a:t>a readiness to change </a:t>
            </a:r>
            <a:r>
              <a:rPr lang="en-US" b="0" i="0" u="none" dirty="0">
                <a:solidFill>
                  <a:srgbClr val="3D4543"/>
                </a:solidFill>
                <a:latin typeface="Open Sans"/>
                <a:ea typeface="Open Sans"/>
                <a:cs typeface="Open Sans"/>
                <a:sym typeface="Open Sans Light"/>
              </a:rPr>
              <a:t>their drinking behavior.</a:t>
            </a:r>
            <a:endParaRPr lang="en-US" b="0" i="0" u="none" dirty="0">
              <a:solidFill>
                <a:srgbClr val="3D4543"/>
              </a:solidFill>
              <a:latin typeface="Open Sans"/>
              <a:ea typeface="Open Sans"/>
              <a:cs typeface="Open Sans"/>
            </a:endParaRPr>
          </a:p>
          <a:p>
            <a:pPr marL="0" indent="0" algn="l" rtl="0">
              <a:lnSpc>
                <a:spcPct val="130000"/>
              </a:lnSpc>
              <a:spcBef>
                <a:spcPts val="1800"/>
              </a:spcBef>
              <a:spcAft>
                <a:spcPts val="0"/>
              </a:spcAft>
              <a:buClr>
                <a:schemeClr val="tx1"/>
              </a:buClr>
              <a:buSzPts val="800"/>
              <a:buFont typeface="Arial"/>
              <a:buNone/>
            </a:pPr>
            <a:r>
              <a:rPr lang="en-US" sz="1100" b="1" dirty="0">
                <a:solidFill>
                  <a:srgbClr val="3D4543"/>
                </a:solidFill>
                <a:latin typeface="Open Sans"/>
                <a:ea typeface="Open Sans"/>
                <a:cs typeface="Open Sans"/>
                <a:sym typeface="Open Sans Light"/>
              </a:rPr>
              <a:t>Note:</a:t>
            </a:r>
            <a:endParaRPr lang="en-US" sz="1100" b="1" dirty="0">
              <a:solidFill>
                <a:srgbClr val="3D4543"/>
              </a:solidFill>
              <a:latin typeface="Open Sans"/>
              <a:ea typeface="Open Sans"/>
              <a:cs typeface="Open Sans"/>
            </a:endParaRPr>
          </a:p>
          <a:p>
            <a:pPr>
              <a:spcBef>
                <a:spcPts val="600"/>
              </a:spcBef>
              <a:buClr>
                <a:schemeClr val="tx1"/>
              </a:buClr>
              <a:buSzPts val="800"/>
            </a:pPr>
            <a:r>
              <a:rPr lang="en-US" sz="1100" i="1" dirty="0">
                <a:solidFill>
                  <a:srgbClr val="3D4543"/>
                </a:solidFill>
                <a:latin typeface="Open Sans"/>
                <a:ea typeface="Open Sans"/>
                <a:cs typeface="Open Sans"/>
                <a:sym typeface="Open Sans Light"/>
              </a:rPr>
              <a:t>R</a:t>
            </a:r>
            <a:r>
              <a:rPr lang="en-US" sz="1100" b="0" i="1" u="none" dirty="0">
                <a:solidFill>
                  <a:srgbClr val="3D4543"/>
                </a:solidFill>
                <a:latin typeface="Open Sans"/>
                <a:ea typeface="Open Sans"/>
                <a:cs typeface="Open Sans"/>
                <a:sym typeface="Open Sans Light"/>
              </a:rPr>
              <a:t>eadiness to change </a:t>
            </a:r>
            <a:r>
              <a:rPr lang="en-US" sz="1100" b="0" i="0" u="none" dirty="0">
                <a:solidFill>
                  <a:srgbClr val="3D4543"/>
                </a:solidFill>
                <a:latin typeface="Open Sans"/>
                <a:ea typeface="Open Sans"/>
                <a:cs typeface="Open Sans"/>
                <a:sym typeface="Open Sans Light"/>
              </a:rPr>
              <a:t>represents the collective share of students who selected one of the following:</a:t>
            </a:r>
            <a:endParaRPr lang="en-US" sz="1100" dirty="0">
              <a:solidFill>
                <a:srgbClr val="3D4543"/>
              </a:solidFill>
              <a:latin typeface="Open Sans"/>
              <a:ea typeface="Open Sans"/>
              <a:cs typeface="Open Sans"/>
            </a:endParaRPr>
          </a:p>
          <a:p>
            <a:pPr marL="457200" indent="-171450">
              <a:spcBef>
                <a:spcPts val="600"/>
              </a:spcBef>
              <a:buSzPts val="800"/>
              <a:buChar char="•"/>
            </a:pPr>
            <a:r>
              <a:rPr lang="en-US" sz="1100" i="1" dirty="0">
                <a:solidFill>
                  <a:srgbClr val="3D4543"/>
                </a:solidFill>
                <a:latin typeface="Open Sans"/>
                <a:ea typeface="Open Sans"/>
                <a:cs typeface="Open Sans"/>
              </a:rPr>
              <a:t>I am thinking about drinking alcohol in a healthier and safer way.</a:t>
            </a:r>
            <a:endParaRPr lang="en-US" sz="1100" dirty="0">
              <a:solidFill>
                <a:srgbClr val="3D4543"/>
              </a:solidFill>
              <a:latin typeface="Open Sans"/>
              <a:ea typeface="Open Sans"/>
              <a:cs typeface="Open Sans"/>
            </a:endParaRPr>
          </a:p>
          <a:p>
            <a:pPr marL="457200" indent="-171450">
              <a:spcBef>
                <a:spcPts val="600"/>
              </a:spcBef>
              <a:buSzPts val="800"/>
              <a:buChar char="•"/>
            </a:pPr>
            <a:r>
              <a:rPr lang="en-US" sz="1100" i="1" dirty="0">
                <a:solidFill>
                  <a:srgbClr val="3D4543"/>
                </a:solidFill>
                <a:latin typeface="Open Sans"/>
                <a:ea typeface="Open Sans"/>
                <a:cs typeface="Open Sans"/>
              </a:rPr>
              <a:t>I am ready to try drinking alcohol in a healthier and safer way.</a:t>
            </a:r>
            <a:endParaRPr lang="en-US" sz="1100" dirty="0">
              <a:solidFill>
                <a:srgbClr val="3D4543"/>
              </a:solidFill>
              <a:latin typeface="Open Sans"/>
              <a:ea typeface="Open Sans"/>
              <a:cs typeface="Open Sans"/>
            </a:endParaRPr>
          </a:p>
          <a:p>
            <a:pPr marL="457200" indent="-171450">
              <a:spcBef>
                <a:spcPts val="600"/>
              </a:spcBef>
              <a:buSzPts val="800"/>
              <a:buChar char="•"/>
            </a:pPr>
            <a:r>
              <a:rPr lang="en-US" sz="1100" i="1" dirty="0">
                <a:solidFill>
                  <a:srgbClr val="3D4543"/>
                </a:solidFill>
                <a:latin typeface="Open Sans"/>
                <a:ea typeface="Open Sans"/>
                <a:cs typeface="Open Sans"/>
              </a:rPr>
              <a:t>I am currently trying to drink alcohol in a healthier and safer way.</a:t>
            </a:r>
            <a:endParaRPr lang="en-US" sz="1100" dirty="0">
              <a:solidFill>
                <a:srgbClr val="3D4543"/>
              </a:solidFill>
              <a:latin typeface="Open Sans"/>
              <a:ea typeface="Open Sans"/>
              <a:cs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Google Shape;355;p13"/>
          <p:cNvSpPr>
            <a:spLocks noGrp="1"/>
          </p:cNvSpPr>
          <p:nvPr>
            <p:ph type="title"/>
          </p:nvPr>
        </p:nvSpPr>
        <p:spPr bwMode="white">
          <a:prstGeom prst="rect">
            <a:avLst/>
          </a:prstGeom>
          <a:noFill/>
          <a:ln>
            <a:noFill/>
            <a:headEnd type="none"/>
            <a:tailEnd type="none"/>
          </a:ln>
        </p:spPr>
        <p:txBody>
          <a:bodyPr wrap="square" lIns="0" tIns="0" rIns="0" bIns="0" anchor="ctr">
            <a:noAutofit/>
          </a:bodyPr>
          <a:lstStyle/>
          <a:p>
            <a:pPr marL="0" indent="0" algn="l" rtl="0">
              <a:lnSpc>
                <a:spcPct val="100000"/>
              </a:lnSpc>
              <a:spcBef>
                <a:spcPts val="0"/>
              </a:spcBef>
              <a:spcAft>
                <a:spcPts val="0"/>
              </a:spcAft>
              <a:buClr>
                <a:schemeClr val="bg1"/>
              </a:buClr>
              <a:buSzPts val="4000"/>
              <a:buFont typeface="Lato Black"/>
              <a:buNone/>
            </a:pPr>
            <a:r>
              <a:rPr lang="en-US" b="1" dirty="0">
                <a:latin typeface="Open Sans"/>
                <a:ea typeface="Open Sans"/>
                <a:cs typeface="Open Sans"/>
              </a:rPr>
              <a:t>Alcohol On Your Campus</a:t>
            </a:r>
            <a:endParaRPr b="1" dirty="0">
              <a:latin typeface="Open Sans"/>
              <a:ea typeface="Open Sans"/>
              <a:cs typeface="Open Sans"/>
            </a:endParaRPr>
          </a:p>
        </p:txBody>
      </p:sp>
      <p:sp>
        <p:nvSpPr>
          <p:cNvPr id="356" name="Google Shape;356;p13"/>
          <p:cNvSpPr>
            <a:spLocks noGrp="1"/>
          </p:cNvSpPr>
          <p:nvPr>
            <p:ph type="body" idx="1"/>
          </p:nvPr>
        </p:nvSpPr>
        <p:spPr bwMode="white">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bg1"/>
              </a:buClr>
              <a:buSzPts val="2400"/>
              <a:buNone/>
            </a:pPr>
            <a:r>
              <a:rPr lang="en-US" dirty="0"/>
              <a:t>Data and insights from students at Georgia Institute of Technology</a:t>
            </a:r>
            <a:endParaRPr dirty="0"/>
          </a:p>
        </p:txBody>
      </p:sp>
      <p:sp>
        <p:nvSpPr>
          <p:cNvPr id="357" name="Google Shape;357;p13"/>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13</a:t>
            </a:fld>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Google Shape;363;p14"/>
          <p:cNvSpPr>
            <a:spLocks/>
          </p:cNvSpPr>
          <p:nvPr/>
        </p:nvSpPr>
        <p:spPr bwMode="white">
          <a:xfrm rot="-660801">
            <a:off x="8721787" y="3319322"/>
            <a:ext cx="1457392" cy="245643"/>
          </a:xfrm>
          <a:prstGeom prst="rect">
            <a:avLst/>
          </a:prstGeom>
          <a:solidFill>
            <a:schemeClr val="accent4">
              <a:lumMod val="75000"/>
            </a:schemeClr>
          </a:solidFill>
          <a:ln>
            <a:noFill/>
            <a:headEnd type="none"/>
            <a:tailEnd type="none"/>
          </a:ln>
        </p:spPr>
        <p:txBody>
          <a:bodyPr wrap="square" lIns="0" tIns="0" rIns="0" bIns="0" anchor="ctr">
            <a:noAutofit/>
          </a:bodyPr>
          <a:lstStyle/>
          <a:p>
            <a:pPr marL="0" indent="0" algn="ctr" rtl="0">
              <a:lnSpc>
                <a:spcPct val="100000"/>
              </a:lnSpc>
              <a:spcBef>
                <a:spcPts val="0"/>
              </a:spcBef>
              <a:spcAft>
                <a:spcPts val="0"/>
              </a:spcAft>
              <a:buClr>
                <a:srgbClr val="000000"/>
              </a:buClr>
              <a:buSzPts val="1050"/>
              <a:buFont typeface="Arial"/>
              <a:buNone/>
            </a:pPr>
            <a:r>
              <a:rPr lang="en-US" sz="1050" b="1" i="0" u="none" dirty="0">
                <a:solidFill>
                  <a:schemeClr val="bg1"/>
                </a:solidFill>
                <a:latin typeface="Open Sans"/>
                <a:ea typeface="Open Sans"/>
                <a:cs typeface="Open Sans"/>
                <a:sym typeface="Open Sans"/>
              </a:rPr>
              <a:t>With Prevention</a:t>
            </a:r>
            <a:endParaRPr sz="1400" b="1" i="0" u="none" dirty="0">
              <a:solidFill>
                <a:srgbClr val="000000"/>
              </a:solidFill>
              <a:latin typeface="Open Sans"/>
              <a:ea typeface="Open Sans"/>
              <a:cs typeface="Open Sans"/>
              <a:sym typeface="Open Sans"/>
            </a:endParaRPr>
          </a:p>
        </p:txBody>
      </p:sp>
      <p:cxnSp>
        <p:nvCxnSpPr>
          <p:cNvPr id="364" name="Google Shape;364;p14"/>
          <p:cNvCxnSpPr/>
          <p:nvPr/>
        </p:nvCxnSpPr>
        <p:spPr bwMode="white">
          <a:xfrm>
            <a:off x="7649204" y="983226"/>
            <a:ext cx="0" cy="3206202"/>
          </a:xfrm>
          <a:prstGeom prst="straightConnector1">
            <a:avLst/>
          </a:prstGeom>
          <a:noFill/>
          <a:ln w="19050" cap="flat">
            <a:solidFill>
              <a:schemeClr val="accent3">
                <a:lumMod val="75000"/>
              </a:schemeClr>
            </a:solidFill>
            <a:prstDash val="dash"/>
            <a:miter/>
            <a:headEnd type="none" w="sm" len="sm"/>
            <a:tailEnd type="none" w="sm" len="sm"/>
          </a:ln>
        </p:spPr>
      </p:cxnSp>
      <p:sp>
        <p:nvSpPr>
          <p:cNvPr id="365" name="Google Shape;365;p14"/>
          <p:cNvSpPr>
            <a:spLocks noGrp="1"/>
          </p:cNvSpPr>
          <p:nvPr>
            <p:ph type="body" idx="1"/>
          </p:nvPr>
        </p:nvSpPr>
        <p:spPr bwMode="white">
          <a:xfrm>
            <a:off x="640392" y="1143523"/>
            <a:ext cx="3715298" cy="3968124"/>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rgbClr val="3D4543"/>
                </a:solidFill>
                <a:latin typeface="Open Sans"/>
                <a:ea typeface="Open Sans"/>
                <a:cs typeface="Open Sans"/>
                <a:sym typeface="Open Sans"/>
              </a:rPr>
              <a:t>Nationally, student drinking rates follow a pattern: Alcohol use generally rises over the summer before students enter college, then increases substantially after their arrival on campus. </a:t>
            </a:r>
            <a:endParaRPr sz="12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r>
              <a:rPr lang="en-US" sz="1200" dirty="0">
                <a:solidFill>
                  <a:srgbClr val="3D4543"/>
                </a:solidFill>
                <a:latin typeface="Open Sans"/>
                <a:ea typeface="Open Sans"/>
                <a:cs typeface="Open Sans"/>
                <a:sym typeface="Open Sans"/>
              </a:rPr>
              <a:t>Institutions have a narrow window of opportunity for primary prevention. Through evidence-based education and prevention efforts, including </a:t>
            </a:r>
            <a:r>
              <a:rPr lang="en-US" sz="1200" i="1" dirty="0">
                <a:solidFill>
                  <a:srgbClr val="3D4543"/>
                </a:solidFill>
                <a:latin typeface="Open Sans"/>
                <a:ea typeface="Open Sans"/>
                <a:cs typeface="Open Sans"/>
                <a:sym typeface="Open Sans"/>
              </a:rPr>
              <a:t>AlcoholEdu for College</a:t>
            </a:r>
            <a:r>
              <a:rPr lang="en-US" sz="1200" dirty="0">
                <a:solidFill>
                  <a:srgbClr val="3D4543"/>
                </a:solidFill>
                <a:latin typeface="Open Sans"/>
                <a:ea typeface="Open Sans"/>
                <a:cs typeface="Open Sans"/>
                <a:sym typeface="Open Sans"/>
              </a:rPr>
              <a:t>, institutions can mitigate the impact of the College Effect.</a:t>
            </a:r>
            <a:endParaRPr sz="12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r>
              <a:rPr lang="en-US" sz="1200" dirty="0">
                <a:solidFill>
                  <a:srgbClr val="3D4543"/>
                </a:solidFill>
                <a:latin typeface="Open Sans"/>
                <a:ea typeface="Open Sans"/>
                <a:cs typeface="Open Sans"/>
                <a:sym typeface="Open Sans"/>
              </a:rPr>
              <a:t>To be most effective, these primary prevention efforts should address all students, not just those with a prior history of heavy or problematic drinking. Institutions should not overlook efforts to reinforce the behaviors of the healthy majority.</a:t>
            </a:r>
            <a:endParaRPr sz="1200" dirty="0">
              <a:solidFill>
                <a:srgbClr val="3D4543"/>
              </a:solidFill>
              <a:latin typeface="Open Sans"/>
              <a:ea typeface="Open Sans"/>
              <a:cs typeface="Open Sans"/>
              <a:sym typeface="Open Sans"/>
            </a:endParaRPr>
          </a:p>
        </p:txBody>
      </p:sp>
      <p:sp>
        <p:nvSpPr>
          <p:cNvPr id="366" name="Google Shape;366;p14"/>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14</a:t>
            </a:fld>
            <a:endParaRPr dirty="0"/>
          </a:p>
        </p:txBody>
      </p:sp>
      <p:sp>
        <p:nvSpPr>
          <p:cNvPr id="367" name="Google Shape;367;p14"/>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chemeClr val="tx1"/>
                </a:solidFill>
                <a:latin typeface="Open Sans"/>
                <a:ea typeface="Open Sans"/>
                <a:cs typeface="Open Sans"/>
                <a:sym typeface="Open Sans"/>
              </a:rPr>
              <a:t>College Effect</a:t>
            </a:r>
            <a:endParaRPr b="1" dirty="0">
              <a:solidFill>
                <a:schemeClr val="tx1"/>
              </a:solidFill>
              <a:latin typeface="Open Sans"/>
              <a:ea typeface="Open Sans"/>
              <a:cs typeface="Open Sans"/>
              <a:sym typeface="Open Sans"/>
            </a:endParaRPr>
          </a:p>
        </p:txBody>
      </p:sp>
      <p:sp>
        <p:nvSpPr>
          <p:cNvPr id="368" name="Google Shape;368;p14"/>
          <p:cNvSpPr>
            <a:spLocks/>
          </p:cNvSpPr>
          <p:nvPr/>
        </p:nvSpPr>
        <p:spPr bwMode="white">
          <a:xfrm>
            <a:off x="5596890" y="2103620"/>
            <a:ext cx="5419586" cy="1874012"/>
          </a:xfrm>
          <a:custGeom>
            <a:avLst/>
            <a:gdLst/>
            <a:ahLst/>
            <a:cxnLst/>
            <a:rect l="l" t="t" r="r" b="b"/>
            <a:pathLst>
              <a:path w="4688958" h="1201480">
                <a:moveTo>
                  <a:pt x="0" y="1201480"/>
                </a:moveTo>
                <a:cubicBezTo>
                  <a:pt x="836428" y="1111103"/>
                  <a:pt x="1568302" y="987057"/>
                  <a:pt x="2349795" y="786810"/>
                </a:cubicBezTo>
                <a:cubicBezTo>
                  <a:pt x="3131288" y="586563"/>
                  <a:pt x="3958855" y="419986"/>
                  <a:pt x="4688958" y="0"/>
                </a:cubicBezTo>
              </a:path>
            </a:pathLst>
          </a:custGeom>
          <a:noFill/>
          <a:ln w="28575" cap="flat">
            <a:solidFill>
              <a:schemeClr val="accent3"/>
            </a:solidFill>
            <a:prstDash val="solid"/>
            <a:miter/>
            <a:headEnd type="none" w="sm" len="sm"/>
            <a:tailEnd type="none" w="sm" len="sm"/>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
        <p:nvSpPr>
          <p:cNvPr id="369" name="Google Shape;369;p14"/>
          <p:cNvSpPr>
            <a:spLocks/>
          </p:cNvSpPr>
          <p:nvPr/>
        </p:nvSpPr>
        <p:spPr bwMode="white">
          <a:xfrm>
            <a:off x="5596890" y="2783569"/>
            <a:ext cx="5567060" cy="1194063"/>
          </a:xfrm>
          <a:custGeom>
            <a:avLst/>
            <a:gdLst/>
            <a:ahLst/>
            <a:cxnLst/>
            <a:rect l="l" t="t" r="r" b="b"/>
            <a:pathLst>
              <a:path w="4816550" h="765546">
                <a:moveTo>
                  <a:pt x="0" y="765546"/>
                </a:moveTo>
                <a:cubicBezTo>
                  <a:pt x="836428" y="675169"/>
                  <a:pt x="1897912" y="723016"/>
                  <a:pt x="3168502" y="531629"/>
                </a:cubicBezTo>
                <a:cubicBezTo>
                  <a:pt x="4439092" y="340242"/>
                  <a:pt x="4086447" y="419986"/>
                  <a:pt x="4816550" y="0"/>
                </a:cubicBezTo>
              </a:path>
            </a:pathLst>
          </a:custGeom>
          <a:noFill/>
          <a:ln w="28575" cap="flat">
            <a:solidFill>
              <a:srgbClr val="96D7D9"/>
            </a:solidFill>
            <a:prstDash val="solid"/>
            <a:miter/>
            <a:headEnd type="none" w="sm" len="sm"/>
            <a:tailEnd type="none" w="sm" len="sm"/>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
        <p:nvSpPr>
          <p:cNvPr id="370" name="Google Shape;370;p14"/>
          <p:cNvSpPr txBox="1">
            <a:spLocks noChangeArrowheads="1"/>
          </p:cNvSpPr>
          <p:nvPr/>
        </p:nvSpPr>
        <p:spPr bwMode="white">
          <a:xfrm>
            <a:off x="6670348" y="4189428"/>
            <a:ext cx="1957712" cy="230553"/>
          </a:xfrm>
          <a:prstGeom prst="rect">
            <a:avLst/>
          </a:prstGeom>
          <a:noFill/>
          <a:ln>
            <a:noFill/>
            <a:headEnd type="none"/>
            <a:tailEnd type="none"/>
          </a:ln>
        </p:spPr>
        <p:txBody>
          <a:bodyPr wrap="square" lIns="0" tIns="0" rIns="0" bIns="0" anchor="ctr">
            <a:noAutofit/>
          </a:bodyPr>
          <a:lstStyle/>
          <a:p>
            <a:pPr marL="0" indent="0" algn="ctr" rtl="0">
              <a:lnSpc>
                <a:spcPct val="100000"/>
              </a:lnSpc>
              <a:spcBef>
                <a:spcPts val="0"/>
              </a:spcBef>
              <a:spcAft>
                <a:spcPts val="0"/>
              </a:spcAft>
              <a:buClr>
                <a:srgbClr val="000000"/>
              </a:buClr>
              <a:buSzPts val="1000"/>
              <a:buFont typeface="Arial"/>
              <a:buNone/>
            </a:pPr>
            <a:r>
              <a:rPr lang="en-US" sz="1000" b="0" i="0" u="none" dirty="0">
                <a:solidFill>
                  <a:srgbClr val="3D4543"/>
                </a:solidFill>
                <a:latin typeface="Open Sans"/>
                <a:ea typeface="Open Sans"/>
                <a:cs typeface="Open Sans"/>
                <a:sym typeface="Open Sans"/>
              </a:rPr>
              <a:t>Classes Start</a:t>
            </a:r>
            <a:endParaRPr sz="1400" b="0" i="0" u="none" dirty="0">
              <a:solidFill>
                <a:srgbClr val="3D4543"/>
              </a:solidFill>
              <a:latin typeface="Arial"/>
              <a:ea typeface="Arial"/>
              <a:cs typeface="Arial"/>
              <a:sym typeface="Arial"/>
            </a:endParaRPr>
          </a:p>
        </p:txBody>
      </p:sp>
      <p:sp>
        <p:nvSpPr>
          <p:cNvPr id="371" name="Google Shape;371;p14"/>
          <p:cNvSpPr txBox="1">
            <a:spLocks noChangeArrowheads="1"/>
          </p:cNvSpPr>
          <p:nvPr/>
        </p:nvSpPr>
        <p:spPr bwMode="white">
          <a:xfrm rot="-5400000">
            <a:off x="3850895" y="2671869"/>
            <a:ext cx="2541814" cy="217270"/>
          </a:xfrm>
          <a:prstGeom prst="rect">
            <a:avLst/>
          </a:prstGeom>
          <a:noFill/>
          <a:ln>
            <a:noFill/>
            <a:headEnd type="none"/>
            <a:tailEnd type="none"/>
          </a:ln>
        </p:spPr>
        <p:txBody>
          <a:bodyPr wrap="square" lIns="0" tIns="0" rIns="0" bIns="0" anchor="ctr">
            <a:noAutofit/>
          </a:bodyPr>
          <a:lstStyle/>
          <a:p>
            <a:pPr marL="0" indent="0" algn="ctr"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Drinking Rate</a:t>
            </a:r>
            <a:endParaRPr sz="1400" b="0" i="0" u="none" dirty="0">
              <a:solidFill>
                <a:srgbClr val="3D4543"/>
              </a:solidFill>
              <a:latin typeface="Open Sans"/>
              <a:ea typeface="Open Sans"/>
              <a:cs typeface="Open Sans"/>
              <a:sym typeface="Open Sans"/>
            </a:endParaRPr>
          </a:p>
        </p:txBody>
      </p:sp>
      <p:sp>
        <p:nvSpPr>
          <p:cNvPr id="372" name="Google Shape;372;p14"/>
          <p:cNvSpPr txBox="1">
            <a:spLocks noChangeArrowheads="1"/>
          </p:cNvSpPr>
          <p:nvPr/>
        </p:nvSpPr>
        <p:spPr bwMode="white">
          <a:xfrm>
            <a:off x="8306682" y="2056025"/>
            <a:ext cx="2122655" cy="720083"/>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000"/>
              <a:buFont typeface="Arial"/>
              <a:buNone/>
            </a:pPr>
            <a:r>
              <a:rPr lang="en-US" sz="900" b="1" i="0" u="none" dirty="0">
                <a:solidFill>
                  <a:srgbClr val="3D4543"/>
                </a:solidFill>
                <a:latin typeface="Open Sans"/>
                <a:ea typeface="Open Sans"/>
                <a:cs typeface="Open Sans"/>
                <a:sym typeface="Open Sans"/>
              </a:rPr>
              <a:t>Drinking rates increase </a:t>
            </a:r>
            <a:br>
              <a:rPr lang="en-US" sz="900" b="1" i="0" u="none" dirty="0">
                <a:solidFill>
                  <a:srgbClr val="3D4543"/>
                </a:solidFill>
                <a:latin typeface="Open Sans"/>
                <a:ea typeface="Open Sans"/>
                <a:cs typeface="Open Sans"/>
                <a:sym typeface="Open Sans"/>
              </a:rPr>
            </a:br>
            <a:r>
              <a:rPr lang="en-US" sz="900" b="0" i="0" u="none" dirty="0">
                <a:solidFill>
                  <a:srgbClr val="3D4543"/>
                </a:solidFill>
                <a:latin typeface="Open Sans"/>
                <a:ea typeface="Open Sans"/>
                <a:cs typeface="Open Sans"/>
                <a:sym typeface="Open Sans"/>
              </a:rPr>
              <a:t>at a much higher rate with limited </a:t>
            </a:r>
            <a:br>
              <a:rPr lang="en-US" sz="900" b="0" i="0" u="none" dirty="0">
                <a:solidFill>
                  <a:srgbClr val="3D4543"/>
                </a:solidFill>
                <a:latin typeface="Open Sans"/>
                <a:ea typeface="Open Sans"/>
                <a:cs typeface="Open Sans"/>
                <a:sym typeface="Open Sans"/>
              </a:rPr>
            </a:br>
            <a:r>
              <a:rPr lang="en-US" sz="900" b="0" i="0" u="none" dirty="0">
                <a:solidFill>
                  <a:srgbClr val="3D4543"/>
                </a:solidFill>
                <a:latin typeface="Open Sans"/>
                <a:ea typeface="Open Sans"/>
                <a:cs typeface="Open Sans"/>
                <a:sym typeface="Open Sans"/>
              </a:rPr>
              <a:t>or no prevention efforts in place</a:t>
            </a:r>
            <a:endParaRPr sz="1200" b="0" i="0" u="none" dirty="0">
              <a:solidFill>
                <a:srgbClr val="3D4543"/>
              </a:solidFill>
              <a:latin typeface="Open Sans"/>
              <a:ea typeface="Open Sans"/>
              <a:cs typeface="Open Sans"/>
              <a:sym typeface="Open Sans"/>
            </a:endParaRPr>
          </a:p>
        </p:txBody>
      </p:sp>
      <p:sp>
        <p:nvSpPr>
          <p:cNvPr id="373" name="Google Shape;373;p14"/>
          <p:cNvSpPr txBox="1">
            <a:spLocks noChangeArrowheads="1"/>
          </p:cNvSpPr>
          <p:nvPr/>
        </p:nvSpPr>
        <p:spPr bwMode="white">
          <a:xfrm>
            <a:off x="10512303" y="3380600"/>
            <a:ext cx="959334" cy="853087"/>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000"/>
              <a:buFont typeface="Arial"/>
              <a:buNone/>
            </a:pPr>
            <a:r>
              <a:rPr lang="en-US" sz="900" b="1" i="0" u="none" dirty="0">
                <a:solidFill>
                  <a:srgbClr val="3D4543"/>
                </a:solidFill>
                <a:latin typeface="Open Sans"/>
                <a:ea typeface="Open Sans"/>
                <a:cs typeface="Open Sans"/>
                <a:sym typeface="Open Sans"/>
              </a:rPr>
              <a:t>Drinking rates</a:t>
            </a:r>
            <a:br>
              <a:rPr lang="en-US" sz="900" b="1" i="0" u="none" dirty="0">
                <a:solidFill>
                  <a:srgbClr val="3D4543"/>
                </a:solidFill>
                <a:latin typeface="Open Sans"/>
                <a:ea typeface="Open Sans"/>
                <a:cs typeface="Open Sans"/>
                <a:sym typeface="Open Sans"/>
              </a:rPr>
            </a:br>
            <a:r>
              <a:rPr lang="en-US" sz="900" b="1" i="0" u="none" dirty="0">
                <a:solidFill>
                  <a:srgbClr val="3D4543"/>
                </a:solidFill>
                <a:latin typeface="Open Sans"/>
                <a:ea typeface="Open Sans"/>
                <a:cs typeface="Open Sans"/>
                <a:sym typeface="Open Sans"/>
              </a:rPr>
              <a:t>are mitigated </a:t>
            </a:r>
            <a:br>
              <a:rPr lang="en-US" sz="900" b="1" i="0" u="none" dirty="0">
                <a:solidFill>
                  <a:srgbClr val="3D4543"/>
                </a:solidFill>
                <a:latin typeface="Open Sans"/>
                <a:ea typeface="Open Sans"/>
                <a:cs typeface="Open Sans"/>
                <a:sym typeface="Open Sans"/>
              </a:rPr>
            </a:br>
            <a:r>
              <a:rPr lang="en-US" sz="900" b="0" i="0" u="none" dirty="0">
                <a:solidFill>
                  <a:srgbClr val="3D4543"/>
                </a:solidFill>
                <a:latin typeface="Open Sans"/>
                <a:ea typeface="Open Sans"/>
                <a:cs typeface="Open Sans"/>
                <a:sym typeface="Open Sans"/>
              </a:rPr>
              <a:t>with prevention </a:t>
            </a:r>
            <a:br>
              <a:rPr lang="en-US" sz="900" b="0" i="0" u="none" dirty="0">
                <a:solidFill>
                  <a:srgbClr val="3D4543"/>
                </a:solidFill>
                <a:latin typeface="Open Sans"/>
                <a:ea typeface="Open Sans"/>
                <a:cs typeface="Open Sans"/>
                <a:sym typeface="Open Sans"/>
              </a:rPr>
            </a:br>
            <a:r>
              <a:rPr lang="en-US" sz="900" b="0" i="0" u="none" dirty="0">
                <a:solidFill>
                  <a:srgbClr val="3D4543"/>
                </a:solidFill>
                <a:latin typeface="Open Sans"/>
                <a:ea typeface="Open Sans"/>
                <a:cs typeface="Open Sans"/>
                <a:sym typeface="Open Sans"/>
              </a:rPr>
              <a:t>efforts in place</a:t>
            </a:r>
            <a:endParaRPr sz="1200" b="0" i="0" u="none" dirty="0">
              <a:solidFill>
                <a:srgbClr val="3D4543"/>
              </a:solidFill>
              <a:latin typeface="Open Sans"/>
              <a:ea typeface="Open Sans"/>
              <a:cs typeface="Open Sans"/>
              <a:sym typeface="Open Sans"/>
            </a:endParaRPr>
          </a:p>
        </p:txBody>
      </p:sp>
      <p:sp>
        <p:nvSpPr>
          <p:cNvPr id="374" name="Google Shape;374;p14"/>
          <p:cNvSpPr txBox="1">
            <a:spLocks noChangeArrowheads="1"/>
          </p:cNvSpPr>
          <p:nvPr/>
        </p:nvSpPr>
        <p:spPr bwMode="white">
          <a:xfrm>
            <a:off x="5183187" y="1177250"/>
            <a:ext cx="2309585" cy="266437"/>
          </a:xfrm>
          <a:prstGeom prst="rect">
            <a:avLst/>
          </a:prstGeom>
          <a:noFill/>
          <a:ln>
            <a:noFill/>
            <a:headEnd type="none"/>
            <a:tailEnd type="none"/>
          </a:ln>
        </p:spPr>
        <p:txBody>
          <a:bodyPr wrap="square" lIns="0" tIns="0" rIns="0" bIns="0" anchor="t">
            <a:noAutofit/>
          </a:bodyPr>
          <a:lstStyle/>
          <a:p>
            <a:pPr marL="0" indent="0" algn="ctr" rtl="0">
              <a:lnSpc>
                <a:spcPct val="100000"/>
              </a:lnSpc>
              <a:spcBef>
                <a:spcPts val="0"/>
              </a:spcBef>
              <a:spcAft>
                <a:spcPts val="0"/>
              </a:spcAft>
              <a:buClr>
                <a:schemeClr val="tx1"/>
              </a:buClr>
              <a:buSzPts val="1600"/>
              <a:buFont typeface="Arial"/>
              <a:buNone/>
            </a:pPr>
            <a:r>
              <a:rPr lang="en-US" sz="1400" b="1" i="0" u="none" dirty="0">
                <a:solidFill>
                  <a:srgbClr val="3D4543"/>
                </a:solidFill>
                <a:latin typeface="Open Sans"/>
                <a:ea typeface="Open Sans"/>
                <a:cs typeface="Open Sans"/>
                <a:sym typeface="Open Sans"/>
              </a:rPr>
              <a:t>Summer Before College</a:t>
            </a:r>
            <a:endParaRPr sz="1200" b="1" i="0" u="none" dirty="0">
              <a:solidFill>
                <a:srgbClr val="3D4543"/>
              </a:solidFill>
              <a:latin typeface="Open Sans"/>
              <a:ea typeface="Open Sans"/>
              <a:cs typeface="Open Sans"/>
              <a:sym typeface="Open Sans"/>
            </a:endParaRPr>
          </a:p>
        </p:txBody>
      </p:sp>
      <p:sp>
        <p:nvSpPr>
          <p:cNvPr id="375" name="Google Shape;375;p14"/>
          <p:cNvSpPr txBox="1">
            <a:spLocks noChangeArrowheads="1"/>
          </p:cNvSpPr>
          <p:nvPr/>
        </p:nvSpPr>
        <p:spPr bwMode="white">
          <a:xfrm>
            <a:off x="8471627" y="1177250"/>
            <a:ext cx="1957712" cy="246221"/>
          </a:xfrm>
          <a:prstGeom prst="rect">
            <a:avLst/>
          </a:prstGeom>
          <a:noFill/>
          <a:ln>
            <a:noFill/>
            <a:headEnd type="none"/>
            <a:tailEnd type="none"/>
          </a:ln>
        </p:spPr>
        <p:txBody>
          <a:bodyPr wrap="square" lIns="0" tIns="0" rIns="0" bIns="0" anchor="t">
            <a:noAutofit/>
          </a:bodyPr>
          <a:lstStyle/>
          <a:p>
            <a:pPr marL="0" indent="0" algn="ctr" rtl="0">
              <a:lnSpc>
                <a:spcPct val="100000"/>
              </a:lnSpc>
              <a:spcBef>
                <a:spcPts val="0"/>
              </a:spcBef>
              <a:spcAft>
                <a:spcPts val="0"/>
              </a:spcAft>
              <a:buClr>
                <a:schemeClr val="tx1"/>
              </a:buClr>
              <a:buSzPts val="1600"/>
              <a:buFont typeface="Arial"/>
              <a:buNone/>
            </a:pPr>
            <a:r>
              <a:rPr lang="en-US" sz="1400" b="1" i="0" u="none" dirty="0">
                <a:solidFill>
                  <a:srgbClr val="3D4543"/>
                </a:solidFill>
                <a:latin typeface="Open Sans"/>
                <a:ea typeface="Open Sans"/>
                <a:cs typeface="Open Sans"/>
                <a:sym typeface="Open Sans"/>
              </a:rPr>
              <a:t>Fall Semester</a:t>
            </a:r>
            <a:endParaRPr sz="1200" b="1" i="0" u="none" dirty="0">
              <a:solidFill>
                <a:srgbClr val="3D4543"/>
              </a:solidFill>
              <a:latin typeface="Open Sans"/>
              <a:ea typeface="Open Sans"/>
              <a:cs typeface="Open Sans"/>
              <a:sym typeface="Open Sans"/>
            </a:endParaRPr>
          </a:p>
        </p:txBody>
      </p:sp>
      <p:grpSp>
        <p:nvGrpSpPr>
          <p:cNvPr id="376" name="Google Shape;376;p14"/>
          <p:cNvGrpSpPr>
            <a:grpSpLocks/>
          </p:cNvGrpSpPr>
          <p:nvPr/>
        </p:nvGrpSpPr>
        <p:grpSpPr bwMode="white">
          <a:xfrm>
            <a:off x="7192004" y="1799020"/>
            <a:ext cx="914400" cy="914400"/>
            <a:chOff x="7192004" y="2374619"/>
            <a:chExt cx="914400" cy="914400"/>
          </a:xfrm>
        </p:grpSpPr>
        <p:sp>
          <p:nvSpPr>
            <p:cNvPr id="377" name="Google Shape;377;p14"/>
            <p:cNvSpPr>
              <a:spLocks/>
            </p:cNvSpPr>
            <p:nvPr/>
          </p:nvSpPr>
          <p:spPr bwMode="white">
            <a:xfrm>
              <a:off x="7192004" y="2374619"/>
              <a:ext cx="914400" cy="914400"/>
            </a:xfrm>
            <a:prstGeom prst="ellipse">
              <a:avLst/>
            </a:prstGeom>
            <a:solidFill>
              <a:schemeClr val="accen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
          <p:nvSpPr>
            <p:cNvPr id="378" name="Google Shape;378;p14"/>
            <p:cNvSpPr>
              <a:spLocks/>
            </p:cNvSpPr>
            <p:nvPr/>
          </p:nvSpPr>
          <p:spPr bwMode="white">
            <a:xfrm>
              <a:off x="7426840" y="2616032"/>
              <a:ext cx="444808" cy="431596"/>
            </a:xfrm>
            <a:custGeom>
              <a:avLst/>
              <a:gdLst/>
              <a:ahLst/>
              <a:cxnLst/>
              <a:rect l="l" t="t" r="r" b="b"/>
              <a:pathLst>
                <a:path w="160448" h="155683">
                  <a:moveTo>
                    <a:pt x="136223" y="15489"/>
                  </a:moveTo>
                  <a:cubicBezTo>
                    <a:pt x="135746" y="7546"/>
                    <a:pt x="129074" y="1191"/>
                    <a:pt x="120972" y="1191"/>
                  </a:cubicBezTo>
                  <a:cubicBezTo>
                    <a:pt x="112870" y="1191"/>
                    <a:pt x="106357" y="7546"/>
                    <a:pt x="105721" y="15330"/>
                  </a:cubicBezTo>
                  <a:lnTo>
                    <a:pt x="95554" y="15330"/>
                  </a:lnTo>
                  <a:cubicBezTo>
                    <a:pt x="95078" y="7387"/>
                    <a:pt x="88406" y="1191"/>
                    <a:pt x="80304" y="1191"/>
                  </a:cubicBezTo>
                  <a:cubicBezTo>
                    <a:pt x="72202" y="1191"/>
                    <a:pt x="65689" y="7546"/>
                    <a:pt x="65054" y="15330"/>
                  </a:cubicBezTo>
                  <a:lnTo>
                    <a:pt x="54886" y="15330"/>
                  </a:lnTo>
                  <a:cubicBezTo>
                    <a:pt x="54410" y="7387"/>
                    <a:pt x="47737" y="1191"/>
                    <a:pt x="39636" y="1191"/>
                  </a:cubicBezTo>
                  <a:cubicBezTo>
                    <a:pt x="31534" y="1191"/>
                    <a:pt x="24861" y="7546"/>
                    <a:pt x="24385" y="15648"/>
                  </a:cubicBezTo>
                  <a:cubicBezTo>
                    <a:pt x="11835" y="17236"/>
                    <a:pt x="1986" y="28039"/>
                    <a:pt x="1986" y="41065"/>
                  </a:cubicBezTo>
                  <a:lnTo>
                    <a:pt x="1986" y="47261"/>
                  </a:lnTo>
                  <a:cubicBezTo>
                    <a:pt x="1509" y="47896"/>
                    <a:pt x="1191" y="48532"/>
                    <a:pt x="1191" y="49326"/>
                  </a:cubicBezTo>
                  <a:cubicBezTo>
                    <a:pt x="1191" y="50120"/>
                    <a:pt x="1509" y="50915"/>
                    <a:pt x="1986" y="51391"/>
                  </a:cubicBezTo>
                  <a:lnTo>
                    <a:pt x="1986" y="129233"/>
                  </a:lnTo>
                  <a:cubicBezTo>
                    <a:pt x="1986" y="143371"/>
                    <a:pt x="13424" y="154809"/>
                    <a:pt x="27562" y="154809"/>
                  </a:cubicBezTo>
                  <a:lnTo>
                    <a:pt x="134475" y="154809"/>
                  </a:lnTo>
                  <a:cubicBezTo>
                    <a:pt x="148614" y="154809"/>
                    <a:pt x="160052" y="143371"/>
                    <a:pt x="160052" y="129233"/>
                  </a:cubicBezTo>
                  <a:lnTo>
                    <a:pt x="160052" y="40907"/>
                  </a:lnTo>
                  <a:cubicBezTo>
                    <a:pt x="160528" y="27403"/>
                    <a:pt x="149726" y="16124"/>
                    <a:pt x="136223" y="15489"/>
                  </a:cubicBezTo>
                  <a:close/>
                  <a:moveTo>
                    <a:pt x="121131" y="7705"/>
                  </a:moveTo>
                  <a:cubicBezTo>
                    <a:pt x="125738" y="7705"/>
                    <a:pt x="129392" y="11200"/>
                    <a:pt x="130027" y="15489"/>
                  </a:cubicBezTo>
                  <a:lnTo>
                    <a:pt x="112394" y="15489"/>
                  </a:lnTo>
                  <a:cubicBezTo>
                    <a:pt x="112712" y="11041"/>
                    <a:pt x="116524" y="7705"/>
                    <a:pt x="121131" y="7705"/>
                  </a:cubicBezTo>
                  <a:close/>
                  <a:moveTo>
                    <a:pt x="80622" y="7705"/>
                  </a:moveTo>
                  <a:cubicBezTo>
                    <a:pt x="85228" y="7705"/>
                    <a:pt x="88883" y="11200"/>
                    <a:pt x="89518" y="15489"/>
                  </a:cubicBezTo>
                  <a:lnTo>
                    <a:pt x="71884" y="15489"/>
                  </a:lnTo>
                  <a:cubicBezTo>
                    <a:pt x="72202" y="11041"/>
                    <a:pt x="76015" y="7705"/>
                    <a:pt x="80622" y="7705"/>
                  </a:cubicBezTo>
                  <a:close/>
                  <a:moveTo>
                    <a:pt x="40112" y="7705"/>
                  </a:moveTo>
                  <a:cubicBezTo>
                    <a:pt x="44719" y="7705"/>
                    <a:pt x="48373" y="11200"/>
                    <a:pt x="49009" y="15489"/>
                  </a:cubicBezTo>
                  <a:lnTo>
                    <a:pt x="31375" y="15489"/>
                  </a:lnTo>
                  <a:cubicBezTo>
                    <a:pt x="31851" y="11041"/>
                    <a:pt x="35505" y="7705"/>
                    <a:pt x="40112" y="7705"/>
                  </a:cubicBezTo>
                  <a:close/>
                  <a:moveTo>
                    <a:pt x="25815" y="22002"/>
                  </a:moveTo>
                  <a:cubicBezTo>
                    <a:pt x="28039" y="27721"/>
                    <a:pt x="33599" y="31851"/>
                    <a:pt x="40112" y="31851"/>
                  </a:cubicBezTo>
                  <a:cubicBezTo>
                    <a:pt x="41860" y="31851"/>
                    <a:pt x="43289" y="30422"/>
                    <a:pt x="43289" y="28674"/>
                  </a:cubicBezTo>
                  <a:cubicBezTo>
                    <a:pt x="43289" y="26927"/>
                    <a:pt x="41860" y="25497"/>
                    <a:pt x="40112" y="25497"/>
                  </a:cubicBezTo>
                  <a:cubicBezTo>
                    <a:pt x="37253" y="25497"/>
                    <a:pt x="34552" y="24067"/>
                    <a:pt x="32964" y="21843"/>
                  </a:cubicBezTo>
                  <a:lnTo>
                    <a:pt x="66324" y="21843"/>
                  </a:lnTo>
                  <a:cubicBezTo>
                    <a:pt x="68548" y="27721"/>
                    <a:pt x="74108" y="31851"/>
                    <a:pt x="80622" y="31851"/>
                  </a:cubicBezTo>
                  <a:cubicBezTo>
                    <a:pt x="82369" y="31851"/>
                    <a:pt x="83799" y="30422"/>
                    <a:pt x="83799" y="28674"/>
                  </a:cubicBezTo>
                  <a:cubicBezTo>
                    <a:pt x="83799" y="26927"/>
                    <a:pt x="82369" y="25497"/>
                    <a:pt x="80622" y="25497"/>
                  </a:cubicBezTo>
                  <a:cubicBezTo>
                    <a:pt x="77762" y="25497"/>
                    <a:pt x="75062" y="24067"/>
                    <a:pt x="73473" y="21843"/>
                  </a:cubicBezTo>
                  <a:lnTo>
                    <a:pt x="106834" y="21843"/>
                  </a:lnTo>
                  <a:cubicBezTo>
                    <a:pt x="109057" y="27721"/>
                    <a:pt x="114618" y="31851"/>
                    <a:pt x="121131" y="31851"/>
                  </a:cubicBezTo>
                  <a:cubicBezTo>
                    <a:pt x="122879" y="31851"/>
                    <a:pt x="124308" y="30422"/>
                    <a:pt x="124308" y="28674"/>
                  </a:cubicBezTo>
                  <a:cubicBezTo>
                    <a:pt x="124308" y="26927"/>
                    <a:pt x="122879" y="25497"/>
                    <a:pt x="121131" y="25497"/>
                  </a:cubicBezTo>
                  <a:cubicBezTo>
                    <a:pt x="118272" y="25497"/>
                    <a:pt x="115571" y="24067"/>
                    <a:pt x="113982" y="21843"/>
                  </a:cubicBezTo>
                  <a:lnTo>
                    <a:pt x="135110" y="21843"/>
                  </a:lnTo>
                  <a:cubicBezTo>
                    <a:pt x="145754" y="21843"/>
                    <a:pt x="154333" y="30422"/>
                    <a:pt x="154333" y="41065"/>
                  </a:cubicBezTo>
                  <a:lnTo>
                    <a:pt x="154333" y="46149"/>
                  </a:lnTo>
                  <a:lnTo>
                    <a:pt x="8975" y="46149"/>
                  </a:lnTo>
                  <a:lnTo>
                    <a:pt x="8975" y="41065"/>
                  </a:lnTo>
                  <a:cubicBezTo>
                    <a:pt x="8816" y="31216"/>
                    <a:pt x="16283" y="22955"/>
                    <a:pt x="25815" y="22002"/>
                  </a:cubicBezTo>
                  <a:close/>
                  <a:moveTo>
                    <a:pt x="134952" y="148614"/>
                  </a:moveTo>
                  <a:lnTo>
                    <a:pt x="28039" y="148614"/>
                  </a:lnTo>
                  <a:cubicBezTo>
                    <a:pt x="17396" y="148614"/>
                    <a:pt x="8816" y="140035"/>
                    <a:pt x="8816" y="129392"/>
                  </a:cubicBezTo>
                  <a:lnTo>
                    <a:pt x="8816" y="52503"/>
                  </a:lnTo>
                  <a:lnTo>
                    <a:pt x="154174" y="52503"/>
                  </a:lnTo>
                  <a:lnTo>
                    <a:pt x="154174" y="129392"/>
                  </a:lnTo>
                  <a:cubicBezTo>
                    <a:pt x="154174" y="139877"/>
                    <a:pt x="145595" y="148614"/>
                    <a:pt x="134952" y="148614"/>
                  </a:cubicBezTo>
                  <a:close/>
                </a:path>
              </a:pathLst>
            </a:custGeom>
            <a:solidFill>
              <a:schemeClr val="bg1"/>
            </a:solidFill>
            <a:ln>
              <a:noFill/>
              <a:headEnd type="none"/>
              <a:tailEnd type="none"/>
            </a:ln>
          </p:spPr>
          <p:txBody>
            <a:bodyPr wrap="square" lIns="91425" tIns="45700" rIns="91425" bIns="45700" anchor="ctr">
              <a:noAutofit/>
            </a:bodyPr>
            <a:lstStyle/>
            <a:p>
              <a:pPr marL="0" indent="0" algn="l" rtl="0">
                <a:lnSpc>
                  <a:spcPct val="100000"/>
                </a:lnSpc>
                <a:spcBef>
                  <a:spcPts val="0"/>
                </a:spcBef>
                <a:spcAft>
                  <a:spcPts val="0"/>
                </a:spcAft>
                <a:buClr>
                  <a:srgbClr val="000000"/>
                </a:buClr>
                <a:buSzPts val="1800"/>
                <a:buFont typeface="Arial"/>
                <a:buNone/>
              </a:pPr>
              <a:endParaRPr sz="1800" b="0" i="0" u="none" dirty="0">
                <a:solidFill>
                  <a:schemeClr val="tx1"/>
                </a:solidFill>
                <a:latin typeface="Open Sans Light"/>
                <a:ea typeface="Open Sans Light"/>
                <a:cs typeface="Open Sans Light"/>
                <a:sym typeface="Open Sans Light"/>
              </a:endParaRPr>
            </a:p>
          </p:txBody>
        </p:sp>
      </p:grpSp>
      <p:sp>
        <p:nvSpPr>
          <p:cNvPr id="379" name="Google Shape;379;p14"/>
          <p:cNvSpPr>
            <a:spLocks/>
          </p:cNvSpPr>
          <p:nvPr/>
        </p:nvSpPr>
        <p:spPr bwMode="white">
          <a:xfrm rot="-1086493">
            <a:off x="7788921" y="3010819"/>
            <a:ext cx="1457392" cy="245643"/>
          </a:xfrm>
          <a:prstGeom prst="rect">
            <a:avLst/>
          </a:prstGeom>
          <a:solidFill>
            <a:schemeClr val="accent3"/>
          </a:solidFill>
          <a:ln>
            <a:noFill/>
            <a:headEnd type="none"/>
            <a:tailEnd type="none"/>
          </a:ln>
        </p:spPr>
        <p:txBody>
          <a:bodyPr wrap="square" lIns="0" tIns="0" rIns="0" bIns="0" anchor="ctr">
            <a:noAutofit/>
          </a:bodyPr>
          <a:lstStyle/>
          <a:p>
            <a:pPr marL="0" indent="0" algn="ctr" rtl="0">
              <a:lnSpc>
                <a:spcPct val="100000"/>
              </a:lnSpc>
              <a:spcBef>
                <a:spcPts val="0"/>
              </a:spcBef>
              <a:spcAft>
                <a:spcPts val="0"/>
              </a:spcAft>
              <a:buClr>
                <a:srgbClr val="000000"/>
              </a:buClr>
              <a:buSzPts val="1050"/>
              <a:buFont typeface="Arial"/>
              <a:buNone/>
            </a:pPr>
            <a:r>
              <a:rPr lang="en-US" sz="1050" b="1" i="0" u="none" dirty="0">
                <a:solidFill>
                  <a:schemeClr val="bg1"/>
                </a:solidFill>
                <a:latin typeface="Open Sans"/>
                <a:ea typeface="Open Sans"/>
                <a:cs typeface="Open Sans"/>
                <a:sym typeface="Open Sans"/>
              </a:rPr>
              <a:t>Without Prevention</a:t>
            </a:r>
            <a:endParaRPr sz="1400" b="1" i="0" u="none" dirty="0">
              <a:solidFill>
                <a:srgbClr val="000000"/>
              </a:solidFill>
              <a:latin typeface="Open Sans"/>
              <a:ea typeface="Open Sans"/>
              <a:cs typeface="Open Sans"/>
              <a:sym typeface="Open Sans"/>
            </a:endParaRPr>
          </a:p>
        </p:txBody>
      </p:sp>
      <p:grpSp>
        <p:nvGrpSpPr>
          <p:cNvPr id="380" name="Google Shape;380;p14"/>
          <p:cNvGrpSpPr>
            <a:grpSpLocks/>
          </p:cNvGrpSpPr>
          <p:nvPr/>
        </p:nvGrpSpPr>
        <p:grpSpPr bwMode="white">
          <a:xfrm>
            <a:off x="5121802" y="4786459"/>
            <a:ext cx="6354418" cy="1385741"/>
            <a:chOff x="5121802" y="5020151"/>
            <a:chExt cx="6354418" cy="1188720"/>
          </a:xfrm>
        </p:grpSpPr>
        <p:sp>
          <p:nvSpPr>
            <p:cNvPr id="381" name="Google Shape;381;p14"/>
            <p:cNvSpPr>
              <a:spLocks/>
            </p:cNvSpPr>
            <p:nvPr/>
          </p:nvSpPr>
          <p:spPr bwMode="white">
            <a:xfrm>
              <a:off x="5228982" y="5020151"/>
              <a:ext cx="6247238" cy="118872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100" b="1" i="0" u="none" dirty="0">
                  <a:solidFill>
                    <a:srgbClr val="3D4543"/>
                  </a:solidFill>
                  <a:latin typeface="Open Sans"/>
                  <a:ea typeface="Open Sans"/>
                  <a:cs typeface="Open Sans"/>
                  <a:sym typeface="Open Sans"/>
                </a:rPr>
                <a:t>Programming Tip</a:t>
              </a:r>
              <a:endParaRPr sz="18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900"/>
                <a:buFont typeface="Arial"/>
                <a:buNone/>
              </a:pPr>
              <a:r>
                <a:rPr lang="en-US" sz="1050" b="0" i="0" u="none" dirty="0">
                  <a:solidFill>
                    <a:srgbClr val="3D4543"/>
                  </a:solidFill>
                  <a:latin typeface="Open Sans"/>
                  <a:ea typeface="Open Sans"/>
                  <a:cs typeface="Open Sans"/>
                  <a:sym typeface="Open Sans"/>
                </a:rPr>
                <a:t>Consider shifts in behavior that you see between pre- and post-course surveys within the context of the College Effect. This phenomenon will exist to a lesser or greater degree on your campus, depending on specific environmental and cultural influences, but in many cases, primary prevention efforts can be used to lessen the impact of the College Effect.</a:t>
              </a:r>
              <a:endParaRPr sz="1800" b="0" i="0" u="none" dirty="0">
                <a:solidFill>
                  <a:srgbClr val="3D4543"/>
                </a:solidFill>
                <a:latin typeface="Open Sans"/>
                <a:ea typeface="Open Sans"/>
                <a:cs typeface="Open Sans"/>
                <a:sym typeface="Open Sans"/>
              </a:endParaRPr>
            </a:p>
          </p:txBody>
        </p:sp>
        <p:sp>
          <p:nvSpPr>
            <p:cNvPr id="382" name="Google Shape;382;p14"/>
            <p:cNvSpPr>
              <a:spLocks/>
            </p:cNvSpPr>
            <p:nvPr/>
          </p:nvSpPr>
          <p:spPr bwMode="white">
            <a:xfrm>
              <a:off x="5121802" y="5020151"/>
              <a:ext cx="137160" cy="1188720"/>
            </a:xfrm>
            <a:prstGeom prst="rect">
              <a:avLst/>
            </a:prstGeom>
            <a:solidFill>
              <a:schemeClr val="accen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8" name="Google Shape;388;p15"/>
          <p:cNvGraphicFramePr/>
          <p:nvPr/>
        </p:nvGraphicFramePr>
        <p:xfrm>
          <a:off x="8148653" y="1163647"/>
          <a:ext cx="3528404" cy="1998063"/>
        </p:xfrm>
        <a:graphic>
          <a:graphicData uri="http://schemas.openxmlformats.org/drawingml/2006/table">
            <a:tbl>
              <a:tblPr firstRow="1" bandRow="1">
                <a:noFill/>
                <a:tableStyleId>{1119D022-22E2-4A99-84CF-0E8649BB5491}</a:tableStyleId>
              </a:tblPr>
              <a:tblGrid>
                <a:gridCol w="1798035">
                  <a:extLst>
                    <a:ext uri="{9D8B030D-6E8A-4147-A177-3AD203B41FA5}">
                      <a16:colId xmlns:a16="http://schemas.microsoft.com/office/drawing/2014/main" val="20000"/>
                    </a:ext>
                  </a:extLst>
                </a:gridCol>
                <a:gridCol w="891497">
                  <a:extLst>
                    <a:ext uri="{9D8B030D-6E8A-4147-A177-3AD203B41FA5}">
                      <a16:colId xmlns:a16="http://schemas.microsoft.com/office/drawing/2014/main" val="20001"/>
                    </a:ext>
                  </a:extLst>
                </a:gridCol>
                <a:gridCol w="838872">
                  <a:extLst>
                    <a:ext uri="{9D8B030D-6E8A-4147-A177-3AD203B41FA5}">
                      <a16:colId xmlns:a16="http://schemas.microsoft.com/office/drawing/2014/main" val="20002"/>
                    </a:ext>
                  </a:extLst>
                </a:gridCol>
              </a:tblGrid>
              <a:tr h="333698">
                <a:tc>
                  <a:txBody>
                    <a:bodyPr/>
                    <a:lstStyle/>
                    <a:p>
                      <a:pPr marL="0" indent="0" algn="ctr" rtl="0">
                        <a:lnSpc>
                          <a:spcPct val="100000"/>
                        </a:lnSpc>
                        <a:spcBef>
                          <a:spcPts val="0"/>
                        </a:spcBef>
                        <a:spcAft>
                          <a:spcPts val="0"/>
                        </a:spcAft>
                        <a:buClr>
                          <a:srgbClr val="000000"/>
                        </a:buClr>
                        <a:buSzPts val="1000"/>
                        <a:buFont typeface="Arial"/>
                        <a:buNone/>
                      </a:pPr>
                      <a:r>
                        <a:rPr lang="en-US" sz="1050" b="1" i="0" u="none" dirty="0">
                          <a:solidFill>
                            <a:schemeClr val="bg2"/>
                          </a:solidFill>
                          <a:latin typeface="Open Sans"/>
                          <a:ea typeface="Open Sans"/>
                          <a:cs typeface="Open Sans"/>
                          <a:sym typeface="Open Sans"/>
                        </a:rPr>
                        <a:t>Category</a:t>
                      </a:r>
                      <a:endParaRPr sz="1400" b="1" i="0" u="none" dirty="0">
                        <a:solidFill>
                          <a:schemeClr val="bg2"/>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tx2"/>
                    </a:solidFill>
                  </a:tcPr>
                </a:tc>
                <a:tc>
                  <a:txBody>
                    <a:bodyPr/>
                    <a:lstStyle/>
                    <a:p>
                      <a:pPr marL="0" indent="0" algn="ctr" rtl="0">
                        <a:lnSpc>
                          <a:spcPct val="100000"/>
                        </a:lnSpc>
                        <a:spcBef>
                          <a:spcPts val="0"/>
                        </a:spcBef>
                        <a:spcAft>
                          <a:spcPts val="0"/>
                        </a:spcAft>
                        <a:buClr>
                          <a:srgbClr val="000000"/>
                        </a:buClr>
                        <a:buSzPts val="1000"/>
                        <a:buFont typeface="Arial"/>
                        <a:buNone/>
                      </a:pPr>
                      <a:r>
                        <a:rPr lang="en-US" sz="1000" b="1" i="0" u="none" dirty="0">
                          <a:solidFill>
                            <a:schemeClr val="bg1"/>
                          </a:solidFill>
                          <a:latin typeface="Open Sans"/>
                          <a:ea typeface="Open Sans"/>
                          <a:cs typeface="Open Sans"/>
                          <a:sym typeface="Open Sans"/>
                        </a:rPr>
                        <a:t>Your Institution</a:t>
                      </a:r>
                      <a:endParaRPr sz="1400" b="1" i="0" u="none" dirty="0">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tx1"/>
                    </a:solidFill>
                  </a:tcPr>
                </a:tc>
                <a:tc>
                  <a:txBody>
                    <a:bodyPr/>
                    <a:lstStyle/>
                    <a:p>
                      <a:pPr marL="57150" indent="0" algn="ctr" rtl="0">
                        <a:lnSpc>
                          <a:spcPct val="100000"/>
                        </a:lnSpc>
                        <a:spcBef>
                          <a:spcPts val="0"/>
                        </a:spcBef>
                        <a:spcAft>
                          <a:spcPts val="0"/>
                        </a:spcAft>
                        <a:buClr>
                          <a:srgbClr val="000000"/>
                        </a:buClr>
                        <a:buSzPts val="1000"/>
                        <a:buFont typeface="Arial"/>
                        <a:buNone/>
                      </a:pPr>
                      <a:r>
                        <a:rPr lang="en-US" sz="1000" b="1" i="0" u="none" dirty="0">
                          <a:solidFill>
                            <a:schemeClr val="tx1"/>
                          </a:solidFill>
                          <a:latin typeface="Open Sans"/>
                          <a:ea typeface="Open Sans"/>
                          <a:cs typeface="Open Sans"/>
                          <a:sym typeface="Open Sans"/>
                        </a:rPr>
                        <a:t>Peer Institutions</a:t>
                      </a: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0000"/>
                  </a:ext>
                </a:extLst>
              </a:tr>
              <a:tr h="332873">
                <a:tc>
                  <a:txBody>
                    <a:bodyPr/>
                    <a:lstStyle/>
                    <a:p>
                      <a:pPr marL="0" indent="0" algn="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Open Sans"/>
                          <a:ea typeface="Open Sans"/>
                          <a:cs typeface="Open Sans"/>
                          <a:sym typeface="Open Sans"/>
                        </a:rPr>
                        <a:t>Abstainer</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rgbClr val="E5E5E5"/>
                      </a:solidFill>
                      <a:prstDash val="solid"/>
                      <a:round/>
                      <a:headEnd type="none" w="sm" len="sm"/>
                      <a:tailEnd type="none" w="sm" len="sm"/>
                    </a:lnB>
                    <a:solidFill>
                      <a:schemeClr val="tx2">
                        <a:lumMod val="40000"/>
                        <a:lumOff val="60000"/>
                      </a:schemeClr>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Lato Black"/>
                        </a:rPr>
                        <a:t>0.2%</a:t>
                      </a:r>
                      <a:endParaRPr sz="1400" b="1" i="0" u="none" dirty="0">
                        <a:solidFill>
                          <a:srgbClr val="3D4543"/>
                        </a:solidFill>
                        <a:latin typeface="Open Sans"/>
                        <a:ea typeface="Open Sans"/>
                        <a:cs typeface="Open Sans"/>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rgbClr val="E5E5E5"/>
                      </a:solidFill>
                      <a:prstDash val="solid"/>
                      <a:round/>
                      <a:headEnd type="none" w="sm" len="sm"/>
                      <a:tailEnd type="none" w="sm" len="sm"/>
                    </a:lnB>
                    <a:solidFill>
                      <a:schemeClr val="tx2">
                        <a:lumMod val="40000"/>
                        <a:lumOff val="60000"/>
                      </a:schemeClr>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Lato Black"/>
                        </a:rPr>
                        <a:t>0.5%</a:t>
                      </a:r>
                      <a:endParaRPr sz="1400" b="1" i="0" u="none" dirty="0">
                        <a:solidFill>
                          <a:srgbClr val="3D4543"/>
                        </a:solidFill>
                        <a:latin typeface="Open Sans"/>
                        <a:ea typeface="Open Sans"/>
                        <a:cs typeface="Open Sans"/>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rgbClr val="E5E5E5"/>
                      </a:solidFill>
                      <a:prstDash val="solid"/>
                      <a:round/>
                      <a:headEnd type="none" w="sm" len="sm"/>
                      <a:tailEnd type="none" w="sm" len="sm"/>
                    </a:lnB>
                    <a:solidFill>
                      <a:schemeClr val="tx2">
                        <a:lumMod val="40000"/>
                        <a:lumOff val="60000"/>
                      </a:schemeClr>
                    </a:solidFill>
                  </a:tcPr>
                </a:tc>
                <a:extLst>
                  <a:ext uri="{0D108BD9-81ED-4DB2-BD59-A6C34878D82A}">
                    <a16:rowId xmlns:a16="http://schemas.microsoft.com/office/drawing/2014/main" val="10001"/>
                  </a:ext>
                </a:extLst>
              </a:tr>
              <a:tr h="332873">
                <a:tc>
                  <a:txBody>
                    <a:bodyPr/>
                    <a:lstStyle/>
                    <a:p>
                      <a:pPr marL="0" indent="0" algn="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Open Sans"/>
                          <a:ea typeface="Open Sans"/>
                          <a:cs typeface="Open Sans"/>
                          <a:sym typeface="Open Sans"/>
                        </a:rPr>
                        <a:t>Nondrinker</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bg1"/>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Lato Black"/>
                        </a:rPr>
                        <a:t>-14.1%</a:t>
                      </a:r>
                      <a:endParaRPr lang="en-US" sz="1400" b="1" i="0" u="none" dirty="0">
                        <a:solidFill>
                          <a:srgbClr val="3D4543"/>
                        </a:solidFill>
                        <a:latin typeface="Open Sans"/>
                        <a:ea typeface="Open Sans"/>
                        <a:cs typeface="Open Sans"/>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bg1"/>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Lato Black"/>
                        </a:rPr>
                        <a:t>-4.1%</a:t>
                      </a:r>
                      <a:endParaRPr sz="1400" b="1" i="0" u="none" dirty="0">
                        <a:solidFill>
                          <a:srgbClr val="3D4543"/>
                        </a:solidFill>
                        <a:latin typeface="Open Sans"/>
                        <a:ea typeface="Open Sans"/>
                        <a:cs typeface="Open Sans"/>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bg1"/>
                    </a:solidFill>
                  </a:tcPr>
                </a:tc>
                <a:extLst>
                  <a:ext uri="{0D108BD9-81ED-4DB2-BD59-A6C34878D82A}">
                    <a16:rowId xmlns:a16="http://schemas.microsoft.com/office/drawing/2014/main" val="10002"/>
                  </a:ext>
                </a:extLst>
              </a:tr>
              <a:tr h="332873">
                <a:tc>
                  <a:txBody>
                    <a:bodyPr/>
                    <a:lstStyle/>
                    <a:p>
                      <a:pPr marL="0" indent="0" algn="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Open Sans"/>
                          <a:ea typeface="Open Sans"/>
                          <a:cs typeface="Open Sans"/>
                          <a:sym typeface="Open Sans"/>
                        </a:rPr>
                        <a:t>Moderate Drinker</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tx2">
                        <a:lumMod val="40000"/>
                        <a:lumOff val="60000"/>
                      </a:schemeClr>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Lato Black"/>
                        </a:rPr>
                        <a:t>28.3%</a:t>
                      </a:r>
                      <a:endParaRPr sz="1400" b="1" i="0" u="none" dirty="0">
                        <a:solidFill>
                          <a:srgbClr val="3D4543"/>
                        </a:solidFill>
                        <a:latin typeface="Open Sans"/>
                        <a:ea typeface="Open Sans"/>
                        <a:cs typeface="Open Sans"/>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tx2">
                        <a:lumMod val="40000"/>
                        <a:lumOff val="60000"/>
                      </a:schemeClr>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Lato Black"/>
                        </a:rPr>
                        <a:t>-0.2%</a:t>
                      </a:r>
                      <a:endParaRPr sz="1400" b="1" i="0" u="none" dirty="0">
                        <a:solidFill>
                          <a:srgbClr val="3D4543"/>
                        </a:solidFill>
                        <a:latin typeface="Open Sans"/>
                        <a:ea typeface="Open Sans"/>
                        <a:cs typeface="Open Sans"/>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tx2">
                        <a:lumMod val="40000"/>
                        <a:lumOff val="60000"/>
                      </a:schemeClr>
                    </a:solidFill>
                  </a:tcPr>
                </a:tc>
                <a:extLst>
                  <a:ext uri="{0D108BD9-81ED-4DB2-BD59-A6C34878D82A}">
                    <a16:rowId xmlns:a16="http://schemas.microsoft.com/office/drawing/2014/main" val="10003"/>
                  </a:ext>
                </a:extLst>
              </a:tr>
              <a:tr h="332873">
                <a:tc>
                  <a:txBody>
                    <a:bodyPr/>
                    <a:lstStyle/>
                    <a:p>
                      <a:pPr marL="0" indent="0" algn="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Open Sans"/>
                          <a:ea typeface="Open Sans"/>
                          <a:cs typeface="Open Sans"/>
                          <a:sym typeface="Open Sans"/>
                        </a:rPr>
                        <a:t>Heavy Episodic Drinker</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bg1"/>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Lato Black"/>
                        </a:rPr>
                        <a:t>19.6%</a:t>
                      </a:r>
                      <a:endParaRPr sz="1400" b="1" i="0" u="none" dirty="0">
                        <a:solidFill>
                          <a:srgbClr val="3D4543"/>
                        </a:solidFill>
                        <a:latin typeface="Open Sans"/>
                        <a:ea typeface="Open Sans"/>
                        <a:cs typeface="Open Sans"/>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bg1"/>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Lato Black"/>
                        </a:rPr>
                        <a:t>16.8%</a:t>
                      </a:r>
                      <a:endParaRPr sz="1400" b="1" i="0" u="none" dirty="0">
                        <a:solidFill>
                          <a:srgbClr val="3D4543"/>
                        </a:solidFill>
                        <a:latin typeface="Open Sans"/>
                        <a:ea typeface="Open Sans"/>
                        <a:cs typeface="Open Sans"/>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solidFill>
                      <a:schemeClr val="bg1"/>
                    </a:solidFill>
                  </a:tcPr>
                </a:tc>
                <a:extLst>
                  <a:ext uri="{0D108BD9-81ED-4DB2-BD59-A6C34878D82A}">
                    <a16:rowId xmlns:a16="http://schemas.microsoft.com/office/drawing/2014/main" val="10004"/>
                  </a:ext>
                </a:extLst>
              </a:tr>
              <a:tr h="332873">
                <a:tc>
                  <a:txBody>
                    <a:bodyPr/>
                    <a:lstStyle/>
                    <a:p>
                      <a:pPr marL="0" indent="0" algn="r" rtl="0">
                        <a:lnSpc>
                          <a:spcPct val="100000"/>
                        </a:lnSpc>
                        <a:spcBef>
                          <a:spcPts val="0"/>
                        </a:spcBef>
                        <a:spcAft>
                          <a:spcPts val="0"/>
                        </a:spcAft>
                        <a:buClr>
                          <a:srgbClr val="000000"/>
                        </a:buClr>
                        <a:buSzPts val="1200"/>
                        <a:buFont typeface="Arial"/>
                        <a:buNone/>
                      </a:pPr>
                      <a:r>
                        <a:rPr lang="en-US" sz="1200" b="0" i="0" u="none" dirty="0">
                          <a:solidFill>
                            <a:srgbClr val="3D4543"/>
                          </a:solidFill>
                          <a:latin typeface="Open Sans"/>
                          <a:ea typeface="Open Sans"/>
                          <a:cs typeface="Open Sans"/>
                          <a:sym typeface="Open Sans"/>
                        </a:rPr>
                        <a:t>Problematic Drinker</a:t>
                      </a:r>
                      <a:endParaRPr sz="1400" b="0" i="0" u="none" dirty="0">
                        <a:solidFill>
                          <a:srgbClr val="3D4543"/>
                        </a:solidFill>
                        <a:latin typeface="Open Sans Light"/>
                        <a:ea typeface="Open Sans Light"/>
                        <a:cs typeface="Open Sans Light"/>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tx2">
                        <a:lumMod val="40000"/>
                        <a:lumOff val="60000"/>
                      </a:schemeClr>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Lato Black"/>
                        </a:rPr>
                        <a:t>-32.6%</a:t>
                      </a:r>
                      <a:endParaRPr sz="1400" b="1" i="0" u="none" dirty="0">
                        <a:solidFill>
                          <a:srgbClr val="3D4543"/>
                        </a:solidFill>
                        <a:latin typeface="Open Sans"/>
                        <a:ea typeface="Open Sans"/>
                        <a:cs typeface="Open Sans"/>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tx2">
                        <a:lumMod val="40000"/>
                        <a:lumOff val="60000"/>
                      </a:schemeClr>
                    </a:solidFill>
                  </a:tcPr>
                </a:tc>
                <a:tc>
                  <a:txBody>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Lato Black"/>
                        </a:rPr>
                        <a:t>-15.7%</a:t>
                      </a:r>
                      <a:endParaRPr sz="1400" b="1" i="0" u="none" dirty="0">
                        <a:solidFill>
                          <a:srgbClr val="3D4543"/>
                        </a:solidFill>
                        <a:latin typeface="Open Sans"/>
                        <a:ea typeface="Open Sans"/>
                        <a:cs typeface="Open Sans"/>
                        <a:sym typeface="Open Sans Light"/>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tx2">
                        <a:lumMod val="40000"/>
                        <a:lumOff val="60000"/>
                      </a:schemeClr>
                    </a:solidFill>
                  </a:tcPr>
                </a:tc>
                <a:extLst>
                  <a:ext uri="{0D108BD9-81ED-4DB2-BD59-A6C34878D82A}">
                    <a16:rowId xmlns:a16="http://schemas.microsoft.com/office/drawing/2014/main" val="10005"/>
                  </a:ext>
                </a:extLst>
              </a:tr>
            </a:tbl>
          </a:graphicData>
        </a:graphic>
      </p:graphicFrame>
      <p:sp>
        <p:nvSpPr>
          <p:cNvPr id="389" name="Google Shape;389;p15"/>
          <p:cNvSpPr>
            <a:spLocks/>
          </p:cNvSpPr>
          <p:nvPr/>
        </p:nvSpPr>
        <p:spPr bwMode="white">
          <a:xfrm>
            <a:off x="4504407" y="0"/>
            <a:ext cx="1186903" cy="6407150"/>
          </a:xfrm>
          <a:prstGeom prst="rect">
            <a:avLst/>
          </a:prstGeom>
          <a:solidFill>
            <a:schemeClr val="bg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
        <p:nvSpPr>
          <p:cNvPr id="390" name="Google Shape;390;p15"/>
          <p:cNvSpPr>
            <a:spLocks noGrp="1"/>
          </p:cNvSpPr>
          <p:nvPr>
            <p:ph type="body" idx="1"/>
          </p:nvPr>
        </p:nvSpPr>
        <p:spPr bwMode="white">
          <a:xfrm>
            <a:off x="685799" y="1165211"/>
            <a:ext cx="6962100" cy="639762"/>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rgbClr val="3D4543"/>
                </a:solidFill>
                <a:latin typeface="Open Sans"/>
                <a:ea typeface="Open Sans"/>
                <a:cs typeface="Open Sans"/>
                <a:sym typeface="Open Sans"/>
              </a:rPr>
              <a:t>Considering the College Effect, here is how your students (</a:t>
            </a:r>
            <a:r>
              <a:rPr lang="en-US" sz="1200" i="1" dirty="0">
                <a:solidFill>
                  <a:srgbClr val="3D4543"/>
                </a:solidFill>
                <a:latin typeface="Open Sans"/>
                <a:ea typeface="Open Sans"/>
                <a:cs typeface="Open Sans"/>
                <a:sym typeface="Open Sans"/>
              </a:rPr>
              <a:t>n</a:t>
            </a:r>
            <a:r>
              <a:rPr lang="en-US" sz="1200" dirty="0">
                <a:solidFill>
                  <a:srgbClr val="3D4543"/>
                </a:solidFill>
                <a:latin typeface="Open Sans"/>
                <a:ea typeface="Open Sans"/>
                <a:cs typeface="Open Sans"/>
                <a:sym typeface="Open Sans"/>
              </a:rPr>
              <a:t> = 1,596) reported their drinking rates on pre- and post-course surveys (separated by four-to-six weeks).</a:t>
            </a:r>
            <a:endParaRPr dirty="0">
              <a:solidFill>
                <a:srgbClr val="3D4543"/>
              </a:solidFill>
              <a:latin typeface="Open Sans"/>
              <a:ea typeface="Open Sans"/>
              <a:cs typeface="Open Sans"/>
              <a:sym typeface="Open Sans"/>
            </a:endParaRPr>
          </a:p>
        </p:txBody>
      </p:sp>
      <p:sp>
        <p:nvSpPr>
          <p:cNvPr id="391" name="Google Shape;391;p15"/>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15</a:t>
            </a:fld>
            <a:endParaRPr dirty="0"/>
          </a:p>
        </p:txBody>
      </p:sp>
      <p:sp>
        <p:nvSpPr>
          <p:cNvPr id="392" name="Google Shape;392;p15"/>
          <p:cNvSpPr>
            <a:spLocks noGrp="1"/>
          </p:cNvSpPr>
          <p:nvPr>
            <p:ph type="title"/>
          </p:nvPr>
        </p:nvSpPr>
        <p:spPr bwMode="white">
          <a:xfrm>
            <a:off x="685800" y="649288"/>
            <a:ext cx="4830878" cy="639762"/>
          </a:xfrm>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chemeClr val="tx1"/>
                </a:solidFill>
                <a:latin typeface="Open Sans"/>
                <a:ea typeface="Open Sans"/>
                <a:cs typeface="Open Sans"/>
                <a:sym typeface="Open Sans"/>
              </a:rPr>
              <a:t>Examination of Drinking Rates</a:t>
            </a:r>
            <a:endParaRPr b="1" dirty="0">
              <a:solidFill>
                <a:schemeClr val="tx1"/>
              </a:solidFill>
              <a:latin typeface="Open Sans"/>
              <a:ea typeface="Open Sans"/>
              <a:cs typeface="Open Sans"/>
              <a:sym typeface="Open Sans"/>
            </a:endParaRPr>
          </a:p>
        </p:txBody>
      </p:sp>
      <p:sp>
        <p:nvSpPr>
          <p:cNvPr id="393" name="Google Shape;393;p15"/>
          <p:cNvSpPr>
            <a:spLocks/>
          </p:cNvSpPr>
          <p:nvPr/>
        </p:nvSpPr>
        <p:spPr bwMode="white">
          <a:xfrm>
            <a:off x="685801" y="2360938"/>
            <a:ext cx="3382451" cy="722376"/>
          </a:xfrm>
          <a:prstGeom prst="rect">
            <a:avLst/>
          </a:prstGeom>
          <a:solidFill>
            <a:srgbClr val="F2F2F2"/>
          </a:solidFill>
          <a:ln>
            <a:noFill/>
            <a:headEnd type="none"/>
            <a:tailEnd type="none"/>
          </a:ln>
        </p:spPr>
        <p:txBody>
          <a:bodyPr wrap="square" lIns="182880" tIns="0" rIns="91440" bIns="0" anchor="ctr">
            <a:noAutofit/>
          </a:bodyPr>
          <a:lstStyle/>
          <a:p>
            <a:pPr marL="14288" algn="r" rtl="0">
              <a:lnSpc>
                <a:spcPct val="130000"/>
              </a:lnSpc>
              <a:spcBef>
                <a:spcPts val="0"/>
              </a:spcBef>
              <a:spcAft>
                <a:spcPts val="0"/>
              </a:spcAft>
              <a:buClr>
                <a:srgbClr val="000000"/>
              </a:buClr>
              <a:buSzPts val="1200"/>
              <a:buFont typeface="Arial"/>
              <a:buNone/>
              <a:tabLst>
                <a:tab pos="2846388" algn="l"/>
              </a:tabLst>
            </a:pPr>
            <a:r>
              <a:rPr lang="en-US" sz="1200" b="1" i="0" u="none" dirty="0">
                <a:solidFill>
                  <a:srgbClr val="3D4543"/>
                </a:solidFill>
                <a:latin typeface="Open Sans"/>
                <a:ea typeface="Open Sans"/>
                <a:cs typeface="Open Sans"/>
                <a:sym typeface="Open Sans"/>
              </a:rPr>
              <a:t>Abstainer</a:t>
            </a:r>
            <a:endParaRPr sz="1400" b="0" i="0" u="none" dirty="0">
              <a:solidFill>
                <a:srgbClr val="3D4543"/>
              </a:solidFill>
              <a:latin typeface="Open Sans"/>
              <a:ea typeface="Open Sans"/>
              <a:cs typeface="Open Sans"/>
              <a:sym typeface="Open Sans"/>
            </a:endParaRPr>
          </a:p>
          <a:p>
            <a:pPr marL="14288" algn="r" rtl="0">
              <a:lnSpc>
                <a:spcPct val="130000"/>
              </a:lnSpc>
              <a:spcBef>
                <a:spcPts val="0"/>
              </a:spcBef>
              <a:spcAft>
                <a:spcPts val="0"/>
              </a:spcAft>
              <a:buClr>
                <a:srgbClr val="000000"/>
              </a:buClr>
              <a:buSzPts val="1000"/>
              <a:buFont typeface="Arial"/>
              <a:buNone/>
              <a:tabLst>
                <a:tab pos="2846388" algn="l"/>
              </a:tabLst>
            </a:pPr>
            <a:r>
              <a:rPr lang="en-US" sz="1000" b="0" i="0" u="none" dirty="0">
                <a:solidFill>
                  <a:srgbClr val="3D4543"/>
                </a:solidFill>
                <a:latin typeface="Open Sans"/>
                <a:ea typeface="Open Sans"/>
                <a:cs typeface="Open Sans"/>
                <a:sym typeface="Open Sans"/>
              </a:rPr>
              <a:t>Consumed no alcohol in the past year.</a:t>
            </a:r>
            <a:endParaRPr sz="1400" b="0" i="0" u="none" dirty="0">
              <a:solidFill>
                <a:srgbClr val="3D4543"/>
              </a:solidFill>
              <a:latin typeface="Open Sans"/>
              <a:ea typeface="Open Sans"/>
              <a:cs typeface="Open Sans"/>
              <a:sym typeface="Open Sans"/>
            </a:endParaRPr>
          </a:p>
        </p:txBody>
      </p:sp>
      <p:sp>
        <p:nvSpPr>
          <p:cNvPr id="394" name="Google Shape;394;p15"/>
          <p:cNvSpPr>
            <a:spLocks/>
          </p:cNvSpPr>
          <p:nvPr/>
        </p:nvSpPr>
        <p:spPr bwMode="white">
          <a:xfrm>
            <a:off x="685801" y="1913754"/>
            <a:ext cx="3382451" cy="368786"/>
          </a:xfrm>
          <a:prstGeom prst="rect">
            <a:avLst/>
          </a:prstGeom>
          <a:solidFill>
            <a:srgbClr val="1F497D"/>
          </a:solidFill>
          <a:ln>
            <a:noFill/>
            <a:headEnd type="none"/>
            <a:tailEnd type="none"/>
          </a:ln>
        </p:spPr>
        <p:txBody>
          <a:bodyPr wrap="square" lIns="182875" tIns="182875" rIns="182875" bIns="182875" anchor="ctr">
            <a:noAutofit/>
          </a:bodyPr>
          <a:lstStyle/>
          <a:p>
            <a:pPr marL="0" indent="0" algn="l" rtl="0">
              <a:lnSpc>
                <a:spcPct val="100000"/>
              </a:lnSpc>
              <a:spcBef>
                <a:spcPts val="0"/>
              </a:spcBef>
              <a:spcAft>
                <a:spcPts val="0"/>
              </a:spcAft>
              <a:buClr>
                <a:srgbClr val="000000"/>
              </a:buClr>
              <a:buSzPts val="1200"/>
              <a:buFont typeface="Arial"/>
              <a:buNone/>
            </a:pPr>
            <a:r>
              <a:rPr lang="en-US" sz="1200" b="1" i="0" u="none" dirty="0">
                <a:solidFill>
                  <a:schemeClr val="bg1"/>
                </a:solidFill>
                <a:latin typeface="Open Sans"/>
                <a:ea typeface="Open Sans"/>
                <a:cs typeface="Open Sans"/>
                <a:sym typeface="Open Sans"/>
              </a:rPr>
              <a:t>Drinking categories include:</a:t>
            </a:r>
            <a:endParaRPr sz="1400" b="1" i="0" u="none" dirty="0">
              <a:solidFill>
                <a:srgbClr val="000000"/>
              </a:solidFill>
              <a:latin typeface="Open Sans"/>
              <a:ea typeface="Open Sans"/>
              <a:cs typeface="Open Sans"/>
              <a:sym typeface="Open Sans"/>
            </a:endParaRPr>
          </a:p>
        </p:txBody>
      </p:sp>
      <p:sp>
        <p:nvSpPr>
          <p:cNvPr id="395" name="Google Shape;395;p15"/>
          <p:cNvSpPr>
            <a:spLocks/>
          </p:cNvSpPr>
          <p:nvPr/>
        </p:nvSpPr>
        <p:spPr bwMode="white">
          <a:xfrm>
            <a:off x="685801" y="3161712"/>
            <a:ext cx="3382451" cy="725970"/>
          </a:xfrm>
          <a:prstGeom prst="rect">
            <a:avLst/>
          </a:prstGeom>
          <a:solidFill>
            <a:srgbClr val="F2F2F2"/>
          </a:solidFill>
          <a:ln>
            <a:noFill/>
            <a:headEnd type="none"/>
            <a:tailEnd type="none"/>
          </a:ln>
        </p:spPr>
        <p:txBody>
          <a:bodyPr wrap="square" lIns="182880" tIns="0" rIns="91440" bIns="0" anchor="ctr">
            <a:noAutofit/>
          </a:bodyPr>
          <a:lstStyle/>
          <a:p>
            <a:pPr marL="0" indent="0" algn="r" rtl="0">
              <a:lnSpc>
                <a:spcPct val="13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Open Sans"/>
              </a:rPr>
              <a:t>Nondrinker</a:t>
            </a:r>
            <a:endParaRPr sz="1400" b="0" i="0" u="none" dirty="0">
              <a:solidFill>
                <a:srgbClr val="3D4543"/>
              </a:solidFill>
              <a:latin typeface="Open Sans"/>
              <a:ea typeface="Open Sans"/>
              <a:cs typeface="Open Sans"/>
              <a:sym typeface="Open Sans"/>
            </a:endParaRPr>
          </a:p>
          <a:p>
            <a:pPr marL="0" indent="0" algn="r" rtl="0">
              <a:lnSpc>
                <a:spcPct val="130000"/>
              </a:lnSpc>
              <a:spcBef>
                <a:spcPts val="0"/>
              </a:spcBef>
              <a:spcAft>
                <a:spcPts val="0"/>
              </a:spcAft>
              <a:buClr>
                <a:srgbClr val="000000"/>
              </a:buClr>
              <a:buSzPts val="1000"/>
              <a:buFont typeface="Arial"/>
              <a:buNone/>
            </a:pPr>
            <a:r>
              <a:rPr lang="en-US" sz="1000" b="0" i="0" u="none" dirty="0">
                <a:solidFill>
                  <a:srgbClr val="3D4543"/>
                </a:solidFill>
                <a:latin typeface="Open Sans"/>
                <a:ea typeface="Open Sans"/>
                <a:cs typeface="Open Sans"/>
                <a:sym typeface="Open Sans"/>
              </a:rPr>
              <a:t>Consumed no alcohol in the past two weeks </a:t>
            </a:r>
            <a:br>
              <a:rPr lang="en-US" sz="1000" b="0" i="0" u="none" dirty="0">
                <a:solidFill>
                  <a:srgbClr val="3D4543"/>
                </a:solidFill>
                <a:latin typeface="Open Sans"/>
                <a:ea typeface="Open Sans"/>
                <a:cs typeface="Open Sans"/>
                <a:sym typeface="Open Sans"/>
              </a:rPr>
            </a:br>
            <a:r>
              <a:rPr lang="en-US" sz="1000" b="0" i="0" u="none" dirty="0">
                <a:solidFill>
                  <a:srgbClr val="3D4543"/>
                </a:solidFill>
                <a:latin typeface="Open Sans"/>
                <a:ea typeface="Open Sans"/>
                <a:cs typeface="Open Sans"/>
                <a:sym typeface="Open Sans"/>
              </a:rPr>
              <a:t>but may have consumed in the past year.</a:t>
            </a:r>
            <a:endParaRPr sz="1400" b="0" i="0" u="none" dirty="0">
              <a:solidFill>
                <a:srgbClr val="3D4543"/>
              </a:solidFill>
              <a:latin typeface="Open Sans"/>
              <a:ea typeface="Open Sans"/>
              <a:cs typeface="Open Sans"/>
              <a:sym typeface="Open Sans"/>
            </a:endParaRPr>
          </a:p>
        </p:txBody>
      </p:sp>
      <p:sp>
        <p:nvSpPr>
          <p:cNvPr id="396" name="Google Shape;396;p15"/>
          <p:cNvSpPr>
            <a:spLocks/>
          </p:cNvSpPr>
          <p:nvPr/>
        </p:nvSpPr>
        <p:spPr bwMode="white">
          <a:xfrm>
            <a:off x="685801" y="3943778"/>
            <a:ext cx="3382451" cy="725970"/>
          </a:xfrm>
          <a:prstGeom prst="rect">
            <a:avLst/>
          </a:prstGeom>
          <a:solidFill>
            <a:srgbClr val="F2F2F2"/>
          </a:solidFill>
          <a:ln>
            <a:noFill/>
            <a:headEnd type="none"/>
            <a:tailEnd type="none"/>
          </a:ln>
        </p:spPr>
        <p:txBody>
          <a:bodyPr wrap="square" lIns="91440" tIns="0" rIns="91440" bIns="0" anchor="ctr">
            <a:noAutofit/>
          </a:bodyPr>
          <a:lstStyle/>
          <a:p>
            <a:pPr marL="0" indent="0" algn="r" rtl="0">
              <a:lnSpc>
                <a:spcPct val="13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Open Sans"/>
              </a:rPr>
              <a:t>Moderate Drinker</a:t>
            </a:r>
            <a:endParaRPr sz="1400" b="0" i="0" u="none" dirty="0">
              <a:solidFill>
                <a:srgbClr val="3D4543"/>
              </a:solidFill>
              <a:latin typeface="Open Sans"/>
              <a:ea typeface="Open Sans"/>
              <a:cs typeface="Open Sans"/>
              <a:sym typeface="Open Sans"/>
            </a:endParaRPr>
          </a:p>
          <a:p>
            <a:pPr marL="0" indent="0" algn="r" rtl="0">
              <a:lnSpc>
                <a:spcPct val="130000"/>
              </a:lnSpc>
              <a:spcBef>
                <a:spcPts val="0"/>
              </a:spcBef>
              <a:spcAft>
                <a:spcPts val="0"/>
              </a:spcAft>
              <a:buClr>
                <a:srgbClr val="000000"/>
              </a:buClr>
              <a:buSzPts val="1000"/>
              <a:buFont typeface="Arial"/>
              <a:buNone/>
            </a:pPr>
            <a:r>
              <a:rPr lang="en-US" sz="1000" b="0" i="0" u="none" dirty="0">
                <a:solidFill>
                  <a:srgbClr val="3D4543"/>
                </a:solidFill>
                <a:latin typeface="Open Sans"/>
                <a:ea typeface="Open Sans"/>
                <a:cs typeface="Open Sans"/>
                <a:sym typeface="Open Sans"/>
              </a:rPr>
              <a:t>On their highest drinking day in the prior two weeks, </a:t>
            </a:r>
            <a:br>
              <a:rPr lang="en-US" sz="1000" b="0" i="0" u="none" dirty="0">
                <a:solidFill>
                  <a:srgbClr val="3D4543"/>
                </a:solidFill>
                <a:latin typeface="Open Sans"/>
                <a:ea typeface="Open Sans"/>
                <a:cs typeface="Open Sans"/>
                <a:sym typeface="Open Sans"/>
              </a:rPr>
            </a:br>
            <a:r>
              <a:rPr lang="en-US" sz="1000" b="0" i="0" u="none" dirty="0">
                <a:solidFill>
                  <a:srgbClr val="3D4543"/>
                </a:solidFill>
                <a:latin typeface="Open Sans"/>
                <a:ea typeface="Open Sans"/>
                <a:cs typeface="Open Sans"/>
                <a:sym typeface="Open Sans"/>
              </a:rPr>
              <a:t>consumed 1-4 drinks (males) or 1-3 drinks (females)</a:t>
            </a:r>
            <a:endParaRPr sz="1400" b="0" i="0" u="none" dirty="0">
              <a:solidFill>
                <a:srgbClr val="3D4543"/>
              </a:solidFill>
              <a:latin typeface="Open Sans"/>
              <a:ea typeface="Open Sans"/>
              <a:cs typeface="Open Sans"/>
              <a:sym typeface="Open Sans"/>
            </a:endParaRPr>
          </a:p>
        </p:txBody>
      </p:sp>
      <p:sp>
        <p:nvSpPr>
          <p:cNvPr id="397" name="Google Shape;397;p15"/>
          <p:cNvSpPr>
            <a:spLocks/>
          </p:cNvSpPr>
          <p:nvPr/>
        </p:nvSpPr>
        <p:spPr bwMode="white">
          <a:xfrm>
            <a:off x="685801" y="4748146"/>
            <a:ext cx="3382451" cy="725970"/>
          </a:xfrm>
          <a:prstGeom prst="rect">
            <a:avLst/>
          </a:prstGeom>
          <a:solidFill>
            <a:srgbClr val="F2F2F2"/>
          </a:solidFill>
          <a:ln>
            <a:noFill/>
            <a:headEnd type="none"/>
            <a:tailEnd type="none"/>
          </a:ln>
        </p:spPr>
        <p:txBody>
          <a:bodyPr wrap="square" lIns="91440" tIns="0" rIns="91440" bIns="0" anchor="ctr">
            <a:noAutofit/>
          </a:bodyPr>
          <a:lstStyle/>
          <a:p>
            <a:pPr marL="0" indent="0" algn="r" rtl="0">
              <a:lnSpc>
                <a:spcPct val="13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Open Sans"/>
              </a:rPr>
              <a:t>Heavy Episodic Drinker</a:t>
            </a:r>
            <a:endParaRPr sz="1400" b="0" i="0" u="none" dirty="0">
              <a:solidFill>
                <a:srgbClr val="3D4543"/>
              </a:solidFill>
              <a:latin typeface="Open Sans"/>
              <a:ea typeface="Open Sans"/>
              <a:cs typeface="Open Sans"/>
              <a:sym typeface="Open Sans"/>
            </a:endParaRPr>
          </a:p>
          <a:p>
            <a:pPr marL="0" indent="0" algn="r" rtl="0">
              <a:lnSpc>
                <a:spcPct val="130000"/>
              </a:lnSpc>
              <a:spcBef>
                <a:spcPts val="0"/>
              </a:spcBef>
              <a:spcAft>
                <a:spcPts val="0"/>
              </a:spcAft>
              <a:buClr>
                <a:srgbClr val="000000"/>
              </a:buClr>
              <a:buSzPts val="1000"/>
              <a:buFont typeface="Arial"/>
              <a:buNone/>
            </a:pPr>
            <a:r>
              <a:rPr lang="en-US" sz="1000" b="0" i="0" u="none" dirty="0">
                <a:solidFill>
                  <a:srgbClr val="3D4543"/>
                </a:solidFill>
                <a:latin typeface="Open Sans"/>
                <a:ea typeface="Open Sans"/>
                <a:cs typeface="Open Sans"/>
                <a:sym typeface="Open Sans"/>
              </a:rPr>
              <a:t>On their highest drinking day in the prior two weeks, </a:t>
            </a:r>
            <a:br>
              <a:rPr lang="en-US" sz="1000" b="0" i="0" u="none" dirty="0">
                <a:solidFill>
                  <a:srgbClr val="3D4543"/>
                </a:solidFill>
                <a:latin typeface="Open Sans"/>
                <a:ea typeface="Open Sans"/>
                <a:cs typeface="Open Sans"/>
                <a:sym typeface="Open Sans"/>
              </a:rPr>
            </a:br>
            <a:r>
              <a:rPr lang="en-US" sz="1000" b="0" i="0" u="none" dirty="0">
                <a:solidFill>
                  <a:srgbClr val="3D4543"/>
                </a:solidFill>
                <a:latin typeface="Open Sans"/>
                <a:ea typeface="Open Sans"/>
                <a:cs typeface="Open Sans"/>
                <a:sym typeface="Open Sans"/>
              </a:rPr>
              <a:t>consumed 5-9 drinks (males) or 4-7 drinks (females)</a:t>
            </a:r>
            <a:endParaRPr sz="1400" b="0" i="0" u="none" dirty="0">
              <a:solidFill>
                <a:srgbClr val="3D4543"/>
              </a:solidFill>
              <a:latin typeface="Open Sans"/>
              <a:ea typeface="Open Sans"/>
              <a:cs typeface="Open Sans"/>
              <a:sym typeface="Open Sans"/>
            </a:endParaRPr>
          </a:p>
        </p:txBody>
      </p:sp>
      <p:sp>
        <p:nvSpPr>
          <p:cNvPr id="398" name="Google Shape;398;p15"/>
          <p:cNvSpPr>
            <a:spLocks/>
          </p:cNvSpPr>
          <p:nvPr/>
        </p:nvSpPr>
        <p:spPr bwMode="white">
          <a:xfrm>
            <a:off x="685801" y="5530211"/>
            <a:ext cx="3382451" cy="725970"/>
          </a:xfrm>
          <a:prstGeom prst="rect">
            <a:avLst/>
          </a:prstGeom>
          <a:solidFill>
            <a:srgbClr val="F2F2F2"/>
          </a:solidFill>
          <a:ln>
            <a:noFill/>
            <a:headEnd type="none"/>
            <a:tailEnd type="none"/>
          </a:ln>
        </p:spPr>
        <p:txBody>
          <a:bodyPr wrap="square" lIns="91440" tIns="0" rIns="91440" bIns="0" anchor="ctr">
            <a:noAutofit/>
          </a:bodyPr>
          <a:lstStyle/>
          <a:p>
            <a:pPr marL="0" indent="0" algn="r" rtl="0">
              <a:lnSpc>
                <a:spcPct val="130000"/>
              </a:lnSpc>
              <a:spcBef>
                <a:spcPts val="0"/>
              </a:spcBef>
              <a:spcAft>
                <a:spcPts val="0"/>
              </a:spcAft>
              <a:buClr>
                <a:srgbClr val="000000"/>
              </a:buClr>
              <a:buSzPts val="1200"/>
              <a:buFont typeface="Arial"/>
              <a:buNone/>
            </a:pPr>
            <a:r>
              <a:rPr lang="en-US" sz="1200" b="1" i="0" u="none" dirty="0">
                <a:solidFill>
                  <a:srgbClr val="3D4543"/>
                </a:solidFill>
                <a:latin typeface="Open Sans"/>
                <a:ea typeface="Open Sans"/>
                <a:cs typeface="Open Sans"/>
                <a:sym typeface="Open Sans"/>
              </a:rPr>
              <a:t>Problematic Drinker</a:t>
            </a:r>
            <a:endParaRPr sz="1400" b="0" i="0" u="none" dirty="0">
              <a:solidFill>
                <a:srgbClr val="3D4543"/>
              </a:solidFill>
              <a:latin typeface="Open Sans"/>
              <a:ea typeface="Open Sans"/>
              <a:cs typeface="Open Sans"/>
              <a:sym typeface="Open Sans"/>
            </a:endParaRPr>
          </a:p>
          <a:p>
            <a:pPr marL="0" indent="0" algn="r" rtl="0">
              <a:lnSpc>
                <a:spcPct val="130000"/>
              </a:lnSpc>
              <a:spcBef>
                <a:spcPts val="0"/>
              </a:spcBef>
              <a:spcAft>
                <a:spcPts val="0"/>
              </a:spcAft>
              <a:buClr>
                <a:srgbClr val="000000"/>
              </a:buClr>
              <a:buSzPts val="1000"/>
              <a:buFont typeface="Arial"/>
              <a:buNone/>
            </a:pPr>
            <a:r>
              <a:rPr lang="en-US" sz="1000" b="0" i="0" u="none" dirty="0">
                <a:solidFill>
                  <a:srgbClr val="3D4543"/>
                </a:solidFill>
                <a:latin typeface="Open Sans"/>
                <a:ea typeface="Open Sans"/>
                <a:cs typeface="Open Sans"/>
                <a:sym typeface="Open Sans"/>
              </a:rPr>
              <a:t>On their highest drinking day in the prior two weeks, </a:t>
            </a:r>
            <a:br>
              <a:rPr lang="en-US" sz="1000" b="0" i="0" u="none" dirty="0">
                <a:solidFill>
                  <a:srgbClr val="3D4543"/>
                </a:solidFill>
                <a:latin typeface="Open Sans"/>
                <a:ea typeface="Open Sans"/>
                <a:cs typeface="Open Sans"/>
                <a:sym typeface="Open Sans"/>
              </a:rPr>
            </a:br>
            <a:r>
              <a:rPr lang="en-US" sz="1000" b="0" i="0" u="none" dirty="0">
                <a:solidFill>
                  <a:srgbClr val="3D4543"/>
                </a:solidFill>
                <a:latin typeface="Open Sans"/>
                <a:ea typeface="Open Sans"/>
                <a:cs typeface="Open Sans"/>
                <a:sym typeface="Open Sans"/>
              </a:rPr>
              <a:t>consumed 10+ drinks (males) or 8+ drinks (females)</a:t>
            </a:r>
            <a:endParaRPr sz="1400" b="0" i="0" u="none" dirty="0">
              <a:solidFill>
                <a:srgbClr val="3D4543"/>
              </a:solidFill>
              <a:latin typeface="Open Sans"/>
              <a:ea typeface="Open Sans"/>
              <a:cs typeface="Open Sans"/>
              <a:sym typeface="Open Sans"/>
            </a:endParaRPr>
          </a:p>
        </p:txBody>
      </p:sp>
      <p:sp>
        <p:nvSpPr>
          <p:cNvPr id="399" name="Google Shape;399;p15"/>
          <p:cNvSpPr txBox="1">
            <a:spLocks noChangeArrowheads="1"/>
          </p:cNvSpPr>
          <p:nvPr/>
        </p:nvSpPr>
        <p:spPr bwMode="white">
          <a:xfrm>
            <a:off x="8210343" y="649288"/>
            <a:ext cx="3136819" cy="477858"/>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600"/>
              <a:buFont typeface="Arial"/>
              <a:buNone/>
            </a:pPr>
            <a:r>
              <a:rPr lang="en-US" sz="1600" b="1" i="0" u="none" dirty="0">
                <a:solidFill>
                  <a:srgbClr val="3D4543"/>
                </a:solidFill>
                <a:latin typeface="Open Sans"/>
                <a:ea typeface="Open Sans"/>
                <a:cs typeface="Open Sans"/>
                <a:sym typeface="Open Sans"/>
              </a:rPr>
              <a:t>Relative Change</a:t>
            </a:r>
            <a:endParaRPr sz="1400" b="0" i="0" u="none" dirty="0">
              <a:solidFill>
                <a:srgbClr val="3D4543"/>
              </a:solidFill>
              <a:latin typeface="Open Sans"/>
              <a:ea typeface="Open Sans"/>
              <a:cs typeface="Open Sans"/>
              <a:sym typeface="Open Sans"/>
            </a:endParaRPr>
          </a:p>
          <a:p>
            <a:pPr marL="0" indent="0" algn="l" rtl="0">
              <a:lnSpc>
                <a:spcPct val="100000"/>
              </a:lnSpc>
              <a:spcBef>
                <a:spcPts val="300"/>
              </a:spcBef>
              <a:spcAft>
                <a:spcPts val="0"/>
              </a:spcAft>
              <a:buClr>
                <a:schemeClr val="tx1"/>
              </a:buClr>
              <a:buSzPts val="1200"/>
              <a:buFont typeface="Arial"/>
              <a:buNone/>
            </a:pPr>
            <a:r>
              <a:rPr lang="en-US" sz="1200" b="0" i="0" u="none" dirty="0">
                <a:solidFill>
                  <a:srgbClr val="3D4543"/>
                </a:solidFill>
                <a:latin typeface="Open Sans"/>
                <a:ea typeface="Open Sans"/>
                <a:cs typeface="Open Sans"/>
                <a:sym typeface="Open Sans"/>
              </a:rPr>
              <a:t>Survey 1 to Survey 3</a:t>
            </a:r>
            <a:endParaRPr sz="1400" b="0" i="0" u="none" dirty="0">
              <a:solidFill>
                <a:srgbClr val="3D4543"/>
              </a:solidFill>
              <a:latin typeface="Open Sans"/>
              <a:ea typeface="Open Sans"/>
              <a:cs typeface="Open Sans"/>
              <a:sym typeface="Open Sans"/>
            </a:endParaRPr>
          </a:p>
        </p:txBody>
      </p:sp>
      <p:cxnSp>
        <p:nvCxnSpPr>
          <p:cNvPr id="400" name="Google Shape;400;p15"/>
          <p:cNvCxnSpPr/>
          <p:nvPr/>
        </p:nvCxnSpPr>
        <p:spPr bwMode="white">
          <a:xfrm>
            <a:off x="7840533" y="-1514"/>
            <a:ext cx="0" cy="6172198"/>
          </a:xfrm>
          <a:prstGeom prst="straightConnector1">
            <a:avLst/>
          </a:prstGeom>
          <a:noFill/>
          <a:ln w="12700" cap="flat">
            <a:solidFill>
              <a:schemeClr val="tx2"/>
            </a:solidFill>
            <a:prstDash val="solid"/>
            <a:miter/>
            <a:headEnd type="none" w="sm" len="sm"/>
            <a:tailEnd type="none" w="sm" len="sm"/>
          </a:ln>
        </p:spPr>
      </p:cxnSp>
      <p:grpSp>
        <p:nvGrpSpPr>
          <p:cNvPr id="401" name="Google Shape;401;p15"/>
          <p:cNvGrpSpPr>
            <a:grpSpLocks/>
          </p:cNvGrpSpPr>
          <p:nvPr/>
        </p:nvGrpSpPr>
        <p:grpSpPr bwMode="white">
          <a:xfrm>
            <a:off x="8170586" y="3427823"/>
            <a:ext cx="3913591" cy="2742859"/>
            <a:chOff x="9483376" y="1131482"/>
            <a:chExt cx="2951839" cy="1313360"/>
          </a:xfrm>
        </p:grpSpPr>
        <p:sp>
          <p:nvSpPr>
            <p:cNvPr id="402" name="Google Shape;402;p15"/>
            <p:cNvSpPr>
              <a:spLocks/>
            </p:cNvSpPr>
            <p:nvPr/>
          </p:nvSpPr>
          <p:spPr bwMode="white">
            <a:xfrm>
              <a:off x="9589635" y="1131482"/>
              <a:ext cx="2845580" cy="131336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Programming Tip</a:t>
              </a:r>
              <a:endParaRPr sz="14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How did your students’ drinking behavior change in the four-to-six weeks between these surveys? Keep in mind that even small percentage changes can reflect significant differences, especially for low-frequency behaviors like problematic drinking. Look at how you compare to similar institutions and think about how you can use this information to inform student programming. For example, a relative drop in the share of abstainers could indicate a need for programming to support incoming abstaining students.</a:t>
              </a:r>
              <a:endParaRPr sz="1600" b="0" i="0" u="none" dirty="0">
                <a:solidFill>
                  <a:srgbClr val="3D4543"/>
                </a:solidFill>
                <a:latin typeface="Open Sans"/>
                <a:ea typeface="Open Sans"/>
                <a:cs typeface="Open Sans"/>
                <a:sym typeface="Open Sans"/>
              </a:endParaRPr>
            </a:p>
          </p:txBody>
        </p:sp>
        <p:sp>
          <p:nvSpPr>
            <p:cNvPr id="403" name="Google Shape;403;p15"/>
            <p:cNvSpPr>
              <a:spLocks/>
            </p:cNvSpPr>
            <p:nvPr/>
          </p:nvSpPr>
          <p:spPr bwMode="white">
            <a:xfrm>
              <a:off x="9483376" y="1132609"/>
              <a:ext cx="136245" cy="1311453"/>
            </a:xfrm>
            <a:prstGeom prst="rect">
              <a:avLst/>
            </a:prstGeom>
            <a:solidFill>
              <a:schemeClr val="accen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600"/>
                <a:buFont typeface="Arial"/>
                <a:buNone/>
              </a:pPr>
              <a:endParaRPr sz="1600" b="0" i="0" u="none" dirty="0">
                <a:solidFill>
                  <a:schemeClr val="bg1"/>
                </a:solidFill>
                <a:latin typeface="Open Sans"/>
                <a:ea typeface="Open Sans"/>
                <a:cs typeface="Open Sans"/>
                <a:sym typeface="Open Sans"/>
              </a:endParaRPr>
            </a:p>
          </p:txBody>
        </p:sp>
      </p:grpSp>
      <p:graphicFrame>
        <p:nvGraphicFramePr>
          <p:cNvPr id="404" name="Google Shape;404;p15"/>
          <p:cNvGraphicFramePr/>
          <p:nvPr/>
        </p:nvGraphicFramePr>
        <p:xfrm>
          <a:off x="4003653" y="1938338"/>
          <a:ext cx="3836879" cy="44641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 name="Google Shape;410;p16"/>
          <p:cNvGrpSpPr>
            <a:grpSpLocks/>
          </p:cNvGrpSpPr>
          <p:nvPr/>
        </p:nvGrpSpPr>
        <p:grpSpPr bwMode="white">
          <a:xfrm>
            <a:off x="5121802" y="4727001"/>
            <a:ext cx="6344057" cy="1445199"/>
            <a:chOff x="5121802" y="5005871"/>
            <a:chExt cx="6344057" cy="1203000"/>
          </a:xfrm>
        </p:grpSpPr>
        <p:sp>
          <p:nvSpPr>
            <p:cNvPr id="411" name="Google Shape;411;p16"/>
            <p:cNvSpPr>
              <a:spLocks/>
            </p:cNvSpPr>
            <p:nvPr/>
          </p:nvSpPr>
          <p:spPr bwMode="white">
            <a:xfrm>
              <a:off x="5218621" y="5005871"/>
              <a:ext cx="6247238" cy="120300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100" b="1" i="0" u="none" dirty="0">
                  <a:solidFill>
                    <a:srgbClr val="3D4543"/>
                  </a:solidFill>
                  <a:latin typeface="Open Sans"/>
                  <a:ea typeface="Open Sans"/>
                  <a:cs typeface="Open Sans"/>
                  <a:sym typeface="Open Sans"/>
                </a:rPr>
                <a:t>Critical Processes Tip</a:t>
              </a:r>
              <a:endParaRPr sz="1800" b="0" i="0" u="none" dirty="0">
                <a:solidFill>
                  <a:srgbClr val="3D4543"/>
                </a:solidFill>
                <a:latin typeface="Open Sans"/>
                <a:ea typeface="Open Sans"/>
                <a:cs typeface="Open Sans"/>
                <a:sym typeface="Open Sans"/>
              </a:endParaRPr>
            </a:p>
            <a:p>
              <a:pPr>
                <a:lnSpc>
                  <a:spcPct val="130000"/>
                </a:lnSpc>
                <a:spcBef>
                  <a:spcPts val="600"/>
                </a:spcBef>
                <a:buSzPts val="900"/>
              </a:pPr>
              <a:r>
                <a:rPr lang="en-US" sz="1000" dirty="0">
                  <a:solidFill>
                    <a:srgbClr val="3D4543"/>
                  </a:solidFill>
                  <a:latin typeface="Open Sans"/>
                  <a:ea typeface="Open Sans"/>
                  <a:cs typeface="Open Sans"/>
                </a:rPr>
                <a:t>Consider other demographic characteristics and identities that may influence an individual's drinking behavior, such as race, group membership, year in school, etc. This can inform how different subgroups of students – including those with multiple identities – experience the College Effect as well as shape their ability to effectively intervene in potentially harmful situations.</a:t>
              </a:r>
              <a:endParaRPr lang="en-US" sz="1000" b="0" i="0" u="none" dirty="0">
                <a:solidFill>
                  <a:srgbClr val="3D4543"/>
                </a:solidFill>
                <a:latin typeface="Open Sans"/>
                <a:ea typeface="Open Sans"/>
                <a:cs typeface="Open Sans"/>
              </a:endParaRPr>
            </a:p>
          </p:txBody>
        </p:sp>
        <p:sp>
          <p:nvSpPr>
            <p:cNvPr id="412" name="Google Shape;412;p16"/>
            <p:cNvSpPr>
              <a:spLocks/>
            </p:cNvSpPr>
            <p:nvPr/>
          </p:nvSpPr>
          <p:spPr bwMode="white">
            <a:xfrm>
              <a:off x="5121802" y="5005871"/>
              <a:ext cx="137160" cy="1203000"/>
            </a:xfrm>
            <a:prstGeom prst="rect">
              <a:avLst/>
            </a:prstGeom>
            <a:solidFill>
              <a:schemeClr val="accen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rgbClr val="3D4543"/>
                </a:solidFill>
                <a:latin typeface="Open Sans"/>
                <a:ea typeface="Open Sans"/>
                <a:cs typeface="Open Sans"/>
                <a:sym typeface="Open Sans"/>
              </a:endParaRPr>
            </a:p>
          </p:txBody>
        </p:sp>
      </p:grpSp>
      <p:sp>
        <p:nvSpPr>
          <p:cNvPr id="413" name="Google Shape;413;p16"/>
          <p:cNvSpPr>
            <a:spLocks noGrp="1"/>
          </p:cNvSpPr>
          <p:nvPr>
            <p:ph type="body" idx="1"/>
          </p:nvPr>
        </p:nvSpPr>
        <p:spPr bwMode="white">
          <a:xfrm>
            <a:off x="685801" y="1600200"/>
            <a:ext cx="3741820" cy="1678858"/>
          </a:xfrm>
          <a:prstGeom prst="rect">
            <a:avLst/>
          </a:prstGeom>
          <a:noFill/>
          <a:ln>
            <a:noFill/>
            <a:headEnd type="none"/>
            <a:tailEnd type="none"/>
          </a:ln>
        </p:spPr>
        <p:txBody>
          <a:bodyPr wrap="square" lIns="0" tIns="0" rIns="0" bIns="0" anchor="t">
            <a:noAutofit/>
          </a:bodyPr>
          <a:lstStyle/>
          <a:p>
            <a:pPr marL="0" indent="0">
              <a:spcBef>
                <a:spcPts val="0"/>
              </a:spcBef>
              <a:buSzPts val="1200"/>
              <a:buNone/>
            </a:pPr>
            <a:r>
              <a:rPr lang="en-US" sz="1200" dirty="0">
                <a:solidFill>
                  <a:schemeClr val="tx1"/>
                </a:solidFill>
                <a:latin typeface="Open Sans"/>
                <a:ea typeface="Open Sans"/>
                <a:cs typeface="Open Sans"/>
              </a:rPr>
              <a:t>An individual's experience with alcohol varies based on a number of factors. While biological birth sex informs different physiological responses to alcohol, acknowledging the impact that identities have on behavior is an important ingredient in creating safer campuses. Here are your students’ drinking rates at the Follow-Up Survey (n = 1,431), broken down by gender identity.</a:t>
            </a:r>
          </a:p>
        </p:txBody>
      </p:sp>
      <p:sp>
        <p:nvSpPr>
          <p:cNvPr id="414" name="Google Shape;414;p16"/>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16</a:t>
            </a:fld>
            <a:endParaRPr dirty="0"/>
          </a:p>
        </p:txBody>
      </p:sp>
      <p:sp>
        <p:nvSpPr>
          <p:cNvPr id="415" name="Google Shape;415;p16"/>
          <p:cNvSpPr>
            <a:spLocks noGrp="1"/>
          </p:cNvSpPr>
          <p:nvPr>
            <p:ph type="title"/>
          </p:nvPr>
        </p:nvSpPr>
        <p:spPr bwMode="white">
          <a:xfrm>
            <a:off x="685800" y="691019"/>
            <a:ext cx="3733800" cy="597747"/>
          </a:xfrm>
          <a:prstGeom prst="rect">
            <a:avLst/>
          </a:prstGeom>
          <a:noFill/>
          <a:ln>
            <a:noFill/>
            <a:headEnd type="none"/>
            <a:tailEnd type="none"/>
          </a:ln>
        </p:spPr>
        <p:txBody>
          <a:bodyPr wrap="square" lIns="0" tIns="0" rIns="0" bIns="0" anchor="t">
            <a:noAutofit/>
          </a:bodyPr>
          <a:lstStyle/>
          <a:p>
            <a:pPr>
              <a:buSzPts val="2400"/>
            </a:pPr>
            <a:r>
              <a:rPr lang="en-US" b="1" dirty="0">
                <a:solidFill>
                  <a:schemeClr val="tx1"/>
                </a:solidFill>
                <a:latin typeface="Open Sans"/>
                <a:ea typeface="Open Sans"/>
                <a:cs typeface="Open Sans"/>
              </a:rPr>
              <a:t>Student Drinking Rates, by Gender Identity</a:t>
            </a:r>
          </a:p>
        </p:txBody>
      </p:sp>
      <p:graphicFrame>
        <p:nvGraphicFramePr>
          <p:cNvPr id="417" name="Google Shape;417;p16"/>
          <p:cNvGraphicFramePr/>
          <p:nvPr/>
        </p:nvGraphicFramePr>
        <p:xfrm>
          <a:off x="5216210" y="685800"/>
          <a:ext cx="6247237" cy="3729789"/>
        </p:xfrm>
        <a:graphic>
          <a:graphicData uri="http://schemas.openxmlformats.org/drawingml/2006/chart">
            <c:chart xmlns:c="http://schemas.openxmlformats.org/drawingml/2006/chart" xmlns:r="http://schemas.openxmlformats.org/officeDocument/2006/relationships" r:id="rId3"/>
          </a:graphicData>
        </a:graphic>
      </p:graphicFrame>
      <p:sp>
        <p:nvSpPr>
          <p:cNvPr id="2" name="Google Shape;416;p16"/>
          <p:cNvSpPr>
            <a:spLocks/>
          </p:cNvSpPr>
          <p:nvPr/>
        </p:nvSpPr>
        <p:spPr bwMode="white">
          <a:xfrm>
            <a:off x="687049" y="4042945"/>
            <a:ext cx="3605551" cy="1901108"/>
          </a:xfrm>
          <a:prstGeom prst="rect">
            <a:avLst/>
          </a:prstGeom>
          <a:noFill/>
          <a:ln>
            <a:noFill/>
            <a:headEnd type="none"/>
            <a:tailEnd type="none"/>
          </a:ln>
        </p:spPr>
        <p:txBody>
          <a:bodyPr wrap="square" lIns="0" tIns="0" rIns="0" bIns="0" anchor="b">
            <a:noAutofit/>
          </a:bodyPr>
          <a:ls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a:lstStyle>
          <a:p>
            <a:pPr marL="0" indent="0" algn="l" rtl="0">
              <a:lnSpc>
                <a:spcPct val="120000"/>
              </a:lnSpc>
              <a:spcBef>
                <a:spcPts val="0"/>
              </a:spcBef>
              <a:spcAft>
                <a:spcPts val="0"/>
              </a:spcAft>
              <a:buClr>
                <a:srgbClr val="000000"/>
              </a:buClr>
              <a:buSzPts val="1000"/>
              <a:buFont typeface="Arial"/>
              <a:buNone/>
            </a:pPr>
            <a:r>
              <a:rPr lang="en-US" sz="1000" b="1" i="0" u="sng" dirty="0">
                <a:solidFill>
                  <a:schemeClr val="tx1"/>
                </a:solidFill>
                <a:latin typeface="Open Sans"/>
                <a:ea typeface="Open Sans"/>
                <a:cs typeface="Open Sans"/>
                <a:sym typeface="Open Sans"/>
              </a:rPr>
              <a:t>Note</a:t>
            </a:r>
            <a:endParaRPr sz="1000" b="0" i="0" u="sng" dirty="0">
              <a:solidFill>
                <a:schemeClr val="tx1"/>
              </a:solidFill>
              <a:latin typeface="Open Sans"/>
              <a:ea typeface="Open Sans"/>
              <a:cs typeface="Open Sans"/>
              <a:sym typeface="Open Sans"/>
            </a:endParaRPr>
          </a:p>
          <a:p>
            <a:pPr>
              <a:lnSpc>
                <a:spcPct val="120000"/>
              </a:lnSpc>
              <a:spcBef>
                <a:spcPts val="300"/>
              </a:spcBef>
              <a:buSzPts val="800"/>
            </a:pPr>
            <a:r>
              <a:rPr lang="en-US" sz="1000" dirty="0">
                <a:solidFill>
                  <a:schemeClr val="tx1"/>
                </a:solidFill>
                <a:latin typeface="Open Sans"/>
                <a:ea typeface="Open Sans"/>
                <a:cs typeface="Open Sans"/>
              </a:rPr>
              <a:t>Drinking categories are typically based on physiological differences as determined by biological birth sex (e.g., a biological female who drinks 4 drinks is considered a heavy episodic drinker while a biological male who drinks 4 drinks is considered a moderate drinker). As the data here are disaggregated by gender identity, categorization is only based on number of reported drinks without consideration for physiological differences if a respondent's biological birth sex does not match their gender identity.</a:t>
            </a:r>
            <a:endParaRPr lang="en-US" sz="1000" b="0" i="0" u="none" dirty="0">
              <a:solidFill>
                <a:schemeClr val="tx1"/>
              </a:solidFill>
              <a:latin typeface="Open Sans"/>
              <a:ea typeface="Open Sans"/>
              <a:cs typeface="Open Sans"/>
            </a:endParaRPr>
          </a:p>
          <a:p>
            <a:pPr marL="0" indent="0" algn="l" rtl="0">
              <a:lnSpc>
                <a:spcPct val="120000"/>
              </a:lnSpc>
              <a:spcBef>
                <a:spcPts val="300"/>
              </a:spcBef>
              <a:spcAft>
                <a:spcPts val="0"/>
              </a:spcAft>
              <a:buClr>
                <a:srgbClr val="000000"/>
              </a:buClr>
              <a:buSzPts val="800"/>
              <a:buFont typeface="Arial"/>
              <a:buNone/>
            </a:pPr>
            <a:endParaRPr lang="en-US" sz="200" b="0" i="0" u="none" dirty="0">
              <a:solidFill>
                <a:schemeClr val="tx1"/>
              </a:solidFill>
              <a:latin typeface="Open Sans"/>
              <a:ea typeface="Open Sans"/>
              <a:cs typeface="Open Sans"/>
              <a:sym typeface="Open Sans"/>
            </a:endParaRPr>
          </a:p>
        </p:txBody>
      </p:sp>
      <p:sp>
        <p:nvSpPr>
          <p:cNvPr id="3" name="TextBox 2"/>
          <p:cNvSpPr txBox="1">
            <a:spLocks noChangeArrowheads="1"/>
          </p:cNvSpPr>
          <p:nvPr/>
        </p:nvSpPr>
        <p:spPr bwMode="white">
          <a:xfrm>
            <a:off x="5216210" y="4340463"/>
            <a:ext cx="6400226" cy="230832"/>
          </a:xfrm>
          <a:prstGeom prst="rect">
            <a:avLst/>
          </a:prstGeom>
          <a:noFill/>
          <a:ln>
            <a:headEnd type="none"/>
            <a:tailEnd type="none"/>
          </a:ln>
        </p:spPr>
        <p:txBody>
          <a:bodyPr wrap="square">
            <a:spAutoFit/>
          </a:bodyPr>
          <a:lstStyle/>
          <a:p>
            <a:r>
              <a:rPr lang="en-US" sz="900" b="1" u="sng" dirty="0">
                <a:solidFill>
                  <a:schemeClr val="tx1"/>
                </a:solidFill>
                <a:latin typeface="Open Sans"/>
                <a:ea typeface="Open Sans"/>
                <a:cs typeface="Open Sans"/>
              </a:rPr>
              <a:t>Note:</a:t>
            </a:r>
            <a:r>
              <a:rPr lang="en-US" sz="900" dirty="0">
                <a:solidFill>
                  <a:schemeClr val="tx1"/>
                </a:solidFill>
                <a:latin typeface="Open Sans"/>
                <a:ea typeface="Open Sans"/>
                <a:cs typeface="Open Sans"/>
              </a:rPr>
              <a:t> Learners had alternate response options that are not presented on this slide (i.e., “They / Them” or “Other”).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Google Shape;423;p17"/>
          <p:cNvSpPr>
            <a:spLocks noGrp="1"/>
          </p:cNvSpPr>
          <p:nvPr>
            <p:ph type="body" idx="1"/>
          </p:nvPr>
        </p:nvSpPr>
        <p:spPr bwMode="white">
          <a:xfrm>
            <a:off x="685800" y="1600200"/>
            <a:ext cx="3606800" cy="2810435"/>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400" dirty="0">
                <a:solidFill>
                  <a:srgbClr val="3D4543"/>
                </a:solidFill>
                <a:latin typeface="Open Sans"/>
                <a:ea typeface="Open Sans"/>
                <a:cs typeface="Open Sans"/>
                <a:sym typeface="Open Sans"/>
              </a:rPr>
              <a:t>The chart on this page shows student drinking rates over a two-week period of time. It represents the average number of drinks consumed by your students (drinkers only), compared to the average drinks consumed at peer institutions during that same three-week period.</a:t>
            </a:r>
            <a:endParaRPr sz="14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r>
              <a:rPr lang="en-US" sz="1200" i="1" dirty="0">
                <a:solidFill>
                  <a:srgbClr val="3D4543"/>
                </a:solidFill>
                <a:latin typeface="Open Sans"/>
                <a:ea typeface="Open Sans"/>
                <a:cs typeface="Open Sans"/>
                <a:sym typeface="Open Sans"/>
              </a:rPr>
              <a:t>Follow-Up Survey, drinkers only, n = 175</a:t>
            </a:r>
            <a:endParaRPr sz="1200" i="1"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endParaRPr dirty="0">
              <a:solidFill>
                <a:srgbClr val="3D4543"/>
              </a:solidFill>
              <a:latin typeface="Open Sans"/>
              <a:ea typeface="Open Sans"/>
              <a:cs typeface="Open Sans"/>
              <a:sym typeface="Open Sans"/>
            </a:endParaRPr>
          </a:p>
        </p:txBody>
      </p:sp>
      <p:sp>
        <p:nvSpPr>
          <p:cNvPr id="424" name="Google Shape;424;p17"/>
          <p:cNvSpPr>
            <a:spLocks noGrp="1"/>
          </p:cNvSpPr>
          <p:nvPr>
            <p:ph type="ftr" idx="11"/>
          </p:nvPr>
        </p:nvSpPr>
        <p:spPr bwMode="white">
          <a:xfrm>
            <a:off x="5136470" y="4783708"/>
            <a:ext cx="6492221" cy="286220"/>
          </a:xfrm>
          <a:prstGeom prst="rect">
            <a:avLst/>
          </a:prstGeom>
          <a:noFill/>
          <a:ln>
            <a:noFill/>
            <a:headEnd type="none"/>
            <a:tailEnd type="none"/>
          </a:ln>
        </p:spPr>
        <p:txBody>
          <a:bodyPr wrap="square" lIns="0" tIns="0" rIns="0" bIns="0" anchor="b">
            <a:noAutofit/>
          </a:bodyPr>
          <a:lstStyle/>
          <a:p>
            <a:pPr marL="0" indent="0" algn="l" rtl="0">
              <a:lnSpc>
                <a:spcPct val="100000"/>
              </a:lnSpc>
              <a:spcBef>
                <a:spcPts val="0"/>
              </a:spcBef>
              <a:spcAft>
                <a:spcPts val="0"/>
              </a:spcAft>
              <a:buSzPts val="1400"/>
              <a:buNone/>
            </a:pPr>
            <a:r>
              <a:rPr lang="en-US" sz="800" b="1" u="sng" dirty="0">
                <a:solidFill>
                  <a:srgbClr val="3C4242"/>
                </a:solidFill>
              </a:rPr>
              <a:t>Note:</a:t>
            </a:r>
            <a:r>
              <a:rPr lang="en-US" sz="800" dirty="0">
                <a:solidFill>
                  <a:srgbClr val="3C4242"/>
                </a:solidFill>
              </a:rPr>
              <a:t> The data shown here reflect the 14-day period in which your students reported their highest drinking rates (via the Follow-Up Survey) with benchmark data for that same time period.</a:t>
            </a:r>
          </a:p>
          <a:p>
            <a:pPr marL="0" indent="0" algn="l" rtl="0">
              <a:lnSpc>
                <a:spcPct val="100000"/>
              </a:lnSpc>
              <a:spcBef>
                <a:spcPts val="0"/>
              </a:spcBef>
              <a:spcAft>
                <a:spcPts val="0"/>
              </a:spcAft>
              <a:buSzPts val="1400"/>
              <a:buNone/>
            </a:pPr>
            <a:endParaRPr lang="en-US" sz="800" dirty="0">
              <a:solidFill>
                <a:srgbClr val="3C4242"/>
              </a:solidFill>
            </a:endParaRPr>
          </a:p>
        </p:txBody>
      </p:sp>
      <p:sp>
        <p:nvSpPr>
          <p:cNvPr id="425" name="Google Shape;425;p17"/>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17</a:t>
            </a:fld>
            <a:endParaRPr dirty="0"/>
          </a:p>
        </p:txBody>
      </p:sp>
      <p:sp>
        <p:nvSpPr>
          <p:cNvPr id="426" name="Google Shape;426;p17"/>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chemeClr val="tx1"/>
                </a:solidFill>
                <a:latin typeface="Open Sans"/>
                <a:ea typeface="Open Sans"/>
                <a:cs typeface="Open Sans"/>
                <a:sym typeface="Open Sans"/>
              </a:rPr>
              <a:t>When Students </a:t>
            </a:r>
            <a:br>
              <a:rPr lang="en-US" b="1" dirty="0">
                <a:solidFill>
                  <a:schemeClr val="tx1"/>
                </a:solidFill>
                <a:latin typeface="Open Sans"/>
                <a:ea typeface="Open Sans"/>
                <a:cs typeface="Open Sans"/>
                <a:sym typeface="Open Sans"/>
              </a:rPr>
            </a:br>
            <a:r>
              <a:rPr lang="en-US" b="1" dirty="0">
                <a:solidFill>
                  <a:schemeClr val="tx1"/>
                </a:solidFill>
                <a:latin typeface="Open Sans"/>
                <a:ea typeface="Open Sans"/>
                <a:cs typeface="Open Sans"/>
                <a:sym typeface="Open Sans"/>
              </a:rPr>
              <a:t>Choose To Drink</a:t>
            </a:r>
            <a:endParaRPr b="1" dirty="0">
              <a:solidFill>
                <a:schemeClr val="tx1"/>
              </a:solidFill>
              <a:latin typeface="Open Sans"/>
              <a:ea typeface="Open Sans"/>
              <a:cs typeface="Open Sans"/>
              <a:sym typeface="Open Sans"/>
            </a:endParaRPr>
          </a:p>
        </p:txBody>
      </p:sp>
      <p:grpSp>
        <p:nvGrpSpPr>
          <p:cNvPr id="427" name="Google Shape;427;p17"/>
          <p:cNvGrpSpPr>
            <a:grpSpLocks/>
          </p:cNvGrpSpPr>
          <p:nvPr/>
        </p:nvGrpSpPr>
        <p:grpSpPr bwMode="white">
          <a:xfrm>
            <a:off x="5137042" y="5069540"/>
            <a:ext cx="6369158" cy="1102659"/>
            <a:chOff x="5137042" y="5020151"/>
            <a:chExt cx="6369158" cy="1188720"/>
          </a:xfrm>
        </p:grpSpPr>
        <p:sp>
          <p:nvSpPr>
            <p:cNvPr id="428" name="Google Shape;428;p17"/>
            <p:cNvSpPr>
              <a:spLocks/>
            </p:cNvSpPr>
            <p:nvPr/>
          </p:nvSpPr>
          <p:spPr bwMode="white">
            <a:xfrm>
              <a:off x="5258962" y="5020151"/>
              <a:ext cx="6247238" cy="1188720"/>
            </a:xfrm>
            <a:prstGeom prst="rect">
              <a:avLst/>
            </a:prstGeom>
            <a:solidFill>
              <a:srgbClr val="F2F2F2"/>
            </a:solidFill>
            <a:ln>
              <a:noFill/>
              <a:headEnd type="none"/>
              <a:tailEnd type="none"/>
            </a:ln>
          </p:spPr>
          <p:txBody>
            <a:bodyPr wrap="square" lIns="228600" tIns="0" rIns="228600" bIns="0" anchor="ctr">
              <a:noAutofit/>
            </a:bodyPr>
            <a:lstStyle/>
            <a:p>
              <a:pPr>
                <a:lnSpc>
                  <a:spcPct val="130000"/>
                </a:lnSpc>
                <a:buSzPts val="1000"/>
              </a:pPr>
              <a:r>
                <a:rPr lang="en-US" sz="1050" b="1" i="0" u="none" dirty="0">
                  <a:solidFill>
                    <a:srgbClr val="3D4543"/>
                  </a:solidFill>
                  <a:latin typeface="Open Sans"/>
                  <a:ea typeface="Open Sans"/>
                  <a:cs typeface="Open Sans"/>
                  <a:sym typeface="Open Sans"/>
                </a:rPr>
                <a:t>Critical Processes</a:t>
              </a:r>
              <a:r>
                <a:rPr lang="en-US" sz="1050" b="1" dirty="0">
                  <a:solidFill>
                    <a:srgbClr val="3D4543"/>
                  </a:solidFill>
                  <a:latin typeface="Open Sans"/>
                  <a:ea typeface="Open Sans"/>
                  <a:cs typeface="Open Sans"/>
                  <a:sym typeface="Open Sans"/>
                </a:rPr>
                <a:t> </a:t>
              </a:r>
              <a:r>
                <a:rPr lang="en-US" sz="1050" b="1" i="0" u="none" dirty="0">
                  <a:solidFill>
                    <a:srgbClr val="3D4543"/>
                  </a:solidFill>
                  <a:latin typeface="Open Sans"/>
                  <a:ea typeface="Open Sans"/>
                  <a:cs typeface="Open Sans"/>
                  <a:sym typeface="Open Sans"/>
                </a:rPr>
                <a:t> Tip</a:t>
              </a:r>
              <a:endParaRPr sz="1600" b="0" i="0" u="none" dirty="0">
                <a:solidFill>
                  <a:srgbClr val="3D4543"/>
                </a:solidFill>
                <a:latin typeface="Open Sans"/>
                <a:ea typeface="Open Sans"/>
                <a:cs typeface="Open Sans"/>
                <a:sym typeface="Open Sans"/>
              </a:endParaRPr>
            </a:p>
            <a:p>
              <a:pPr>
                <a:lnSpc>
                  <a:spcPct val="130000"/>
                </a:lnSpc>
                <a:spcBef>
                  <a:spcPts val="400"/>
                </a:spcBef>
              </a:pPr>
              <a:r>
                <a:rPr lang="en-US" sz="1000" dirty="0">
                  <a:solidFill>
                    <a:srgbClr val="3D4543"/>
                  </a:solidFill>
                  <a:latin typeface="Open Sans"/>
                  <a:ea typeface="Open Sans"/>
                  <a:cs typeface="Open Sans"/>
                  <a:sym typeface="Open Sans"/>
                </a:rPr>
                <a:t>The data shown here reflect the 14-day period where institutions tend to report the highest </a:t>
              </a:r>
              <a:r>
                <a:rPr lang="en-US" sz="1000" b="0" i="0" u="none" dirty="0">
                  <a:solidFill>
                    <a:srgbClr val="3D4543"/>
                  </a:solidFill>
                  <a:latin typeface="Open Sans"/>
                  <a:ea typeface="Open Sans"/>
                  <a:cs typeface="Open Sans"/>
                  <a:sym typeface="Open Sans"/>
                </a:rPr>
                <a:t>drinking </a:t>
              </a:r>
              <a:r>
                <a:rPr lang="en-US" sz="1000" dirty="0">
                  <a:solidFill>
                    <a:srgbClr val="3D4543"/>
                  </a:solidFill>
                  <a:latin typeface="Open Sans"/>
                  <a:ea typeface="Open Sans"/>
                  <a:cs typeface="Open Sans"/>
                  <a:sym typeface="Open Sans"/>
                </a:rPr>
                <a:t>rates. </a:t>
              </a:r>
              <a:r>
                <a:rPr lang="en-US" sz="1000" b="0" i="0" u="none" dirty="0">
                  <a:solidFill>
                    <a:srgbClr val="3D4543"/>
                  </a:solidFill>
                  <a:latin typeface="Open Sans"/>
                  <a:ea typeface="Open Sans"/>
                  <a:cs typeface="Open Sans"/>
                  <a:sym typeface="Open Sans"/>
                </a:rPr>
                <a:t>Can </a:t>
              </a:r>
              <a:r>
                <a:rPr lang="en-US" sz="1000" dirty="0">
                  <a:solidFill>
                    <a:srgbClr val="3D4543"/>
                  </a:solidFill>
                  <a:latin typeface="Open Sans"/>
                  <a:ea typeface="Open Sans"/>
                  <a:cs typeface="Open Sans"/>
                  <a:sym typeface="Open Sans"/>
                </a:rPr>
                <a:t>these </a:t>
              </a:r>
              <a:r>
                <a:rPr lang="en-US" sz="1000" b="0" i="0" u="none" dirty="0">
                  <a:solidFill>
                    <a:srgbClr val="3D4543"/>
                  </a:solidFill>
                  <a:latin typeface="Open Sans"/>
                  <a:ea typeface="Open Sans"/>
                  <a:cs typeface="Open Sans"/>
                  <a:sym typeface="Open Sans"/>
                </a:rPr>
                <a:t>data be used</a:t>
              </a:r>
              <a:r>
                <a:rPr lang="en-US" sz="1000" dirty="0">
                  <a:solidFill>
                    <a:srgbClr val="3D4543"/>
                  </a:solidFill>
                  <a:latin typeface="Open Sans"/>
                  <a:ea typeface="Open Sans"/>
                  <a:cs typeface="Open Sans"/>
                  <a:sym typeface="Open Sans"/>
                </a:rPr>
                <a:t> </a:t>
              </a:r>
              <a:r>
                <a:rPr lang="en-US" sz="1000" b="0" i="0" u="none" dirty="0">
                  <a:solidFill>
                    <a:srgbClr val="3D4543"/>
                  </a:solidFill>
                  <a:latin typeface="Open Sans"/>
                  <a:ea typeface="Open Sans"/>
                  <a:cs typeface="Open Sans"/>
                  <a:sym typeface="Open Sans"/>
                </a:rPr>
                <a:t>to</a:t>
              </a:r>
              <a:r>
                <a:rPr lang="en-US" sz="1000" dirty="0">
                  <a:solidFill>
                    <a:srgbClr val="3D4543"/>
                  </a:solidFill>
                  <a:latin typeface="Open Sans"/>
                  <a:ea typeface="Open Sans"/>
                  <a:cs typeface="Open Sans"/>
                  <a:sym typeface="Open Sans"/>
                </a:rPr>
                <a:t> </a:t>
              </a:r>
              <a:r>
                <a:rPr lang="en-US" sz="1000" b="0" i="0" u="none" dirty="0">
                  <a:solidFill>
                    <a:srgbClr val="3D4543"/>
                  </a:solidFill>
                  <a:latin typeface="Open Sans"/>
                  <a:ea typeface="Open Sans"/>
                  <a:cs typeface="Open Sans"/>
                  <a:sym typeface="Open Sans"/>
                </a:rPr>
                <a:t>reinforce or support other data you have</a:t>
              </a:r>
              <a:r>
                <a:rPr lang="en-US" sz="1000" dirty="0">
                  <a:solidFill>
                    <a:srgbClr val="3D4543"/>
                  </a:solidFill>
                  <a:latin typeface="Open Sans"/>
                  <a:ea typeface="Open Sans"/>
                  <a:cs typeface="Open Sans"/>
                  <a:sym typeface="Open Sans"/>
                </a:rPr>
                <a:t> </a:t>
              </a:r>
              <a:r>
                <a:rPr lang="en-US" sz="1000" b="0" i="0" u="none" dirty="0">
                  <a:solidFill>
                    <a:srgbClr val="3D4543"/>
                  </a:solidFill>
                  <a:latin typeface="Open Sans"/>
                  <a:ea typeface="Open Sans"/>
                  <a:cs typeface="Open Sans"/>
                  <a:sym typeface="Open Sans"/>
                </a:rPr>
                <a:t>collected to identify celebrations or events that</a:t>
              </a:r>
              <a:r>
                <a:rPr lang="en-US" sz="1000" dirty="0">
                  <a:solidFill>
                    <a:srgbClr val="3D4543"/>
                  </a:solidFill>
                  <a:latin typeface="Open Sans"/>
                  <a:ea typeface="Open Sans"/>
                  <a:cs typeface="Open Sans"/>
                  <a:sym typeface="Open Sans"/>
                </a:rPr>
                <a:t> </a:t>
              </a:r>
              <a:r>
                <a:rPr lang="en-US" sz="1000" b="0" i="0" u="none" dirty="0">
                  <a:solidFill>
                    <a:srgbClr val="3D4543"/>
                  </a:solidFill>
                  <a:latin typeface="Open Sans"/>
                  <a:ea typeface="Open Sans"/>
                  <a:cs typeface="Open Sans"/>
                  <a:sym typeface="Open Sans"/>
                </a:rPr>
                <a:t>encourage</a:t>
              </a:r>
              <a:r>
                <a:rPr lang="en-US" sz="1000" dirty="0">
                  <a:solidFill>
                    <a:srgbClr val="3D4543"/>
                  </a:solidFill>
                  <a:latin typeface="Open Sans"/>
                  <a:ea typeface="Open Sans"/>
                  <a:cs typeface="Open Sans"/>
                  <a:sym typeface="Open Sans"/>
                </a:rPr>
                <a:t> or discourage</a:t>
              </a:r>
              <a:r>
                <a:rPr lang="en-US" sz="1000" b="0" i="0" u="none" dirty="0">
                  <a:solidFill>
                    <a:srgbClr val="3D4543"/>
                  </a:solidFill>
                  <a:latin typeface="Open Sans"/>
                  <a:ea typeface="Open Sans"/>
                  <a:cs typeface="Open Sans"/>
                  <a:sym typeface="Open Sans"/>
                </a:rPr>
                <a:t> heavy drinking?</a:t>
              </a:r>
              <a:endParaRPr dirty="0"/>
            </a:p>
          </p:txBody>
        </p:sp>
        <p:sp>
          <p:nvSpPr>
            <p:cNvPr id="429" name="Google Shape;429;p17"/>
            <p:cNvSpPr>
              <a:spLocks/>
            </p:cNvSpPr>
            <p:nvPr/>
          </p:nvSpPr>
          <p:spPr bwMode="white">
            <a:xfrm>
              <a:off x="5137042" y="5020151"/>
              <a:ext cx="137160" cy="1188720"/>
            </a:xfrm>
            <a:prstGeom prst="rect">
              <a:avLst/>
            </a:prstGeom>
            <a:solidFill>
              <a:srgbClr val="4BACC6"/>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rgbClr val="3D4543"/>
                </a:solidFill>
                <a:latin typeface="Open Sans"/>
                <a:ea typeface="Open Sans"/>
                <a:cs typeface="Open Sans"/>
                <a:sym typeface="Open Sans"/>
              </a:endParaRPr>
            </a:p>
          </p:txBody>
        </p:sp>
      </p:grpSp>
      <p:graphicFrame>
        <p:nvGraphicFramePr>
          <p:cNvPr id="430" name="Google Shape;430;p17" descr="Slide17When"/>
          <p:cNvGraphicFramePr/>
          <p:nvPr/>
        </p:nvGraphicFramePr>
        <p:xfrm>
          <a:off x="5121802" y="685800"/>
          <a:ext cx="6384398" cy="401893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6" name="Google Shape;436;p18"/>
          <p:cNvGraphicFramePr/>
          <p:nvPr/>
        </p:nvGraphicFramePr>
        <p:xfrm>
          <a:off x="5183188" y="685800"/>
          <a:ext cx="6323012"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37" name="Google Shape;437;p18"/>
          <p:cNvSpPr>
            <a:spLocks noGrp="1"/>
          </p:cNvSpPr>
          <p:nvPr>
            <p:ph type="body" idx="1"/>
          </p:nvPr>
        </p:nvSpPr>
        <p:spPr bwMode="white">
          <a:xfrm>
            <a:off x="685800" y="1510260"/>
            <a:ext cx="3938443" cy="1671852"/>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rgbClr val="3D4543"/>
                </a:solidFill>
                <a:latin typeface="Open Sans"/>
                <a:ea typeface="Open Sans"/>
                <a:cs typeface="Open Sans"/>
                <a:sym typeface="Open Sans"/>
              </a:rPr>
              <a:t>The most common locations where your students reported consuming alcohol recently, among those who had a drink in the previous two weeks.</a:t>
            </a:r>
            <a:endParaRPr sz="12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r>
              <a:rPr lang="en-US" sz="1050" i="1" dirty="0">
                <a:solidFill>
                  <a:srgbClr val="3D4543"/>
                </a:solidFill>
                <a:latin typeface="Open Sans"/>
                <a:ea typeface="Open Sans"/>
                <a:cs typeface="Open Sans"/>
                <a:sym typeface="Open Sans"/>
              </a:rPr>
              <a:t>Follow-Up Survey (Survey 3), drinkers only, n = 175</a:t>
            </a:r>
            <a:endParaRPr sz="1200" i="1" dirty="0">
              <a:solidFill>
                <a:srgbClr val="3D4543"/>
              </a:solidFill>
              <a:latin typeface="Open Sans"/>
              <a:ea typeface="Open Sans"/>
              <a:cs typeface="Open Sans"/>
              <a:sym typeface="Open Sans"/>
            </a:endParaRPr>
          </a:p>
        </p:txBody>
      </p:sp>
      <p:sp>
        <p:nvSpPr>
          <p:cNvPr id="438" name="Google Shape;438;p18"/>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18</a:t>
            </a:fld>
            <a:endParaRPr dirty="0"/>
          </a:p>
        </p:txBody>
      </p:sp>
      <p:sp>
        <p:nvSpPr>
          <p:cNvPr id="439" name="Google Shape;439;p18"/>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chemeClr val="tx1"/>
                </a:solidFill>
                <a:latin typeface="Open Sans"/>
                <a:ea typeface="Open Sans"/>
                <a:cs typeface="Open Sans"/>
                <a:sym typeface="Open Sans"/>
              </a:rPr>
              <a:t>Where Students </a:t>
            </a:r>
            <a:br>
              <a:rPr lang="en-US" b="1" dirty="0">
                <a:solidFill>
                  <a:schemeClr val="tx1"/>
                </a:solidFill>
                <a:latin typeface="Open Sans"/>
                <a:ea typeface="Open Sans"/>
                <a:cs typeface="Open Sans"/>
                <a:sym typeface="Open Sans"/>
              </a:rPr>
            </a:br>
            <a:r>
              <a:rPr lang="en-US" b="1" dirty="0">
                <a:solidFill>
                  <a:schemeClr val="tx1"/>
                </a:solidFill>
                <a:latin typeface="Open Sans"/>
                <a:ea typeface="Open Sans"/>
                <a:cs typeface="Open Sans"/>
                <a:sym typeface="Open Sans"/>
              </a:rPr>
              <a:t>Choose To Drink</a:t>
            </a:r>
            <a:endParaRPr b="1" dirty="0">
              <a:solidFill>
                <a:schemeClr val="tx1"/>
              </a:solidFill>
              <a:latin typeface="Open Sans"/>
              <a:ea typeface="Open Sans"/>
              <a:cs typeface="Open Sans"/>
              <a:sym typeface="Open Sans"/>
            </a:endParaRPr>
          </a:p>
        </p:txBody>
      </p:sp>
      <p:grpSp>
        <p:nvGrpSpPr>
          <p:cNvPr id="440" name="Google Shape;440;p18"/>
          <p:cNvGrpSpPr>
            <a:grpSpLocks/>
          </p:cNvGrpSpPr>
          <p:nvPr/>
        </p:nvGrpSpPr>
        <p:grpSpPr bwMode="white">
          <a:xfrm>
            <a:off x="660154" y="2788169"/>
            <a:ext cx="3964089" cy="3297615"/>
            <a:chOff x="5121802" y="5005871"/>
            <a:chExt cx="3579981" cy="1203000"/>
          </a:xfrm>
        </p:grpSpPr>
        <p:sp>
          <p:nvSpPr>
            <p:cNvPr id="441" name="Google Shape;441;p18"/>
            <p:cNvSpPr>
              <a:spLocks/>
            </p:cNvSpPr>
            <p:nvPr/>
          </p:nvSpPr>
          <p:spPr bwMode="white">
            <a:xfrm>
              <a:off x="5245424" y="5005871"/>
              <a:ext cx="3456359" cy="120300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850"/>
                <a:buFont typeface="Arial"/>
                <a:buNone/>
              </a:pPr>
              <a:r>
                <a:rPr lang="en-US" sz="900" b="1" i="0" u="none" dirty="0">
                  <a:solidFill>
                    <a:srgbClr val="3D4543"/>
                  </a:solidFill>
                  <a:latin typeface="Open Sans"/>
                  <a:ea typeface="Open Sans"/>
                  <a:cs typeface="Open Sans"/>
                  <a:sym typeface="Open Sans"/>
                </a:rPr>
                <a:t>Policy Tip</a:t>
              </a:r>
              <a:endParaRPr sz="9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850"/>
                <a:buFont typeface="Arial"/>
                <a:buNone/>
              </a:pPr>
              <a:r>
                <a:rPr lang="en-US" sz="900" b="0" i="0" u="none" dirty="0">
                  <a:solidFill>
                    <a:srgbClr val="3D4543"/>
                  </a:solidFill>
                  <a:latin typeface="Open Sans"/>
                  <a:ea typeface="Open Sans"/>
                  <a:cs typeface="Open Sans"/>
                  <a:sym typeface="Open Sans"/>
                </a:rPr>
                <a:t>Certain drinking locations — including campus pubs, off-campus house parties — have been shown to be associated with significant negative outcomes (EVERFI, 2012). The same study also indicated that certain locations (on-campus dances and concerts) have a greater relationship with sexual assault than other locations.</a:t>
              </a:r>
              <a:endParaRPr sz="9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850"/>
                <a:buFont typeface="Arial"/>
                <a:buNone/>
              </a:pPr>
              <a:r>
                <a:rPr lang="en-US" sz="900" b="0" i="0" u="none" dirty="0">
                  <a:solidFill>
                    <a:srgbClr val="3D4543"/>
                  </a:solidFill>
                  <a:latin typeface="Open Sans"/>
                  <a:ea typeface="Open Sans"/>
                  <a:cs typeface="Open Sans"/>
                  <a:sym typeface="Open Sans"/>
                </a:rPr>
                <a:t>A more recent study found students living off-campus (without parents) report significantly more frequent alcohol consumption, drinking larger quantities, more frequent heavy drinking, and a greater number of negative alcohol-related outcomes than students living on-campus (Benz et al., 2017).</a:t>
              </a:r>
              <a:endParaRPr sz="9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850"/>
                <a:buFont typeface="Arial"/>
                <a:buNone/>
              </a:pPr>
              <a:r>
                <a:rPr lang="en-US" sz="900" b="0" i="0" u="none" dirty="0">
                  <a:solidFill>
                    <a:srgbClr val="3D4543"/>
                  </a:solidFill>
                  <a:latin typeface="Open Sans"/>
                  <a:ea typeface="Open Sans"/>
                  <a:cs typeface="Open Sans"/>
                  <a:sym typeface="Open Sans"/>
                </a:rPr>
                <a:t>How can this research and drinking location data from your school inform housing and on-campus policy at your institution?</a:t>
              </a:r>
              <a:endParaRPr sz="900" b="0" i="0" u="none" dirty="0">
                <a:solidFill>
                  <a:srgbClr val="3D4543"/>
                </a:solidFill>
                <a:latin typeface="Open Sans"/>
                <a:ea typeface="Open Sans"/>
                <a:cs typeface="Open Sans"/>
                <a:sym typeface="Open Sans"/>
              </a:endParaRPr>
            </a:p>
          </p:txBody>
        </p:sp>
        <p:sp>
          <p:nvSpPr>
            <p:cNvPr id="442" name="Google Shape;442;p18"/>
            <p:cNvSpPr>
              <a:spLocks/>
            </p:cNvSpPr>
            <p:nvPr/>
          </p:nvSpPr>
          <p:spPr bwMode="white">
            <a:xfrm>
              <a:off x="5121802" y="5005871"/>
              <a:ext cx="137160" cy="1203000"/>
            </a:xfrm>
            <a:prstGeom prst="rect">
              <a:avLst/>
            </a:prstGeom>
            <a:solidFill>
              <a:schemeClr val="accen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400"/>
                <a:buFont typeface="Arial"/>
                <a:buNone/>
              </a:pPr>
              <a:endParaRPr sz="1400" b="0" i="0" u="none" dirty="0">
                <a:solidFill>
                  <a:schemeClr val="bg1"/>
                </a:solidFill>
                <a:latin typeface="Open Sans Light"/>
                <a:ea typeface="Open Sans Light"/>
                <a:cs typeface="Open Sans Light"/>
                <a:sym typeface="Open Sans Light"/>
              </a:endParaRPr>
            </a:p>
          </p:txBody>
        </p:sp>
      </p:grpSp>
      <p:sp>
        <p:nvSpPr>
          <p:cNvPr id="3" name="TextBox 2"/>
          <p:cNvSpPr txBox="1">
            <a:spLocks noChangeArrowheads="1"/>
          </p:cNvSpPr>
          <p:nvPr/>
        </p:nvSpPr>
        <p:spPr bwMode="white">
          <a:xfrm>
            <a:off x="5183188" y="6238434"/>
            <a:ext cx="6323012" cy="338554"/>
          </a:xfrm>
          <a:prstGeom prst="rect">
            <a:avLst/>
          </a:prstGeom>
          <a:noFill/>
          <a:ln>
            <a:headEnd type="none"/>
            <a:tailEnd type="none"/>
          </a:ln>
        </p:spPr>
        <p:txBody>
          <a:bodyPr wrap="square">
            <a:spAutoFit/>
          </a:bodyPr>
          <a:lstStyle/>
          <a:p>
            <a:pPr marL="0" indent="0" algn="l" defTabSz="914400" rtl="0">
              <a:lnSpc>
                <a:spcPct val="100000"/>
              </a:lnSpc>
              <a:spcBef>
                <a:spcPts val="0"/>
              </a:spcBef>
              <a:spcAft>
                <a:spcPts val="0"/>
              </a:spcAft>
              <a:buClr>
                <a:srgbClr val="000000"/>
              </a:buClr>
              <a:buSzPts val="1400"/>
              <a:buFont typeface="Arial"/>
              <a:buNone/>
              <a:tabLst/>
            </a:pPr>
            <a:r>
              <a:rPr lang="en-US" sz="800" b="1" i="0" u="sng" kern="0" spc="0" dirty="0">
                <a:ln>
                  <a:noFill/>
                </a:ln>
                <a:solidFill>
                  <a:srgbClr val="3D4543"/>
                </a:solidFill>
                <a:effectLst/>
                <a:uLnTx/>
                <a:uFillTx/>
                <a:latin typeface="Open Sans"/>
                <a:ea typeface="Open Sans"/>
                <a:cs typeface="Open Sans"/>
                <a:sym typeface="Open Sans"/>
              </a:rPr>
              <a:t>Note:</a:t>
            </a:r>
            <a:r>
              <a:rPr lang="en-US" sz="800" b="0" i="0" u="none" kern="0" spc="0" dirty="0">
                <a:ln>
                  <a:noFill/>
                </a:ln>
                <a:solidFill>
                  <a:srgbClr val="3D4543"/>
                </a:solidFill>
                <a:effectLst/>
                <a:uLnTx/>
                <a:uFillTx/>
                <a:latin typeface="Open Sans"/>
                <a:ea typeface="Open Sans"/>
                <a:cs typeface="Open Sans"/>
                <a:sym typeface="Open Sans"/>
              </a:rPr>
              <a:t> Percentages represent the students who chose each option in response to the question, “In the past two weeks when you consumed alcohol, where did you spend most of your time drinking?“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8" name="Google Shape;448;p19" descr="Why"/>
          <p:cNvGraphicFramePr/>
          <p:nvPr/>
        </p:nvGraphicFramePr>
        <p:xfrm>
          <a:off x="5183187" y="685800"/>
          <a:ext cx="6594562"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49" name="Google Shape;449;p19"/>
          <p:cNvSpPr>
            <a:spLocks noGrp="1"/>
          </p:cNvSpPr>
          <p:nvPr>
            <p:ph type="body" idx="1"/>
          </p:nvPr>
        </p:nvSpPr>
        <p:spPr bwMode="white">
          <a:xfrm>
            <a:off x="685801" y="1600200"/>
            <a:ext cx="3606800" cy="1548036"/>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rgbClr val="3D4543"/>
                </a:solidFill>
                <a:latin typeface="Open Sans"/>
                <a:ea typeface="Open Sans"/>
                <a:cs typeface="Open Sans"/>
                <a:sym typeface="Open Sans"/>
              </a:rPr>
              <a:t>Drinkers indicated their most important reasons for choosing to drink alcohol.</a:t>
            </a:r>
            <a:endParaRPr sz="12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r>
              <a:rPr lang="en-US" i="1" dirty="0">
                <a:solidFill>
                  <a:srgbClr val="3D4543"/>
                </a:solidFill>
                <a:latin typeface="Open Sans"/>
                <a:ea typeface="Open Sans"/>
                <a:cs typeface="Open Sans"/>
                <a:sym typeface="Open Sans"/>
              </a:rPr>
              <a:t>Follow-Up Survey (Survey 3), drinkers only, n = 175</a:t>
            </a:r>
            <a:endParaRPr i="1" dirty="0">
              <a:solidFill>
                <a:srgbClr val="3D4543"/>
              </a:solidFill>
              <a:latin typeface="Open Sans"/>
              <a:ea typeface="Open Sans"/>
              <a:cs typeface="Open Sans"/>
              <a:sym typeface="Open Sans"/>
            </a:endParaRPr>
          </a:p>
        </p:txBody>
      </p:sp>
      <p:sp>
        <p:nvSpPr>
          <p:cNvPr id="450" name="Google Shape;450;p19"/>
          <p:cNvSpPr>
            <a:spLocks noGrp="1"/>
          </p:cNvSpPr>
          <p:nvPr>
            <p:ph type="ftr" idx="11"/>
          </p:nvPr>
        </p:nvSpPr>
        <p:spPr bwMode="white">
          <a:xfrm>
            <a:off x="5183188" y="6168113"/>
            <a:ext cx="6058937" cy="277064"/>
          </a:xfrm>
          <a:prstGeom prst="rect">
            <a:avLst/>
          </a:prstGeom>
          <a:noFill/>
          <a:ln>
            <a:noFill/>
            <a:headEnd type="none"/>
            <a:tailEnd type="none"/>
          </a:ln>
        </p:spPr>
        <p:txBody>
          <a:bodyPr wrap="square" lIns="0" tIns="0" rIns="0" bIns="0" anchor="b">
            <a:noAutofit/>
          </a:bodyPr>
          <a:lstStyle/>
          <a:p>
            <a:pPr marL="0" indent="0" algn="l" rtl="0">
              <a:lnSpc>
                <a:spcPct val="100000"/>
              </a:lnSpc>
              <a:spcBef>
                <a:spcPts val="0"/>
              </a:spcBef>
              <a:spcAft>
                <a:spcPts val="0"/>
              </a:spcAft>
              <a:buSzPts val="1400"/>
              <a:buNone/>
            </a:pPr>
            <a:r>
              <a:rPr lang="en-US" sz="800" b="1" u="sng" dirty="0">
                <a:solidFill>
                  <a:srgbClr val="3D4543"/>
                </a:solidFill>
              </a:rPr>
              <a:t>Note:</a:t>
            </a:r>
            <a:r>
              <a:rPr lang="en-US" sz="800" dirty="0">
                <a:solidFill>
                  <a:srgbClr val="3D4543"/>
                </a:solidFill>
              </a:rPr>
              <a:t> Percentages represent the students who chose “Important” or “Very Important” in the Follow-Up Survey (Part Two). </a:t>
            </a:r>
            <a:endParaRPr sz="800" dirty="0">
              <a:solidFill>
                <a:srgbClr val="3D4543"/>
              </a:solidFill>
            </a:endParaRPr>
          </a:p>
        </p:txBody>
      </p:sp>
      <p:sp>
        <p:nvSpPr>
          <p:cNvPr id="451" name="Google Shape;451;p19"/>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19</a:t>
            </a:fld>
            <a:endParaRPr dirty="0"/>
          </a:p>
        </p:txBody>
      </p:sp>
      <p:sp>
        <p:nvSpPr>
          <p:cNvPr id="452" name="Google Shape;452;p19"/>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latin typeface="Open Sans"/>
                <a:ea typeface="Open Sans"/>
                <a:cs typeface="Open Sans"/>
                <a:sym typeface="Open Sans"/>
              </a:rPr>
              <a:t>Why Students </a:t>
            </a:r>
            <a:br>
              <a:rPr lang="en-US" b="1" dirty="0">
                <a:latin typeface="Open Sans"/>
                <a:ea typeface="Open Sans"/>
                <a:cs typeface="Open Sans"/>
                <a:sym typeface="Open Sans"/>
              </a:rPr>
            </a:br>
            <a:r>
              <a:rPr lang="en-US" b="1" dirty="0">
                <a:latin typeface="Open Sans"/>
                <a:ea typeface="Open Sans"/>
                <a:cs typeface="Open Sans"/>
                <a:sym typeface="Open Sans"/>
              </a:rPr>
              <a:t>Choose To Drink</a:t>
            </a:r>
            <a:endParaRPr b="1" dirty="0">
              <a:latin typeface="Open Sans"/>
              <a:ea typeface="Open Sans"/>
              <a:cs typeface="Open Sans"/>
              <a:sym typeface="Open Sans"/>
            </a:endParaRPr>
          </a:p>
        </p:txBody>
      </p:sp>
      <p:grpSp>
        <p:nvGrpSpPr>
          <p:cNvPr id="453" name="Google Shape;453;p19"/>
          <p:cNvGrpSpPr>
            <a:grpSpLocks/>
          </p:cNvGrpSpPr>
          <p:nvPr/>
        </p:nvGrpSpPr>
        <p:grpSpPr bwMode="white">
          <a:xfrm>
            <a:off x="660155" y="2834113"/>
            <a:ext cx="3579005" cy="3055701"/>
            <a:chOff x="5121802" y="5005871"/>
            <a:chExt cx="3579005" cy="1203000"/>
          </a:xfrm>
        </p:grpSpPr>
        <p:sp>
          <p:nvSpPr>
            <p:cNvPr id="454" name="Google Shape;454;p19"/>
            <p:cNvSpPr>
              <a:spLocks/>
            </p:cNvSpPr>
            <p:nvPr/>
          </p:nvSpPr>
          <p:spPr bwMode="white">
            <a:xfrm>
              <a:off x="5244448" y="5005871"/>
              <a:ext cx="3456359" cy="120300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100" b="1" i="0" u="none" dirty="0">
                  <a:solidFill>
                    <a:srgbClr val="3D4543"/>
                  </a:solidFill>
                  <a:latin typeface="Open Sans"/>
                  <a:ea typeface="Open Sans"/>
                  <a:cs typeface="Open Sans"/>
                  <a:sym typeface="Open Sans"/>
                </a:rPr>
                <a:t>Programming Tip</a:t>
              </a:r>
              <a:endParaRPr sz="1800" b="0" i="0" u="none" dirty="0">
                <a:solidFill>
                  <a:srgbClr val="3D4543"/>
                </a:solidFill>
                <a:latin typeface="Open Sans"/>
                <a:ea typeface="Open Sans"/>
                <a:cs typeface="Open Sans"/>
                <a:sym typeface="Open Sans"/>
              </a:endParaRPr>
            </a:p>
            <a:p>
              <a:pPr>
                <a:lnSpc>
                  <a:spcPct val="130000"/>
                </a:lnSpc>
                <a:spcBef>
                  <a:spcPts val="1200"/>
                </a:spcBef>
                <a:buSzPts val="900"/>
              </a:pPr>
              <a:r>
                <a:rPr lang="en-US" sz="1000" b="0" i="0" u="none" dirty="0">
                  <a:solidFill>
                    <a:srgbClr val="3D4543"/>
                  </a:solidFill>
                  <a:latin typeface="Open Sans"/>
                  <a:ea typeface="Open Sans"/>
                  <a:cs typeface="Open Sans"/>
                  <a:sym typeface="Open Sans"/>
                </a:rPr>
                <a:t>Reasons for consuming alcohol vary greatly for institutions and across different groups of students. Consider the reasons why students are choosing to drink and investigate whether those challenges can be met with other strategies for these students.</a:t>
              </a:r>
              <a:r>
                <a:rPr lang="en-US" sz="1000" dirty="0">
                  <a:solidFill>
                    <a:srgbClr val="3D4543"/>
                  </a:solidFill>
                  <a:latin typeface="Open Sans"/>
                  <a:ea typeface="Open Sans"/>
                  <a:cs typeface="Open Sans"/>
                  <a:sym typeface="Open Sans"/>
                </a:rPr>
                <a:t> </a:t>
              </a:r>
              <a:endParaRPr sz="1600" b="0" i="0" u="none" dirty="0">
                <a:solidFill>
                  <a:srgbClr val="3D4543"/>
                </a:solidFill>
                <a:latin typeface="Open Sans"/>
                <a:ea typeface="Open Sans"/>
                <a:cs typeface="Open Sans"/>
                <a:sym typeface="Open Sans"/>
              </a:endParaRPr>
            </a:p>
            <a:p>
              <a:pPr>
                <a:lnSpc>
                  <a:spcPct val="130000"/>
                </a:lnSpc>
                <a:spcBef>
                  <a:spcPts val="1200"/>
                </a:spcBef>
                <a:buSzPts val="900"/>
              </a:pPr>
              <a:r>
                <a:rPr lang="en-US" sz="1000" b="0" i="0" u="none" dirty="0">
                  <a:solidFill>
                    <a:srgbClr val="3D4543"/>
                  </a:solidFill>
                  <a:latin typeface="Open Sans"/>
                  <a:ea typeface="Open Sans"/>
                  <a:cs typeface="Open Sans"/>
                  <a:sym typeface="Open Sans"/>
                </a:rPr>
                <a:t>With </a:t>
              </a:r>
              <a:r>
                <a:rPr lang="en-US" sz="1000" dirty="0">
                  <a:solidFill>
                    <a:srgbClr val="3D4543"/>
                  </a:solidFill>
                  <a:latin typeface="Open Sans"/>
                  <a:ea typeface="Open Sans"/>
                  <a:cs typeface="Open Sans"/>
                  <a:sym typeface="Open Sans"/>
                </a:rPr>
                <a:t>your </a:t>
              </a:r>
              <a:r>
                <a:rPr lang="en-US" sz="1000" b="0" i="0" u="none" dirty="0">
                  <a:solidFill>
                    <a:srgbClr val="3D4543"/>
                  </a:solidFill>
                  <a:latin typeface="Open Sans"/>
                  <a:ea typeface="Open Sans"/>
                  <a:cs typeface="Open Sans"/>
                  <a:sym typeface="Open Sans"/>
                </a:rPr>
                <a:t>data, you can also explore whether certain reasons for drinking are associated with higher-risk drinking behaviors and negative outcomes. These reasons could be candidates to target with social norm campaigns or other prevention efforts.</a:t>
              </a:r>
              <a:endParaRPr sz="1600" b="0" i="0" u="none" dirty="0">
                <a:solidFill>
                  <a:srgbClr val="3D4543"/>
                </a:solidFill>
                <a:latin typeface="Open Sans"/>
                <a:ea typeface="Open Sans"/>
                <a:cs typeface="Open Sans"/>
                <a:sym typeface="Open Sans"/>
              </a:endParaRPr>
            </a:p>
          </p:txBody>
        </p:sp>
        <p:sp>
          <p:nvSpPr>
            <p:cNvPr id="455" name="Google Shape;455;p19"/>
            <p:cNvSpPr>
              <a:spLocks/>
            </p:cNvSpPr>
            <p:nvPr/>
          </p:nvSpPr>
          <p:spPr bwMode="white">
            <a:xfrm>
              <a:off x="5121802" y="5005871"/>
              <a:ext cx="137160" cy="1203000"/>
            </a:xfrm>
            <a:prstGeom prst="rect">
              <a:avLst/>
            </a:prstGeom>
            <a:solidFill>
              <a:srgbClr val="1F497D"/>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400"/>
                <a:buFont typeface="Arial"/>
                <a:buNone/>
              </a:pPr>
              <a:endParaRPr sz="1400" b="0" i="0" u="none" dirty="0">
                <a:solidFill>
                  <a:schemeClr val="bg1"/>
                </a:solidFill>
                <a:latin typeface="Open Sans Light"/>
                <a:ea typeface="Open Sans Light"/>
                <a:cs typeface="Open Sans Light"/>
                <a:sym typeface="Open Sans Ligh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Google Shape;198;p2"/>
          <p:cNvSpPr txBox="1">
            <a:spLocks noChangeArrowheads="1"/>
          </p:cNvSpPr>
          <p:nvPr/>
        </p:nvSpPr>
        <p:spPr bwMode="white">
          <a:xfrm>
            <a:off x="685800" y="404904"/>
            <a:ext cx="6097088" cy="292772"/>
          </a:xfrm>
          <a:prstGeom prst="rect">
            <a:avLst/>
          </a:prstGeom>
          <a:noFill/>
          <a:ln>
            <a:noFill/>
            <a:headEnd type="none"/>
            <a:tailEnd type="none"/>
          </a:ln>
        </p:spPr>
        <p:txBody>
          <a:bodyPr wrap="square" lIns="0" tIns="0" rIns="0" bIns="0" anchor="t">
            <a:noAutofit/>
          </a:bodyPr>
          <a:lstStyle/>
          <a:p>
            <a:pPr>
              <a:lnSpc>
                <a:spcPct val="150000"/>
              </a:lnSpc>
              <a:buClr>
                <a:schemeClr val="accent1"/>
              </a:buClr>
              <a:buSzPts val="1200"/>
            </a:pPr>
            <a:r>
              <a:rPr lang="en-US" sz="1200" b="1" i="0" u="none" dirty="0">
                <a:solidFill>
                  <a:srgbClr val="1C366B"/>
                </a:solidFill>
                <a:latin typeface="Open Sans"/>
                <a:ea typeface="Open Sans"/>
                <a:cs typeface="Open Sans"/>
                <a:sym typeface="Open Sans"/>
              </a:rPr>
              <a:t>Dear </a:t>
            </a:r>
            <a:r>
              <a:rPr lang="en-US" sz="1200" b="1" dirty="0">
                <a:solidFill>
                  <a:srgbClr val="1C366B"/>
                </a:solidFill>
                <a:latin typeface="Open Sans"/>
                <a:ea typeface="Open Sans"/>
                <a:cs typeface="Open Sans"/>
                <a:sym typeface="Open Sans"/>
              </a:rPr>
              <a:t>Georgia Institute of Technology</a:t>
            </a:r>
            <a:r>
              <a:rPr lang="en-US" sz="1200" b="1" i="0" u="none" dirty="0">
                <a:solidFill>
                  <a:srgbClr val="1C366B"/>
                </a:solidFill>
                <a:latin typeface="Open Sans"/>
                <a:ea typeface="Open Sans"/>
                <a:cs typeface="Open Sans"/>
                <a:sym typeface="Open Sans"/>
              </a:rPr>
              <a:t> </a:t>
            </a:r>
            <a:r>
              <a:rPr lang="en-US" sz="1200" b="1" dirty="0">
                <a:solidFill>
                  <a:srgbClr val="1C366B"/>
                </a:solidFill>
                <a:latin typeface="Open Sans"/>
                <a:ea typeface="Open Sans"/>
                <a:cs typeface="Open Sans"/>
                <a:sym typeface="Open Sans"/>
              </a:rPr>
              <a:t>Partner</a:t>
            </a:r>
            <a:r>
              <a:rPr lang="en-US" sz="1200" b="1" i="0" u="none" dirty="0">
                <a:solidFill>
                  <a:srgbClr val="1C366B"/>
                </a:solidFill>
                <a:latin typeface="Open Sans"/>
                <a:ea typeface="Open Sans"/>
                <a:cs typeface="Open Sans"/>
                <a:sym typeface="Open Sans"/>
              </a:rPr>
              <a:t>,</a:t>
            </a:r>
            <a:endParaRPr lang="en-US" sz="1400" b="0" i="0" u="none" dirty="0">
              <a:solidFill>
                <a:srgbClr val="1C366B"/>
              </a:solidFill>
              <a:latin typeface="Open Sans"/>
              <a:ea typeface="Open Sans"/>
              <a:cs typeface="Open Sans"/>
            </a:endParaRPr>
          </a:p>
        </p:txBody>
      </p:sp>
      <p:sp>
        <p:nvSpPr>
          <p:cNvPr id="6" name="Content Placeholder 5"/>
          <p:cNvSpPr txBox="1">
            <a:spLocks noChangeArrowheads="1"/>
          </p:cNvSpPr>
          <p:nvPr/>
        </p:nvSpPr>
        <p:spPr bwMode="white">
          <a:xfrm>
            <a:off x="685800" y="886001"/>
            <a:ext cx="10101649" cy="5347446"/>
          </a:xfrm>
          <a:prstGeom prst="rect">
            <a:avLst/>
          </a:prstGeom>
          <a:ln>
            <a:headEnd type="none"/>
            <a:tailEnd type="none"/>
          </a:ln>
        </p:spPr>
        <p:txBody>
          <a:bodyPr wrap="square" lIns="0" tIns="0" rIns="0" bIns="0" numCol="2" spcCol="45720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fontAlgn="base">
              <a:spcBef>
                <a:spcPts val="0"/>
              </a:spcBef>
              <a:spcAft>
                <a:spcPts val="0"/>
              </a:spcAft>
              <a:buNone/>
            </a:pPr>
            <a:r>
              <a:rPr lang="en-US" sz="1100" dirty="0">
                <a:solidFill>
                  <a:srgbClr val="222222"/>
                </a:solidFill>
                <a:effectLst/>
                <a:latin typeface="Open Sans"/>
                <a:ea typeface="Open Sans"/>
                <a:cs typeface="Open Sans"/>
              </a:rPr>
              <a:t>I am pleased to provide your 2023-24 Impact Report for </a:t>
            </a:r>
            <a:r>
              <a:rPr lang="en-US" sz="1100" i="1" dirty="0">
                <a:solidFill>
                  <a:srgbClr val="222222"/>
                </a:solidFill>
                <a:effectLst/>
                <a:latin typeface="Open Sans"/>
                <a:ea typeface="Open Sans"/>
                <a:cs typeface="Open Sans"/>
              </a:rPr>
              <a:t>AlcoholEdu for College</a:t>
            </a:r>
            <a:r>
              <a:rPr lang="en-US" sz="1100" dirty="0">
                <a:solidFill>
                  <a:srgbClr val="222222"/>
                </a:solidFill>
                <a:effectLst/>
                <a:latin typeface="Open Sans"/>
                <a:ea typeface="Open Sans"/>
                <a:cs typeface="Open Sans"/>
              </a:rPr>
              <a:t>. This year’s report includes key insights from your Vector Solutions program, demonstrating the impact of your investment in the health, safety, and well-being of your students.</a:t>
            </a:r>
            <a:endParaRPr lang="en-US" sz="1100" dirty="0">
              <a:effectLst/>
              <a:latin typeface="Open Sans"/>
              <a:ea typeface="Open Sans"/>
              <a:cs typeface="Open Sans"/>
            </a:endParaRPr>
          </a:p>
          <a:p>
            <a:pPr marL="0" indent="0" defTabSz="914400">
              <a:spcBef>
                <a:spcPts val="0"/>
              </a:spcBef>
              <a:spcAft>
                <a:spcPts val="0"/>
              </a:spcAft>
              <a:buNone/>
            </a:pPr>
            <a:endParaRPr lang="en-US" sz="1100" dirty="0">
              <a:effectLst/>
              <a:latin typeface="Open Sans"/>
              <a:ea typeface="Open Sans"/>
              <a:cs typeface="Open Sans"/>
            </a:endParaRPr>
          </a:p>
          <a:p>
            <a:pPr marL="0" indent="0" defTabSz="914400">
              <a:lnSpc>
                <a:spcPct val="107000"/>
              </a:lnSpc>
              <a:spcBef>
                <a:spcPts val="0"/>
              </a:spcBef>
              <a:buNone/>
            </a:pPr>
            <a:r>
              <a:rPr lang="en-US" sz="1100" dirty="0">
                <a:solidFill>
                  <a:srgbClr val="222222"/>
                </a:solidFill>
                <a:effectLst/>
                <a:latin typeface="Open Sans"/>
                <a:ea typeface="Open Sans"/>
                <a:cs typeface="Open Sans"/>
              </a:rPr>
              <a:t>As a public health professional, I think often about prevention as a process – not a program. We’ve built our courses and surveys to align with best practices and support you in the prevention process. Here are some guiding points and questions to help you make the most of your Vector data:</a:t>
            </a:r>
            <a:r>
              <a:rPr lang="en-US" sz="1100" dirty="0">
                <a:solidFill>
                  <a:srgbClr val="222222"/>
                </a:solidFill>
                <a:latin typeface="Open Sans"/>
                <a:ea typeface="Open Sans"/>
                <a:cs typeface="Open Sans"/>
              </a:rPr>
              <a:t> </a:t>
            </a:r>
            <a:endParaRPr lang="en-US" sz="1100" dirty="0">
              <a:solidFill>
                <a:srgbClr val="515859"/>
              </a:solidFill>
              <a:latin typeface="Open Sans"/>
              <a:ea typeface="Open Sans"/>
              <a:cs typeface="Open Sans"/>
            </a:endParaRPr>
          </a:p>
          <a:p>
            <a:pPr marL="0" indent="0" defTabSz="914400">
              <a:lnSpc>
                <a:spcPct val="107000"/>
              </a:lnSpc>
              <a:spcBef>
                <a:spcPts val="0"/>
              </a:spcBef>
              <a:buNone/>
            </a:pPr>
            <a:endParaRPr lang="en-US" sz="1100" dirty="0">
              <a:latin typeface="Open Sans"/>
              <a:ea typeface="Open Sans"/>
              <a:cs typeface="Open Sans"/>
            </a:endParaRPr>
          </a:p>
          <a:p>
            <a:pPr marL="0" indent="0" defTabSz="914400">
              <a:lnSpc>
                <a:spcPct val="107000"/>
              </a:lnSpc>
              <a:spcBef>
                <a:spcPts val="0"/>
              </a:spcBef>
              <a:spcAft>
                <a:spcPts val="0"/>
              </a:spcAft>
              <a:buNone/>
            </a:pPr>
            <a:r>
              <a:rPr lang="en-US" sz="1100" dirty="0">
                <a:solidFill>
                  <a:srgbClr val="222222"/>
                </a:solidFill>
                <a:effectLst/>
                <a:latin typeface="Open Sans"/>
                <a:ea typeface="Open Sans"/>
                <a:cs typeface="Open Sans"/>
              </a:rPr>
              <a:t>When it comes to safety and wellness, scale and impact matters. </a:t>
            </a:r>
            <a:r>
              <a:rPr lang="en-US" sz="1100" b="1" dirty="0">
                <a:solidFill>
                  <a:srgbClr val="222222"/>
                </a:solidFill>
                <a:effectLst/>
                <a:latin typeface="Open Sans"/>
                <a:ea typeface="Open Sans"/>
                <a:cs typeface="Open Sans"/>
              </a:rPr>
              <a:t>How are you highlighting the reach and results of your online programming to garner visibility and support for your work?</a:t>
            </a:r>
            <a:r>
              <a:rPr lang="en-US" sz="1100" dirty="0">
                <a:solidFill>
                  <a:srgbClr val="222222"/>
                </a:solidFill>
                <a:effectLst/>
                <a:latin typeface="Open Sans"/>
                <a:ea typeface="Open Sans"/>
                <a:cs typeface="Open Sans"/>
              </a:rPr>
              <a:t> Leading institutions share their data in cabinet-level briefs, in Annual Security Reports, in marketing and PR efforts, and even to support accreditation.</a:t>
            </a:r>
            <a:endParaRPr lang="en-US" sz="1100" dirty="0">
              <a:effectLst/>
              <a:latin typeface="Open Sans"/>
              <a:ea typeface="Open Sans"/>
              <a:cs typeface="Open Sans"/>
            </a:endParaRPr>
          </a:p>
          <a:p>
            <a:pPr marL="0" indent="0" defTabSz="914400">
              <a:lnSpc>
                <a:spcPct val="107000"/>
              </a:lnSpc>
              <a:spcBef>
                <a:spcPts val="0"/>
              </a:spcBef>
              <a:spcAft>
                <a:spcPts val="0"/>
              </a:spcAft>
              <a:buNone/>
            </a:pPr>
            <a:endParaRPr lang="en-US" sz="1100" dirty="0">
              <a:effectLst/>
              <a:latin typeface="Open Sans"/>
              <a:ea typeface="Open Sans"/>
              <a:cs typeface="Open Sans"/>
            </a:endParaRPr>
          </a:p>
          <a:p>
            <a:pPr marL="342900" indent="-342900" defTabSz="914400">
              <a:lnSpc>
                <a:spcPct val="107000"/>
              </a:lnSpc>
              <a:spcBef>
                <a:spcPts val="0"/>
              </a:spcBef>
              <a:buFont typeface="Symbol"/>
              <a:buChar char=""/>
            </a:pPr>
            <a:r>
              <a:rPr lang="en-US" sz="1100" dirty="0">
                <a:solidFill>
                  <a:srgbClr val="222222"/>
                </a:solidFill>
                <a:effectLst/>
                <a:latin typeface="Open Sans"/>
                <a:ea typeface="Open Sans"/>
                <a:cs typeface="Open Sans"/>
              </a:rPr>
              <a:t>Our courses and surveys address a range of factors that influence behavior change: knowledge and awareness, attitudes and beliefs, perceived outcomes, personal and social norms, behavioral skills, perceived behavioral control, and cues to action. </a:t>
            </a:r>
            <a:r>
              <a:rPr lang="en-US" sz="1100" b="1" dirty="0">
                <a:solidFill>
                  <a:srgbClr val="222222"/>
                </a:solidFill>
                <a:effectLst/>
                <a:latin typeface="Open Sans"/>
                <a:ea typeface="Open Sans"/>
                <a:cs typeface="Open Sans"/>
              </a:rPr>
              <a:t>How can these data inform where to focus additional resources (and where to pull back)?</a:t>
            </a:r>
            <a:r>
              <a:rPr lang="en-US" sz="1100" b="1" dirty="0">
                <a:solidFill>
                  <a:srgbClr val="222222"/>
                </a:solidFill>
                <a:latin typeface="Open Sans"/>
                <a:ea typeface="Open Sans"/>
                <a:cs typeface="Open Sans"/>
              </a:rPr>
              <a:t> </a:t>
            </a:r>
            <a:endParaRPr lang="en-US" sz="1100" dirty="0">
              <a:effectLst/>
              <a:latin typeface="Open Sans"/>
              <a:ea typeface="Open Sans"/>
              <a:cs typeface="Open Sans"/>
            </a:endParaRPr>
          </a:p>
          <a:p>
            <a:pPr marL="0" indent="0" defTabSz="914400">
              <a:lnSpc>
                <a:spcPct val="107000"/>
              </a:lnSpc>
              <a:spcBef>
                <a:spcPts val="0"/>
              </a:spcBef>
              <a:spcAft>
                <a:spcPts val="0"/>
              </a:spcAft>
              <a:buNone/>
            </a:pPr>
            <a:endParaRPr lang="en-US" sz="1100" dirty="0">
              <a:effectLst/>
              <a:latin typeface="Open Sans"/>
              <a:ea typeface="Open Sans"/>
              <a:cs typeface="Open Sans"/>
            </a:endParaRPr>
          </a:p>
          <a:p>
            <a:pPr marL="342900" indent="-342900" defTabSz="914400">
              <a:lnSpc>
                <a:spcPct val="107000"/>
              </a:lnSpc>
              <a:spcBef>
                <a:spcPts val="0"/>
              </a:spcBef>
              <a:buFont typeface="Symbol"/>
              <a:buChar char=""/>
            </a:pPr>
            <a:r>
              <a:rPr lang="en-US" sz="1100" dirty="0">
                <a:solidFill>
                  <a:srgbClr val="222222"/>
                </a:solidFill>
                <a:effectLst/>
                <a:latin typeface="Open Sans"/>
                <a:ea typeface="Open Sans"/>
                <a:cs typeface="Open Sans"/>
              </a:rPr>
              <a:t>Most learners have incredibly positive attitudes and behaviors related to issues of wellness and safety, even before training. Overcoming *inaction* of those who want to make a difference in unsafe situations can be even more powerful than focusing on individual actions of those committing harm. </a:t>
            </a:r>
            <a:r>
              <a:rPr lang="en-US" sz="1100" b="1" dirty="0">
                <a:solidFill>
                  <a:srgbClr val="222222"/>
                </a:solidFill>
                <a:effectLst/>
                <a:latin typeface="Open Sans"/>
                <a:ea typeface="Open Sans"/>
                <a:cs typeface="Open Sans"/>
              </a:rPr>
              <a:t>How can you leverage your data to elevate and empower the “healthy majority” as changemakers?</a:t>
            </a:r>
            <a:r>
              <a:rPr lang="en-US" sz="1100" dirty="0">
                <a:solidFill>
                  <a:srgbClr val="222222"/>
                </a:solidFill>
                <a:latin typeface="Open Sans"/>
                <a:ea typeface="Open Sans"/>
                <a:cs typeface="Open Sans"/>
              </a:rPr>
              <a:t> </a:t>
            </a:r>
            <a:endParaRPr lang="en-US" sz="1100" dirty="0">
              <a:effectLst/>
              <a:latin typeface="Open Sans"/>
              <a:ea typeface="Open Sans"/>
              <a:cs typeface="Open Sans"/>
            </a:endParaRPr>
          </a:p>
          <a:p>
            <a:pPr marL="0" indent="0" defTabSz="914400">
              <a:lnSpc>
                <a:spcPct val="107000"/>
              </a:lnSpc>
              <a:spcBef>
                <a:spcPts val="0"/>
              </a:spcBef>
              <a:spcAft>
                <a:spcPts val="0"/>
              </a:spcAft>
              <a:buNone/>
            </a:pPr>
            <a:endParaRPr lang="en-US" sz="1100" dirty="0">
              <a:effectLst/>
              <a:latin typeface="Open Sans"/>
              <a:ea typeface="Open Sans"/>
              <a:cs typeface="Open Sans"/>
            </a:endParaRPr>
          </a:p>
          <a:p>
            <a:pPr marL="342900" indent="-342900" defTabSz="914400">
              <a:lnSpc>
                <a:spcPct val="107000"/>
              </a:lnSpc>
              <a:spcBef>
                <a:spcPts val="0"/>
              </a:spcBef>
              <a:buFont typeface="Symbol"/>
              <a:buChar char=""/>
            </a:pPr>
            <a:r>
              <a:rPr lang="en-US" sz="1100" dirty="0">
                <a:solidFill>
                  <a:srgbClr val="222222"/>
                </a:solidFill>
                <a:effectLst/>
                <a:latin typeface="Open Sans"/>
                <a:ea typeface="Open Sans"/>
                <a:cs typeface="Open Sans"/>
              </a:rPr>
              <a:t>Are you adding custom survey questions in your courses? Are you using disaggregated survey data to conduct additional analyses (e.g., exploring differences based on demographic sub-groups)? *</a:t>
            </a:r>
            <a:r>
              <a:rPr lang="en-US" sz="1100" dirty="0">
                <a:solidFill>
                  <a:srgbClr val="222222"/>
                </a:solidFill>
                <a:latin typeface="Open Sans"/>
                <a:ea typeface="Open Sans"/>
                <a:cs typeface="Open Sans"/>
              </a:rPr>
              <a:t> </a:t>
            </a:r>
            <a:endParaRPr lang="en-US" sz="1100" dirty="0">
              <a:effectLst/>
              <a:latin typeface="Open Sans"/>
              <a:ea typeface="Open Sans"/>
              <a:cs typeface="Open Sans"/>
            </a:endParaRPr>
          </a:p>
          <a:p>
            <a:pPr marL="0" indent="0" defTabSz="914400">
              <a:spcBef>
                <a:spcPts val="0"/>
              </a:spcBef>
              <a:spcAft>
                <a:spcPts val="0"/>
              </a:spcAft>
              <a:buNone/>
            </a:pPr>
            <a:endParaRPr lang="en-US" sz="1100" dirty="0">
              <a:latin typeface="Open Sans"/>
              <a:ea typeface="Open Sans"/>
              <a:cs typeface="Open Sans"/>
            </a:endParaRPr>
          </a:p>
          <a:p>
            <a:pPr marL="0" indent="0" defTabSz="914400">
              <a:spcBef>
                <a:spcPts val="0"/>
              </a:spcBef>
              <a:spcAft>
                <a:spcPts val="0"/>
              </a:spcAft>
              <a:buNone/>
            </a:pPr>
            <a:r>
              <a:rPr lang="en-US" sz="1100" dirty="0">
                <a:solidFill>
                  <a:srgbClr val="222222"/>
                </a:solidFill>
                <a:effectLst/>
                <a:latin typeface="Open Sans"/>
                <a:ea typeface="Open Sans"/>
                <a:cs typeface="Open Sans"/>
              </a:rPr>
              <a:t>The scalable reach and data from your Vector Solutions programs can be a springboard to more informed and effective engagement with your community. As you delve into the insights in this Impact Report, consider strategic ways to utilize these data to strengthen the prevention process at your institution.</a:t>
            </a:r>
            <a:endParaRPr lang="en-US" sz="1100" dirty="0">
              <a:effectLst/>
              <a:latin typeface="Open Sans"/>
              <a:ea typeface="Open Sans"/>
              <a:cs typeface="Open Sans"/>
            </a:endParaRPr>
          </a:p>
          <a:p>
            <a:pPr marL="0" indent="0" defTabSz="914400">
              <a:spcBef>
                <a:spcPts val="0"/>
              </a:spcBef>
              <a:spcAft>
                <a:spcPts val="0"/>
              </a:spcAft>
              <a:buNone/>
            </a:pPr>
            <a:endParaRPr lang="en-US" sz="1100" dirty="0">
              <a:solidFill>
                <a:srgbClr val="222222"/>
              </a:solidFill>
              <a:effectLst/>
              <a:latin typeface="Open Sans"/>
              <a:ea typeface="Open Sans"/>
              <a:cs typeface="Open Sans"/>
            </a:endParaRPr>
          </a:p>
          <a:p>
            <a:pPr marL="0" indent="0" defTabSz="914400">
              <a:spcBef>
                <a:spcPts val="0"/>
              </a:spcBef>
              <a:spcAft>
                <a:spcPts val="0"/>
              </a:spcAft>
              <a:buNone/>
            </a:pPr>
            <a:r>
              <a:rPr lang="en-US" sz="1100" dirty="0">
                <a:solidFill>
                  <a:srgbClr val="222222"/>
                </a:solidFill>
                <a:effectLst/>
                <a:latin typeface="Open Sans"/>
                <a:ea typeface="Open Sans"/>
                <a:cs typeface="Open Sans"/>
              </a:rPr>
              <a:t>Your partner in prevention,</a:t>
            </a:r>
            <a:endParaRPr lang="en-US" sz="1100" dirty="0">
              <a:effectLst/>
              <a:latin typeface="Open Sans"/>
              <a:ea typeface="Open Sans"/>
              <a:cs typeface="Open Sans"/>
            </a:endParaRPr>
          </a:p>
          <a:p>
            <a:pPr marL="0" indent="0" defTabSz="914400">
              <a:lnSpc>
                <a:spcPct val="150000"/>
              </a:lnSpc>
              <a:spcAft>
                <a:spcPct val="0"/>
              </a:spcAft>
              <a:buClrTx/>
              <a:buNone/>
            </a:pPr>
            <a:endParaRPr lang="en-US" altLang="en-US" sz="1100" dirty="0">
              <a:solidFill>
                <a:srgbClr val="222222"/>
              </a:solidFill>
              <a:latin typeface="Open Sans"/>
              <a:ea typeface="Open Sans"/>
              <a:cs typeface="Open Sans"/>
            </a:endParaRPr>
          </a:p>
          <a:p>
            <a:pPr marL="0" indent="0" defTabSz="914400">
              <a:lnSpc>
                <a:spcPct val="150000"/>
              </a:lnSpc>
              <a:spcAft>
                <a:spcPct val="0"/>
              </a:spcAft>
              <a:buClrTx/>
              <a:buNone/>
            </a:pPr>
            <a:endParaRPr lang="en-US" altLang="en-US" sz="1100" dirty="0">
              <a:solidFill>
                <a:srgbClr val="222222"/>
              </a:solidFill>
              <a:latin typeface="Open Sans"/>
              <a:ea typeface="Open Sans"/>
              <a:cs typeface="Open Sans"/>
            </a:endParaRPr>
          </a:p>
          <a:p>
            <a:pPr marL="0" indent="0" defTabSz="914400">
              <a:lnSpc>
                <a:spcPct val="100000"/>
              </a:lnSpc>
              <a:spcBef>
                <a:spcPts val="0"/>
              </a:spcBef>
              <a:buNone/>
            </a:pPr>
            <a:r>
              <a:rPr lang="en-US" sz="1100" dirty="0">
                <a:latin typeface="Open Sans"/>
                <a:ea typeface="Open Sans"/>
                <a:cs typeface="Open Sans"/>
              </a:rPr>
              <a:t>Rob Buelow</a:t>
            </a:r>
          </a:p>
          <a:p>
            <a:pPr marL="0" indent="0" defTabSz="914400">
              <a:lnSpc>
                <a:spcPct val="100000"/>
              </a:lnSpc>
              <a:spcBef>
                <a:spcPts val="0"/>
              </a:spcBef>
              <a:buNone/>
            </a:pPr>
            <a:r>
              <a:rPr lang="en-US" sz="1100" dirty="0">
                <a:latin typeface="Open Sans"/>
                <a:ea typeface="Open Sans"/>
                <a:cs typeface="Open Sans"/>
              </a:rPr>
              <a:t>VP and General Manager, Education</a:t>
            </a:r>
          </a:p>
          <a:p>
            <a:pPr marL="0" indent="0" defTabSz="914400">
              <a:lnSpc>
                <a:spcPct val="100000"/>
              </a:lnSpc>
              <a:spcBef>
                <a:spcPts val="0"/>
              </a:spcBef>
              <a:buNone/>
            </a:pPr>
            <a:r>
              <a:rPr lang="en-US" sz="1100" dirty="0">
                <a:latin typeface="Open Sans"/>
                <a:ea typeface="Open Sans"/>
                <a:cs typeface="Open Sans"/>
              </a:rPr>
              <a:t>Vector Solutions</a:t>
            </a:r>
          </a:p>
          <a:p>
            <a:pPr marL="0" indent="0" defTabSz="914400">
              <a:lnSpc>
                <a:spcPct val="100000"/>
              </a:lnSpc>
              <a:spcBef>
                <a:spcPts val="0"/>
              </a:spcBef>
              <a:buNone/>
            </a:pPr>
            <a:endParaRPr lang="en-US" sz="1100" dirty="0">
              <a:latin typeface="Open Sans"/>
              <a:ea typeface="Open Sans"/>
              <a:cs typeface="Open Sans"/>
            </a:endParaRPr>
          </a:p>
          <a:p>
            <a:pPr marL="0" indent="0" defTabSz="914400">
              <a:lnSpc>
                <a:spcPct val="100000"/>
              </a:lnSpc>
              <a:buNone/>
            </a:pPr>
            <a:r>
              <a:rPr lang="en-US" sz="1100" i="1" dirty="0">
                <a:latin typeface="Open Sans"/>
                <a:ea typeface="Open Sans"/>
                <a:cs typeface="Open Sans"/>
              </a:rPr>
              <a:t>* Reach out to your Vector Solutions representative with questions about capabilities available to your institution.</a:t>
            </a:r>
          </a:p>
        </p:txBody>
      </p:sp>
      <p:pic>
        <p:nvPicPr>
          <p:cNvPr id="7" name="Picture 6"/>
          <p:cNvPicPr>
            <a:picLocks noChangeAspect="1"/>
          </p:cNvPicPr>
          <p:nvPr/>
        </p:nvPicPr>
        <p:blipFill>
          <a:blip r:embed="rId3">
            <a:lum/>
            <a:extLst>
              <a:ext uri="{BEBA8EAE-BF5A-486C-A8C5-ECC9F3942E4B}">
                <a14:imgProps xmlns:a14="http://schemas.microsoft.com/office/drawing/2010/main">
                  <a14:imgLayer r:embed="rId4">
                    <a14:imgEffect>
                      <a14:colorTemperature colorTemp="9546"/>
                    </a14:imgEffect>
                    <a14:imgEffect>
                      <a14:saturation sat="357000"/>
                    </a14:imgEffect>
                  </a14:imgLayer>
                </a14:imgProps>
              </a:ext>
            </a:extLst>
          </a:blip>
          <a:srcRect/>
          <a:stretch>
            <a:fillRect/>
          </a:stretch>
        </p:blipFill>
        <p:spPr bwMode="white">
          <a:xfrm>
            <a:off x="6001175" y="3899761"/>
            <a:ext cx="1125528" cy="548788"/>
          </a:xfrm>
          <a:prstGeom prst="rect">
            <a:avLst/>
          </a:prstGeom>
          <a:ln>
            <a:headEnd type="none"/>
            <a:tailEnd type="none"/>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Google Shape;461;p20"/>
          <p:cNvSpPr>
            <a:spLocks noGrp="1"/>
          </p:cNvSpPr>
          <p:nvPr>
            <p:ph type="body" idx="1"/>
          </p:nvPr>
        </p:nvSpPr>
        <p:spPr bwMode="white">
          <a:xfrm>
            <a:off x="685801" y="1600199"/>
            <a:ext cx="3606800" cy="1590995"/>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400" dirty="0">
                <a:solidFill>
                  <a:srgbClr val="3D4543"/>
                </a:solidFill>
                <a:latin typeface="Open Sans"/>
                <a:ea typeface="Open Sans"/>
                <a:cs typeface="Open Sans"/>
                <a:sym typeface="Open Sans"/>
              </a:rPr>
              <a:t>Both drinkers and nondrinkers indicated their most important reasons for choosing whether or not to drink alcohol.</a:t>
            </a:r>
            <a:endParaRPr sz="1400"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None/>
            </a:pPr>
            <a:r>
              <a:rPr lang="en-US" i="1" dirty="0">
                <a:solidFill>
                  <a:srgbClr val="3D4543"/>
                </a:solidFill>
                <a:latin typeface="Open Sans"/>
                <a:ea typeface="Open Sans"/>
                <a:cs typeface="Open Sans"/>
                <a:sym typeface="Open Sans"/>
              </a:rPr>
              <a:t>Follow-Up Survey (Survey 3), nondrinkers, </a:t>
            </a:r>
            <a:br>
              <a:rPr lang="en-US" i="1" dirty="0">
                <a:solidFill>
                  <a:srgbClr val="3D4543"/>
                </a:solidFill>
                <a:latin typeface="Open Sans"/>
                <a:ea typeface="Open Sans"/>
                <a:cs typeface="Open Sans"/>
                <a:sym typeface="Open Sans"/>
              </a:rPr>
            </a:br>
            <a:r>
              <a:rPr lang="en-US" i="1" dirty="0">
                <a:solidFill>
                  <a:srgbClr val="3D4543"/>
                </a:solidFill>
                <a:latin typeface="Open Sans"/>
                <a:ea typeface="Open Sans"/>
                <a:cs typeface="Open Sans"/>
                <a:sym typeface="Open Sans"/>
              </a:rPr>
              <a:t>n = 1,421 and drinkers, n = 175</a:t>
            </a:r>
            <a:endParaRPr sz="1050" i="1" dirty="0">
              <a:solidFill>
                <a:srgbClr val="3D4543"/>
              </a:solidFill>
              <a:latin typeface="Open Sans"/>
              <a:ea typeface="Open Sans"/>
              <a:cs typeface="Open Sans"/>
              <a:sym typeface="Open Sans"/>
            </a:endParaRPr>
          </a:p>
        </p:txBody>
      </p:sp>
      <p:sp>
        <p:nvSpPr>
          <p:cNvPr id="462" name="Google Shape;462;p20"/>
          <p:cNvSpPr>
            <a:spLocks noGrp="1"/>
          </p:cNvSpPr>
          <p:nvPr>
            <p:ph type="ftr" idx="11"/>
          </p:nvPr>
        </p:nvSpPr>
        <p:spPr bwMode="white">
          <a:xfrm>
            <a:off x="5183188" y="6162210"/>
            <a:ext cx="6164459" cy="313763"/>
          </a:xfrm>
          <a:prstGeom prst="rect">
            <a:avLst/>
          </a:prstGeom>
          <a:noFill/>
          <a:ln>
            <a:noFill/>
            <a:headEnd type="none"/>
            <a:tailEnd type="none"/>
          </a:ln>
        </p:spPr>
        <p:txBody>
          <a:bodyPr wrap="square" lIns="0" tIns="0" rIns="0" bIns="0" anchor="b">
            <a:noAutofit/>
          </a:bodyPr>
          <a:lstStyle/>
          <a:p>
            <a:pPr marL="0" indent="0" algn="l" rtl="0">
              <a:lnSpc>
                <a:spcPct val="100000"/>
              </a:lnSpc>
              <a:spcBef>
                <a:spcPts val="0"/>
              </a:spcBef>
              <a:spcAft>
                <a:spcPts val="0"/>
              </a:spcAft>
              <a:buSzPts val="1400"/>
              <a:buNone/>
            </a:pPr>
            <a:r>
              <a:rPr lang="en-US" sz="800" b="1" u="sng" dirty="0">
                <a:solidFill>
                  <a:srgbClr val="3D4543"/>
                </a:solidFill>
              </a:rPr>
              <a:t>Notes:</a:t>
            </a:r>
            <a:r>
              <a:rPr lang="en-US" sz="800" dirty="0">
                <a:solidFill>
                  <a:srgbClr val="3D4543"/>
                </a:solidFill>
              </a:rPr>
              <a:t> Percentages represent the students who chose “Important” or “Very Important” in the Follow-Up Survey (Part Two). </a:t>
            </a:r>
          </a:p>
          <a:p>
            <a:pPr marL="0" indent="0" algn="l" rtl="0">
              <a:lnSpc>
                <a:spcPct val="100000"/>
              </a:lnSpc>
              <a:spcBef>
                <a:spcPts val="0"/>
              </a:spcBef>
              <a:spcAft>
                <a:spcPts val="0"/>
              </a:spcAft>
              <a:buSzPts val="1400"/>
              <a:buNone/>
            </a:pPr>
            <a:r>
              <a:rPr lang="en-US" sz="800" dirty="0">
                <a:solidFill>
                  <a:srgbClr val="3D4543"/>
                </a:solidFill>
              </a:rPr>
              <a:t>Non-drinkers includes abstainers and non-drinkers.</a:t>
            </a:r>
            <a:endParaRPr dirty="0">
              <a:solidFill>
                <a:srgbClr val="3D4543"/>
              </a:solidFill>
            </a:endParaRPr>
          </a:p>
        </p:txBody>
      </p:sp>
      <p:sp>
        <p:nvSpPr>
          <p:cNvPr id="463" name="Google Shape;463;p20"/>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20</a:t>
            </a:fld>
            <a:endParaRPr dirty="0"/>
          </a:p>
        </p:txBody>
      </p:sp>
      <p:sp>
        <p:nvSpPr>
          <p:cNvPr id="464" name="Google Shape;464;p20"/>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chemeClr val="tx1"/>
                </a:solidFill>
                <a:latin typeface="Open Sans"/>
                <a:ea typeface="Open Sans"/>
                <a:cs typeface="Open Sans"/>
                <a:sym typeface="Open Sans"/>
              </a:rPr>
              <a:t>Why Students</a:t>
            </a:r>
            <a:br>
              <a:rPr lang="en-US" b="1" dirty="0">
                <a:solidFill>
                  <a:schemeClr val="tx1"/>
                </a:solidFill>
                <a:latin typeface="Open Sans"/>
                <a:ea typeface="Open Sans"/>
                <a:cs typeface="Open Sans"/>
                <a:sym typeface="Open Sans"/>
              </a:rPr>
            </a:br>
            <a:r>
              <a:rPr lang="en-US" b="1" dirty="0">
                <a:solidFill>
                  <a:schemeClr val="tx1"/>
                </a:solidFill>
                <a:latin typeface="Open Sans"/>
                <a:ea typeface="Open Sans"/>
                <a:cs typeface="Open Sans"/>
                <a:sym typeface="Open Sans"/>
              </a:rPr>
              <a:t>Choose Not To Drink</a:t>
            </a:r>
            <a:endParaRPr b="1" dirty="0">
              <a:solidFill>
                <a:schemeClr val="tx1"/>
              </a:solidFill>
              <a:latin typeface="Open Sans"/>
              <a:ea typeface="Open Sans"/>
              <a:cs typeface="Open Sans"/>
              <a:sym typeface="Open Sans"/>
            </a:endParaRPr>
          </a:p>
        </p:txBody>
      </p:sp>
      <p:graphicFrame>
        <p:nvGraphicFramePr>
          <p:cNvPr id="465" name="Google Shape;465;p20" descr="slide9WhyNot"/>
          <p:cNvGraphicFramePr/>
          <p:nvPr/>
        </p:nvGraphicFramePr>
        <p:xfrm>
          <a:off x="5183188" y="429319"/>
          <a:ext cx="6323012" cy="5486400"/>
        </p:xfrm>
        <a:graphic>
          <a:graphicData uri="http://schemas.openxmlformats.org/drawingml/2006/chart">
            <c:chart xmlns:c="http://schemas.openxmlformats.org/drawingml/2006/chart" xmlns:r="http://schemas.openxmlformats.org/officeDocument/2006/relationships" r:id="rId3"/>
          </a:graphicData>
        </a:graphic>
      </p:graphicFrame>
      <p:grpSp>
        <p:nvGrpSpPr>
          <p:cNvPr id="466" name="Google Shape;466;p20"/>
          <p:cNvGrpSpPr>
            <a:grpSpLocks/>
          </p:cNvGrpSpPr>
          <p:nvPr/>
        </p:nvGrpSpPr>
        <p:grpSpPr bwMode="white">
          <a:xfrm>
            <a:off x="687049" y="3426706"/>
            <a:ext cx="3593519" cy="2502149"/>
            <a:chOff x="5121802" y="5005871"/>
            <a:chExt cx="3593519" cy="1203000"/>
          </a:xfrm>
        </p:grpSpPr>
        <p:sp>
          <p:nvSpPr>
            <p:cNvPr id="467" name="Google Shape;467;p20"/>
            <p:cNvSpPr>
              <a:spLocks/>
            </p:cNvSpPr>
            <p:nvPr/>
          </p:nvSpPr>
          <p:spPr bwMode="white">
            <a:xfrm>
              <a:off x="5258962" y="5005871"/>
              <a:ext cx="3456359" cy="120300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100" b="1" i="0" u="none" dirty="0">
                  <a:solidFill>
                    <a:srgbClr val="3D4543"/>
                  </a:solidFill>
                  <a:latin typeface="Open Sans"/>
                  <a:ea typeface="Open Sans"/>
                  <a:cs typeface="Open Sans"/>
                  <a:sym typeface="Open Sans"/>
                </a:rPr>
                <a:t>Programming Tip</a:t>
              </a:r>
              <a:endParaRPr sz="18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“It would be far easier to increase the salience of existing reasons that drinkers have for restricting their alcohol use than to win their endorsement of still additional reasons that are primarily endorsed by abstainers (Huang et al., 2011).” Which reasons are most endorsed by drinkers on your campus? By nondrinkers? Consider those when designing campaigns focused on behavioral decision making for each of these groups of students. </a:t>
              </a:r>
              <a:endParaRPr sz="1600" b="0" i="0" u="none" dirty="0">
                <a:solidFill>
                  <a:srgbClr val="3D4543"/>
                </a:solidFill>
                <a:latin typeface="Open Sans"/>
                <a:ea typeface="Open Sans"/>
                <a:cs typeface="Open Sans"/>
                <a:sym typeface="Open Sans"/>
              </a:endParaRPr>
            </a:p>
          </p:txBody>
        </p:sp>
        <p:sp>
          <p:nvSpPr>
            <p:cNvPr id="468" name="Google Shape;468;p20"/>
            <p:cNvSpPr>
              <a:spLocks/>
            </p:cNvSpPr>
            <p:nvPr/>
          </p:nvSpPr>
          <p:spPr bwMode="white">
            <a:xfrm>
              <a:off x="5121802" y="5005871"/>
              <a:ext cx="137160" cy="1203000"/>
            </a:xfrm>
            <a:prstGeom prst="rect">
              <a:avLst/>
            </a:prstGeom>
            <a:solidFill>
              <a:srgbClr val="4F81BD"/>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400"/>
                <a:buFont typeface="Arial"/>
                <a:buNone/>
              </a:pPr>
              <a:endParaRPr sz="1400" b="0" i="0" u="none" dirty="0">
                <a:solidFill>
                  <a:schemeClr val="bg1"/>
                </a:solidFill>
                <a:latin typeface="Open Sans Light"/>
                <a:ea typeface="Open Sans Light"/>
                <a:cs typeface="Open Sans Light"/>
                <a:sym typeface="Open Sans Light"/>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4" name="Google Shape;474;p21"/>
          <p:cNvGraphicFramePr/>
          <p:nvPr/>
        </p:nvGraphicFramePr>
        <p:xfrm>
          <a:off x="4998537" y="515501"/>
          <a:ext cx="6514322"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475" name="Google Shape;475;p21"/>
          <p:cNvSpPr>
            <a:spLocks noGrp="1"/>
          </p:cNvSpPr>
          <p:nvPr>
            <p:ph type="body" idx="1"/>
          </p:nvPr>
        </p:nvSpPr>
        <p:spPr bwMode="white">
          <a:xfrm>
            <a:off x="685800" y="1600200"/>
            <a:ext cx="3606800" cy="1658501"/>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chemeClr val="bg2"/>
                </a:solidFill>
              </a:rPr>
              <a:t>These are some of the most common risk-related drinking behaviors reported by your students who had a drink in the two weeks prior to taking the Follow-Up Survey.</a:t>
            </a:r>
            <a:endParaRPr sz="1200" dirty="0">
              <a:solidFill>
                <a:schemeClr val="bg2"/>
              </a:solidFill>
            </a:endParaRPr>
          </a:p>
          <a:p>
            <a:pPr marL="0" indent="0" algn="l" rtl="0">
              <a:lnSpc>
                <a:spcPct val="130000"/>
              </a:lnSpc>
              <a:spcBef>
                <a:spcPts val="1200"/>
              </a:spcBef>
              <a:spcAft>
                <a:spcPts val="0"/>
              </a:spcAft>
              <a:buClr>
                <a:schemeClr val="tx1"/>
              </a:buClr>
              <a:buSzPts val="1200"/>
              <a:buNone/>
            </a:pPr>
            <a:r>
              <a:rPr lang="en-US" i="1" dirty="0">
                <a:solidFill>
                  <a:schemeClr val="bg2"/>
                </a:solidFill>
              </a:rPr>
              <a:t>Follow-Up Survey, drinkers only, n = 175</a:t>
            </a:r>
            <a:endParaRPr i="1" dirty="0">
              <a:solidFill>
                <a:schemeClr val="bg2"/>
              </a:solidFill>
            </a:endParaRPr>
          </a:p>
          <a:p>
            <a:pPr marL="0" indent="0" algn="l" rtl="0">
              <a:lnSpc>
                <a:spcPct val="130000"/>
              </a:lnSpc>
              <a:spcBef>
                <a:spcPts val="1200"/>
              </a:spcBef>
              <a:spcAft>
                <a:spcPts val="0"/>
              </a:spcAft>
              <a:buClr>
                <a:schemeClr val="tx1"/>
              </a:buClr>
              <a:buSzPts val="1200"/>
              <a:buNone/>
            </a:pPr>
            <a:endParaRPr dirty="0">
              <a:solidFill>
                <a:srgbClr val="3D4543"/>
              </a:solidFill>
            </a:endParaRPr>
          </a:p>
        </p:txBody>
      </p:sp>
      <p:sp>
        <p:nvSpPr>
          <p:cNvPr id="476" name="Google Shape;476;p21"/>
          <p:cNvSpPr>
            <a:spLocks noGrp="1"/>
          </p:cNvSpPr>
          <p:nvPr>
            <p:ph type="ftr" idx="11"/>
          </p:nvPr>
        </p:nvSpPr>
        <p:spPr bwMode="white">
          <a:xfrm>
            <a:off x="5268144" y="6159225"/>
            <a:ext cx="6153100" cy="183274"/>
          </a:xfrm>
          <a:prstGeom prst="rect">
            <a:avLst/>
          </a:prstGeom>
          <a:noFill/>
          <a:ln>
            <a:noFill/>
            <a:headEnd type="none"/>
            <a:tailEnd type="none"/>
          </a:ln>
        </p:spPr>
        <p:txBody>
          <a:bodyPr wrap="square" lIns="0" tIns="0" rIns="0" bIns="0" anchor="b">
            <a:noAutofit/>
          </a:bodyPr>
          <a:lstStyle/>
          <a:p>
            <a:pPr marL="0" indent="0" algn="l" rtl="0">
              <a:lnSpc>
                <a:spcPct val="100000"/>
              </a:lnSpc>
              <a:spcBef>
                <a:spcPts val="0"/>
              </a:spcBef>
              <a:spcAft>
                <a:spcPts val="0"/>
              </a:spcAft>
              <a:buSzPts val="1400"/>
              <a:buNone/>
            </a:pPr>
            <a:r>
              <a:rPr lang="en-US" sz="800" b="1" u="sng" dirty="0">
                <a:solidFill>
                  <a:schemeClr val="tx1"/>
                </a:solidFill>
              </a:rPr>
              <a:t>Note:</a:t>
            </a:r>
            <a:r>
              <a:rPr lang="en-US" sz="800" dirty="0">
                <a:solidFill>
                  <a:schemeClr val="tx1"/>
                </a:solidFill>
              </a:rPr>
              <a:t> Percentages represent the students who chose “Sometimes” or “Frequently” or “Always” in the Follow-Up Survey (Part Two). </a:t>
            </a:r>
          </a:p>
        </p:txBody>
      </p:sp>
      <p:sp>
        <p:nvSpPr>
          <p:cNvPr id="477" name="Google Shape;477;p21"/>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21</a:t>
            </a:fld>
            <a:endParaRPr dirty="0"/>
          </a:p>
        </p:txBody>
      </p:sp>
      <p:sp>
        <p:nvSpPr>
          <p:cNvPr id="478" name="Google Shape;478;p21"/>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chemeClr val="tx1"/>
                </a:solidFill>
                <a:latin typeface="Open Sans"/>
                <a:ea typeface="Open Sans"/>
                <a:cs typeface="Open Sans"/>
                <a:sym typeface="Open Sans"/>
              </a:rPr>
              <a:t>High-Risk</a:t>
            </a:r>
            <a:br>
              <a:rPr lang="en-US" b="1" dirty="0">
                <a:solidFill>
                  <a:schemeClr val="tx1"/>
                </a:solidFill>
                <a:latin typeface="Open Sans"/>
                <a:ea typeface="Open Sans"/>
                <a:cs typeface="Open Sans"/>
                <a:sym typeface="Open Sans"/>
              </a:rPr>
            </a:br>
            <a:r>
              <a:rPr lang="en-US" b="1" dirty="0">
                <a:solidFill>
                  <a:schemeClr val="tx1"/>
                </a:solidFill>
                <a:latin typeface="Open Sans"/>
                <a:ea typeface="Open Sans"/>
                <a:cs typeface="Open Sans"/>
                <a:sym typeface="Open Sans"/>
              </a:rPr>
              <a:t>Drinking Behaviors</a:t>
            </a:r>
            <a:endParaRPr b="1" dirty="0">
              <a:solidFill>
                <a:schemeClr val="tx1"/>
              </a:solidFill>
              <a:latin typeface="Open Sans"/>
              <a:ea typeface="Open Sans"/>
              <a:cs typeface="Open Sans"/>
              <a:sym typeface="Open Sans"/>
            </a:endParaRPr>
          </a:p>
        </p:txBody>
      </p:sp>
      <p:grpSp>
        <p:nvGrpSpPr>
          <p:cNvPr id="479" name="Google Shape;479;p21"/>
          <p:cNvGrpSpPr>
            <a:grpSpLocks/>
          </p:cNvGrpSpPr>
          <p:nvPr/>
        </p:nvGrpSpPr>
        <p:grpSpPr bwMode="white">
          <a:xfrm>
            <a:off x="702289" y="3844776"/>
            <a:ext cx="3563039" cy="1911648"/>
            <a:chOff x="5137042" y="5005871"/>
            <a:chExt cx="3563039" cy="1203000"/>
          </a:xfrm>
        </p:grpSpPr>
        <p:sp>
          <p:nvSpPr>
            <p:cNvPr id="480" name="Google Shape;480;p21"/>
            <p:cNvSpPr>
              <a:spLocks/>
            </p:cNvSpPr>
            <p:nvPr/>
          </p:nvSpPr>
          <p:spPr bwMode="white">
            <a:xfrm>
              <a:off x="5243722" y="5005871"/>
              <a:ext cx="3456359" cy="120300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050" b="1" i="0" u="none" dirty="0">
                  <a:solidFill>
                    <a:srgbClr val="3D4543"/>
                  </a:solidFill>
                  <a:latin typeface="Open Sans"/>
                  <a:ea typeface="Open Sans"/>
                  <a:cs typeface="Open Sans"/>
                  <a:sym typeface="Open Sans"/>
                </a:rPr>
                <a:t>Programming Tip</a:t>
              </a:r>
              <a:endParaRPr sz="16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More than other high-risk behaviors, pregaming has been shown to have a predictive relationship with a variety of negative outcomes (EVERFI, 2012). As such, participation in pregaming can potentially be used to identify students who are more likely to be at risk for experiencing negative outcomes.</a:t>
              </a:r>
              <a:endParaRPr sz="1600" b="0" i="0" u="none" dirty="0">
                <a:solidFill>
                  <a:srgbClr val="3D4543"/>
                </a:solidFill>
                <a:latin typeface="Open Sans"/>
                <a:ea typeface="Open Sans"/>
                <a:cs typeface="Open Sans"/>
                <a:sym typeface="Open Sans"/>
              </a:endParaRPr>
            </a:p>
          </p:txBody>
        </p:sp>
        <p:sp>
          <p:nvSpPr>
            <p:cNvPr id="481" name="Google Shape;481;p21"/>
            <p:cNvSpPr>
              <a:spLocks/>
            </p:cNvSpPr>
            <p:nvPr/>
          </p:nvSpPr>
          <p:spPr bwMode="white">
            <a:xfrm>
              <a:off x="5137042" y="5005871"/>
              <a:ext cx="137160" cy="1203000"/>
            </a:xfrm>
            <a:prstGeom prst="rect">
              <a:avLst/>
            </a:prstGeom>
            <a:solidFill>
              <a:schemeClr val="accen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400"/>
                <a:buFont typeface="Arial"/>
                <a:buNone/>
              </a:pPr>
              <a:endParaRPr sz="1400" b="0" i="0" u="none" dirty="0">
                <a:solidFill>
                  <a:srgbClr val="3D4543"/>
                </a:solidFill>
                <a:latin typeface="Open Sans Light"/>
                <a:ea typeface="Open Sans Light"/>
                <a:cs typeface="Open Sans Light"/>
                <a:sym typeface="Open Sans Light"/>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Google Shape;487;p22"/>
          <p:cNvSpPr>
            <a:spLocks noGrp="1"/>
          </p:cNvSpPr>
          <p:nvPr>
            <p:ph type="body" idx="1"/>
          </p:nvPr>
        </p:nvSpPr>
        <p:spPr bwMode="white">
          <a:xfrm>
            <a:off x="685801" y="1600200"/>
            <a:ext cx="3606800" cy="1676911"/>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chemeClr val="bg2"/>
                </a:solidFill>
              </a:rPr>
              <a:t>Students who reported drinking in the past two weeks experienced the following as a result of their drinking.</a:t>
            </a:r>
            <a:endParaRPr sz="1200" dirty="0">
              <a:solidFill>
                <a:schemeClr val="bg2"/>
              </a:solidFill>
            </a:endParaRPr>
          </a:p>
          <a:p>
            <a:pPr marL="0" indent="0" algn="l" rtl="0">
              <a:lnSpc>
                <a:spcPct val="130000"/>
              </a:lnSpc>
              <a:spcBef>
                <a:spcPts val="1200"/>
              </a:spcBef>
              <a:spcAft>
                <a:spcPts val="0"/>
              </a:spcAft>
              <a:buClr>
                <a:schemeClr val="tx1"/>
              </a:buClr>
              <a:buSzPts val="1200"/>
              <a:buNone/>
            </a:pPr>
            <a:r>
              <a:rPr lang="en-US" sz="1050" i="1" dirty="0">
                <a:solidFill>
                  <a:schemeClr val="bg2"/>
                </a:solidFill>
              </a:rPr>
              <a:t>Follow-Up Survey (Survey 3), drinkers only, n = 175</a:t>
            </a:r>
            <a:endParaRPr sz="1050" i="1" dirty="0">
              <a:solidFill>
                <a:schemeClr val="bg2"/>
              </a:solidFill>
            </a:endParaRPr>
          </a:p>
        </p:txBody>
      </p:sp>
      <p:sp>
        <p:nvSpPr>
          <p:cNvPr id="488" name="Google Shape;488;p22"/>
          <p:cNvSpPr>
            <a:spLocks noGrp="1"/>
          </p:cNvSpPr>
          <p:nvPr>
            <p:ph type="ftr" idx="11"/>
          </p:nvPr>
        </p:nvSpPr>
        <p:spPr bwMode="white">
          <a:xfrm>
            <a:off x="5162780" y="6031321"/>
            <a:ext cx="6323012" cy="281756"/>
          </a:xfrm>
          <a:prstGeom prst="rect">
            <a:avLst/>
          </a:prstGeom>
          <a:noFill/>
          <a:ln>
            <a:noFill/>
            <a:headEnd type="none"/>
            <a:tailEnd type="none"/>
          </a:ln>
        </p:spPr>
        <p:txBody>
          <a:bodyPr wrap="square" lIns="0" tIns="0" rIns="0" bIns="0" anchor="b">
            <a:noAutofit/>
          </a:bodyPr>
          <a:lstStyle/>
          <a:p>
            <a:pPr marL="0" indent="0" algn="l" rtl="0">
              <a:lnSpc>
                <a:spcPct val="100000"/>
              </a:lnSpc>
              <a:spcBef>
                <a:spcPts val="0"/>
              </a:spcBef>
              <a:spcAft>
                <a:spcPts val="0"/>
              </a:spcAft>
              <a:buSzPts val="1400"/>
              <a:buNone/>
            </a:pPr>
            <a:r>
              <a:rPr lang="en-US" sz="800" b="1" u="sng" dirty="0">
                <a:solidFill>
                  <a:schemeClr val="tx1"/>
                </a:solidFill>
              </a:rPr>
              <a:t>Note:</a:t>
            </a:r>
            <a:r>
              <a:rPr lang="en-US" sz="800" dirty="0">
                <a:solidFill>
                  <a:schemeClr val="tx1"/>
                </a:solidFill>
              </a:rPr>
              <a:t> Percentages represent students who experienced each outcome one or more times, and the options shown represent the top four for your institution.</a:t>
            </a:r>
            <a:endParaRPr dirty="0">
              <a:solidFill>
                <a:schemeClr val="tx1"/>
              </a:solidFill>
            </a:endParaRPr>
          </a:p>
        </p:txBody>
      </p:sp>
      <p:sp>
        <p:nvSpPr>
          <p:cNvPr id="489" name="Google Shape;489;p22"/>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22</a:t>
            </a:fld>
            <a:endParaRPr dirty="0"/>
          </a:p>
        </p:txBody>
      </p:sp>
      <p:sp>
        <p:nvSpPr>
          <p:cNvPr id="490" name="Google Shape;490;p22"/>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latin typeface="Open Sans"/>
                <a:ea typeface="Open Sans"/>
                <a:cs typeface="Open Sans"/>
              </a:rPr>
              <a:t>Impact of</a:t>
            </a:r>
            <a:br>
              <a:rPr lang="en-US" b="1" dirty="0">
                <a:latin typeface="Open Sans"/>
                <a:ea typeface="Open Sans"/>
                <a:cs typeface="Open Sans"/>
              </a:rPr>
            </a:br>
            <a:r>
              <a:rPr lang="en-US" b="1" dirty="0">
                <a:latin typeface="Open Sans"/>
                <a:ea typeface="Open Sans"/>
                <a:cs typeface="Open Sans"/>
              </a:rPr>
              <a:t>High-Risk Drinking</a:t>
            </a:r>
            <a:endParaRPr b="1" dirty="0">
              <a:latin typeface="Open Sans"/>
              <a:ea typeface="Open Sans"/>
              <a:cs typeface="Open Sans"/>
            </a:endParaRPr>
          </a:p>
        </p:txBody>
      </p:sp>
      <p:graphicFrame>
        <p:nvGraphicFramePr>
          <p:cNvPr id="491" name="Google Shape;491;p22" descr="Impact"/>
          <p:cNvGraphicFramePr/>
          <p:nvPr/>
        </p:nvGraphicFramePr>
        <p:xfrm>
          <a:off x="5183188" y="544923"/>
          <a:ext cx="6323012" cy="5486398"/>
        </p:xfrm>
        <a:graphic>
          <a:graphicData uri="http://schemas.openxmlformats.org/drawingml/2006/chart">
            <c:chart xmlns:c="http://schemas.openxmlformats.org/drawingml/2006/chart" xmlns:r="http://schemas.openxmlformats.org/officeDocument/2006/relationships" r:id="rId3"/>
          </a:graphicData>
        </a:graphic>
      </p:graphicFrame>
      <p:grpSp>
        <p:nvGrpSpPr>
          <p:cNvPr id="492" name="Google Shape;492;p22"/>
          <p:cNvGrpSpPr>
            <a:grpSpLocks/>
          </p:cNvGrpSpPr>
          <p:nvPr/>
        </p:nvGrpSpPr>
        <p:grpSpPr bwMode="white">
          <a:xfrm>
            <a:off x="687049" y="3494133"/>
            <a:ext cx="3563039" cy="2113291"/>
            <a:chOff x="5121802" y="5005871"/>
            <a:chExt cx="3563039" cy="1203000"/>
          </a:xfrm>
        </p:grpSpPr>
        <p:sp>
          <p:nvSpPr>
            <p:cNvPr id="493" name="Google Shape;493;p22"/>
            <p:cNvSpPr>
              <a:spLocks/>
            </p:cNvSpPr>
            <p:nvPr/>
          </p:nvSpPr>
          <p:spPr bwMode="white">
            <a:xfrm>
              <a:off x="5228482" y="5005871"/>
              <a:ext cx="3456359" cy="1203000"/>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100" b="1" i="0" u="none" dirty="0">
                  <a:solidFill>
                    <a:schemeClr val="tx1"/>
                  </a:solidFill>
                  <a:latin typeface="Open Sans"/>
                  <a:ea typeface="Open Sans"/>
                  <a:cs typeface="Open Sans"/>
                  <a:sym typeface="Open Sans"/>
                </a:rPr>
                <a:t>Programming Tip</a:t>
              </a:r>
              <a:endParaRPr sz="1800" b="1" i="0" u="none" dirty="0">
                <a:solidFill>
                  <a:srgbClr val="000000"/>
                </a:solidFill>
                <a:latin typeface="Open Sans"/>
                <a:ea typeface="Open Sans"/>
                <a:cs typeface="Open Sans"/>
                <a:sym typeface="Arial"/>
              </a:endParaRPr>
            </a:p>
            <a:p>
              <a:pPr marL="0" indent="0" algn="l" rtl="0">
                <a:lnSpc>
                  <a:spcPct val="130000"/>
                </a:lnSpc>
                <a:spcBef>
                  <a:spcPts val="1200"/>
                </a:spcBef>
                <a:spcAft>
                  <a:spcPts val="0"/>
                </a:spcAft>
                <a:buClr>
                  <a:srgbClr val="000000"/>
                </a:buClr>
                <a:buSzPts val="900"/>
                <a:buFont typeface="Arial"/>
                <a:buNone/>
              </a:pPr>
              <a:r>
                <a:rPr lang="en-US" sz="1000" b="0" i="0" u="none" dirty="0">
                  <a:solidFill>
                    <a:schemeClr val="tx1"/>
                  </a:solidFill>
                  <a:latin typeface="Open Sans"/>
                  <a:ea typeface="Open Sans"/>
                  <a:cs typeface="Open Sans"/>
                  <a:sym typeface="Open Sans"/>
                </a:rPr>
                <a:t>The AlcoholEdu Facilitator Guide provides recommendations for campus programs that reinforce course content. It includes sample discussion topics and activities designed for use by trained facilitators, including ways to reduce the risk of experiencing negative outcomes.</a:t>
              </a:r>
              <a:endParaRPr sz="1600" b="0" i="0" u="none" dirty="0">
                <a:solidFill>
                  <a:srgbClr val="000000"/>
                </a:solidFill>
                <a:latin typeface="Arial"/>
                <a:ea typeface="Arial"/>
                <a:cs typeface="Arial"/>
                <a:sym typeface="Arial"/>
              </a:endParaRPr>
            </a:p>
          </p:txBody>
        </p:sp>
        <p:sp>
          <p:nvSpPr>
            <p:cNvPr id="494" name="Google Shape;494;p22"/>
            <p:cNvSpPr>
              <a:spLocks/>
            </p:cNvSpPr>
            <p:nvPr/>
          </p:nvSpPr>
          <p:spPr bwMode="white">
            <a:xfrm>
              <a:off x="5121802" y="5005871"/>
              <a:ext cx="137160" cy="1203000"/>
            </a:xfrm>
            <a:prstGeom prst="rect">
              <a:avLst/>
            </a:prstGeom>
            <a:solidFill>
              <a:srgbClr val="9BBB59"/>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400"/>
                <a:buFont typeface="Arial"/>
                <a:buNone/>
              </a:pPr>
              <a:endParaRPr sz="1400" b="0" i="0" u="none" dirty="0">
                <a:solidFill>
                  <a:schemeClr val="bg1"/>
                </a:solidFill>
                <a:latin typeface="Open Sans Light"/>
                <a:ea typeface="Open Sans Light"/>
                <a:cs typeface="Open Sans Light"/>
                <a:sym typeface="Open Sans Light"/>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 name="Google Shape;531;p25"/>
          <p:cNvSpPr>
            <a:spLocks noGrp="1"/>
          </p:cNvSpPr>
          <p:nvPr>
            <p:ph type="title"/>
          </p:nvPr>
        </p:nvSpPr>
        <p:spPr bwMode="white">
          <a:prstGeom prst="rect">
            <a:avLst/>
          </a:prstGeom>
          <a:noFill/>
          <a:ln>
            <a:noFill/>
            <a:headEnd type="none"/>
            <a:tailEnd type="none"/>
          </a:ln>
        </p:spPr>
        <p:txBody>
          <a:bodyPr wrap="square" lIns="0" tIns="0" rIns="0" bIns="0" anchor="ctr">
            <a:noAutofit/>
          </a:bodyPr>
          <a:lstStyle/>
          <a:p>
            <a:pPr marL="0" indent="0" algn="l" rtl="0">
              <a:lnSpc>
                <a:spcPct val="100000"/>
              </a:lnSpc>
              <a:spcBef>
                <a:spcPts val="0"/>
              </a:spcBef>
              <a:spcAft>
                <a:spcPts val="0"/>
              </a:spcAft>
              <a:buClr>
                <a:schemeClr val="bg1"/>
              </a:buClr>
              <a:buSzPts val="4000"/>
              <a:buFont typeface="Lato Black"/>
              <a:buNone/>
            </a:pPr>
            <a:r>
              <a:rPr lang="en-US" b="1" dirty="0">
                <a:latin typeface="Open Sans"/>
                <a:ea typeface="Open Sans"/>
                <a:cs typeface="Open Sans"/>
                <a:sym typeface="Open Sans"/>
              </a:rPr>
              <a:t>AlcoholEdu for College</a:t>
            </a:r>
            <a:endParaRPr b="1" dirty="0">
              <a:latin typeface="Open Sans"/>
              <a:ea typeface="Open Sans"/>
              <a:cs typeface="Open Sans"/>
              <a:sym typeface="Open Sans"/>
            </a:endParaRPr>
          </a:p>
        </p:txBody>
      </p:sp>
      <p:sp>
        <p:nvSpPr>
          <p:cNvPr id="532" name="Google Shape;532;p25"/>
          <p:cNvSpPr>
            <a:spLocks noGrp="1"/>
          </p:cNvSpPr>
          <p:nvPr>
            <p:ph type="body" idx="1"/>
          </p:nvPr>
        </p:nvSpPr>
        <p:spPr bwMode="white">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bg1"/>
              </a:buClr>
              <a:buSzPts val="2400"/>
              <a:buNone/>
            </a:pPr>
            <a:r>
              <a:rPr lang="en-US" dirty="0">
                <a:latin typeface="Open Sans"/>
                <a:ea typeface="Open Sans"/>
                <a:cs typeface="Open Sans"/>
                <a:sym typeface="Open Sans"/>
              </a:rPr>
              <a:t>Appendix | Student Demographics</a:t>
            </a:r>
            <a:endParaRPr dirty="0">
              <a:latin typeface="Open Sans"/>
              <a:ea typeface="Open Sans"/>
              <a:cs typeface="Open Sans"/>
              <a:sym typeface="Open Sans"/>
            </a:endParaRPr>
          </a:p>
        </p:txBody>
      </p:sp>
      <p:sp>
        <p:nvSpPr>
          <p:cNvPr id="533" name="Google Shape;533;p25"/>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23</a:t>
            </a:fld>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Google Shape;540;p26"/>
          <p:cNvSpPr>
            <a:spLocks noGrp="1"/>
          </p:cNvSpPr>
          <p:nvPr>
            <p:ph type="ftr" idx="11"/>
          </p:nvPr>
        </p:nvSpPr>
        <p:spPr bwMode="white">
          <a:xfrm>
            <a:off x="5340199" y="5819798"/>
            <a:ext cx="6273824" cy="326039"/>
          </a:xfrm>
          <a:prstGeom prst="rect">
            <a:avLst/>
          </a:prstGeom>
          <a:noFill/>
          <a:ln>
            <a:noFill/>
            <a:headEnd type="none"/>
            <a:tailEnd type="none"/>
          </a:ln>
        </p:spPr>
        <p:txBody>
          <a:bodyPr wrap="square" lIns="0" tIns="0" rIns="0" bIns="0" anchor="b">
            <a:noAutofit/>
          </a:bodyPr>
          <a:lstStyle/>
          <a:p>
            <a:pPr marL="0" indent="0" algn="l" rtl="0">
              <a:lnSpc>
                <a:spcPct val="100000"/>
              </a:lnSpc>
              <a:spcBef>
                <a:spcPts val="0"/>
              </a:spcBef>
              <a:spcAft>
                <a:spcPts val="0"/>
              </a:spcAft>
              <a:buSzPts val="1400"/>
              <a:buNone/>
            </a:pPr>
            <a:r>
              <a:rPr lang="en-US" sz="900" b="1" i="0" u="sng" dirty="0">
                <a:solidFill>
                  <a:srgbClr val="000000"/>
                </a:solidFill>
                <a:effectLst/>
                <a:latin typeface="Open Sans"/>
              </a:rPr>
              <a:t>Note:</a:t>
            </a:r>
            <a:r>
              <a:rPr lang="en-US" sz="900" b="0" i="0" u="none" dirty="0">
                <a:solidFill>
                  <a:srgbClr val="000000"/>
                </a:solidFill>
                <a:effectLst/>
                <a:latin typeface="Open Sans"/>
              </a:rPr>
              <a:t> Respondents could choose more than one option, so total may exceed 100%.</a:t>
            </a:r>
            <a:r>
              <a:rPr lang="en-US" sz="900" b="0" i="0" dirty="0">
                <a:solidFill>
                  <a:srgbClr val="000000"/>
                </a:solidFill>
                <a:effectLst/>
                <a:latin typeface="Open Sans"/>
              </a:rPr>
              <a:t>​</a:t>
            </a:r>
            <a:endParaRPr sz="800" dirty="0">
              <a:solidFill>
                <a:schemeClr val="tx1"/>
              </a:solidFill>
            </a:endParaRPr>
          </a:p>
        </p:txBody>
      </p:sp>
      <p:sp>
        <p:nvSpPr>
          <p:cNvPr id="541" name="Google Shape;541;p26"/>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24</a:t>
            </a:fld>
            <a:endParaRPr dirty="0"/>
          </a:p>
        </p:txBody>
      </p:sp>
      <p:sp>
        <p:nvSpPr>
          <p:cNvPr id="542" name="Google Shape;542;p26"/>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Student Demographics</a:t>
            </a:r>
            <a:endParaRPr b="1" dirty="0">
              <a:solidFill>
                <a:srgbClr val="3D4543"/>
              </a:solidFill>
              <a:latin typeface="Open Sans"/>
              <a:ea typeface="Open Sans"/>
              <a:cs typeface="Open Sans"/>
              <a:sym typeface="Open Sans"/>
            </a:endParaRPr>
          </a:p>
        </p:txBody>
      </p:sp>
      <p:graphicFrame>
        <p:nvGraphicFramePr>
          <p:cNvPr id="543" name="Google Shape;543;p26"/>
          <p:cNvGraphicFramePr/>
          <p:nvPr/>
        </p:nvGraphicFramePr>
        <p:xfrm>
          <a:off x="4882374" y="1024677"/>
          <a:ext cx="6857999" cy="48592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17"/>
          <p:cNvSpPr>
            <a:spLocks noGrp="1"/>
          </p:cNvSpPr>
          <p:nvPr>
            <p:ph type="body" sz="half" idx="2"/>
          </p:nvPr>
        </p:nvSpPr>
        <p:spPr bwMode="white">
          <a:xfrm>
            <a:off x="685801" y="1600200"/>
            <a:ext cx="3406514" cy="2806908"/>
          </a:xfrm>
          <a:ln>
            <a:headEnd type="none"/>
            <a:tailEnd type="none"/>
          </a:ln>
        </p:spPr>
        <p:txBody>
          <a:bodyPr wrap="square"/>
          <a:lstStyle/>
          <a:p>
            <a:pPr marL="10795" indent="0"/>
            <a:r>
              <a:rPr lang="en-US" sz="1400" dirty="0">
                <a:solidFill>
                  <a:schemeClr val="bg2"/>
                </a:solidFill>
                <a:latin typeface="Open Sans"/>
                <a:ea typeface="Open Sans"/>
                <a:cs typeface="Open Sans"/>
              </a:rPr>
              <a:t>This and the following pages are a summary of the demographics of your students who participated in </a:t>
            </a:r>
            <a:r>
              <a:rPr lang="en-US" sz="1400" i="1" dirty="0">
                <a:solidFill>
                  <a:schemeClr val="bg2"/>
                </a:solidFill>
                <a:latin typeface="Open Sans"/>
                <a:ea typeface="Open Sans"/>
                <a:cs typeface="Open Sans"/>
              </a:rPr>
              <a:t>AlcoholEdu for College</a:t>
            </a:r>
            <a:r>
              <a:rPr lang="en-US" sz="1400" dirty="0">
                <a:solidFill>
                  <a:schemeClr val="bg2"/>
                </a:solidFill>
                <a:latin typeface="Open Sans"/>
                <a:ea typeface="Open Sans"/>
                <a:cs typeface="Open Sans"/>
              </a:rPr>
              <a:t> </a:t>
            </a:r>
            <a:r>
              <a:rPr lang="en-US" sz="1400" dirty="0">
                <a:solidFill>
                  <a:schemeClr val="bg2"/>
                </a:solidFill>
                <a:latin typeface="Open Sans"/>
              </a:rPr>
              <a:t>from June 1, 2023 to February 26, 2024</a:t>
            </a:r>
            <a:r>
              <a:rPr lang="en-US" sz="1400" dirty="0">
                <a:solidFill>
                  <a:schemeClr val="bg2"/>
                </a:solidFill>
                <a:latin typeface="Open Sans"/>
                <a:ea typeface="Open Sans"/>
                <a:cs typeface="Open Sans"/>
              </a:rPr>
              <a:t>. Demographic information is self-reported by students as part of the Pre-Course Survey. All questions are optional, and students may choose not to share demographic information.</a:t>
            </a:r>
            <a:endParaRPr lang="en-US" dirty="0">
              <a:solidFill>
                <a:schemeClr val="bg2"/>
              </a:solidFill>
              <a:latin typeface="Open Sans"/>
              <a:ea typeface="Open Sans"/>
              <a:cs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 name="Google Shape;548;p27"/>
          <p:cNvSpPr>
            <a:spLocks noGrp="1"/>
          </p:cNvSpPr>
          <p:nvPr>
            <p:ph type="title"/>
          </p:nvPr>
        </p:nvSpPr>
        <p:spPr bwMode="white">
          <a:xfrm>
            <a:off x="651082" y="244695"/>
            <a:ext cx="10820400" cy="638832"/>
          </a:xfrm>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latin typeface="Open Sans"/>
                <a:ea typeface="Open Sans"/>
                <a:cs typeface="Open Sans"/>
                <a:sym typeface="Open Sans"/>
              </a:rPr>
              <a:t>Student Demographics </a:t>
            </a:r>
            <a:r>
              <a:rPr lang="en-US" b="1" i="1" dirty="0">
                <a:latin typeface="Open Sans"/>
                <a:ea typeface="Open Sans"/>
                <a:cs typeface="Open Sans"/>
                <a:sym typeface="Open Sans"/>
              </a:rPr>
              <a:t>(continued)</a:t>
            </a:r>
            <a:endParaRPr lang="en-US" b="1" dirty="0">
              <a:latin typeface="Open Sans"/>
              <a:ea typeface="Open Sans"/>
              <a:cs typeface="Open Sans"/>
            </a:endParaRPr>
          </a:p>
        </p:txBody>
      </p:sp>
      <p:sp>
        <p:nvSpPr>
          <p:cNvPr id="549" name="Google Shape;549;p27"/>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25</a:t>
            </a:fld>
            <a:endParaRPr dirty="0"/>
          </a:p>
        </p:txBody>
      </p:sp>
      <p:cxnSp>
        <p:nvCxnSpPr>
          <p:cNvPr id="550" name="Google Shape;550;p27"/>
          <p:cNvCxnSpPr/>
          <p:nvPr/>
        </p:nvCxnSpPr>
        <p:spPr bwMode="white">
          <a:xfrm>
            <a:off x="4164260" y="1161591"/>
            <a:ext cx="0" cy="3623958"/>
          </a:xfrm>
          <a:prstGeom prst="straightConnector1">
            <a:avLst/>
          </a:prstGeom>
          <a:noFill/>
          <a:ln w="12700" cap="flat">
            <a:solidFill>
              <a:schemeClr val="tx2"/>
            </a:solidFill>
            <a:prstDash val="solid"/>
            <a:miter/>
            <a:headEnd type="none" w="sm" len="sm"/>
            <a:tailEnd type="none" w="sm" len="sm"/>
          </a:ln>
        </p:spPr>
      </p:cxnSp>
      <p:graphicFrame>
        <p:nvGraphicFramePr>
          <p:cNvPr id="551" name="Google Shape;551;p27" descr="GenderIdentity"/>
          <p:cNvGraphicFramePr/>
          <p:nvPr/>
        </p:nvGraphicFramePr>
        <p:xfrm>
          <a:off x="770184" y="655921"/>
          <a:ext cx="3131013" cy="3632459"/>
        </p:xfrm>
        <a:graphic>
          <a:graphicData uri="http://schemas.openxmlformats.org/drawingml/2006/chart">
            <c:chart xmlns:c="http://schemas.openxmlformats.org/drawingml/2006/chart" xmlns:r="http://schemas.openxmlformats.org/officeDocument/2006/relationships" r:id="rId3"/>
          </a:graphicData>
        </a:graphic>
      </p:graphicFrame>
      <p:sp>
        <p:nvSpPr>
          <p:cNvPr id="552" name="Google Shape;552;p27"/>
          <p:cNvSpPr>
            <a:spLocks/>
          </p:cNvSpPr>
          <p:nvPr/>
        </p:nvSpPr>
        <p:spPr bwMode="white">
          <a:xfrm>
            <a:off x="914409" y="5706586"/>
            <a:ext cx="2589052" cy="373633"/>
          </a:xfrm>
          <a:prstGeom prst="rect">
            <a:avLst/>
          </a:prstGeom>
          <a:noFill/>
          <a:ln>
            <a:noFill/>
            <a:headEnd type="none"/>
            <a:tailEnd type="none"/>
          </a:ln>
        </p:spPr>
        <p:txBody>
          <a:bodyPr wrap="square" lIns="0" tIns="0" rIns="0" bIns="0" anchor="t">
            <a:noAutofit/>
          </a:bodyPr>
          <a:lstStyle/>
          <a:p>
            <a:pPr marL="0" indent="0" algn="ctr" rtl="0">
              <a:lnSpc>
                <a:spcPct val="120000"/>
              </a:lnSpc>
              <a:spcBef>
                <a:spcPts val="0"/>
              </a:spcBef>
              <a:spcAft>
                <a:spcPts val="0"/>
              </a:spcAft>
              <a:buClr>
                <a:srgbClr val="000000"/>
              </a:buClr>
              <a:buSzPts val="800"/>
              <a:buFont typeface="Arial"/>
              <a:buNone/>
            </a:pPr>
            <a:endParaRPr sz="1400" b="0" i="0" u="none" dirty="0">
              <a:solidFill>
                <a:srgbClr val="3D4543"/>
              </a:solidFill>
              <a:latin typeface="Open Sans"/>
              <a:ea typeface="Open Sans"/>
              <a:cs typeface="Open Sans"/>
              <a:sym typeface="Open Sans"/>
            </a:endParaRPr>
          </a:p>
        </p:txBody>
      </p:sp>
      <p:cxnSp>
        <p:nvCxnSpPr>
          <p:cNvPr id="554" name="Google Shape;554;p27"/>
          <p:cNvCxnSpPr/>
          <p:nvPr/>
        </p:nvCxnSpPr>
        <p:spPr bwMode="white">
          <a:xfrm>
            <a:off x="8512933" y="0"/>
            <a:ext cx="0" cy="6172200"/>
          </a:xfrm>
          <a:prstGeom prst="straightConnector1">
            <a:avLst/>
          </a:prstGeom>
          <a:noFill/>
          <a:ln w="12700" cap="flat">
            <a:solidFill>
              <a:schemeClr val="tx2"/>
            </a:solidFill>
            <a:prstDash val="solid"/>
            <a:miter/>
            <a:headEnd type="none" w="sm" len="sm"/>
            <a:tailEnd type="none" w="sm" len="sm"/>
          </a:ln>
        </p:spPr>
      </p:cxnSp>
      <p:grpSp>
        <p:nvGrpSpPr>
          <p:cNvPr id="555" name="Google Shape;555;p27"/>
          <p:cNvGrpSpPr>
            <a:grpSpLocks/>
          </p:cNvGrpSpPr>
          <p:nvPr/>
        </p:nvGrpSpPr>
        <p:grpSpPr bwMode="white">
          <a:xfrm>
            <a:off x="8886663" y="1068148"/>
            <a:ext cx="2584819" cy="4343400"/>
            <a:chOff x="9603319" y="920481"/>
            <a:chExt cx="2401414" cy="1524361"/>
          </a:xfrm>
        </p:grpSpPr>
        <p:sp>
          <p:nvSpPr>
            <p:cNvPr id="556" name="Google Shape;556;p27"/>
            <p:cNvSpPr>
              <a:spLocks/>
            </p:cNvSpPr>
            <p:nvPr/>
          </p:nvSpPr>
          <p:spPr bwMode="white">
            <a:xfrm>
              <a:off x="9711247" y="920481"/>
              <a:ext cx="2293486" cy="1524361"/>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100" b="1" i="0" u="none" dirty="0">
                  <a:solidFill>
                    <a:srgbClr val="3D4543"/>
                  </a:solidFill>
                  <a:latin typeface="Open Sans"/>
                  <a:ea typeface="Open Sans"/>
                  <a:cs typeface="Open Sans"/>
                  <a:sym typeface="Open Sans"/>
                </a:rPr>
                <a:t>Critical Processes Tip</a:t>
              </a:r>
              <a:endParaRPr sz="1800" b="0" i="0" u="none" dirty="0">
                <a:solidFill>
                  <a:srgbClr val="3D4543"/>
                </a:solidFill>
                <a:latin typeface="Open Sans"/>
                <a:ea typeface="Open Sans"/>
                <a:cs typeface="Open Sans"/>
                <a:sym typeface="Open Sans"/>
              </a:endParaRPr>
            </a:p>
            <a:p>
              <a:pPr>
                <a:lnSpc>
                  <a:spcPct val="130000"/>
                </a:lnSpc>
                <a:spcBef>
                  <a:spcPts val="1200"/>
                </a:spcBef>
                <a:buSzPts val="900"/>
              </a:pPr>
              <a:r>
                <a:rPr lang="en-US" sz="1000" b="0" i="0" u="none" dirty="0">
                  <a:solidFill>
                    <a:srgbClr val="3D4543"/>
                  </a:solidFill>
                  <a:latin typeface="Open Sans"/>
                  <a:ea typeface="Open Sans"/>
                  <a:cs typeface="Open Sans"/>
                  <a:sym typeface="Open Sans"/>
                </a:rPr>
                <a:t>Do these data reflect the overall demographic makeup of your students assigned to take AlcoholEdu? Demographic data can be used to identify </a:t>
              </a:r>
              <a:r>
                <a:rPr lang="en-US" sz="1000" dirty="0">
                  <a:solidFill>
                    <a:srgbClr val="3D4543"/>
                  </a:solidFill>
                  <a:latin typeface="Open Sans"/>
                  <a:ea typeface="Open Sans"/>
                  <a:cs typeface="Open Sans"/>
                  <a:sym typeface="Open Sans"/>
                </a:rPr>
                <a:t>minoritized </a:t>
              </a:r>
              <a:r>
                <a:rPr lang="en-US" sz="1000" b="0" i="0" u="none" dirty="0">
                  <a:solidFill>
                    <a:srgbClr val="3D4543"/>
                  </a:solidFill>
                  <a:latin typeface="Open Sans"/>
                  <a:ea typeface="Open Sans"/>
                  <a:cs typeface="Open Sans"/>
                  <a:sym typeface="Open Sans"/>
                </a:rPr>
                <a:t>populations and consider additional data sources needed to identify the impact of substance misuse for these populations.</a:t>
              </a:r>
              <a:r>
                <a:rPr lang="en-US" sz="1000" dirty="0">
                  <a:solidFill>
                    <a:srgbClr val="3D4543"/>
                  </a:solidFill>
                  <a:latin typeface="Open Sans"/>
                  <a:ea typeface="Open Sans"/>
                  <a:cs typeface="Open Sans"/>
                  <a:sym typeface="Open Sans"/>
                </a:rPr>
                <a:t> </a:t>
              </a:r>
              <a:endParaRPr lang="en-US" sz="10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Additional demographics available to explore include: sexual orientation, age, current residence type, membership in student clubs or activities.</a:t>
              </a:r>
              <a:endParaRPr sz="1600" b="0" i="0" u="none" dirty="0">
                <a:solidFill>
                  <a:srgbClr val="3D4543"/>
                </a:solidFill>
                <a:latin typeface="Open Sans"/>
                <a:ea typeface="Open Sans"/>
                <a:cs typeface="Open Sans"/>
                <a:sym typeface="Open Sans"/>
              </a:endParaRPr>
            </a:p>
          </p:txBody>
        </p:sp>
        <p:sp>
          <p:nvSpPr>
            <p:cNvPr id="557" name="Google Shape;557;p27"/>
            <p:cNvSpPr>
              <a:spLocks/>
            </p:cNvSpPr>
            <p:nvPr/>
          </p:nvSpPr>
          <p:spPr bwMode="white">
            <a:xfrm>
              <a:off x="9603319" y="921261"/>
              <a:ext cx="136245" cy="1522800"/>
            </a:xfrm>
            <a:prstGeom prst="rect">
              <a:avLst/>
            </a:prstGeom>
            <a:solidFill>
              <a:schemeClr val="accen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600"/>
                <a:buFont typeface="Arial"/>
                <a:buNone/>
              </a:pPr>
              <a:endParaRPr sz="1600" b="0" i="0" u="none" dirty="0">
                <a:solidFill>
                  <a:schemeClr val="bg1"/>
                </a:solidFill>
                <a:latin typeface="Open Sans Light"/>
                <a:ea typeface="Open Sans Light"/>
                <a:cs typeface="Open Sans Light"/>
                <a:sym typeface="Open Sans Light"/>
              </a:endParaRPr>
            </a:p>
          </p:txBody>
        </p:sp>
      </p:grpSp>
      <p:graphicFrame>
        <p:nvGraphicFramePr>
          <p:cNvPr id="15" name="Table 14"/>
          <p:cNvGraphicFramePr/>
          <p:nvPr/>
        </p:nvGraphicFramePr>
        <p:xfrm>
          <a:off x="849720" y="4288380"/>
          <a:ext cx="2847041" cy="446336"/>
        </p:xfrm>
        <a:graphic>
          <a:graphicData uri="http://schemas.openxmlformats.org/drawingml/2006/table">
            <a:tbl>
              <a:tblPr firstRow="1" bandRow="1">
                <a:tableStyleId>{5C22544A-7EE6-4342-B048-85BDC9FD1C3A}</a:tableStyleId>
              </a:tblPr>
              <a:tblGrid>
                <a:gridCol w="190507">
                  <a:extLst>
                    <a:ext uri="{9D8B030D-6E8A-4147-A177-3AD203B41FA5}">
                      <a16:colId xmlns:a16="http://schemas.microsoft.com/office/drawing/2014/main" val="20000"/>
                    </a:ext>
                  </a:extLst>
                </a:gridCol>
                <a:gridCol w="749486">
                  <a:extLst>
                    <a:ext uri="{9D8B030D-6E8A-4147-A177-3AD203B41FA5}">
                      <a16:colId xmlns:a16="http://schemas.microsoft.com/office/drawing/2014/main" val="20001"/>
                    </a:ext>
                  </a:extLst>
                </a:gridCol>
                <a:gridCol w="577828">
                  <a:extLst>
                    <a:ext uri="{9D8B030D-6E8A-4147-A177-3AD203B41FA5}">
                      <a16:colId xmlns:a16="http://schemas.microsoft.com/office/drawing/2014/main" val="20002"/>
                    </a:ext>
                  </a:extLst>
                </a:gridCol>
                <a:gridCol w="183473">
                  <a:extLst>
                    <a:ext uri="{9D8B030D-6E8A-4147-A177-3AD203B41FA5}">
                      <a16:colId xmlns:a16="http://schemas.microsoft.com/office/drawing/2014/main" val="20003"/>
                    </a:ext>
                  </a:extLst>
                </a:gridCol>
                <a:gridCol w="688854">
                  <a:extLst>
                    <a:ext uri="{9D8B030D-6E8A-4147-A177-3AD203B41FA5}">
                      <a16:colId xmlns:a16="http://schemas.microsoft.com/office/drawing/2014/main" val="20004"/>
                    </a:ext>
                  </a:extLst>
                </a:gridCol>
                <a:gridCol w="456893">
                  <a:extLst>
                    <a:ext uri="{9D8B030D-6E8A-4147-A177-3AD203B41FA5}">
                      <a16:colId xmlns:a16="http://schemas.microsoft.com/office/drawing/2014/main" val="20005"/>
                    </a:ext>
                  </a:extLst>
                </a:gridCol>
              </a:tblGrid>
              <a:tr h="202496">
                <a:tc>
                  <a:txBody>
                    <a:bodyPr/>
                    <a:lstStyle/>
                    <a:p>
                      <a:endParaRPr lang="en-US" sz="900" b="1" i="0" dirty="0">
                        <a:solidFill>
                          <a:schemeClr val="accent3">
                            <a:lumMod val="75000"/>
                          </a:schemeClr>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79646"/>
                    </a:solidFill>
                  </a:tcPr>
                </a:tc>
                <a:tc>
                  <a:txBody>
                    <a:bodyPr/>
                    <a:lstStyle/>
                    <a:p>
                      <a:r>
                        <a:rPr lang="en-US" sz="800" b="1" i="0" dirty="0">
                          <a:solidFill>
                            <a:schemeClr val="tx1"/>
                          </a:solidFill>
                          <a:latin typeface="Open Sans"/>
                          <a:ea typeface="Open Sans"/>
                          <a:cs typeface="Open Sans"/>
                        </a:rPr>
                        <a:t>She / Her</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800" b="1" i="0" dirty="0">
                          <a:solidFill>
                            <a:schemeClr val="tx1"/>
                          </a:solidFill>
                          <a:latin typeface="Open Sans"/>
                          <a:ea typeface="Open Sans"/>
                          <a:cs typeface="Open Sans"/>
                        </a:rPr>
                        <a:t> 43%</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800" b="1"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BACC6"/>
                    </a:solidFill>
                  </a:tcPr>
                </a:tc>
                <a:tc>
                  <a:txBody>
                    <a:bodyPr/>
                    <a:lstStyle/>
                    <a:p>
                      <a:r>
                        <a:rPr lang="en-US" sz="800" b="1" i="0" dirty="0">
                          <a:solidFill>
                            <a:schemeClr val="tx1"/>
                          </a:solidFill>
                          <a:latin typeface="Open Sans"/>
                          <a:ea typeface="Open Sans"/>
                          <a:cs typeface="Open Sans"/>
                        </a:rPr>
                        <a:t>He / Him</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800" b="1" i="0" dirty="0">
                          <a:solidFill>
                            <a:schemeClr val="tx1"/>
                          </a:solidFill>
                          <a:latin typeface="Open Sans"/>
                          <a:ea typeface="Open Sans"/>
                          <a:cs typeface="Open Sans"/>
                        </a:rPr>
                        <a:t>55%</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202496">
                <a:tc>
                  <a:txBody>
                    <a:bodyPr/>
                    <a:lstStyle/>
                    <a:p>
                      <a:endParaRPr lang="en-US" sz="900" b="1" i="0" dirty="0">
                        <a:solidFill>
                          <a:schemeClr val="accent3">
                            <a:lumMod val="75000"/>
                          </a:schemeClr>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1F497D"/>
                    </a:solidFill>
                  </a:tcPr>
                </a:tc>
                <a:tc>
                  <a:txBody>
                    <a:bodyPr/>
                    <a:lstStyle/>
                    <a:p>
                      <a:r>
                        <a:rPr lang="en-US" sz="800" b="1" i="0" dirty="0">
                          <a:solidFill>
                            <a:schemeClr val="tx1"/>
                          </a:solidFill>
                          <a:latin typeface="Open Sans"/>
                          <a:ea typeface="Open Sans"/>
                          <a:cs typeface="Open Sans"/>
                        </a:rPr>
                        <a:t>They / Them</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800" b="1" i="0" dirty="0">
                          <a:solidFill>
                            <a:schemeClr val="tx1"/>
                          </a:solidFill>
                          <a:latin typeface="Open Sans"/>
                          <a:ea typeface="Open Sans"/>
                          <a:cs typeface="Open Sans"/>
                        </a:rPr>
                        <a:t> 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800" b="1"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9BBB59"/>
                    </a:solidFill>
                  </a:tcPr>
                </a:tc>
                <a:tc>
                  <a:txBody>
                    <a:bodyPr/>
                    <a:lstStyle/>
                    <a:p>
                      <a:r>
                        <a:rPr lang="en-US" sz="800" b="1" i="0" dirty="0">
                          <a:solidFill>
                            <a:schemeClr val="tx1"/>
                          </a:solidFill>
                          <a:latin typeface="Open Sans"/>
                          <a:ea typeface="Open Sans"/>
                          <a:cs typeface="Open Sans"/>
                        </a:rPr>
                        <a:t>Other</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800" b="1" i="0" dirty="0">
                          <a:solidFill>
                            <a:schemeClr val="tx1"/>
                          </a:solidFill>
                          <a:latin typeface="Open Sans"/>
                          <a:ea typeface="Open Sans"/>
                          <a:cs typeface="Open Sans"/>
                        </a:rPr>
                        <a:t>0%</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bl>
          </a:graphicData>
        </a:graphic>
      </p:graphicFrame>
      <p:graphicFrame>
        <p:nvGraphicFramePr>
          <p:cNvPr id="2" name="Table 1"/>
          <p:cNvGraphicFramePr/>
          <p:nvPr/>
        </p:nvGraphicFramePr>
        <p:xfrm>
          <a:off x="4513661" y="4288380"/>
          <a:ext cx="3730529" cy="497169"/>
        </p:xfrm>
        <a:graphic>
          <a:graphicData uri="http://schemas.openxmlformats.org/drawingml/2006/table">
            <a:tbl>
              <a:tblPr firstRow="1" bandRow="1">
                <a:tableStyleId>{5C22544A-7EE6-4342-B048-85BDC9FD1C3A}</a:tableStyleId>
              </a:tblPr>
              <a:tblGrid>
                <a:gridCol w="151220">
                  <a:extLst>
                    <a:ext uri="{9D8B030D-6E8A-4147-A177-3AD203B41FA5}">
                      <a16:colId xmlns:a16="http://schemas.microsoft.com/office/drawing/2014/main" val="20000"/>
                    </a:ext>
                  </a:extLst>
                </a:gridCol>
                <a:gridCol w="1342295">
                  <a:extLst>
                    <a:ext uri="{9D8B030D-6E8A-4147-A177-3AD203B41FA5}">
                      <a16:colId xmlns:a16="http://schemas.microsoft.com/office/drawing/2014/main" val="20001"/>
                    </a:ext>
                  </a:extLst>
                </a:gridCol>
                <a:gridCol w="718457">
                  <a:extLst>
                    <a:ext uri="{9D8B030D-6E8A-4147-A177-3AD203B41FA5}">
                      <a16:colId xmlns:a16="http://schemas.microsoft.com/office/drawing/2014/main" val="20002"/>
                    </a:ext>
                  </a:extLst>
                </a:gridCol>
                <a:gridCol w="130629">
                  <a:extLst>
                    <a:ext uri="{9D8B030D-6E8A-4147-A177-3AD203B41FA5}">
                      <a16:colId xmlns:a16="http://schemas.microsoft.com/office/drawing/2014/main" val="20003"/>
                    </a:ext>
                  </a:extLst>
                </a:gridCol>
                <a:gridCol w="555171">
                  <a:extLst>
                    <a:ext uri="{9D8B030D-6E8A-4147-A177-3AD203B41FA5}">
                      <a16:colId xmlns:a16="http://schemas.microsoft.com/office/drawing/2014/main" val="20004"/>
                    </a:ext>
                  </a:extLst>
                </a:gridCol>
                <a:gridCol w="832757">
                  <a:extLst>
                    <a:ext uri="{9D8B030D-6E8A-4147-A177-3AD203B41FA5}">
                      <a16:colId xmlns:a16="http://schemas.microsoft.com/office/drawing/2014/main" val="20005"/>
                    </a:ext>
                  </a:extLst>
                </a:gridCol>
              </a:tblGrid>
              <a:tr h="165723">
                <a:tc>
                  <a:txBody>
                    <a:bodyPr/>
                    <a:lstStyle/>
                    <a:p>
                      <a:endParaRPr lang="en-US" sz="800" b="1"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BACC6"/>
                    </a:solidFill>
                  </a:tcPr>
                </a:tc>
                <a:tc>
                  <a:txBody>
                    <a:bodyPr/>
                    <a:lstStyle/>
                    <a:p>
                      <a:r>
                        <a:rPr lang="en-US" sz="800" b="1" i="0" dirty="0">
                          <a:solidFill>
                            <a:schemeClr val="tx1"/>
                          </a:solidFill>
                          <a:latin typeface="Open Sans"/>
                          <a:ea typeface="Open Sans"/>
                          <a:cs typeface="Open Sans"/>
                        </a:rPr>
                        <a:t>Heterosexual/Straight</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800" b="1" i="0" dirty="0">
                          <a:solidFill>
                            <a:schemeClr val="tx1"/>
                          </a:solidFill>
                          <a:latin typeface="Open Sans"/>
                          <a:ea typeface="Open Sans"/>
                          <a:cs typeface="Open Sans"/>
                        </a:rPr>
                        <a:t> 81%</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800" b="1"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solidFill>
                  </a:tcPr>
                </a:tc>
                <a:tc>
                  <a:txBody>
                    <a:bodyPr/>
                    <a:lstStyle/>
                    <a:p>
                      <a:r>
                        <a:rPr lang="en-US" sz="800" b="1" i="0" dirty="0">
                          <a:solidFill>
                            <a:schemeClr val="tx1"/>
                          </a:solidFill>
                          <a:latin typeface="Open Sans"/>
                          <a:ea typeface="Open Sans"/>
                          <a:cs typeface="Open Sans"/>
                        </a:rPr>
                        <a:t>Bisexual</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800" b="1" i="0" dirty="0">
                          <a:solidFill>
                            <a:schemeClr val="tx1"/>
                          </a:solidFill>
                          <a:latin typeface="Open Sans"/>
                          <a:ea typeface="Open Sans"/>
                          <a:cs typeface="Open Sans"/>
                        </a:rPr>
                        <a:t>6%</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165723">
                <a:tc>
                  <a:txBody>
                    <a:bodyPr/>
                    <a:lstStyle/>
                    <a:p>
                      <a:endParaRPr lang="en-US" sz="800" b="1"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lumMod val="60000"/>
                        <a:lumOff val="40000"/>
                      </a:schemeClr>
                    </a:solidFill>
                  </a:tcPr>
                </a:tc>
                <a:tc>
                  <a:txBody>
                    <a:bodyPr/>
                    <a:lstStyle/>
                    <a:p>
                      <a:r>
                        <a:rPr lang="en-US" sz="800" b="1" i="0" dirty="0">
                          <a:solidFill>
                            <a:schemeClr val="tx1"/>
                          </a:solidFill>
                          <a:latin typeface="Open Sans"/>
                          <a:ea typeface="Open Sans"/>
                          <a:cs typeface="Open Sans"/>
                        </a:rPr>
                        <a:t>Gay</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800" b="1" i="0" dirty="0">
                          <a:solidFill>
                            <a:schemeClr val="tx1"/>
                          </a:solidFill>
                          <a:latin typeface="Open Sans"/>
                          <a:ea typeface="Open Sans"/>
                          <a:cs typeface="Open Sans"/>
                        </a:rPr>
                        <a:t> 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800" b="1"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lumMod val="40000"/>
                        <a:lumOff val="60000"/>
                      </a:schemeClr>
                    </a:solidFill>
                  </a:tcPr>
                </a:tc>
                <a:tc>
                  <a:txBody>
                    <a:bodyPr/>
                    <a:lstStyle/>
                    <a:p>
                      <a:r>
                        <a:rPr lang="en-US" sz="800" b="1" i="0" dirty="0">
                          <a:solidFill>
                            <a:schemeClr val="tx1"/>
                          </a:solidFill>
                          <a:latin typeface="Open Sans"/>
                          <a:ea typeface="Open Sans"/>
                          <a:cs typeface="Open Sans"/>
                        </a:rPr>
                        <a:t>Lesbian</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800" b="1" i="0" dirty="0">
                          <a:solidFill>
                            <a:schemeClr val="tx1"/>
                          </a:solidFill>
                          <a:latin typeface="Open Sans"/>
                          <a:ea typeface="Open Sans"/>
                          <a:cs typeface="Open Sans"/>
                        </a:rPr>
                        <a:t> 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165723">
                <a:tc>
                  <a:txBody>
                    <a:bodyPr/>
                    <a:lstStyle/>
                    <a:p>
                      <a:endParaRPr lang="en-US" sz="800" b="1"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59168"/>
                    </a:solidFill>
                  </a:tcPr>
                </a:tc>
                <a:tc>
                  <a:txBody>
                    <a:bodyPr/>
                    <a:lstStyle/>
                    <a:p>
                      <a:r>
                        <a:rPr lang="en-US" sz="800" b="1" i="0" dirty="0">
                          <a:solidFill>
                            <a:schemeClr val="tx1"/>
                          </a:solidFill>
                          <a:latin typeface="Open Sans"/>
                          <a:ea typeface="Open Sans"/>
                          <a:cs typeface="Open Sans"/>
                        </a:rPr>
                        <a:t>Questioning</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800" b="1" i="0" dirty="0">
                          <a:solidFill>
                            <a:schemeClr val="tx1"/>
                          </a:solidFill>
                          <a:latin typeface="Open Sans"/>
                          <a:ea typeface="Open Sans"/>
                          <a:cs typeface="Open Sans"/>
                        </a:rPr>
                        <a:t> 4%</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800" b="1" i="0" dirty="0">
                        <a:solidFill>
                          <a:schemeClr val="tx1"/>
                        </a:solidFill>
                        <a:latin typeface="Open Sans"/>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1F497D"/>
                    </a:solidFill>
                  </a:tcPr>
                </a:tc>
                <a:tc>
                  <a:txBody>
                    <a:bodyPr/>
                    <a:lstStyle/>
                    <a:p>
                      <a:r>
                        <a:rPr lang="en-US" sz="800" b="1" i="0" dirty="0">
                          <a:solidFill>
                            <a:schemeClr val="tx1"/>
                          </a:solidFill>
                          <a:latin typeface="Open Sans"/>
                          <a:ea typeface="Open Sans"/>
                          <a:cs typeface="Open Sans"/>
                        </a:rPr>
                        <a:t>Other</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800" b="1" i="0" dirty="0">
                          <a:solidFill>
                            <a:schemeClr val="tx1"/>
                          </a:solidFill>
                          <a:latin typeface="Open Sans"/>
                          <a:ea typeface="Open Sans"/>
                          <a:cs typeface="Open Sans"/>
                        </a:rPr>
                        <a:t> 5%</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bl>
          </a:graphicData>
        </a:graphic>
      </p:graphicFrame>
      <p:graphicFrame>
        <p:nvGraphicFramePr>
          <p:cNvPr id="3" name="Chart 2" descr="SexualOrientation"/>
          <p:cNvGraphicFramePr/>
          <p:nvPr/>
        </p:nvGraphicFramePr>
        <p:xfrm>
          <a:off x="4598242" y="729140"/>
          <a:ext cx="2926080" cy="3273019"/>
        </p:xfrm>
        <a:graphic>
          <a:graphicData uri="http://schemas.openxmlformats.org/drawingml/2006/chart">
            <c:chart xmlns:c="http://schemas.openxmlformats.org/drawingml/2006/chart" xmlns:r="http://schemas.openxmlformats.org/officeDocument/2006/relationships" r:id="rId4"/>
          </a:graphicData>
        </a:graphic>
      </p:graphicFrame>
      <p:sp>
        <p:nvSpPr>
          <p:cNvPr id="4" name="Google Shape;552;p27"/>
          <p:cNvSpPr>
            <a:spLocks/>
          </p:cNvSpPr>
          <p:nvPr/>
        </p:nvSpPr>
        <p:spPr bwMode="white">
          <a:xfrm>
            <a:off x="4608953" y="5735770"/>
            <a:ext cx="3102040" cy="329209"/>
          </a:xfrm>
          <a:prstGeom prst="rect">
            <a:avLst/>
          </a:prstGeom>
          <a:noFill/>
          <a:ln>
            <a:noFill/>
            <a:headEnd type="none"/>
            <a:tailEnd type="none"/>
          </a:ln>
        </p:spPr>
        <p:txBody>
          <a:bodyPr wrap="square" lIns="0" tIns="0" rIns="0" bIns="0" anchor="t">
            <a:noAutofit/>
          </a:bodyPr>
          <a:lstStyle/>
          <a:p>
            <a:pPr marL="0" indent="0" algn="ctr" rtl="0">
              <a:lnSpc>
                <a:spcPct val="120000"/>
              </a:lnSpc>
              <a:spcBef>
                <a:spcPts val="0"/>
              </a:spcBef>
              <a:spcAft>
                <a:spcPts val="0"/>
              </a:spcAft>
              <a:buClr>
                <a:srgbClr val="000000"/>
              </a:buClr>
              <a:buSzPts val="800"/>
              <a:buFont typeface="Arial"/>
              <a:buNone/>
            </a:pPr>
            <a:endParaRPr sz="1400" b="0" i="0" u="none" dirty="0">
              <a:solidFill>
                <a:schemeClr val="tx1"/>
              </a:solidFill>
              <a:latin typeface="Open Sans"/>
              <a:ea typeface="Open Sans"/>
              <a:cs typeface="Open Sans"/>
              <a:sym typeface="Open Sans"/>
            </a:endParaRPr>
          </a:p>
        </p:txBody>
      </p:sp>
      <p:graphicFrame>
        <p:nvGraphicFramePr>
          <p:cNvPr id="16" name="Table 15"/>
          <p:cNvGraphicFramePr/>
          <p:nvPr/>
        </p:nvGraphicFramePr>
        <p:xfrm>
          <a:off x="914409" y="5176335"/>
          <a:ext cx="7133405" cy="972820"/>
        </p:xfrm>
        <a:graphic>
          <a:graphicData uri="http://schemas.openxmlformats.org/drawingml/2006/table">
            <a:tbl>
              <a:tblPr firstRow="1" bandRow="1">
                <a:tableStyleId>{21E4AEA4-8DFA-4A89-87EB-49C32662AFE0}</a:tableStyleId>
              </a:tblPr>
              <a:tblGrid>
                <a:gridCol w="381436">
                  <a:extLst>
                    <a:ext uri="{9D8B030D-6E8A-4147-A177-3AD203B41FA5}">
                      <a16:colId xmlns:a16="http://schemas.microsoft.com/office/drawing/2014/main" val="20000"/>
                    </a:ext>
                  </a:extLst>
                </a:gridCol>
                <a:gridCol w="1175018">
                  <a:extLst>
                    <a:ext uri="{9D8B030D-6E8A-4147-A177-3AD203B41FA5}">
                      <a16:colId xmlns:a16="http://schemas.microsoft.com/office/drawing/2014/main" val="20001"/>
                    </a:ext>
                  </a:extLst>
                </a:gridCol>
                <a:gridCol w="401980">
                  <a:extLst>
                    <a:ext uri="{9D8B030D-6E8A-4147-A177-3AD203B41FA5}">
                      <a16:colId xmlns:a16="http://schemas.microsoft.com/office/drawing/2014/main" val="20002"/>
                    </a:ext>
                  </a:extLst>
                </a:gridCol>
                <a:gridCol w="1066792">
                  <a:extLst>
                    <a:ext uri="{9D8B030D-6E8A-4147-A177-3AD203B41FA5}">
                      <a16:colId xmlns:a16="http://schemas.microsoft.com/office/drawing/2014/main" val="20003"/>
                    </a:ext>
                  </a:extLst>
                </a:gridCol>
                <a:gridCol w="664160">
                  <a:extLst>
                    <a:ext uri="{9D8B030D-6E8A-4147-A177-3AD203B41FA5}">
                      <a16:colId xmlns:a16="http://schemas.microsoft.com/office/drawing/2014/main" val="20004"/>
                    </a:ext>
                  </a:extLst>
                </a:gridCol>
                <a:gridCol w="1064378">
                  <a:extLst>
                    <a:ext uri="{9D8B030D-6E8A-4147-A177-3AD203B41FA5}">
                      <a16:colId xmlns:a16="http://schemas.microsoft.com/office/drawing/2014/main" val="20005"/>
                    </a:ext>
                  </a:extLst>
                </a:gridCol>
                <a:gridCol w="1487965">
                  <a:extLst>
                    <a:ext uri="{9D8B030D-6E8A-4147-A177-3AD203B41FA5}">
                      <a16:colId xmlns:a16="http://schemas.microsoft.com/office/drawing/2014/main" val="20006"/>
                    </a:ext>
                  </a:extLst>
                </a:gridCol>
                <a:gridCol w="891676">
                  <a:extLst>
                    <a:ext uri="{9D8B030D-6E8A-4147-A177-3AD203B41FA5}">
                      <a16:colId xmlns:a16="http://schemas.microsoft.com/office/drawing/2014/main" val="20007"/>
                    </a:ext>
                  </a:extLst>
                </a:gridCol>
              </a:tblGrid>
              <a:tr h="546100">
                <a:tc gridSpan="8">
                  <a:txBody>
                    <a:bodyPr/>
                    <a:lstStyle/>
                    <a:p>
                      <a:pPr marL="0" indent="0" algn="l" defTabSz="914400" rtl="0">
                        <a:lnSpc>
                          <a:spcPct val="100000"/>
                        </a:lnSpc>
                        <a:spcBef>
                          <a:spcPts val="0"/>
                        </a:spcBef>
                        <a:spcAft>
                          <a:spcPts val="0"/>
                        </a:spcAft>
                        <a:buClr>
                          <a:srgbClr val="000000"/>
                        </a:buClr>
                        <a:buSzTx/>
                        <a:buFont typeface="Arial"/>
                        <a:buNone/>
                        <a:tabLst/>
                      </a:pPr>
                      <a:r>
                        <a:rPr lang="en-US" sz="1200" b="1" i="0" kern="1200" dirty="0">
                          <a:solidFill>
                            <a:srgbClr val="FFFFFF"/>
                          </a:solidFill>
                          <a:latin typeface="Open Sans"/>
                          <a:ea typeface="Open Sans"/>
                          <a:cs typeface="Open Sans"/>
                        </a:rPr>
                        <a:t>Do you identify as trans (e.g., transgender, transsexual, a person with transitioning sex or gender history, etc.)?</a:t>
                      </a:r>
                    </a:p>
                  </a:txBody>
                  <a:tcPr marT="0" marB="0" anchor="ctr" horzOverflow="overflow">
                    <a:lnL w="12700">
                      <a:noFill/>
                      <a:headEnd type="none"/>
                      <a:tailEnd type="none"/>
                    </a:lnL>
                    <a:lnR w="12700" cap="flat">
                      <a:noFill/>
                      <a:prstDash val="solid"/>
                      <a:round/>
                      <a:headEnd type="none" w="med" len="med"/>
                      <a:tailEnd type="none" w="med" len="med"/>
                    </a:lnR>
                    <a:lnT w="12700">
                      <a:noFill/>
                      <a:headEnd type="none"/>
                      <a:tailEnd type="none"/>
                    </a:lnT>
                    <a:lnB w="762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lumMod val="75000"/>
                      </a:schemeClr>
                    </a:solidFill>
                  </a:tcPr>
                </a:tc>
                <a:tc hMerge="1">
                  <a:txBody>
                    <a:bodyPr/>
                    <a:lstStyle/>
                    <a:p>
                      <a:endParaRPr lang="en-US" dirty="0"/>
                    </a:p>
                  </a:txBody>
                  <a:tcPr horzOverflow="overflow"/>
                </a:tc>
                <a:tc hMerge="1">
                  <a:txBody>
                    <a:bodyPr/>
                    <a:lstStyle/>
                    <a:p>
                      <a:pPr algn="r"/>
                      <a:endParaRPr lang="en-US" sz="1050" b="0" i="0" kern="1200" dirty="0">
                        <a:solidFill>
                          <a:schemeClr val="bg2"/>
                        </a:solidFill>
                      </a:endParaRPr>
                    </a:p>
                  </a:txBody>
                  <a:tcPr marT="0" marB="0" anchor="ctr" horzOverflow="overflow">
                    <a:lnL w="12700">
                      <a:noFill/>
                      <a:headEnd type="none"/>
                      <a:tailEnd type="none"/>
                    </a:lnL>
                    <a:lnR w="12700" cap="flat">
                      <a:noFill/>
                      <a:prstDash val="solid"/>
                      <a:round/>
                      <a:headEnd type="none" w="med" len="med"/>
                      <a:tailEnd type="none" w="med" len="med"/>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hMerge="1">
                  <a:txBody>
                    <a:bodyPr/>
                    <a:lstStyle/>
                    <a:p>
                      <a:endParaRPr lang="en-US" dirty="0"/>
                    </a:p>
                  </a:txBody>
                  <a:tcPr horzOverflow="overflow"/>
                </a:tc>
                <a:tc hMerge="1">
                  <a:txBody>
                    <a:bodyPr/>
                    <a:lstStyle/>
                    <a:p>
                      <a:pPr algn="r"/>
                      <a:endParaRPr lang="en-US" sz="1050" b="0" i="0" kern="1200" dirty="0">
                        <a:solidFill>
                          <a:schemeClr val="bg2"/>
                        </a:solidFill>
                      </a:endParaRPr>
                    </a:p>
                  </a:txBody>
                  <a:tcPr marT="0" marB="0" anchor="ctr" horzOverflow="overflow">
                    <a:lnL w="12700">
                      <a:noFill/>
                      <a:headEnd type="none"/>
                      <a:tailEnd type="none"/>
                    </a:lnL>
                    <a:lnR w="12700">
                      <a:noFill/>
                      <a:headEnd type="none"/>
                      <a:tailEnd type="none"/>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hMerge="1">
                  <a:txBody>
                    <a:bodyPr/>
                    <a:lstStyle/>
                    <a:p>
                      <a:endParaRPr lang="en-US" dirty="0"/>
                    </a:p>
                  </a:txBody>
                  <a:tcPr horzOverflow="overflow"/>
                </a:tc>
                <a:tc hMerge="1">
                  <a:txBody>
                    <a:bodyPr/>
                    <a:lstStyle/>
                    <a:p>
                      <a:endParaRPr lang="en-US" dirty="0"/>
                    </a:p>
                  </a:txBody>
                  <a:tcPr horzOverflow="overflow"/>
                </a:tc>
                <a:tc hMerge="1">
                  <a:txBody>
                    <a:bodyPr/>
                    <a:lstStyle/>
                    <a:p>
                      <a:pPr algn="ctr"/>
                      <a:endParaRPr lang="en-US" sz="1050" b="0" i="0" dirty="0">
                        <a:solidFill>
                          <a:srgbClr val="3D4543"/>
                        </a:solidFill>
                        <a:latin typeface="+mn-lt"/>
                      </a:endParaRPr>
                    </a:p>
                  </a:txBody>
                  <a:tcPr anchor="ctr" horzOverflow="overflow">
                    <a:lnL w="12700">
                      <a:noFill/>
                      <a:headEnd type="none"/>
                      <a:tailEnd type="none"/>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426658">
                <a:tc>
                  <a:txBody>
                    <a:bodyPr/>
                    <a:lstStyle/>
                    <a:p>
                      <a:pPr algn="ctr"/>
                      <a:r>
                        <a:rPr lang="en-US" sz="1100" b="0" i="0" kern="1200" dirty="0">
                          <a:solidFill>
                            <a:schemeClr val="bg2"/>
                          </a:solidFill>
                          <a:latin typeface="Open Sans"/>
                        </a:rPr>
                        <a:t>Yes</a:t>
                      </a:r>
                    </a:p>
                  </a:txBody>
                  <a:tcPr marL="0" marR="0" marT="0" marB="0" anchor="ctr" horzOverflow="overflow">
                    <a:lnL w="12700">
                      <a:noFill/>
                      <a:headEnd type="none"/>
                      <a:tailEnd type="none"/>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381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100" b="1" kern="1200" dirty="0">
                          <a:solidFill>
                            <a:srgbClr val="3D4543"/>
                          </a:solidFill>
                          <a:latin typeface="Open Sans"/>
                        </a:rPr>
                        <a:t>1%</a:t>
                      </a:r>
                      <a:endParaRPr lang="en-US" sz="1100" b="0" i="0" dirty="0">
                        <a:solidFill>
                          <a:srgbClr val="3D4543"/>
                        </a:solidFill>
                        <a:latin typeface="Open Sans"/>
                      </a:endParaRPr>
                    </a:p>
                  </a:txBody>
                  <a:tcPr marL="0" marR="0" marT="0" marB="0" anchor="ctr" horzOverflow="overflow">
                    <a:lnL w="38100" cap="flat">
                      <a:solidFill>
                        <a:schemeClr val="bg1"/>
                      </a:solidFill>
                      <a:prstDash val="solid"/>
                      <a:round/>
                      <a:headEnd type="none" w="med" len="med"/>
                      <a:tailEnd type="none" w="med" len="med"/>
                    </a:lnL>
                    <a:lnR w="12700" cap="flat">
                      <a:solidFill>
                        <a:schemeClr val="bg2">
                          <a:lumMod val="50000"/>
                          <a:lumOff val="50000"/>
                        </a:schemeClr>
                      </a:solidFill>
                      <a:prstDash val="solid"/>
                      <a:round/>
                      <a:headEnd type="none" w="med" len="med"/>
                      <a:tailEnd type="none" w="med" len="med"/>
                    </a:lnR>
                    <a:lnT w="76200" cap="flat">
                      <a:solidFill>
                        <a:schemeClr val="bg1"/>
                      </a:solidFill>
                      <a:prstDash val="solid"/>
                      <a:round/>
                      <a:headEnd type="none" w="med" len="med"/>
                      <a:tailEnd type="none" w="med" len="med"/>
                    </a:lnT>
                    <a:lnB w="381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100" b="0" i="0" kern="1200" dirty="0">
                          <a:solidFill>
                            <a:schemeClr val="bg2"/>
                          </a:solidFill>
                          <a:latin typeface="Open Sans"/>
                          <a:ea typeface="Open Sans"/>
                          <a:cs typeface="Open Sans"/>
                        </a:rPr>
                        <a:t>No</a:t>
                      </a:r>
                    </a:p>
                  </a:txBody>
                  <a:tcPr marL="0" marR="0" anchor="ctr" horzOverflow="overflow">
                    <a:lnL w="12700" cap="flat">
                      <a:solidFill>
                        <a:schemeClr val="bg2">
                          <a:lumMod val="50000"/>
                          <a:lumOff val="50000"/>
                        </a:schemeClr>
                      </a:solidFill>
                      <a:prstDash val="solid"/>
                      <a:round/>
                      <a:headEnd type="none" w="med" len="med"/>
                      <a:tailEnd type="none" w="med" len="med"/>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685800" rtl="0">
                        <a:lnSpc>
                          <a:spcPct val="100000"/>
                        </a:lnSpc>
                        <a:spcBef>
                          <a:spcPts val="0"/>
                        </a:spcBef>
                        <a:spcAft>
                          <a:spcPts val="0"/>
                        </a:spcAft>
                        <a:buClr>
                          <a:srgbClr val="000000"/>
                        </a:buClr>
                        <a:buSzTx/>
                        <a:buFont typeface="Arial"/>
                        <a:buNone/>
                        <a:tabLst/>
                      </a:pPr>
                      <a:r>
                        <a:rPr lang="en-US" sz="1100" b="1" kern="1200" dirty="0">
                          <a:solidFill>
                            <a:srgbClr val="3D4543"/>
                          </a:solidFill>
                          <a:latin typeface="Open Sans"/>
                        </a:rPr>
                        <a:t>96%</a:t>
                      </a:r>
                      <a:endParaRPr lang="en-US" sz="1100" b="0" i="0" kern="1200" dirty="0">
                        <a:solidFill>
                          <a:srgbClr val="3D4543"/>
                        </a:solidFill>
                        <a:latin typeface="Open Sans"/>
                        <a:ea typeface="Open Sans"/>
                        <a:cs typeface="Open Sans"/>
                      </a:endParaRPr>
                    </a:p>
                  </a:txBody>
                  <a:tcPr marL="0" marR="0" anchor="ctr" horzOverflow="overflow">
                    <a:lnL w="38100" cap="flat">
                      <a:solidFill>
                        <a:schemeClr val="bg1"/>
                      </a:solidFill>
                      <a:prstDash val="solid"/>
                      <a:round/>
                      <a:headEnd type="none" w="med" len="med"/>
                      <a:tailEnd type="none" w="med" len="med"/>
                    </a:lnL>
                    <a:lnR w="12700" cap="flat">
                      <a:solidFill>
                        <a:schemeClr val="bg2">
                          <a:lumMod val="50000"/>
                          <a:lumOff val="50000"/>
                        </a:schemeClr>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algn="ctr"/>
                      <a:r>
                        <a:rPr lang="en-US" sz="1100" b="0" i="0" kern="1200" dirty="0">
                          <a:solidFill>
                            <a:schemeClr val="bg2"/>
                          </a:solidFill>
                          <a:latin typeface="Open Sans"/>
                          <a:ea typeface="Open Sans"/>
                          <a:cs typeface="Open Sans"/>
                        </a:rPr>
                        <a:t>Not sure</a:t>
                      </a:r>
                      <a:endParaRPr lang="en-US" sz="1100" dirty="0">
                        <a:latin typeface="Open Sans"/>
                        <a:ea typeface="Open Sans"/>
                        <a:cs typeface="Open Sans"/>
                      </a:endParaRPr>
                    </a:p>
                  </a:txBody>
                  <a:tcPr marL="0" marR="0" anchor="ctr" horzOverflow="overflow">
                    <a:lnL w="12700" cap="flat">
                      <a:solidFill>
                        <a:schemeClr val="bg2">
                          <a:lumMod val="50000"/>
                          <a:lumOff val="50000"/>
                        </a:schemeClr>
                      </a:solidFill>
                      <a:prstDash val="solid"/>
                      <a:round/>
                      <a:headEnd type="none" w="med" len="med"/>
                      <a:tailEnd type="none" w="med" len="med"/>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100" b="1" kern="1200" dirty="0">
                          <a:solidFill>
                            <a:srgbClr val="3D4543"/>
                          </a:solidFill>
                          <a:latin typeface="Open Sans"/>
                        </a:rPr>
                        <a:t>1%</a:t>
                      </a:r>
                      <a:endParaRPr lang="en-US" sz="1100" dirty="0">
                        <a:latin typeface="Open Sans"/>
                      </a:endParaRPr>
                    </a:p>
                  </a:txBody>
                  <a:tcPr marL="0" marR="0" anchor="ctr" horzOverflow="overflow">
                    <a:lnL w="38100" cap="flat">
                      <a:solidFill>
                        <a:schemeClr val="bg1"/>
                      </a:solidFill>
                      <a:prstDash val="solid"/>
                      <a:round/>
                      <a:headEnd type="none" w="med" len="med"/>
                      <a:tailEnd type="none" w="med" len="med"/>
                    </a:lnL>
                    <a:lnR w="12700" cap="flat">
                      <a:solidFill>
                        <a:schemeClr val="bg2">
                          <a:lumMod val="50000"/>
                          <a:lumOff val="50000"/>
                        </a:schemeClr>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100" b="0" i="0" kern="1200" dirty="0">
                          <a:solidFill>
                            <a:schemeClr val="bg2"/>
                          </a:solidFill>
                          <a:latin typeface="Open Sans"/>
                          <a:ea typeface="Open Sans"/>
                          <a:cs typeface="Open Sans"/>
                        </a:rPr>
                        <a:t>Prefer not to answer</a:t>
                      </a:r>
                    </a:p>
                  </a:txBody>
                  <a:tcPr marL="0" marR="0" anchor="ctr" horzOverflow="overflow">
                    <a:lnL w="12700" cap="flat">
                      <a:solidFill>
                        <a:schemeClr val="bg2">
                          <a:lumMod val="50000"/>
                          <a:lumOff val="50000"/>
                        </a:schemeClr>
                      </a:solidFill>
                      <a:prstDash val="solid"/>
                      <a:round/>
                      <a:headEnd type="none" w="med" len="med"/>
                      <a:tailEnd type="none" w="med" len="med"/>
                    </a:lnL>
                    <a:lnR w="38100" cap="flat">
                      <a:solidFill>
                        <a:schemeClr val="bg1"/>
                      </a:solidFill>
                      <a:prstDash val="solid"/>
                      <a:round/>
                      <a:headEnd type="none" w="med" len="med"/>
                      <a:tailEnd type="none" w="med" len="med"/>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ctr" defTabSz="914400" rtl="0">
                        <a:lnSpc>
                          <a:spcPct val="100000"/>
                        </a:lnSpc>
                        <a:spcBef>
                          <a:spcPts val="0"/>
                        </a:spcBef>
                        <a:spcAft>
                          <a:spcPts val="0"/>
                        </a:spcAft>
                        <a:buClr>
                          <a:srgbClr val="000000"/>
                        </a:buClr>
                        <a:buSzTx/>
                        <a:buFont typeface="Arial"/>
                        <a:buNone/>
                        <a:tabLst/>
                      </a:pPr>
                      <a:r>
                        <a:rPr lang="en-US" sz="1100" b="1" kern="1200" dirty="0">
                          <a:solidFill>
                            <a:srgbClr val="3D4543"/>
                          </a:solidFill>
                          <a:latin typeface="Open Sans"/>
                        </a:rPr>
                        <a:t>2%</a:t>
                      </a:r>
                      <a:endParaRPr lang="en-US" sz="1100" b="0" i="0" kern="1200" dirty="0">
                        <a:solidFill>
                          <a:srgbClr val="3D4543"/>
                        </a:solidFill>
                        <a:latin typeface="Open Sans"/>
                        <a:ea typeface="Open Sans"/>
                        <a:cs typeface="Open Sans"/>
                      </a:endParaRPr>
                    </a:p>
                  </a:txBody>
                  <a:tcPr marL="0" marR="0" anchor="ctr" horzOverflow="overflow">
                    <a:lnL w="38100" cap="flat">
                      <a:solidFill>
                        <a:schemeClr val="bg1"/>
                      </a:solidFill>
                      <a:prstDash val="solid"/>
                      <a:round/>
                      <a:headEnd type="none" w="med" len="med"/>
                      <a:tailEnd type="none" w="med" len="med"/>
                    </a:lnL>
                    <a:lnR w="12700">
                      <a:noFill/>
                      <a:headEnd type="none"/>
                      <a:tailEnd type="none"/>
                    </a:lnR>
                    <a:lnT w="76200" cap="flat">
                      <a:solidFill>
                        <a:schemeClr val="bg1"/>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bl>
          </a:graphicData>
        </a:graphic>
      </p:graphicFrame>
      <p:sp>
        <p:nvSpPr>
          <p:cNvPr id="5" name="TextBox 4"/>
          <p:cNvSpPr txBox="1">
            <a:spLocks noChangeArrowheads="1"/>
          </p:cNvSpPr>
          <p:nvPr/>
        </p:nvSpPr>
        <p:spPr bwMode="white">
          <a:xfrm>
            <a:off x="849720" y="4897276"/>
            <a:ext cx="7087980" cy="230832"/>
          </a:xfrm>
          <a:prstGeom prst="rect">
            <a:avLst/>
          </a:prstGeom>
          <a:noFill/>
          <a:ln>
            <a:headEnd type="none"/>
            <a:tailEnd type="none"/>
          </a:ln>
        </p:spPr>
        <p:txBody>
          <a:bodyPr wrap="square" lIns="91440" tIns="45720" rIns="91440" bIns="45720" anchor="t">
            <a:spAutoFit/>
          </a:bodyPr>
          <a:lstStyle/>
          <a:p>
            <a:r>
              <a:rPr lang="en-US" sz="900" b="1" u="sng" dirty="0">
                <a:latin typeface="Open Sans"/>
                <a:ea typeface="Open Sans"/>
                <a:cs typeface="Open Sans"/>
              </a:rPr>
              <a:t>Note:</a:t>
            </a:r>
            <a:r>
              <a:rPr lang="en-US" sz="900" dirty="0">
                <a:latin typeface="Open Sans"/>
                <a:ea typeface="Open Sans"/>
                <a:cs typeface="Open Sans"/>
              </a:rPr>
              <a:t> Both of these questions allow respondents to select more than one item, so either total may exceed 100%.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Google Shape;565;p28"/>
          <p:cNvSpPr>
            <a:spLocks noGrp="1"/>
          </p:cNvSpPr>
          <p:nvPr>
            <p:ph type="title"/>
          </p:nvPr>
        </p:nvSpPr>
        <p:spPr bwMode="white">
          <a:prstGeom prst="rect">
            <a:avLst/>
          </a:prstGeom>
          <a:noFill/>
          <a:ln>
            <a:noFill/>
            <a:headEnd type="none"/>
            <a:tailEnd type="none"/>
          </a:ln>
        </p:spPr>
        <p:txBody>
          <a:bodyPr wrap="square" lIns="0" tIns="0" rIns="0" bIns="0" anchor="ctr">
            <a:noAutofit/>
          </a:bodyPr>
          <a:lstStyle/>
          <a:p>
            <a:pPr marL="0" indent="0" algn="l" rtl="0">
              <a:lnSpc>
                <a:spcPct val="100000"/>
              </a:lnSpc>
              <a:spcBef>
                <a:spcPts val="0"/>
              </a:spcBef>
              <a:spcAft>
                <a:spcPts val="0"/>
              </a:spcAft>
              <a:buClr>
                <a:schemeClr val="bg1"/>
              </a:buClr>
              <a:buSzPts val="4000"/>
              <a:buFont typeface="Lato Black"/>
              <a:buNone/>
            </a:pPr>
            <a:r>
              <a:rPr lang="en-US" b="1" dirty="0">
                <a:latin typeface="Open Sans"/>
                <a:ea typeface="Open Sans"/>
                <a:cs typeface="Open Sans"/>
                <a:sym typeface="Open Sans"/>
              </a:rPr>
              <a:t>AlcoholEdu for College</a:t>
            </a:r>
            <a:endParaRPr b="1" dirty="0">
              <a:latin typeface="Open Sans"/>
              <a:ea typeface="Open Sans"/>
              <a:cs typeface="Open Sans"/>
              <a:sym typeface="Open Sans"/>
            </a:endParaRPr>
          </a:p>
        </p:txBody>
      </p:sp>
      <p:sp>
        <p:nvSpPr>
          <p:cNvPr id="566" name="Google Shape;566;p28"/>
          <p:cNvSpPr>
            <a:spLocks noGrp="1"/>
          </p:cNvSpPr>
          <p:nvPr>
            <p:ph type="body" idx="1"/>
          </p:nvPr>
        </p:nvSpPr>
        <p:spPr bwMode="white">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bg1"/>
              </a:buClr>
              <a:buSzPts val="2400"/>
              <a:buNone/>
            </a:pPr>
            <a:r>
              <a:rPr lang="en-US" dirty="0">
                <a:latin typeface="Open Sans"/>
                <a:ea typeface="Open Sans"/>
                <a:cs typeface="Open Sans"/>
                <a:sym typeface="Open Sans"/>
              </a:rPr>
              <a:t>Supplemental Information</a:t>
            </a:r>
            <a:endParaRPr dirty="0">
              <a:latin typeface="Open Sans"/>
              <a:ea typeface="Open Sans"/>
              <a:cs typeface="Open Sans"/>
              <a:sym typeface="Open Sans"/>
            </a:endParaRPr>
          </a:p>
        </p:txBody>
      </p:sp>
      <p:sp>
        <p:nvSpPr>
          <p:cNvPr id="567" name="Google Shape;567;p28"/>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26</a:t>
            </a:fld>
            <a:endParaRPr dirty="0"/>
          </a:p>
        </p:txBody>
      </p:sp>
      <p:pic>
        <p:nvPicPr>
          <p:cNvPr id="568" name="Google Shape;568;p28"/>
          <p:cNvPicPr>
            <a:picLocks noChangeAspect="1"/>
          </p:cNvPicPr>
          <p:nvPr/>
        </p:nvPicPr>
        <p:blipFill>
          <a:blip r:embed="rId3">
            <a:lum/>
          </a:blip>
          <a:srcRect/>
          <a:stretch>
            <a:fillRect/>
          </a:stretch>
        </p:blipFill>
        <p:spPr bwMode="white">
          <a:xfrm>
            <a:off x="1350064" y="6006366"/>
            <a:ext cx="952852" cy="190570"/>
          </a:xfrm>
          <a:prstGeom prst="rect">
            <a:avLst/>
          </a:prstGeom>
          <a:noFill/>
          <a:ln>
            <a:noFill/>
            <a:headEnd type="none"/>
            <a:tailEnd type="none"/>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bwMode="white">
          <a:ln>
            <a:headEnd type="none"/>
            <a:tailEnd type="none"/>
          </a:ln>
        </p:spPr>
        <p:txBody>
          <a:bodyPr wrap="square"/>
          <a:lstStyle/>
          <a:p>
            <a:r>
              <a:rPr lang="en-US" sz="1400" dirty="0">
                <a:solidFill>
                  <a:srgbClr val="3D4543"/>
                </a:solidFill>
              </a:rPr>
              <a:t>The Prevention Framework, developed by Vector Solutions’ Campus Prevention Network, defines the elements of a comprehensive approach to prevention, and the ways in which those elements build to an effective prevention program.</a:t>
            </a:r>
          </a:p>
        </p:txBody>
      </p:sp>
      <p:sp>
        <p:nvSpPr>
          <p:cNvPr id="4" name="Slide Number Placeholder 3"/>
          <p:cNvSpPr>
            <a:spLocks noGrp="1"/>
          </p:cNvSpPr>
          <p:nvPr>
            <p:ph type="sldNum" sz="quarter" idx="12"/>
          </p:nvPr>
        </p:nvSpPr>
        <p:spPr bwMode="white">
          <a:ln>
            <a:headEnd type="none"/>
            <a:tailEnd type="none"/>
          </a:ln>
        </p:spPr>
        <p:txBody>
          <a:bodyPr wrap="square"/>
          <a:lstStyle/>
          <a:p>
            <a:fld id="{4737D6AF-2FA5-476A-AF60-7A8CDF2E2DFB}" type="slidenum">
              <a:rPr lang="en-US" dirty="0"/>
              <a:t>27</a:t>
            </a:fld>
            <a:endParaRPr lang="en-US" dirty="0"/>
          </a:p>
        </p:txBody>
      </p:sp>
      <p:sp>
        <p:nvSpPr>
          <p:cNvPr id="5" name="Title 4"/>
          <p:cNvSpPr>
            <a:spLocks noGrp="1"/>
          </p:cNvSpPr>
          <p:nvPr>
            <p:ph type="title"/>
          </p:nvPr>
        </p:nvSpPr>
        <p:spPr bwMode="white">
          <a:ln>
            <a:headEnd type="none"/>
            <a:tailEnd type="none"/>
          </a:ln>
        </p:spPr>
        <p:txBody>
          <a:bodyPr wrap="square"/>
          <a:lstStyle/>
          <a:p>
            <a:r>
              <a:rPr lang="en-US" b="1" dirty="0"/>
              <a:t>The Prevention Framework</a:t>
            </a:r>
          </a:p>
        </p:txBody>
      </p:sp>
      <p:graphicFrame>
        <p:nvGraphicFramePr>
          <p:cNvPr id="7" name="Diagram 6"/>
          <p:cNvGraphicFramePr/>
          <p:nvPr/>
        </p:nvGraphicFramePr>
        <p:xfrm>
          <a:off x="5284452" y="685800"/>
          <a:ext cx="6246800" cy="5486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a:spLocks/>
          </p:cNvSpPr>
          <p:nvPr/>
        </p:nvSpPr>
        <p:spPr bwMode="white">
          <a:xfrm>
            <a:off x="6444343" y="5408352"/>
            <a:ext cx="3918857" cy="4971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200" dirty="0">
                <a:solidFill>
                  <a:schemeClr val="bg1"/>
                </a:solidFill>
                <a:latin typeface="Open Sans"/>
              </a:rPr>
              <a:t>System-wide buy-in, visible commitment, and investment in effective prevention initiatives</a:t>
            </a:r>
          </a:p>
        </p:txBody>
      </p:sp>
      <p:sp>
        <p:nvSpPr>
          <p:cNvPr id="16" name="Rectangle 15"/>
          <p:cNvSpPr>
            <a:spLocks/>
          </p:cNvSpPr>
          <p:nvPr/>
        </p:nvSpPr>
        <p:spPr bwMode="white">
          <a:xfrm>
            <a:off x="6662057" y="4002710"/>
            <a:ext cx="3461657" cy="4971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200" dirty="0">
                <a:solidFill>
                  <a:schemeClr val="bg1"/>
                </a:solidFill>
                <a:latin typeface="Open Sans"/>
              </a:rPr>
              <a:t>Using goal setting, strategic planning, and data analysis to inform and evaluate prevention work</a:t>
            </a:r>
          </a:p>
        </p:txBody>
      </p:sp>
      <p:sp>
        <p:nvSpPr>
          <p:cNvPr id="17" name="Rectangle 16"/>
          <p:cNvSpPr>
            <a:spLocks/>
          </p:cNvSpPr>
          <p:nvPr/>
        </p:nvSpPr>
        <p:spPr bwMode="white">
          <a:xfrm>
            <a:off x="7093939" y="2605354"/>
            <a:ext cx="2681434" cy="676689"/>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050" dirty="0">
                <a:solidFill>
                  <a:schemeClr val="bg1"/>
                </a:solidFill>
                <a:latin typeface="Open Sans"/>
              </a:rPr>
              <a:t>The values and expectations of </a:t>
            </a:r>
          </a:p>
          <a:p>
            <a:pPr algn="ctr">
              <a:lnSpc>
                <a:spcPct val="130000"/>
              </a:lnSpc>
              <a:spcBef>
                <a:spcPts val="300"/>
              </a:spcBef>
            </a:pPr>
            <a:r>
              <a:rPr lang="en-US" sz="1050" dirty="0">
                <a:solidFill>
                  <a:schemeClr val="bg1"/>
                </a:solidFill>
                <a:latin typeface="Open Sans"/>
              </a:rPr>
              <a:t>the organization, and the-system of accountability to uphold and enforce them</a:t>
            </a:r>
          </a:p>
        </p:txBody>
      </p:sp>
      <p:sp>
        <p:nvSpPr>
          <p:cNvPr id="18" name="Rectangle 17"/>
          <p:cNvSpPr>
            <a:spLocks/>
          </p:cNvSpPr>
          <p:nvPr/>
        </p:nvSpPr>
        <p:spPr bwMode="white">
          <a:xfrm>
            <a:off x="6924913" y="1090094"/>
            <a:ext cx="2850459" cy="856672"/>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600"/>
              </a:spcBef>
            </a:pPr>
            <a:r>
              <a:rPr lang="en-US" sz="1200" b="1" dirty="0">
                <a:solidFill>
                  <a:schemeClr val="tx1">
                    <a:lumMod val="75000"/>
                  </a:schemeClr>
                </a:solidFill>
                <a:latin typeface="Open Sans"/>
              </a:rPr>
              <a:t>Programming</a:t>
            </a:r>
          </a:p>
          <a:p>
            <a:pPr algn="ctr">
              <a:lnSpc>
                <a:spcPct val="130000"/>
              </a:lnSpc>
              <a:spcBef>
                <a:spcPts val="300"/>
              </a:spcBef>
            </a:pPr>
            <a:r>
              <a:rPr lang="en-US" sz="1050" dirty="0">
                <a:solidFill>
                  <a:schemeClr val="tx1">
                    <a:lumMod val="75000"/>
                  </a:schemeClr>
                </a:solidFill>
                <a:latin typeface="Open Sans"/>
              </a:rPr>
              <a:t>Prevention training, programs and communication strategies that maximize engagement and drive impact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Google Shape;597;p30"/>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rgbClr val="3D4543"/>
                </a:solidFill>
                <a:latin typeface="Open Sans"/>
                <a:ea typeface="Open Sans"/>
                <a:cs typeface="Open Sans"/>
                <a:sym typeface="Open Sans"/>
              </a:rPr>
              <a:t>About AlcoholEdu for College</a:t>
            </a:r>
            <a:br>
              <a:rPr lang="en-US" b="1" dirty="0">
                <a:solidFill>
                  <a:srgbClr val="3D4543"/>
                </a:solidFill>
                <a:latin typeface="Open Sans"/>
                <a:ea typeface="Open Sans"/>
                <a:cs typeface="Open Sans"/>
                <a:sym typeface="Open Sans"/>
              </a:rPr>
            </a:br>
            <a:endParaRPr b="1" dirty="0">
              <a:solidFill>
                <a:srgbClr val="3D4543"/>
              </a:solidFill>
              <a:latin typeface="Open Sans"/>
              <a:ea typeface="Open Sans"/>
              <a:cs typeface="Open Sans"/>
              <a:sym typeface="Open Sans"/>
            </a:endParaRPr>
          </a:p>
        </p:txBody>
      </p:sp>
      <p:sp>
        <p:nvSpPr>
          <p:cNvPr id="598" name="Google Shape;598;p30"/>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28</a:t>
            </a:fld>
            <a:endParaRPr dirty="0"/>
          </a:p>
        </p:txBody>
      </p:sp>
      <p:cxnSp>
        <p:nvCxnSpPr>
          <p:cNvPr id="602" name="Google Shape;602;p30"/>
          <p:cNvCxnSpPr/>
          <p:nvPr/>
        </p:nvCxnSpPr>
        <p:spPr bwMode="white">
          <a:xfrm>
            <a:off x="6909756" y="17186"/>
            <a:ext cx="0" cy="6172198"/>
          </a:xfrm>
          <a:prstGeom prst="straightConnector1">
            <a:avLst/>
          </a:prstGeom>
          <a:noFill/>
          <a:ln w="12700" cap="flat">
            <a:solidFill>
              <a:schemeClr val="tx2"/>
            </a:solidFill>
            <a:prstDash val="solid"/>
            <a:miter/>
            <a:headEnd type="none" w="sm" len="sm"/>
            <a:tailEnd type="none" w="sm" len="sm"/>
          </a:ln>
        </p:spPr>
      </p:cxnSp>
      <p:sp>
        <p:nvSpPr>
          <p:cNvPr id="603" name="Google Shape;603;p30"/>
          <p:cNvSpPr>
            <a:spLocks/>
          </p:cNvSpPr>
          <p:nvPr/>
        </p:nvSpPr>
        <p:spPr bwMode="white">
          <a:xfrm>
            <a:off x="576073" y="1453896"/>
            <a:ext cx="3071940" cy="596506"/>
          </a:xfrm>
          <a:prstGeom prst="rect">
            <a:avLst/>
          </a:prstGeom>
          <a:solidFill>
            <a:srgbClr val="3CBFAE"/>
          </a:solidFill>
          <a:ln>
            <a:noFill/>
            <a:headEnd type="none"/>
            <a:tailEnd type="none"/>
          </a:ln>
        </p:spPr>
        <p:txBody>
          <a:bodyPr wrap="square" lIns="137150" tIns="182875" rIns="182875" bIns="182875" anchor="ctr">
            <a:noAutofit/>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chemeClr val="bg1"/>
                </a:solidFill>
                <a:latin typeface="Open Sans"/>
                <a:ea typeface="Open Sans"/>
                <a:cs typeface="Open Sans"/>
                <a:sym typeface="Open Sans"/>
              </a:rPr>
              <a:t>The Benefits of Working with Vector Solutions</a:t>
            </a:r>
            <a:endParaRPr sz="1400" b="1" i="0" u="none" dirty="0">
              <a:solidFill>
                <a:srgbClr val="000000"/>
              </a:solidFill>
              <a:latin typeface="Open Sans"/>
              <a:ea typeface="Open Sans"/>
              <a:cs typeface="Open Sans"/>
              <a:sym typeface="Open Sans"/>
            </a:endParaRPr>
          </a:p>
        </p:txBody>
      </p:sp>
      <p:sp>
        <p:nvSpPr>
          <p:cNvPr id="604" name="Google Shape;604;p30"/>
          <p:cNvSpPr>
            <a:spLocks/>
          </p:cNvSpPr>
          <p:nvPr/>
        </p:nvSpPr>
        <p:spPr bwMode="white">
          <a:xfrm>
            <a:off x="3677289" y="1453896"/>
            <a:ext cx="2941114" cy="596506"/>
          </a:xfrm>
          <a:prstGeom prst="rect">
            <a:avLst/>
          </a:prstGeom>
          <a:solidFill>
            <a:srgbClr val="F98E2B"/>
          </a:solidFill>
          <a:ln w="9525" cap="flat">
            <a:solidFill>
              <a:srgbClr val="F98E2B"/>
            </a:solidFill>
            <a:prstDash val="solid"/>
            <a:round/>
            <a:headEnd type="none" w="sm" len="sm"/>
            <a:tailEnd type="none" w="sm" len="sm"/>
          </a:ln>
        </p:spPr>
        <p:txBody>
          <a:bodyPr wrap="square" lIns="137150" tIns="182875" rIns="182875" bIns="182875" anchor="ctr">
            <a:noAutofit/>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chemeClr val="bg1"/>
                </a:solidFill>
                <a:latin typeface="Open Sans"/>
                <a:ea typeface="Open Sans"/>
                <a:cs typeface="Open Sans"/>
                <a:sym typeface="Open Sans"/>
              </a:rPr>
              <a:t>AlcoholEdu for College</a:t>
            </a:r>
            <a:endParaRPr sz="1400" b="1" i="0" u="none" dirty="0">
              <a:solidFill>
                <a:srgbClr val="000000"/>
              </a:solidFill>
              <a:latin typeface="Open Sans"/>
              <a:ea typeface="Open Sans"/>
              <a:cs typeface="Open Sans"/>
              <a:sym typeface="Open Sans"/>
            </a:endParaRPr>
          </a:p>
        </p:txBody>
      </p:sp>
      <p:sp>
        <p:nvSpPr>
          <p:cNvPr id="605" name="Google Shape;605;p30"/>
          <p:cNvSpPr>
            <a:spLocks/>
          </p:cNvSpPr>
          <p:nvPr/>
        </p:nvSpPr>
        <p:spPr bwMode="white">
          <a:xfrm>
            <a:off x="562625" y="2107346"/>
            <a:ext cx="3071939" cy="825728"/>
          </a:xfrm>
          <a:prstGeom prst="rect">
            <a:avLst/>
          </a:prstGeom>
          <a:solidFill>
            <a:srgbClr val="F2F2F2"/>
          </a:solidFill>
          <a:ln>
            <a:noFill/>
            <a:headEnd type="none"/>
            <a:tailEnd type="none"/>
          </a:ln>
        </p:spPr>
        <p:txBody>
          <a:bodyPr wrap="square" lIns="91440" tIns="0" rIns="9144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Proven Efficacy</a:t>
            </a:r>
            <a:endParaRPr sz="1400" b="0" i="0" u="none" dirty="0">
              <a:solidFill>
                <a:srgbClr val="3D4543"/>
              </a:solidFill>
              <a:latin typeface="Open Sans"/>
              <a:ea typeface="Open Sans"/>
              <a:cs typeface="Open Sans"/>
              <a:sym typeface="Open Sans"/>
            </a:endParaRPr>
          </a:p>
          <a:p>
            <a:pPr>
              <a:lnSpc>
                <a:spcPct val="130000"/>
              </a:lnSpc>
              <a:spcAft>
                <a:spcPts val="300"/>
              </a:spcAft>
            </a:pPr>
            <a:r>
              <a:rPr lang="en-US" sz="800" dirty="0">
                <a:solidFill>
                  <a:schemeClr val="tx1"/>
                </a:solidFill>
                <a:latin typeface="Open Sans"/>
              </a:rPr>
              <a:t>Nine independent studies have been published demonstrating the efficacy of Vector’s online programs in improving knowledge, attitudes, and behaviors.</a:t>
            </a:r>
          </a:p>
        </p:txBody>
      </p:sp>
      <p:sp>
        <p:nvSpPr>
          <p:cNvPr id="606" name="Google Shape;606;p30"/>
          <p:cNvSpPr>
            <a:spLocks/>
          </p:cNvSpPr>
          <p:nvPr/>
        </p:nvSpPr>
        <p:spPr bwMode="white">
          <a:xfrm>
            <a:off x="562625" y="2990018"/>
            <a:ext cx="3071939" cy="927956"/>
          </a:xfrm>
          <a:prstGeom prst="rect">
            <a:avLst/>
          </a:prstGeom>
          <a:solidFill>
            <a:srgbClr val="F2F2F2"/>
          </a:solidFill>
          <a:ln>
            <a:noFill/>
            <a:headEnd type="none"/>
            <a:tailEnd type="none"/>
          </a:ln>
        </p:spPr>
        <p:txBody>
          <a:bodyPr wrap="square" lIns="137150" tIns="0" rIns="91425"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True Expertise</a:t>
            </a:r>
            <a:endParaRPr sz="1400" b="0" i="0" u="none" dirty="0">
              <a:solidFill>
                <a:srgbClr val="3D4543"/>
              </a:solidFill>
              <a:latin typeface="Open Sans"/>
              <a:ea typeface="Open Sans"/>
              <a:cs typeface="Open Sans"/>
              <a:sym typeface="Open Sans"/>
            </a:endParaRPr>
          </a:p>
          <a:p>
            <a:pPr>
              <a:lnSpc>
                <a:spcPct val="130000"/>
              </a:lnSpc>
              <a:spcAft>
                <a:spcPts val="300"/>
              </a:spcAft>
            </a:pPr>
            <a:r>
              <a:rPr lang="en-US" sz="800" dirty="0">
                <a:solidFill>
                  <a:schemeClr val="tx1"/>
                </a:solidFill>
                <a:latin typeface="Open Sans"/>
              </a:rPr>
              <a:t>Our team includes public health professionals, administrators from student affairs, campus prevention offices, legal experts, and more. Extend your team by partnering with ours.</a:t>
            </a:r>
          </a:p>
        </p:txBody>
      </p:sp>
      <p:sp>
        <p:nvSpPr>
          <p:cNvPr id="607" name="Google Shape;607;p30"/>
          <p:cNvSpPr>
            <a:spLocks/>
          </p:cNvSpPr>
          <p:nvPr/>
        </p:nvSpPr>
        <p:spPr bwMode="white">
          <a:xfrm>
            <a:off x="562625" y="3974918"/>
            <a:ext cx="3071939" cy="876842"/>
          </a:xfrm>
          <a:prstGeom prst="rect">
            <a:avLst/>
          </a:prstGeom>
          <a:solidFill>
            <a:srgbClr val="F2F2F2"/>
          </a:solidFill>
          <a:ln>
            <a:noFill/>
            <a:headEnd type="none"/>
            <a:tailEnd type="none"/>
          </a:ln>
        </p:spPr>
        <p:txBody>
          <a:bodyPr wrap="square" lIns="137150" tIns="0" rIns="91425"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Beyond Compliance</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Our online programs are built by prevention and compliance experts to meet and exceed requirements from Title IX, Clery Act, and EDGAR part 86.</a:t>
            </a:r>
            <a:endParaRPr sz="1400" b="0" i="0" u="none" dirty="0">
              <a:solidFill>
                <a:srgbClr val="3D4543"/>
              </a:solidFill>
              <a:latin typeface="Open Sans"/>
              <a:ea typeface="Open Sans"/>
              <a:cs typeface="Open Sans"/>
              <a:sym typeface="Open Sans"/>
            </a:endParaRPr>
          </a:p>
        </p:txBody>
      </p:sp>
      <p:sp>
        <p:nvSpPr>
          <p:cNvPr id="608" name="Google Shape;608;p30"/>
          <p:cNvSpPr>
            <a:spLocks/>
          </p:cNvSpPr>
          <p:nvPr/>
        </p:nvSpPr>
        <p:spPr bwMode="white">
          <a:xfrm>
            <a:off x="562625" y="4908705"/>
            <a:ext cx="3071939" cy="876842"/>
          </a:xfrm>
          <a:prstGeom prst="rect">
            <a:avLst/>
          </a:prstGeom>
          <a:solidFill>
            <a:srgbClr val="F2F2F2"/>
          </a:solidFill>
          <a:ln>
            <a:noFill/>
            <a:headEnd type="none"/>
            <a:tailEnd type="none"/>
          </a:ln>
        </p:spPr>
        <p:txBody>
          <a:bodyPr wrap="square" lIns="137160" tIns="0" rIns="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Data Driven</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Our data and analytics provide real-time access to attitudinal and behavioral data from your unique populations, and national benchmarks to assess needs and strengths.</a:t>
            </a:r>
            <a:endParaRPr sz="1400" b="0" i="0" u="none" dirty="0">
              <a:solidFill>
                <a:srgbClr val="3D4543"/>
              </a:solidFill>
              <a:latin typeface="Open Sans"/>
              <a:ea typeface="Open Sans"/>
              <a:cs typeface="Open Sans"/>
              <a:sym typeface="Open Sans"/>
            </a:endParaRPr>
          </a:p>
        </p:txBody>
      </p:sp>
      <p:sp>
        <p:nvSpPr>
          <p:cNvPr id="609" name="Google Shape;609;p30"/>
          <p:cNvSpPr>
            <a:spLocks/>
          </p:cNvSpPr>
          <p:nvPr/>
        </p:nvSpPr>
        <p:spPr bwMode="white">
          <a:xfrm>
            <a:off x="3677289" y="2107345"/>
            <a:ext cx="2941114" cy="552465"/>
          </a:xfrm>
          <a:prstGeom prst="rect">
            <a:avLst/>
          </a:prstGeom>
          <a:solidFill>
            <a:srgbClr val="F2F2F2"/>
          </a:solidFill>
          <a:ln>
            <a:noFill/>
            <a:headEnd type="none"/>
            <a:tailEnd type="none"/>
          </a:ln>
        </p:spPr>
        <p:txBody>
          <a:bodyPr wrap="square" lIns="137150" tIns="0" rIns="91425"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Developed in Collaboration </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with leading prevention experts and researchers.</a:t>
            </a:r>
            <a:endParaRPr sz="1400" b="0" i="0" u="none" dirty="0">
              <a:solidFill>
                <a:srgbClr val="3D4543"/>
              </a:solidFill>
              <a:latin typeface="Open Sans"/>
              <a:ea typeface="Open Sans"/>
              <a:cs typeface="Open Sans"/>
              <a:sym typeface="Open Sans"/>
            </a:endParaRPr>
          </a:p>
        </p:txBody>
      </p:sp>
      <p:sp>
        <p:nvSpPr>
          <p:cNvPr id="610" name="Google Shape;610;p30"/>
          <p:cNvSpPr>
            <a:spLocks/>
          </p:cNvSpPr>
          <p:nvPr/>
        </p:nvSpPr>
        <p:spPr bwMode="white">
          <a:xfrm>
            <a:off x="3677289" y="2703816"/>
            <a:ext cx="2941114" cy="769982"/>
          </a:xfrm>
          <a:prstGeom prst="rect">
            <a:avLst/>
          </a:prstGeom>
          <a:solidFill>
            <a:srgbClr val="F2F2F2"/>
          </a:solidFill>
          <a:ln>
            <a:noFill/>
            <a:headEnd type="none"/>
            <a:tailEnd type="none"/>
          </a:ln>
        </p:spPr>
        <p:txBody>
          <a:bodyPr wrap="square" lIns="137150" tIns="0" rIns="91425"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Interactive Content </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guided by recommendations from the National Institute of Alcohol Abuse and Alcoholism (NIAAA).</a:t>
            </a:r>
            <a:endParaRPr sz="1400" b="0" i="0" u="none" dirty="0">
              <a:solidFill>
                <a:srgbClr val="3D4543"/>
              </a:solidFill>
              <a:latin typeface="Open Sans"/>
              <a:ea typeface="Open Sans"/>
              <a:cs typeface="Open Sans"/>
              <a:sym typeface="Open Sans"/>
            </a:endParaRPr>
          </a:p>
        </p:txBody>
      </p:sp>
      <p:sp>
        <p:nvSpPr>
          <p:cNvPr id="611" name="Google Shape;611;p30"/>
          <p:cNvSpPr>
            <a:spLocks/>
          </p:cNvSpPr>
          <p:nvPr/>
        </p:nvSpPr>
        <p:spPr bwMode="white">
          <a:xfrm>
            <a:off x="3677289" y="3517526"/>
            <a:ext cx="2941114" cy="769982"/>
          </a:xfrm>
          <a:prstGeom prst="rect">
            <a:avLst/>
          </a:prstGeom>
          <a:solidFill>
            <a:srgbClr val="F2F2F2"/>
          </a:solidFill>
          <a:ln>
            <a:noFill/>
            <a:headEnd type="none"/>
            <a:tailEnd type="none"/>
          </a:ln>
        </p:spPr>
        <p:txBody>
          <a:bodyPr wrap="square" lIns="137150" tIns="0" rIns="91425"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Informed by Emerging Research </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on evidence-based practice (e.g., social norms approach, bystander intervention) and college student behavior</a:t>
            </a:r>
            <a:endParaRPr sz="1400" b="0" i="0" u="none" dirty="0">
              <a:solidFill>
                <a:srgbClr val="3D4543"/>
              </a:solidFill>
              <a:latin typeface="Open Sans"/>
              <a:ea typeface="Open Sans"/>
              <a:cs typeface="Open Sans"/>
              <a:sym typeface="Open Sans"/>
            </a:endParaRPr>
          </a:p>
        </p:txBody>
      </p:sp>
      <p:sp>
        <p:nvSpPr>
          <p:cNvPr id="612" name="Google Shape;612;p30"/>
          <p:cNvSpPr>
            <a:spLocks/>
          </p:cNvSpPr>
          <p:nvPr/>
        </p:nvSpPr>
        <p:spPr bwMode="white">
          <a:xfrm>
            <a:off x="3677289" y="4331792"/>
            <a:ext cx="2941114" cy="576914"/>
          </a:xfrm>
          <a:prstGeom prst="rect">
            <a:avLst/>
          </a:prstGeom>
          <a:solidFill>
            <a:srgbClr val="F2F2F2"/>
          </a:solidFill>
          <a:ln>
            <a:noFill/>
            <a:headEnd type="none"/>
            <a:tailEnd type="none"/>
          </a:ln>
        </p:spPr>
        <p:txBody>
          <a:bodyPr wrap="square" lIns="91440" tIns="0" rIns="91425"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Cited as a Top-tier Strategy by NIAAA </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in their College Alcohol Intervention Matrix (AIM).</a:t>
            </a:r>
            <a:endParaRPr sz="1400" b="0" i="0" u="none" dirty="0">
              <a:solidFill>
                <a:srgbClr val="3D4543"/>
              </a:solidFill>
              <a:latin typeface="Open Sans"/>
              <a:ea typeface="Open Sans"/>
              <a:cs typeface="Open Sans"/>
              <a:sym typeface="Open Sans"/>
            </a:endParaRPr>
          </a:p>
        </p:txBody>
      </p:sp>
      <p:sp>
        <p:nvSpPr>
          <p:cNvPr id="613" name="Google Shape;613;p30"/>
          <p:cNvSpPr>
            <a:spLocks/>
          </p:cNvSpPr>
          <p:nvPr/>
        </p:nvSpPr>
        <p:spPr bwMode="white">
          <a:xfrm>
            <a:off x="3677289" y="4952990"/>
            <a:ext cx="2941114" cy="832555"/>
          </a:xfrm>
          <a:prstGeom prst="rect">
            <a:avLst/>
          </a:prstGeom>
          <a:solidFill>
            <a:srgbClr val="F2F2F2"/>
          </a:solidFill>
          <a:ln>
            <a:noFill/>
            <a:headEnd type="none"/>
            <a:tailEnd type="none"/>
          </a:ln>
        </p:spPr>
        <p:txBody>
          <a:bodyPr wrap="square" lIns="91440" tIns="0" rIns="9144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Most Widely Used</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universal online AOD prevention program since its development in 2000, with over 11M users to date.</a:t>
            </a:r>
            <a:endParaRPr sz="1400" b="0" i="0" u="none" dirty="0">
              <a:solidFill>
                <a:srgbClr val="3D4543"/>
              </a:solidFill>
              <a:latin typeface="Open Sans"/>
              <a:ea typeface="Open Sans"/>
              <a:cs typeface="Open Sans"/>
              <a:sym typeface="Open Sans"/>
            </a:endParaRPr>
          </a:p>
        </p:txBody>
      </p:sp>
      <p:pic>
        <p:nvPicPr>
          <p:cNvPr id="31" name="Google Shape;456;p50"/>
          <p:cNvPicPr>
            <a:picLocks noChangeAspect="1"/>
          </p:cNvPicPr>
          <p:nvPr/>
        </p:nvPicPr>
        <p:blipFill>
          <a:blip r:embed="rId3">
            <a:lum/>
          </a:blip>
          <a:srcRect/>
          <a:stretch>
            <a:fillRect/>
          </a:stretch>
        </p:blipFill>
        <p:spPr bwMode="white">
          <a:xfrm>
            <a:off x="7485142" y="458460"/>
            <a:ext cx="4389120" cy="3291858"/>
          </a:xfrm>
          <a:prstGeom prst="rect">
            <a:avLst/>
          </a:prstGeom>
          <a:noFill/>
          <a:ln>
            <a:noFill/>
            <a:headEnd type="none"/>
            <a:tailEnd type="none"/>
          </a:ln>
        </p:spPr>
      </p:pic>
      <p:grpSp>
        <p:nvGrpSpPr>
          <p:cNvPr id="5" name="Group 4"/>
          <p:cNvGrpSpPr>
            <a:grpSpLocks/>
          </p:cNvGrpSpPr>
          <p:nvPr/>
        </p:nvGrpSpPr>
        <p:grpSpPr bwMode="white">
          <a:xfrm>
            <a:off x="6851881" y="2634056"/>
            <a:ext cx="4572000" cy="2602784"/>
            <a:chOff x="7033404" y="3180985"/>
            <a:chExt cx="4777243" cy="2719627"/>
          </a:xfrm>
        </p:grpSpPr>
        <p:pic>
          <p:nvPicPr>
            <p:cNvPr id="600" name="Google Shape;600;p30"/>
            <p:cNvPicPr>
              <a:picLocks noChangeAspect="1"/>
            </p:cNvPicPr>
            <p:nvPr/>
          </p:nvPicPr>
          <p:blipFill>
            <a:blip r:embed="rId4">
              <a:lum/>
            </a:blip>
            <a:srcRect/>
            <a:stretch>
              <a:fillRect/>
            </a:stretch>
          </p:blipFill>
          <p:spPr bwMode="white">
            <a:xfrm>
              <a:off x="7033404" y="3180985"/>
              <a:ext cx="4777243" cy="2719627"/>
            </a:xfrm>
            <a:prstGeom prst="rect">
              <a:avLst/>
            </a:prstGeom>
            <a:noFill/>
            <a:ln>
              <a:noFill/>
              <a:headEnd type="none"/>
              <a:tailEnd type="none"/>
            </a:ln>
          </p:spPr>
        </p:pic>
        <p:pic>
          <p:nvPicPr>
            <p:cNvPr id="27" name="Google Shape;494;p52"/>
            <p:cNvPicPr>
              <a:picLocks noChangeAspect="1"/>
            </p:cNvPicPr>
            <p:nvPr/>
          </p:nvPicPr>
          <p:blipFill>
            <a:blip r:embed="rId5">
              <a:lum/>
            </a:blip>
            <a:srcRect l="12431" r="4740"/>
            <a:stretch>
              <a:fillRect/>
            </a:stretch>
          </p:blipFill>
          <p:spPr bwMode="white">
            <a:xfrm>
              <a:off x="7584140" y="3502689"/>
              <a:ext cx="3657601" cy="2011680"/>
            </a:xfrm>
            <a:prstGeom prst="rect">
              <a:avLst/>
            </a:prstGeom>
            <a:noFill/>
            <a:ln>
              <a:noFill/>
              <a:headEnd type="none"/>
              <a:tailEnd type="none"/>
            </a:ln>
          </p:spPr>
        </p:pic>
        <p:pic>
          <p:nvPicPr>
            <p:cNvPr id="28" name="Google Shape;500;p52"/>
            <p:cNvPicPr>
              <a:picLocks noChangeAspect="1"/>
            </p:cNvPicPr>
            <p:nvPr/>
          </p:nvPicPr>
          <p:blipFill>
            <a:blip r:embed="rId6">
              <a:lum/>
            </a:blip>
            <a:srcRect l="10528" r="6716"/>
            <a:stretch>
              <a:fillRect/>
            </a:stretch>
          </p:blipFill>
          <p:spPr bwMode="white">
            <a:xfrm>
              <a:off x="7584140" y="4200107"/>
              <a:ext cx="3657600" cy="1322358"/>
            </a:xfrm>
            <a:prstGeom prst="rect">
              <a:avLst/>
            </a:prstGeom>
            <a:noFill/>
            <a:ln>
              <a:noFill/>
              <a:headEnd type="none"/>
              <a:tailEnd type="none"/>
            </a:ln>
          </p:spPr>
        </p:pic>
      </p:grpSp>
      <p:pic>
        <p:nvPicPr>
          <p:cNvPr id="35" name="Google Shape;457;p50"/>
          <p:cNvPicPr>
            <a:picLocks noChangeAspect="1"/>
          </p:cNvPicPr>
          <p:nvPr/>
        </p:nvPicPr>
        <p:blipFill>
          <a:blip r:embed="rId7">
            <a:lum/>
          </a:blip>
          <a:srcRect/>
          <a:stretch>
            <a:fillRect/>
          </a:stretch>
        </p:blipFill>
        <p:spPr bwMode="white">
          <a:xfrm>
            <a:off x="9837451" y="3749718"/>
            <a:ext cx="2926073" cy="2194560"/>
          </a:xfrm>
          <a:prstGeom prst="rect">
            <a:avLst/>
          </a:prstGeom>
          <a:noFill/>
          <a:ln>
            <a:noFill/>
            <a:headEnd type="none"/>
            <a:tailEnd type="none"/>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Google Shape;618;p31"/>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latin typeface="Open Sans"/>
                <a:ea typeface="Open Sans"/>
                <a:cs typeface="Open Sans"/>
                <a:sym typeface="Open Sans"/>
              </a:rPr>
              <a:t>AlcoholEdu for College Course Map</a:t>
            </a:r>
            <a:endParaRPr b="1" dirty="0">
              <a:latin typeface="Open Sans"/>
              <a:ea typeface="Open Sans"/>
              <a:cs typeface="Open Sans"/>
              <a:sym typeface="Open Sans"/>
            </a:endParaRPr>
          </a:p>
        </p:txBody>
      </p:sp>
      <p:sp>
        <p:nvSpPr>
          <p:cNvPr id="619" name="Google Shape;619;p31"/>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29</a:t>
            </a:fld>
            <a:endParaRPr dirty="0"/>
          </a:p>
        </p:txBody>
      </p:sp>
      <p:graphicFrame>
        <p:nvGraphicFramePr>
          <p:cNvPr id="620" name="Google Shape;620;p31"/>
          <p:cNvGraphicFramePr/>
          <p:nvPr/>
        </p:nvGraphicFramePr>
        <p:xfrm>
          <a:off x="510540" y="1066076"/>
          <a:ext cx="11160175" cy="5207653"/>
        </p:xfrm>
        <a:graphic>
          <a:graphicData uri="http://schemas.openxmlformats.org/drawingml/2006/table">
            <a:tbl>
              <a:tblPr>
                <a:noFill/>
                <a:tableStyleId>{1119D022-22E2-4A99-84CF-0E8649BB5491}</a:tableStyleId>
              </a:tblPr>
              <a:tblGrid>
                <a:gridCol w="430356">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918012">
                  <a:extLst>
                    <a:ext uri="{9D8B030D-6E8A-4147-A177-3AD203B41FA5}">
                      <a16:colId xmlns:a16="http://schemas.microsoft.com/office/drawing/2014/main" val="20002"/>
                    </a:ext>
                  </a:extLst>
                </a:gridCol>
                <a:gridCol w="2581835">
                  <a:extLst>
                    <a:ext uri="{9D8B030D-6E8A-4147-A177-3AD203B41FA5}">
                      <a16:colId xmlns:a16="http://schemas.microsoft.com/office/drawing/2014/main" val="20003"/>
                    </a:ext>
                  </a:extLst>
                </a:gridCol>
                <a:gridCol w="2943972">
                  <a:extLst>
                    <a:ext uri="{9D8B030D-6E8A-4147-A177-3AD203B41FA5}">
                      <a16:colId xmlns:a16="http://schemas.microsoft.com/office/drawing/2014/main" val="20004"/>
                    </a:ext>
                  </a:extLst>
                </a:gridCol>
              </a:tblGrid>
              <a:tr h="1281700">
                <a:tc rowSpan="3">
                  <a:txBody>
                    <a:bodyPr/>
                    <a:lstStyle/>
                    <a:p>
                      <a:pPr marL="0" indent="0" algn="ctr" rtl="0">
                        <a:lnSpc>
                          <a:spcPct val="87500"/>
                        </a:lnSpc>
                        <a:spcBef>
                          <a:spcPts val="0"/>
                        </a:spcBef>
                        <a:spcAft>
                          <a:spcPts val="0"/>
                        </a:spcAft>
                        <a:buClr>
                          <a:schemeClr val="bg1"/>
                        </a:buClr>
                        <a:buSzPts val="1200"/>
                        <a:buFont typeface="Arial"/>
                        <a:buNone/>
                      </a:pPr>
                      <a:r>
                        <a:rPr lang="en-US" sz="1200" b="1" u="none" dirty="0">
                          <a:solidFill>
                            <a:schemeClr val="bg1"/>
                          </a:solidFill>
                          <a:latin typeface="Open Sans"/>
                          <a:ea typeface="Open Sans"/>
                          <a:cs typeface="Open Sans"/>
                          <a:sym typeface="Open Sans"/>
                        </a:rPr>
                        <a:t>Part 1</a:t>
                      </a:r>
                      <a:endParaRPr sz="1400" b="1" u="none" dirty="0">
                        <a:latin typeface="Open Sans"/>
                        <a:ea typeface="Open Sans"/>
                        <a:cs typeface="Open Sans"/>
                        <a:sym typeface="Open Sans"/>
                      </a:endParaRPr>
                    </a:p>
                  </a:txBody>
                  <a:tcPr marL="45725" marR="45725" marT="45725" marB="45725" vert="vert270" anchor="ctr" horzOverflow="overflow">
                    <a:lnL w="9525" cap="flat">
                      <a:solidFill>
                        <a:srgbClr val="000000">
                          <a:alpha val="0"/>
                        </a:srgbClr>
                      </a:solidFill>
                      <a:prstDash val="solid"/>
                      <a:round/>
                      <a:headEnd type="none" w="sm" len="sm"/>
                      <a:tailEnd type="none" w="sm" len="sm"/>
                    </a:lnL>
                    <a:lnR w="12700" cap="flat">
                      <a:solidFill>
                        <a:schemeClr val="bg1"/>
                      </a:solidFill>
                      <a:prstDash val="solid"/>
                      <a:round/>
                      <a:headEnd type="none" w="med" len="med"/>
                      <a:tailEnd type="none" w="med" len="med"/>
                    </a:lnR>
                    <a:lnT w="9525" cap="flat">
                      <a:solidFill>
                        <a:srgbClr val="000000">
                          <a:alpha val="0"/>
                        </a:srgbClr>
                      </a:solidFill>
                      <a:prstDash val="solid"/>
                      <a:round/>
                      <a:headEnd type="none" w="sm" len="sm"/>
                      <a:tailEnd type="none" w="sm" len="sm"/>
                    </a:lnT>
                    <a:lnB w="38100" cap="flat">
                      <a:solidFill>
                        <a:schemeClr val="bg1"/>
                      </a:solidFill>
                      <a:prstDash val="solid"/>
                      <a:round/>
                      <a:headEnd type="none" w="med" len="med"/>
                      <a:tailEnd type="none" w="med" len="med"/>
                    </a:lnB>
                    <a:solidFill>
                      <a:schemeClr val="accent3"/>
                    </a:solidFill>
                  </a:tcPr>
                </a:tc>
                <a:tc>
                  <a:txBody>
                    <a:bodyPr/>
                    <a:lstStyle/>
                    <a:p>
                      <a:pPr marL="0" indent="0" algn="l" rtl="0">
                        <a:lnSpc>
                          <a:spcPct val="87500"/>
                        </a:lnSpc>
                        <a:spcBef>
                          <a:spcPts val="0"/>
                        </a:spcBef>
                        <a:spcAft>
                          <a:spcPts val="0"/>
                        </a:spcAft>
                        <a:buClr>
                          <a:srgbClr val="000000"/>
                        </a:buClr>
                        <a:buSzPts val="1200"/>
                        <a:buFont typeface="Arial"/>
                        <a:buNone/>
                      </a:pPr>
                      <a:r>
                        <a:rPr lang="en-US" sz="1200" b="1" u="none" dirty="0">
                          <a:solidFill>
                            <a:srgbClr val="3D4543"/>
                          </a:solidFill>
                          <a:latin typeface="Open Sans"/>
                          <a:ea typeface="Open Sans"/>
                          <a:cs typeface="Open Sans"/>
                          <a:sym typeface="Open Sans"/>
                        </a:rPr>
                        <a:t>1. Getting Started</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Introductory Video</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Custom Welcome Letter</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Custom Welcome Video</a:t>
                      </a:r>
                      <a:endParaRPr sz="1400" u="none" dirty="0">
                        <a:solidFill>
                          <a:srgbClr val="3D4543"/>
                        </a:solidFill>
                        <a:latin typeface="Open Sans"/>
                        <a:ea typeface="Open Sans"/>
                        <a:cs typeface="Open Sans"/>
                        <a:sym typeface="Open Sans"/>
                      </a:endParaRPr>
                    </a:p>
                  </a:txBody>
                  <a:tcPr marT="91440" marB="45725" horzOverflow="overflow">
                    <a:lnL w="12700" cap="flat">
                      <a:solidFill>
                        <a:schemeClr val="bg1"/>
                      </a:solidFill>
                      <a:prstDash val="solid"/>
                      <a:round/>
                      <a:headEnd type="none" w="med" len="med"/>
                      <a:tailEnd type="none" w="med" len="med"/>
                    </a:lnL>
                    <a:lnR w="12700" cap="flat">
                      <a:solidFill>
                        <a:schemeClr val="bg1"/>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2. Standard Drink</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600"/>
                        </a:spcBef>
                        <a:spcAft>
                          <a:spcPts val="0"/>
                        </a:spcAft>
                        <a:buClr>
                          <a:schemeClr val="tx1"/>
                        </a:buClr>
                        <a:buSzPts val="900"/>
                        <a:buFont typeface="Arial"/>
                        <a:buChar char="•"/>
                      </a:pPr>
                      <a:r>
                        <a:rPr lang="en-US" sz="900" b="0" i="0" u="none" dirty="0">
                          <a:solidFill>
                            <a:srgbClr val="3D4543"/>
                          </a:solidFill>
                          <a:latin typeface="Open Sans"/>
                          <a:ea typeface="Open Sans"/>
                          <a:cs typeface="Open Sans"/>
                          <a:sym typeface="Open Sans"/>
                        </a:rPr>
                        <a:t>Student Alcohol Knowledge Interviews</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b="1" i="0" u="none" dirty="0">
                          <a:solidFill>
                            <a:schemeClr val="accent3"/>
                          </a:solidFill>
                          <a:latin typeface="Open Sans"/>
                          <a:ea typeface="Open Sans"/>
                          <a:cs typeface="Open Sans"/>
                          <a:sym typeface="Open Sans"/>
                        </a:rPr>
                        <a:t>Pre-Assessment</a:t>
                      </a:r>
                      <a:endParaRPr sz="1400" b="1" u="none" dirty="0">
                        <a:solidFill>
                          <a:schemeClr val="accent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b="0" i="0" u="none" dirty="0">
                          <a:solidFill>
                            <a:srgbClr val="3D4543"/>
                          </a:solidFill>
                          <a:latin typeface="Open Sans"/>
                          <a:ea typeface="Open Sans"/>
                          <a:cs typeface="Open Sans"/>
                          <a:sym typeface="Open Sans"/>
                        </a:rPr>
                        <a:t>Standard Drink Definition</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b="0" i="0" u="none" dirty="0">
                          <a:solidFill>
                            <a:srgbClr val="3D4543"/>
                          </a:solidFill>
                          <a:latin typeface="Open Sans"/>
                          <a:ea typeface="Open Sans"/>
                          <a:cs typeface="Open Sans"/>
                          <a:sym typeface="Open Sans"/>
                        </a:rPr>
                        <a:t>Identifying Standard and Non-Standard Drinks</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b="0" i="0" u="none" dirty="0">
                          <a:solidFill>
                            <a:srgbClr val="3D4543"/>
                          </a:solidFill>
                          <a:latin typeface="Open Sans"/>
                          <a:ea typeface="Open Sans"/>
                          <a:cs typeface="Open Sans"/>
                          <a:sym typeface="Open Sans"/>
                        </a:rPr>
                        <a:t>Pouring Standard Drinks</a:t>
                      </a:r>
                      <a:endParaRPr sz="1400" u="none" dirty="0">
                        <a:solidFill>
                          <a:srgbClr val="3D4543"/>
                        </a:solidFill>
                        <a:latin typeface="Open Sans"/>
                        <a:ea typeface="Open Sans"/>
                        <a:cs typeface="Open Sans"/>
                        <a:sym typeface="Open Sans"/>
                      </a:endParaRPr>
                    </a:p>
                  </a:txBody>
                  <a:tcPr marT="91440" marB="45725"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0" algn="ctr" rtl="0">
                        <a:lnSpc>
                          <a:spcPct val="87500"/>
                        </a:lnSpc>
                        <a:spcBef>
                          <a:spcPts val="0"/>
                        </a:spcBef>
                        <a:spcAft>
                          <a:spcPts val="0"/>
                        </a:spcAft>
                        <a:buClr>
                          <a:schemeClr val="tx1"/>
                        </a:buClr>
                        <a:buSzPts val="1200"/>
                        <a:buFont typeface="Lato"/>
                        <a:buNone/>
                      </a:pPr>
                      <a:r>
                        <a:rPr lang="en-US" sz="1200" b="1" i="0" u="none" dirty="0">
                          <a:solidFill>
                            <a:schemeClr val="bg1"/>
                          </a:solidFill>
                          <a:latin typeface="Open Sans"/>
                          <a:ea typeface="Open Sans"/>
                          <a:cs typeface="Open Sans"/>
                          <a:sym typeface="Open Sans"/>
                        </a:rPr>
                        <a:t>Pre-Course Survey</a:t>
                      </a:r>
                      <a:endParaRPr sz="1400" u="none" dirty="0">
                        <a:solidFill>
                          <a:schemeClr val="bg1"/>
                        </a:solidFill>
                        <a:latin typeface="Open Sans"/>
                        <a:ea typeface="Open Sans"/>
                        <a:cs typeface="Open Sans"/>
                        <a:sym typeface="Open Sans"/>
                      </a:endParaRPr>
                    </a:p>
                  </a:txBody>
                  <a:tcPr marL="45725" marR="45725" marT="45725" marB="45725" anchor="ctr"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chemeClr val="bg1"/>
                      </a:solidFill>
                      <a:prstDash val="solid"/>
                      <a:round/>
                      <a:headEnd type="none" w="med" len="med"/>
                      <a:tailEnd type="none" w="med" len="med"/>
                    </a:lnB>
                    <a:solidFill>
                      <a:schemeClr val="accent3"/>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3. Where Do You Stand?</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600"/>
                        </a:spcBef>
                        <a:spcAft>
                          <a:spcPts val="0"/>
                        </a:spcAft>
                        <a:buClr>
                          <a:schemeClr val="tx1"/>
                        </a:buClr>
                        <a:buSzPts val="900"/>
                        <a:buFont typeface="Arial"/>
                        <a:buChar char="•"/>
                      </a:pPr>
                      <a:r>
                        <a:rPr lang="en-US" sz="900" b="0" i="0" u="none" dirty="0">
                          <a:solidFill>
                            <a:srgbClr val="3D4543"/>
                          </a:solidFill>
                          <a:latin typeface="Open Sans"/>
                          <a:ea typeface="Open Sans"/>
                          <a:cs typeface="Open Sans"/>
                          <a:sym typeface="Open Sans"/>
                        </a:rPr>
                        <a:t>Risk Factors &amp; Choices</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b="0" i="0" u="none" dirty="0">
                          <a:solidFill>
                            <a:srgbClr val="3D4543"/>
                          </a:solidFill>
                          <a:latin typeface="Open Sans"/>
                          <a:ea typeface="Open Sans"/>
                          <a:cs typeface="Open Sans"/>
                          <a:sym typeface="Open Sans"/>
                        </a:rPr>
                        <a:t>You Are Not Alone/Benefits of Not Drinking/Calories &amp; Cash/Support for </a:t>
                      </a:r>
                      <a:br>
                        <a:rPr lang="en-US" sz="900" b="0" i="0" u="none" dirty="0">
                          <a:solidFill>
                            <a:srgbClr val="3D4543"/>
                          </a:solidFill>
                          <a:latin typeface="Open Sans"/>
                          <a:ea typeface="Open Sans"/>
                          <a:cs typeface="Open Sans"/>
                          <a:sym typeface="Open Sans"/>
                        </a:rPr>
                      </a:br>
                      <a:r>
                        <a:rPr lang="en-US" sz="900" b="0" i="0" u="none" dirty="0">
                          <a:solidFill>
                            <a:srgbClr val="3D4543"/>
                          </a:solidFill>
                          <a:latin typeface="Open Sans"/>
                          <a:ea typeface="Open Sans"/>
                          <a:cs typeface="Open Sans"/>
                          <a:sym typeface="Open Sans"/>
                        </a:rPr>
                        <a:t>Your Choice</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b="0" i="0" u="none" dirty="0">
                          <a:solidFill>
                            <a:srgbClr val="3D4543"/>
                          </a:solidFill>
                          <a:latin typeface="Open Sans"/>
                          <a:ea typeface="Open Sans"/>
                          <a:cs typeface="Open Sans"/>
                          <a:sym typeface="Open Sans"/>
                        </a:rPr>
                        <a:t>Your Drinking Profile/ Your Peak BAC/Reducing Your BAC/Drinking Consequences/Calories &amp; Cash/Your Drinking Habits</a:t>
                      </a:r>
                      <a:endParaRPr sz="1400" u="none" dirty="0">
                        <a:solidFill>
                          <a:srgbClr val="3D4543"/>
                        </a:solidFill>
                        <a:latin typeface="Open Sans"/>
                        <a:ea typeface="Open Sans"/>
                        <a:cs typeface="Open Sans"/>
                        <a:sym typeface="Open Sans"/>
                      </a:endParaRPr>
                    </a:p>
                  </a:txBody>
                  <a:tcPr marR="45720" marT="91440" marB="45725" horzOverflow="overflow">
                    <a:lnL w="12700" cap="flat">
                      <a:solidFill>
                        <a:schemeClr val="bg1"/>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0"/>
                  </a:ext>
                </a:extLst>
              </a:tr>
              <a:tr h="1562650">
                <a:tc vMerge="1">
                  <a:txBody>
                    <a:bodyPr/>
                    <a:lstStyle/>
                    <a:p>
                      <a:endParaRPr lang="en-US" dirty="0"/>
                    </a:p>
                  </a:txBody>
                  <a:tcPr horzOverflow="overflow"/>
                </a:tc>
                <a:tc>
                  <a:txBody>
                    <a:bodyPr/>
                    <a:lstStyle/>
                    <a:p>
                      <a:pPr marL="0" indent="0" algn="l" rtl="0">
                        <a:lnSpc>
                          <a:spcPct val="116666"/>
                        </a:lnSpc>
                        <a:spcBef>
                          <a:spcPts val="0"/>
                        </a:spcBef>
                        <a:spcAft>
                          <a:spcPts val="0"/>
                        </a:spcAft>
                        <a:buClr>
                          <a:schemeClr val="accent1"/>
                        </a:buClr>
                        <a:buSzPts val="900"/>
                        <a:buFont typeface="Lato"/>
                        <a:buNone/>
                      </a:pPr>
                      <a:r>
                        <a:rPr lang="en-US" sz="900" b="1" u="none" dirty="0">
                          <a:solidFill>
                            <a:srgbClr val="3D4543"/>
                          </a:solidFill>
                          <a:latin typeface="Open Sans"/>
                          <a:ea typeface="Open Sans"/>
                          <a:cs typeface="Open Sans"/>
                          <a:sym typeface="Open Sans"/>
                        </a:rPr>
                        <a:t>4. Goal Setting</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What’s Important to You?</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What Do You Want to Focus on this Year</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My Choices</a:t>
                      </a:r>
                      <a:endParaRPr sz="1400" u="none" dirty="0">
                        <a:solidFill>
                          <a:srgbClr val="3D4543"/>
                        </a:solidFill>
                        <a:latin typeface="Open Sans"/>
                        <a:ea typeface="Open Sans"/>
                        <a:cs typeface="Open Sans"/>
                        <a:sym typeface="Open Sans"/>
                      </a:endParaRPr>
                    </a:p>
                  </a:txBody>
                  <a:tcPr marR="45725" marT="91440" marB="45725" horzOverflow="overflow">
                    <a:lnL w="12700" cap="flat">
                      <a:solidFill>
                        <a:schemeClr val="bg1"/>
                      </a:solidFill>
                      <a:prstDash val="solid"/>
                      <a:round/>
                      <a:headEnd type="none" w="med" len="med"/>
                      <a:tailEnd type="none" w="med" len="med"/>
                    </a:lnL>
                    <a:lnR w="12700" cap="flat">
                      <a:solidFill>
                        <a:schemeClr val="bg1"/>
                      </a:solidFill>
                      <a:prstDash val="solid"/>
                      <a:round/>
                      <a:headEnd type="none" w="sm" len="sm"/>
                      <a:tailEnd type="none" w="sm" len="sm"/>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5. Drinking &amp; Motivation</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What Do You Think?</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Factors That Can </a:t>
                      </a:r>
                      <a:br>
                        <a:rPr lang="en-US" sz="900" u="none" dirty="0">
                          <a:solidFill>
                            <a:srgbClr val="3D4543"/>
                          </a:solidFill>
                          <a:latin typeface="Open Sans"/>
                          <a:ea typeface="Open Sans"/>
                          <a:cs typeface="Open Sans"/>
                          <a:sym typeface="Open Sans"/>
                        </a:rPr>
                      </a:br>
                      <a:r>
                        <a:rPr lang="en-US" sz="900" u="none" dirty="0">
                          <a:solidFill>
                            <a:srgbClr val="3D4543"/>
                          </a:solidFill>
                          <a:latin typeface="Open Sans"/>
                          <a:ea typeface="Open Sans"/>
                          <a:cs typeface="Open Sans"/>
                          <a:sym typeface="Open Sans"/>
                        </a:rPr>
                        <a:t>Influence Decisions</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Why/Why Not Drink? Poll</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Expectancy Theory &amp; Advertising</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Ads Appealing to Men/Women</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Alcohol &amp; Advertising Poll</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Write a Tagline</a:t>
                      </a:r>
                      <a:endParaRPr sz="1400" u="none" dirty="0">
                        <a:solidFill>
                          <a:srgbClr val="3D4543"/>
                        </a:solidFill>
                        <a:latin typeface="Open Sans"/>
                        <a:ea typeface="Open Sans"/>
                        <a:cs typeface="Open Sans"/>
                        <a:sym typeface="Open Sans"/>
                      </a:endParaRPr>
                    </a:p>
                  </a:txBody>
                  <a:tcPr marR="45725" marT="91440" marB="45725"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6. Brain &amp; Body</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BAC Basics</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What Factors Affect BAC</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Risk/Protective Factors</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BAC Calculator</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Marijuana &amp; Drugs</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Sexual Assault &amp; Understanding Consent</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Brain &amp; Body Science</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Biphasic Effect</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A BAC Story</a:t>
                      </a:r>
                      <a:endParaRPr sz="1400" u="none" dirty="0">
                        <a:solidFill>
                          <a:srgbClr val="3D4543"/>
                        </a:solidFill>
                        <a:latin typeface="Open Sans"/>
                        <a:ea typeface="Open Sans"/>
                        <a:cs typeface="Open Sans"/>
                        <a:sym typeface="Open Sans"/>
                      </a:endParaRPr>
                    </a:p>
                  </a:txBody>
                  <a:tcPr marR="45725" marT="91440" marB="45725"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7. My Action Plan</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Drinker/NonDrinker Plan</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Choose Your Strategies</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Activities on Campus</a:t>
                      </a:r>
                      <a:r>
                        <a:rPr lang="en-US" sz="900" u="none" dirty="0">
                          <a:solidFill>
                            <a:srgbClr val="3D4543"/>
                          </a:solidFill>
                          <a:latin typeface="Open Sans"/>
                          <a:ea typeface="Open Sans"/>
                          <a:cs typeface="Open Sans"/>
                        </a:rPr>
                        <a:t> </a:t>
                      </a:r>
                      <a:endParaRPr sz="1400" u="none" dirty="0">
                        <a:solidFill>
                          <a:srgbClr val="3D4543"/>
                        </a:solidFill>
                        <a:latin typeface="Open Sans"/>
                        <a:ea typeface="Open Sans"/>
                        <a:cs typeface="Open Sans"/>
                        <a:sym typeface="Open Sans"/>
                      </a:endParaRPr>
                    </a:p>
                  </a:txBody>
                  <a:tcPr marR="45725" marT="91440" marB="45725" horzOverflow="overflow">
                    <a:lnL w="12700" cap="flat">
                      <a:solidFill>
                        <a:schemeClr val="bg1"/>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chemeClr val="bg1"/>
                      </a:solidFill>
                      <a:prstDash val="solid"/>
                      <a:round/>
                      <a:headEnd type="none" w="med" len="med"/>
                      <a:tailEnd type="none" w="med" len="med"/>
                    </a:lnT>
                    <a:lnB w="12700" cap="flat">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141225">
                <a:tc vMerge="1">
                  <a:txBody>
                    <a:bodyPr/>
                    <a:lstStyle/>
                    <a:p>
                      <a:endParaRPr lang="en-US" dirty="0"/>
                    </a:p>
                  </a:txBody>
                  <a:tcPr horzOverflow="overflow"/>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8. Laws &amp; Policies</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Alcohol Related Laws</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Campus Policies</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Drinking &amp; Driving</a:t>
                      </a:r>
                      <a:endParaRPr sz="1400" u="none" dirty="0">
                        <a:solidFill>
                          <a:srgbClr val="3D4543"/>
                        </a:solidFill>
                        <a:latin typeface="Open Sans"/>
                        <a:ea typeface="Open Sans"/>
                        <a:cs typeface="Open Sans"/>
                        <a:sym typeface="Open Sans"/>
                      </a:endParaRPr>
                    </a:p>
                    <a:p>
                      <a:pPr marL="115888" indent="-58736" algn="l" rtl="0">
                        <a:lnSpc>
                          <a:spcPct val="116666"/>
                        </a:lnSpc>
                        <a:spcBef>
                          <a:spcPts val="0"/>
                        </a:spcBef>
                        <a:spcAft>
                          <a:spcPts val="0"/>
                        </a:spcAft>
                        <a:buClr>
                          <a:schemeClr val="tx1"/>
                        </a:buClr>
                        <a:buSzPts val="900"/>
                        <a:buFont typeface="Arial"/>
                        <a:buNone/>
                      </a:pPr>
                      <a:endParaRPr sz="900" u="none" dirty="0">
                        <a:solidFill>
                          <a:srgbClr val="3D4543"/>
                        </a:solidFill>
                        <a:latin typeface="Open Sans"/>
                        <a:ea typeface="Open Sans"/>
                        <a:cs typeface="Open Sans"/>
                        <a:sym typeface="Open Sans"/>
                      </a:endParaRPr>
                    </a:p>
                    <a:p>
                      <a:pPr marL="0" indent="0" algn="l" rtl="0">
                        <a:lnSpc>
                          <a:spcPct val="116666"/>
                        </a:lnSpc>
                        <a:spcBef>
                          <a:spcPts val="0"/>
                        </a:spcBef>
                        <a:spcAft>
                          <a:spcPts val="0"/>
                        </a:spcAft>
                        <a:buClr>
                          <a:srgbClr val="000000"/>
                        </a:buClr>
                        <a:buSzPts val="900"/>
                        <a:buFont typeface="Arial"/>
                        <a:buNone/>
                      </a:pPr>
                      <a:endParaRPr sz="900" u="none" dirty="0">
                        <a:solidFill>
                          <a:srgbClr val="3D4543"/>
                        </a:solidFill>
                        <a:latin typeface="Open Sans"/>
                        <a:ea typeface="Open Sans"/>
                        <a:cs typeface="Open Sans"/>
                        <a:sym typeface="Open Sans"/>
                      </a:endParaRPr>
                    </a:p>
                  </a:txBody>
                  <a:tcPr marR="45725" marT="91440" marB="45725" horzOverflow="overflow">
                    <a:lnL w="12700" cap="flat">
                      <a:solidFill>
                        <a:schemeClr val="bg1"/>
                      </a:solidFill>
                      <a:prstDash val="solid"/>
                      <a:round/>
                      <a:headEnd type="none" w="med" len="med"/>
                      <a:tailEnd type="none" w="med" len="med"/>
                    </a:lnL>
                    <a:lnR w="12700" cap="flat">
                      <a:solidFill>
                        <a:schemeClr val="bg1"/>
                      </a:solidFill>
                      <a:prstDash val="solid"/>
                      <a:round/>
                      <a:headEnd type="none" w="sm" len="sm"/>
                      <a:tailEnd type="none" w="sm" len="sm"/>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0" algn="l" rtl="0">
                        <a:lnSpc>
                          <a:spcPct val="87500"/>
                        </a:lnSpc>
                        <a:spcBef>
                          <a:spcPts val="0"/>
                        </a:spcBef>
                        <a:spcAft>
                          <a:spcPts val="0"/>
                        </a:spcAft>
                        <a:buClr>
                          <a:schemeClr val="accent1"/>
                        </a:buClr>
                        <a:buSzPts val="1200"/>
                        <a:buFont typeface="Lato"/>
                        <a:buNone/>
                      </a:pPr>
                      <a:r>
                        <a:rPr lang="en-US" sz="1200" b="1" u="none" dirty="0">
                          <a:solidFill>
                            <a:srgbClr val="3D4543"/>
                          </a:solidFill>
                          <a:latin typeface="Open Sans"/>
                          <a:ea typeface="Open Sans"/>
                          <a:cs typeface="Open Sans"/>
                          <a:sym typeface="Open Sans"/>
                        </a:rPr>
                        <a:t>9. Helping Friends</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60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Taking Care of </a:t>
                      </a:r>
                      <a:br>
                        <a:rPr lang="en-US" sz="900" u="none" dirty="0">
                          <a:solidFill>
                            <a:srgbClr val="3D4543"/>
                          </a:solidFill>
                          <a:latin typeface="Open Sans"/>
                          <a:ea typeface="Open Sans"/>
                          <a:cs typeface="Open Sans"/>
                          <a:sym typeface="Open Sans"/>
                        </a:rPr>
                      </a:br>
                      <a:r>
                        <a:rPr lang="en-US" sz="900" u="none" dirty="0">
                          <a:solidFill>
                            <a:srgbClr val="3D4543"/>
                          </a:solidFill>
                          <a:latin typeface="Open Sans"/>
                          <a:ea typeface="Open Sans"/>
                          <a:cs typeface="Open Sans"/>
                          <a:sym typeface="Open Sans"/>
                        </a:rPr>
                        <a:t>Yourself &amp; Others</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Alcohol Poisoning</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Helping Your Friends Poll</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Drinking &amp; Driving</a:t>
                      </a:r>
                      <a:endParaRPr sz="1400" u="none" dirty="0">
                        <a:solidFill>
                          <a:srgbClr val="3D4543"/>
                        </a:solidFill>
                        <a:latin typeface="Open Sans"/>
                        <a:ea typeface="Open Sans"/>
                        <a:cs typeface="Open Sans"/>
                        <a:sym typeface="Open Sans"/>
                      </a:endParaRPr>
                    </a:p>
                    <a:p>
                      <a:pPr marL="115570" indent="-115570" algn="l" rtl="0">
                        <a:lnSpc>
                          <a:spcPct val="116666"/>
                        </a:lnSpc>
                        <a:spcBef>
                          <a:spcPts val="0"/>
                        </a:spcBef>
                        <a:spcAft>
                          <a:spcPts val="0"/>
                        </a:spcAft>
                        <a:buClr>
                          <a:schemeClr val="tx1"/>
                        </a:buClr>
                        <a:buSzPts val="900"/>
                        <a:buFont typeface="Arial"/>
                        <a:buChar char="•"/>
                      </a:pPr>
                      <a:r>
                        <a:rPr lang="en-US" sz="900" u="none" dirty="0">
                          <a:solidFill>
                            <a:srgbClr val="3D4543"/>
                          </a:solidFill>
                          <a:latin typeface="Open Sans"/>
                          <a:ea typeface="Open Sans"/>
                          <a:cs typeface="Open Sans"/>
                          <a:sym typeface="Open Sans"/>
                        </a:rPr>
                        <a:t>Getting Help</a:t>
                      </a:r>
                      <a:endParaRPr sz="1400" u="none" dirty="0">
                        <a:solidFill>
                          <a:srgbClr val="3D4543"/>
                        </a:solidFill>
                        <a:latin typeface="Open Sans"/>
                        <a:ea typeface="Open Sans"/>
                        <a:cs typeface="Open Sans"/>
                        <a:sym typeface="Open Sans"/>
                      </a:endParaRPr>
                    </a:p>
                  </a:txBody>
                  <a:tcPr marR="45725" marT="91440" marB="45725"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solidFill>
                      <a:schemeClr val="accent3">
                        <a:lumMod val="20000"/>
                        <a:lumOff val="80000"/>
                      </a:schemeClr>
                    </a:solidFill>
                  </a:tcPr>
                </a:tc>
                <a:tc>
                  <a:txBody>
                    <a:bodyPr/>
                    <a:lstStyle/>
                    <a:p>
                      <a:pPr marL="0" indent="0" algn="ctr" rtl="0">
                        <a:lnSpc>
                          <a:spcPct val="150000"/>
                        </a:lnSpc>
                        <a:spcBef>
                          <a:spcPts val="0"/>
                        </a:spcBef>
                        <a:spcAft>
                          <a:spcPts val="0"/>
                        </a:spcAft>
                        <a:buClr>
                          <a:schemeClr val="tx1"/>
                        </a:buClr>
                        <a:buSzPts val="1200"/>
                        <a:buFont typeface="Lato"/>
                        <a:buNone/>
                      </a:pPr>
                      <a:r>
                        <a:rPr lang="en-US" sz="1200" b="1" i="0" u="none" dirty="0">
                          <a:solidFill>
                            <a:schemeClr val="bg1"/>
                          </a:solidFill>
                          <a:latin typeface="Open Sans"/>
                          <a:ea typeface="Open Sans"/>
                          <a:cs typeface="Open Sans"/>
                          <a:sym typeface="Open Sans"/>
                        </a:rPr>
                        <a:t>Post-Course Survey and</a:t>
                      </a:r>
                    </a:p>
                    <a:p>
                      <a:pPr marL="0" indent="0" algn="ctr" rtl="0">
                        <a:lnSpc>
                          <a:spcPct val="150000"/>
                        </a:lnSpc>
                        <a:spcBef>
                          <a:spcPts val="0"/>
                        </a:spcBef>
                        <a:spcAft>
                          <a:spcPts val="0"/>
                        </a:spcAft>
                        <a:buClr>
                          <a:schemeClr val="tx1"/>
                        </a:buClr>
                        <a:buSzPts val="1200"/>
                        <a:buFont typeface="Lato"/>
                        <a:buNone/>
                      </a:pPr>
                      <a:r>
                        <a:rPr lang="en-US" sz="1200" b="1" i="0" u="none" dirty="0">
                          <a:solidFill>
                            <a:schemeClr val="bg1"/>
                          </a:solidFill>
                          <a:latin typeface="Open Sans"/>
                          <a:ea typeface="Open Sans"/>
                          <a:cs typeface="Open Sans"/>
                          <a:sym typeface="Open Sans"/>
                        </a:rPr>
                        <a:t>Post-Assessment</a:t>
                      </a:r>
                      <a:endParaRPr lang="en-US" sz="1400" u="none" dirty="0">
                        <a:solidFill>
                          <a:schemeClr val="bg1"/>
                        </a:solidFill>
                        <a:latin typeface="Open Sans"/>
                        <a:ea typeface="Open Sans"/>
                        <a:cs typeface="Open Sans"/>
                        <a:sym typeface="Open Sans"/>
                      </a:endParaRPr>
                    </a:p>
                  </a:txBody>
                  <a:tcPr marL="45725" marR="45725" marT="45725" marB="45725" anchor="ctr"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solidFill>
                      <a:schemeClr val="accent3"/>
                    </a:solidFill>
                  </a:tcPr>
                </a:tc>
                <a:tc>
                  <a:txBody>
                    <a:bodyPr/>
                    <a:lstStyle/>
                    <a:p>
                      <a:pPr marL="0" indent="0" algn="ctr" rtl="0">
                        <a:lnSpc>
                          <a:spcPct val="87500"/>
                        </a:lnSpc>
                        <a:spcBef>
                          <a:spcPts val="0"/>
                        </a:spcBef>
                        <a:spcAft>
                          <a:spcPts val="0"/>
                        </a:spcAft>
                        <a:buClr>
                          <a:schemeClr val="tx1"/>
                        </a:buClr>
                        <a:buSzPts val="1200"/>
                        <a:buFont typeface="Lato"/>
                        <a:buNone/>
                      </a:pPr>
                      <a:r>
                        <a:rPr lang="en-US" sz="1200" b="1" i="0" u="none" dirty="0">
                          <a:solidFill>
                            <a:schemeClr val="tx1"/>
                          </a:solidFill>
                          <a:latin typeface="Open Sans"/>
                          <a:ea typeface="Open Sans"/>
                          <a:cs typeface="Open Sans"/>
                          <a:sym typeface="Open Sans"/>
                        </a:rPr>
                        <a:t>INTERSESSION</a:t>
                      </a:r>
                      <a:endParaRPr sz="1400" u="none" dirty="0">
                        <a:solidFill>
                          <a:schemeClr val="tx1"/>
                        </a:solidFill>
                        <a:latin typeface="Open Sans"/>
                        <a:ea typeface="Open Sans"/>
                        <a:cs typeface="Open Sans"/>
                        <a:sym typeface="Open Sans"/>
                      </a:endParaRPr>
                    </a:p>
                  </a:txBody>
                  <a:tcPr marL="45725" marR="45725" marT="45725" marB="45725" anchor="ctr" horzOverflow="overflow">
                    <a:lnL w="12700" cap="flat">
                      <a:solidFill>
                        <a:schemeClr val="bg1"/>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86425">
                <a:tc>
                  <a:txBody>
                    <a:bodyPr/>
                    <a:lstStyle/>
                    <a:p>
                      <a:pPr marL="0" indent="0" algn="ctr" rtl="0">
                        <a:lnSpc>
                          <a:spcPct val="87500"/>
                        </a:lnSpc>
                        <a:spcBef>
                          <a:spcPts val="0"/>
                        </a:spcBef>
                        <a:spcAft>
                          <a:spcPts val="0"/>
                        </a:spcAft>
                        <a:buClr>
                          <a:schemeClr val="bg1"/>
                        </a:buClr>
                        <a:buSzPts val="1200"/>
                        <a:buFont typeface="Arial"/>
                        <a:buNone/>
                      </a:pPr>
                      <a:r>
                        <a:rPr lang="en-US" sz="1200" b="1" u="none" dirty="0">
                          <a:solidFill>
                            <a:schemeClr val="bg1"/>
                          </a:solidFill>
                          <a:latin typeface="Open Sans"/>
                          <a:ea typeface="Open Sans"/>
                          <a:cs typeface="Open Sans"/>
                          <a:sym typeface="Open Sans"/>
                        </a:rPr>
                        <a:t>Part 2</a:t>
                      </a:r>
                      <a:endParaRPr sz="1400" b="1" u="none" dirty="0">
                        <a:latin typeface="Open Sans"/>
                        <a:ea typeface="Open Sans"/>
                        <a:cs typeface="Open Sans"/>
                        <a:sym typeface="Open Sans"/>
                      </a:endParaRPr>
                    </a:p>
                  </a:txBody>
                  <a:tcPr marL="45725" marR="45725" marT="45725" marB="45725" vert="vert270" anchor="ctr" horzOverflow="overflow">
                    <a:lnL w="9525" cap="flat">
                      <a:solidFill>
                        <a:srgbClr val="000000">
                          <a:alpha val="0"/>
                        </a:srgbClr>
                      </a:solidFill>
                      <a:prstDash val="solid"/>
                      <a:round/>
                      <a:headEnd type="none" w="sm" len="sm"/>
                      <a:tailEnd type="none" w="sm" len="sm"/>
                    </a:lnL>
                    <a:lnR w="12700" cap="flat">
                      <a:solidFill>
                        <a:schemeClr val="bg1"/>
                      </a:solidFill>
                      <a:prstDash val="solid"/>
                      <a:round/>
                      <a:headEnd type="none" w="med" len="med"/>
                      <a:tailEnd type="none" w="med" len="med"/>
                    </a:lnR>
                    <a:lnT w="38100" cap="flat">
                      <a:solidFill>
                        <a:schemeClr val="bg1"/>
                      </a:solidFill>
                      <a:prstDash val="solid"/>
                      <a:round/>
                      <a:headEnd type="none" w="med" len="med"/>
                      <a:tailEnd type="none" w="med" len="med"/>
                    </a:lnT>
                    <a:lnB w="9525" cap="flat">
                      <a:solidFill>
                        <a:srgbClr val="000000">
                          <a:alpha val="0"/>
                        </a:srgbClr>
                      </a:solidFill>
                      <a:prstDash val="solid"/>
                      <a:round/>
                      <a:headEnd type="none" w="sm" len="sm"/>
                      <a:tailEnd type="none" w="sm" len="sm"/>
                    </a:lnB>
                    <a:solidFill>
                      <a:srgbClr val="3CB4E5"/>
                    </a:solidFill>
                  </a:tcPr>
                </a:tc>
                <a:tc gridSpan="2">
                  <a:txBody>
                    <a:bodyPr/>
                    <a:lstStyle/>
                    <a:p>
                      <a:pPr marL="0" indent="0" algn="ctr" rtl="0">
                        <a:lnSpc>
                          <a:spcPct val="87500"/>
                        </a:lnSpc>
                        <a:spcBef>
                          <a:spcPts val="0"/>
                        </a:spcBef>
                        <a:spcAft>
                          <a:spcPts val="0"/>
                        </a:spcAft>
                        <a:buNone/>
                      </a:pPr>
                      <a:r>
                        <a:rPr lang="en-US" sz="1200" b="1" i="0" u="none" dirty="0">
                          <a:solidFill>
                            <a:schemeClr val="bg1"/>
                          </a:solidFill>
                          <a:latin typeface="Open Sans"/>
                          <a:ea typeface="Open Sans"/>
                          <a:cs typeface="Open Sans"/>
                        </a:rPr>
                        <a:t>Follow-Up Survey</a:t>
                      </a:r>
                    </a:p>
                  </a:txBody>
                  <a:tcPr marL="45725" marR="45725" marT="45725" marB="45725" anchor="ctr" horzOverflow="overflow">
                    <a:lnL w="12700" cap="flat">
                      <a:solidFill>
                        <a:schemeClr val="bg1"/>
                      </a:solidFill>
                      <a:prstDash val="solid"/>
                      <a:round/>
                      <a:headEnd type="none" w="med" len="med"/>
                      <a:tailEnd type="none" w="med" len="med"/>
                    </a:lnL>
                    <a:lnR w="12700">
                      <a:solidFill>
                        <a:schemeClr val="bg1"/>
                      </a:solidFill>
                      <a:headEnd type="none"/>
                      <a:tailEnd type="none"/>
                    </a:lnR>
                    <a:lnT w="38100" cap="flat">
                      <a:solidFill>
                        <a:schemeClr val="bg1"/>
                      </a:solidFill>
                      <a:prstDash val="solid"/>
                      <a:round/>
                      <a:headEnd type="none" w="med" len="med"/>
                      <a:tailEnd type="none" w="med" len="med"/>
                    </a:lnT>
                    <a:lnB w="9525" cap="flat">
                      <a:solidFill>
                        <a:srgbClr val="000000">
                          <a:alpha val="0"/>
                        </a:srgbClr>
                      </a:solidFill>
                      <a:prstDash val="solid"/>
                      <a:round/>
                      <a:headEnd type="none" w="sm" len="sm"/>
                      <a:tailEnd type="none" w="sm" len="sm"/>
                    </a:lnB>
                    <a:solidFill>
                      <a:srgbClr val="3CB4E5"/>
                    </a:solidFill>
                  </a:tcPr>
                </a:tc>
                <a:tc hMerge="1">
                  <a:txBody>
                    <a:bodyPr/>
                    <a:lstStyle/>
                    <a:p>
                      <a:endParaRPr dirty="0">
                        <a:sym typeface="Open Sans"/>
                      </a:endParaRPr>
                    </a:p>
                  </a:txBody>
                  <a:tcPr marL="45724" marR="45724" marT="45724" marB="45724" anchor="ctr" horzOverflow="overflow">
                    <a:lnL w="12700">
                      <a:solidFill>
                        <a:schemeClr val="bg1"/>
                      </a:solidFill>
                      <a:headEnd type="none"/>
                      <a:tailEnd type="none"/>
                    </a:lnL>
                    <a:lnR w="12700">
                      <a:solidFill>
                        <a:schemeClr val="bg1"/>
                      </a:solidFill>
                      <a:headEnd type="none"/>
                      <a:tailEnd type="none"/>
                    </a:lnR>
                    <a:lnT w="38099">
                      <a:solidFill>
                        <a:schemeClr val="bg1"/>
                      </a:solidFill>
                      <a:headEnd type="none"/>
                      <a:tailEnd type="none"/>
                    </a:lnT>
                    <a:lnB w="9524">
                      <a:solidFill>
                        <a:srgbClr val="000000">
                          <a:alpha val="0"/>
                        </a:srgbClr>
                      </a:solidFill>
                      <a:headEnd type="none"/>
                      <a:tailEnd type="none"/>
                    </a:lnB>
                    <a:solidFill>
                      <a:schemeClr val="accent4"/>
                    </a:solidFill>
                  </a:tcPr>
                </a:tc>
                <a:tc gridSpan="2">
                  <a:txBody>
                    <a:bodyPr/>
                    <a:lstStyle/>
                    <a:p>
                      <a:pPr marL="0" indent="0" algn="l" rtl="0">
                        <a:lnSpc>
                          <a:spcPct val="87500"/>
                        </a:lnSpc>
                        <a:spcBef>
                          <a:spcPts val="0"/>
                        </a:spcBef>
                        <a:spcAft>
                          <a:spcPts val="0"/>
                        </a:spcAft>
                        <a:buNone/>
                      </a:pPr>
                      <a:endParaRPr lang="en-US" sz="1200" b="1" u="none" dirty="0">
                        <a:solidFill>
                          <a:srgbClr val="3D4543"/>
                        </a:solidFill>
                        <a:latin typeface="Open Sans"/>
                        <a:ea typeface="Open Sans"/>
                        <a:cs typeface="Open Sans"/>
                        <a:sym typeface="Open Sans"/>
                      </a:endParaRPr>
                    </a:p>
                  </a:txBody>
                  <a:tcPr marR="45724" marT="91440" marB="45724" horzOverflow="overflow">
                    <a:lnL w="12700">
                      <a:solidFill>
                        <a:schemeClr val="bg1"/>
                      </a:solidFill>
                      <a:headEnd type="none"/>
                      <a:tailEnd type="none"/>
                    </a:lnL>
                    <a:lnR w="9524">
                      <a:solidFill>
                        <a:srgbClr val="000000">
                          <a:alpha val="0"/>
                        </a:srgbClr>
                      </a:solidFill>
                      <a:headEnd type="none"/>
                      <a:tailEnd type="none"/>
                    </a:lnR>
                    <a:lnT w="38100" cap="flat">
                      <a:solidFill>
                        <a:schemeClr val="bg1"/>
                      </a:solidFill>
                      <a:prstDash val="solid"/>
                      <a:round/>
                      <a:headEnd type="none" w="med" len="med"/>
                      <a:tailEnd type="none" w="med" len="med"/>
                    </a:lnT>
                    <a:lnB w="9524">
                      <a:solidFill>
                        <a:srgbClr val="000000">
                          <a:alpha val="0"/>
                        </a:srgbClr>
                      </a:solidFill>
                      <a:headEnd type="none"/>
                      <a:tailEnd type="none"/>
                    </a:lnB>
                    <a:noFill/>
                  </a:tcPr>
                </a:tc>
                <a:tc hMerge="1">
                  <a:txBody>
                    <a:bodyPr/>
                    <a:lstStyle/>
                    <a:p>
                      <a:endParaRPr lang="en-US" dirty="0">
                        <a:sym typeface="Open Sans"/>
                      </a:endParaRPr>
                    </a:p>
                  </a:txBody>
                  <a:tcPr marR="45724" marT="91440" marB="45724" horzOverflow="overflow">
                    <a:lnL w="12700">
                      <a:solidFill>
                        <a:schemeClr val="bg1"/>
                      </a:solidFill>
                      <a:headEnd type="none"/>
                      <a:tailEnd type="none"/>
                    </a:lnL>
                    <a:lnR w="9524">
                      <a:solidFill>
                        <a:srgbClr val="000000">
                          <a:alpha val="0"/>
                        </a:srgbClr>
                      </a:solidFill>
                      <a:headEnd type="none"/>
                      <a:tailEnd type="none"/>
                    </a:lnR>
                    <a:lnT w="38099">
                      <a:solidFill>
                        <a:schemeClr val="bg1"/>
                      </a:solidFill>
                      <a:headEnd type="none"/>
                      <a:tailEnd type="none"/>
                    </a:lnT>
                    <a:lnB w="9524">
                      <a:solidFill>
                        <a:srgbClr val="000000">
                          <a:alpha val="0"/>
                        </a:srgbClr>
                      </a:solidFill>
                      <a:headEnd type="none"/>
                      <a:tailEnd type="none"/>
                    </a:lnB>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Google Shape;203;p3"/>
          <p:cNvSpPr>
            <a:spLocks noGrp="1"/>
          </p:cNvSpPr>
          <p:nvPr>
            <p:ph type="title"/>
          </p:nvPr>
        </p:nvSpPr>
        <p:spPr bwMode="white">
          <a:prstGeom prst="rect">
            <a:avLst/>
          </a:prstGeom>
          <a:noFill/>
          <a:ln>
            <a:noFill/>
            <a:headEnd type="none"/>
            <a:tailEnd type="none"/>
          </a:ln>
        </p:spPr>
        <p:txBody>
          <a:bodyPr wrap="square" lIns="0" tIns="0" rIns="0" bIns="0" anchor="ctr">
            <a:noAutofit/>
          </a:bodyPr>
          <a:lstStyle/>
          <a:p>
            <a:pPr marL="0" indent="0" algn="l" rtl="0">
              <a:lnSpc>
                <a:spcPct val="100000"/>
              </a:lnSpc>
              <a:spcBef>
                <a:spcPts val="0"/>
              </a:spcBef>
              <a:spcAft>
                <a:spcPts val="0"/>
              </a:spcAft>
              <a:buClr>
                <a:schemeClr val="bg1"/>
              </a:buClr>
              <a:buSzPts val="4000"/>
              <a:buFont typeface="Lato Black"/>
              <a:buNone/>
            </a:pPr>
            <a:r>
              <a:rPr lang="en-US" b="1" dirty="0">
                <a:latin typeface="Open Sans"/>
                <a:ea typeface="Open Sans"/>
                <a:cs typeface="Open Sans"/>
                <a:sym typeface="Open Sans"/>
              </a:rPr>
              <a:t>Table of Contents</a:t>
            </a:r>
            <a:endParaRPr b="1" dirty="0">
              <a:latin typeface="Open Sans"/>
              <a:ea typeface="Open Sans"/>
              <a:cs typeface="Open Sans"/>
              <a:sym typeface="Open Sans"/>
            </a:endParaRPr>
          </a:p>
        </p:txBody>
      </p:sp>
      <p:graphicFrame>
        <p:nvGraphicFramePr>
          <p:cNvPr id="204" name="Google Shape;204;p3"/>
          <p:cNvGraphicFramePr/>
          <p:nvPr/>
        </p:nvGraphicFramePr>
        <p:xfrm>
          <a:off x="4978400" y="502920"/>
          <a:ext cx="6527800" cy="5364700"/>
        </p:xfrm>
        <a:graphic>
          <a:graphicData uri="http://schemas.openxmlformats.org/drawingml/2006/table">
            <a:tbl>
              <a:tblPr>
                <a:noFill/>
                <a:tableStyleId>{1119D022-22E2-4A99-84CF-0E8649BB5491}</a:tableStyleId>
              </a:tblPr>
              <a:tblGrid>
                <a:gridCol w="5150175">
                  <a:extLst>
                    <a:ext uri="{9D8B030D-6E8A-4147-A177-3AD203B41FA5}">
                      <a16:colId xmlns:a16="http://schemas.microsoft.com/office/drawing/2014/main" val="20000"/>
                    </a:ext>
                  </a:extLst>
                </a:gridCol>
                <a:gridCol w="1377625">
                  <a:extLst>
                    <a:ext uri="{9D8B030D-6E8A-4147-A177-3AD203B41FA5}">
                      <a16:colId xmlns:a16="http://schemas.microsoft.com/office/drawing/2014/main" val="20001"/>
                    </a:ext>
                  </a:extLst>
                </a:gridCol>
              </a:tblGrid>
              <a:tr h="224800">
                <a:tc>
                  <a:txBody>
                    <a:bodyPr/>
                    <a:lstStyle/>
                    <a:p>
                      <a:pPr marL="0" indent="0" algn="l"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How to Use This Report</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4</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0"/>
                  </a:ext>
                </a:extLst>
              </a:tr>
              <a:tr h="224800">
                <a:tc>
                  <a:txBody>
                    <a:bodyPr/>
                    <a:lstStyle/>
                    <a:p>
                      <a:pPr marL="0" indent="0" algn="l"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Executive Summary</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5</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1"/>
                  </a:ext>
                </a:extLst>
              </a:tr>
              <a:tr h="224800">
                <a:tc>
                  <a:txBody>
                    <a:bodyPr/>
                    <a:lstStyle/>
                    <a:p>
                      <a:pPr marL="0" indent="0" algn="l"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Impact Snapshot</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6</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2"/>
                  </a:ext>
                </a:extLst>
              </a:tr>
              <a:tr h="224800">
                <a:tc>
                  <a:txBody>
                    <a:bodyPr/>
                    <a:lstStyle/>
                    <a:p>
                      <a:pPr marL="0" indent="0" algn="l"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AlcoholEdu and Your Students</a:t>
                      </a:r>
                      <a:endParaRPr lang="en-US"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10</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3"/>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Course Impact</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11</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4"/>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Behavioral Intentions</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12</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5"/>
                  </a:ext>
                </a:extLst>
              </a:tr>
              <a:tr h="224800">
                <a:tc>
                  <a:txBody>
                    <a:bodyPr/>
                    <a:lstStyle/>
                    <a:p>
                      <a:pPr marL="0" indent="0" algn="l"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Alcohol on Your Campus</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13</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6"/>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College Effect</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14</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7"/>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Examination of Drinking Rates</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15</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8"/>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Student Drinking Rates</a:t>
                      </a:r>
                      <a:r>
                        <a:rPr lang="en-US" sz="1000" i="0" u="none" dirty="0">
                          <a:solidFill>
                            <a:srgbClr val="3D4543"/>
                          </a:solidFill>
                          <a:latin typeface="Open Sans"/>
                          <a:ea typeface="Open Sans"/>
                          <a:cs typeface="Open Sans"/>
                        </a:rPr>
                        <a:t>,</a:t>
                      </a:r>
                      <a:r>
                        <a:rPr lang="en-US" sz="1000" i="0" u="none" dirty="0">
                          <a:solidFill>
                            <a:srgbClr val="3D4543"/>
                          </a:solidFill>
                          <a:latin typeface="Open Sans"/>
                          <a:ea typeface="Open Sans"/>
                          <a:cs typeface="Open Sans"/>
                          <a:sym typeface="Open Sans"/>
                        </a:rPr>
                        <a:t> by Gender </a:t>
                      </a:r>
                      <a:r>
                        <a:rPr lang="en-US" sz="1000" i="0" u="none" dirty="0">
                          <a:solidFill>
                            <a:srgbClr val="3D4543"/>
                          </a:solidFill>
                          <a:latin typeface="Open Sans"/>
                          <a:ea typeface="Open Sans"/>
                          <a:cs typeface="Open Sans"/>
                        </a:rPr>
                        <a:t>Identity</a:t>
                      </a:r>
                      <a:endParaRPr lang="en-US"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16</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09"/>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When Students Choose to Drink</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17</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0"/>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Where Students Choose to Drink</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18</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1"/>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Why Students Choose to Drink</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19</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2"/>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Why Students Choose Not to Drink</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20</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3"/>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High-Risk Drinking Behaviors</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21</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4"/>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Impact of High-Risk Drinking</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sym typeface="Open Sans"/>
                        </a:rPr>
                        <a:t>22</a:t>
                      </a:r>
                      <a:endParaRPr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5"/>
                  </a:ext>
                </a:extLst>
              </a:tr>
              <a:tr h="224800">
                <a:tc>
                  <a:txBody>
                    <a:bodyPr/>
                    <a:lstStyle/>
                    <a:p>
                      <a:pPr marL="0" indent="0" algn="l"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Appendix – Student Demographics</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rPr>
                        <a:t>23</a:t>
                      </a:r>
                      <a:endParaRPr lang="en-US"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6"/>
                  </a:ext>
                </a:extLst>
              </a:tr>
              <a:tr h="224800">
                <a:tc>
                  <a:txBody>
                    <a:bodyPr/>
                    <a:lstStyle/>
                    <a:p>
                      <a:pPr marL="0" indent="0" algn="l" rtl="0">
                        <a:lnSpc>
                          <a:spcPct val="10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Supplemental Information</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rPr>
                        <a:t>26</a:t>
                      </a:r>
                      <a:endParaRPr lang="en-US"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7"/>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Prevention Framework</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rPr>
                        <a:t>27</a:t>
                      </a:r>
                      <a:endParaRPr lang="en-US"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8"/>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About AlcoholEdu for College</a:t>
                      </a:r>
                      <a:endParaRPr lang="en-US"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rPr>
                        <a:t>28</a:t>
                      </a:r>
                      <a:endParaRPr lang="en-US"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19"/>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AlcoholEdu for College Course Map</a:t>
                      </a:r>
                      <a:endParaRPr lang="en-US"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rPr>
                        <a:t>29</a:t>
                      </a:r>
                      <a:endParaRPr lang="en-US"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D9D9D8"/>
                      </a:solidFill>
                      <a:prstDash val="solid"/>
                      <a:round/>
                      <a:headEnd type="none" w="sm" len="sm"/>
                      <a:tailEnd type="none" w="sm" len="sm"/>
                    </a:lnB>
                    <a:noFill/>
                  </a:tcPr>
                </a:tc>
                <a:extLst>
                  <a:ext uri="{0D108BD9-81ED-4DB2-BD59-A6C34878D82A}">
                    <a16:rowId xmlns:a16="http://schemas.microsoft.com/office/drawing/2014/main" val="10020"/>
                  </a:ext>
                </a:extLst>
              </a:tr>
              <a:tr h="224800">
                <a:tc>
                  <a:txBody>
                    <a:bodyPr/>
                    <a:lstStyle/>
                    <a:p>
                      <a:pPr marL="342900" lvl="1" indent="0" algn="l" rtl="0">
                        <a:lnSpc>
                          <a:spcPct val="100000"/>
                        </a:lnSpc>
                        <a:spcBef>
                          <a:spcPts val="0"/>
                        </a:spcBef>
                        <a:spcAft>
                          <a:spcPts val="0"/>
                        </a:spcAft>
                        <a:buClr>
                          <a:srgbClr val="000000"/>
                        </a:buClr>
                        <a:buSzPts val="1000"/>
                        <a:buFont typeface="Arial"/>
                        <a:buNone/>
                      </a:pPr>
                      <a:r>
                        <a:rPr lang="en-US" sz="1000" i="0" u="none" dirty="0">
                          <a:solidFill>
                            <a:srgbClr val="3D4543"/>
                          </a:solidFill>
                          <a:latin typeface="Open Sans"/>
                          <a:ea typeface="Open Sans"/>
                          <a:cs typeface="Open Sans"/>
                          <a:sym typeface="Open Sans"/>
                        </a:rPr>
                        <a:t>Report References and Resource Links</a:t>
                      </a:r>
                      <a:endParaRPr sz="1400" u="none" dirty="0">
                        <a:solidFill>
                          <a:srgbClr val="3D4543"/>
                        </a:solidFill>
                        <a:latin typeface="Open Sans"/>
                        <a:ea typeface="Open Sans"/>
                        <a:cs typeface="Open Sans"/>
                        <a:sym typeface="Open Sans"/>
                      </a:endParaRPr>
                    </a:p>
                  </a:txBody>
                  <a:tcPr marL="91450" marR="91450" marT="45725" marB="45725"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000000">
                          <a:alpha val="0"/>
                        </a:srgbClr>
                      </a:solidFill>
                      <a:prstDash val="solid"/>
                      <a:round/>
                      <a:headEnd type="none" w="sm" len="sm"/>
                      <a:tailEnd type="none" w="sm" len="sm"/>
                    </a:lnB>
                    <a:noFill/>
                  </a:tcPr>
                </a:tc>
                <a:tc>
                  <a:txBody>
                    <a:bodyPr/>
                    <a:lstStyle/>
                    <a:p>
                      <a:pPr marL="0" indent="0" algn="r" rtl="0">
                        <a:lnSpc>
                          <a:spcPct val="100000"/>
                        </a:lnSpc>
                        <a:spcBef>
                          <a:spcPts val="0"/>
                        </a:spcBef>
                        <a:spcAft>
                          <a:spcPts val="0"/>
                        </a:spcAft>
                        <a:buClr>
                          <a:srgbClr val="000000"/>
                        </a:buClr>
                        <a:buSzPts val="1000"/>
                        <a:buFont typeface="Arial"/>
                        <a:buNone/>
                      </a:pPr>
                      <a:r>
                        <a:rPr lang="en-US" sz="1000" b="0" u="none" dirty="0">
                          <a:solidFill>
                            <a:srgbClr val="3D4543"/>
                          </a:solidFill>
                          <a:latin typeface="Open Sans"/>
                          <a:ea typeface="Open Sans"/>
                          <a:cs typeface="Open Sans"/>
                        </a:rPr>
                        <a:t>30</a:t>
                      </a:r>
                      <a:endParaRPr lang="en-US" sz="1400" u="none" dirty="0">
                        <a:solidFill>
                          <a:srgbClr val="3D4543"/>
                        </a:solidFill>
                        <a:latin typeface="Open Sans"/>
                        <a:ea typeface="Open Sans"/>
                        <a:cs typeface="Open Sans"/>
                        <a:sym typeface="Open Sans"/>
                      </a:endParaRPr>
                    </a:p>
                  </a:txBody>
                  <a:tcPr marL="91450" marR="91450" marT="45725" marB="45725"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D9D9D8"/>
                      </a:solidFill>
                      <a:prstDash val="solid"/>
                      <a:round/>
                      <a:headEnd type="none" w="sm" len="sm"/>
                      <a:tailEnd type="none" w="sm" len="sm"/>
                    </a:lnT>
                    <a:lnB w="9525" cap="flat">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2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Google Shape;625;p32"/>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latin typeface="Open Sans"/>
                <a:ea typeface="Open Sans"/>
                <a:cs typeface="Open Sans"/>
                <a:sym typeface="Open Sans"/>
              </a:rPr>
              <a:t>Report References &amp; Resource Links</a:t>
            </a:r>
            <a:br>
              <a:rPr lang="en-US" b="1" dirty="0">
                <a:latin typeface="Open Sans"/>
                <a:ea typeface="Open Sans"/>
                <a:cs typeface="Open Sans"/>
                <a:sym typeface="Open Sans"/>
              </a:rPr>
            </a:br>
            <a:endParaRPr b="1" dirty="0">
              <a:latin typeface="Open Sans"/>
              <a:ea typeface="Open Sans"/>
              <a:cs typeface="Open Sans"/>
              <a:sym typeface="Open Sans"/>
            </a:endParaRPr>
          </a:p>
        </p:txBody>
      </p:sp>
      <p:sp>
        <p:nvSpPr>
          <p:cNvPr id="626" name="Google Shape;626;p32"/>
          <p:cNvSpPr>
            <a:spLocks noGrp="1"/>
          </p:cNvSpPr>
          <p:nvPr>
            <p:ph type="sldNum" idx="12"/>
          </p:nvPr>
        </p:nvSpPr>
        <p:spPr bwMode="white">
          <a:xfrm>
            <a:off x="11614023" y="6242821"/>
            <a:ext cx="470155" cy="136525"/>
          </a:xfrm>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30</a:t>
            </a:fld>
            <a:endParaRPr dirty="0"/>
          </a:p>
        </p:txBody>
      </p:sp>
      <p:sp>
        <p:nvSpPr>
          <p:cNvPr id="627" name="Google Shape;627;p32"/>
          <p:cNvSpPr>
            <a:spLocks/>
          </p:cNvSpPr>
          <p:nvPr/>
        </p:nvSpPr>
        <p:spPr bwMode="white">
          <a:xfrm>
            <a:off x="685800" y="1435310"/>
            <a:ext cx="5067298" cy="596506"/>
          </a:xfrm>
          <a:prstGeom prst="rect">
            <a:avLst/>
          </a:prstGeom>
          <a:solidFill>
            <a:srgbClr val="1C366B"/>
          </a:solidFill>
          <a:ln>
            <a:noFill/>
            <a:headEnd type="none"/>
            <a:tailEnd type="none"/>
          </a:ln>
        </p:spPr>
        <p:txBody>
          <a:bodyPr wrap="square" lIns="182875" tIns="182875" rIns="182875" bIns="182875" anchor="ctr">
            <a:noAutofit/>
          </a:bodyPr>
          <a:lstStyle/>
          <a:p>
            <a:pPr marL="0" indent="0" algn="l" rtl="0">
              <a:lnSpc>
                <a:spcPct val="100000"/>
              </a:lnSpc>
              <a:spcBef>
                <a:spcPts val="0"/>
              </a:spcBef>
              <a:spcAft>
                <a:spcPts val="0"/>
              </a:spcAft>
              <a:buClr>
                <a:srgbClr val="000000"/>
              </a:buClr>
              <a:buSzPts val="1200"/>
              <a:buFont typeface="Arial"/>
              <a:buNone/>
            </a:pPr>
            <a:r>
              <a:rPr lang="en-US" b="1" i="0" u="none" dirty="0">
                <a:solidFill>
                  <a:schemeClr val="bg1"/>
                </a:solidFill>
                <a:latin typeface="Open Sans"/>
                <a:ea typeface="Open Sans"/>
                <a:cs typeface="Open Sans"/>
                <a:sym typeface="Open Sans"/>
              </a:rPr>
              <a:t>Slide</a:t>
            </a:r>
            <a:endParaRPr sz="1600" b="1" i="0" u="none" dirty="0">
              <a:solidFill>
                <a:srgbClr val="000000"/>
              </a:solidFill>
              <a:latin typeface="Open Sans"/>
              <a:ea typeface="Open Sans"/>
              <a:cs typeface="Open Sans"/>
              <a:sym typeface="Open Sans"/>
            </a:endParaRPr>
          </a:p>
        </p:txBody>
      </p:sp>
      <p:sp>
        <p:nvSpPr>
          <p:cNvPr id="628" name="Google Shape;628;p32"/>
          <p:cNvSpPr>
            <a:spLocks/>
          </p:cNvSpPr>
          <p:nvPr/>
        </p:nvSpPr>
        <p:spPr bwMode="white">
          <a:xfrm>
            <a:off x="6438901" y="1435310"/>
            <a:ext cx="5067298" cy="596506"/>
          </a:xfrm>
          <a:prstGeom prst="rect">
            <a:avLst/>
          </a:prstGeom>
          <a:solidFill>
            <a:srgbClr val="1C366B"/>
          </a:solidFill>
          <a:ln>
            <a:noFill/>
            <a:headEnd type="none"/>
            <a:tailEnd type="none"/>
          </a:ln>
        </p:spPr>
        <p:txBody>
          <a:bodyPr wrap="square" lIns="182875" tIns="182875" rIns="182875" bIns="182875" anchor="ctr">
            <a:noAutofit/>
          </a:bodyPr>
          <a:lstStyle/>
          <a:p>
            <a:pPr marL="0" indent="0" algn="l" rtl="0">
              <a:lnSpc>
                <a:spcPct val="100000"/>
              </a:lnSpc>
              <a:spcBef>
                <a:spcPts val="0"/>
              </a:spcBef>
              <a:spcAft>
                <a:spcPts val="0"/>
              </a:spcAft>
              <a:buClr>
                <a:srgbClr val="000000"/>
              </a:buClr>
              <a:buSzPts val="1200"/>
              <a:buFont typeface="Arial"/>
              <a:buNone/>
            </a:pPr>
            <a:r>
              <a:rPr lang="en-US" b="1" i="0" u="none" dirty="0">
                <a:solidFill>
                  <a:schemeClr val="bg1"/>
                </a:solidFill>
                <a:latin typeface="Open Sans"/>
                <a:ea typeface="Open Sans"/>
                <a:cs typeface="Open Sans"/>
                <a:sym typeface="Open Sans"/>
              </a:rPr>
              <a:t>Links</a:t>
            </a:r>
            <a:endParaRPr sz="1600" b="1" i="0" u="none" dirty="0">
              <a:solidFill>
                <a:srgbClr val="000000"/>
              </a:solidFill>
              <a:latin typeface="Open Sans"/>
              <a:ea typeface="Open Sans"/>
              <a:cs typeface="Open Sans"/>
              <a:sym typeface="Open Sans"/>
            </a:endParaRPr>
          </a:p>
        </p:txBody>
      </p:sp>
      <p:sp>
        <p:nvSpPr>
          <p:cNvPr id="629" name="Google Shape;629;p32"/>
          <p:cNvSpPr>
            <a:spLocks/>
          </p:cNvSpPr>
          <p:nvPr/>
        </p:nvSpPr>
        <p:spPr bwMode="white">
          <a:xfrm>
            <a:off x="685800" y="2088760"/>
            <a:ext cx="5067297" cy="722376"/>
          </a:xfrm>
          <a:prstGeom prst="rect">
            <a:avLst/>
          </a:prstGeom>
          <a:solidFill>
            <a:srgbClr val="F2F2F2"/>
          </a:solidFill>
          <a:ln>
            <a:noFill/>
            <a:headEnd type="none"/>
            <a:tailEnd type="none"/>
          </a:ln>
        </p:spPr>
        <p:txBody>
          <a:bodyPr wrap="square" lIns="182880" tIns="0" rIns="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Behavioral Intentions</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Ajzen, I. (1991). The theory of planned behavior. Organizational Behavior and Human Decision Processes, 50, 179-211.</a:t>
            </a:r>
            <a:endParaRPr sz="1400" b="0" i="0" u="none" dirty="0">
              <a:solidFill>
                <a:srgbClr val="3D4543"/>
              </a:solidFill>
              <a:latin typeface="Open Sans"/>
              <a:ea typeface="Open Sans"/>
              <a:cs typeface="Open Sans"/>
              <a:sym typeface="Open Sans"/>
            </a:endParaRPr>
          </a:p>
        </p:txBody>
      </p:sp>
      <p:sp>
        <p:nvSpPr>
          <p:cNvPr id="630" name="Google Shape;630;p32"/>
          <p:cNvSpPr>
            <a:spLocks/>
          </p:cNvSpPr>
          <p:nvPr/>
        </p:nvSpPr>
        <p:spPr bwMode="white">
          <a:xfrm>
            <a:off x="685800" y="2867232"/>
            <a:ext cx="5067297" cy="993383"/>
          </a:xfrm>
          <a:prstGeom prst="rect">
            <a:avLst/>
          </a:prstGeom>
          <a:solidFill>
            <a:srgbClr val="F2F2F2"/>
          </a:solidFill>
          <a:ln>
            <a:noFill/>
            <a:headEnd type="none"/>
            <a:tailEnd type="none"/>
          </a:ln>
        </p:spPr>
        <p:txBody>
          <a:bodyPr wrap="square" lIns="182880" tIns="0" rIns="9144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Where Students Drink</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EVERFI analysis of data from </a:t>
            </a:r>
            <a:r>
              <a:rPr lang="en-US" sz="800" b="0" i="1" u="none" dirty="0">
                <a:solidFill>
                  <a:srgbClr val="3D4543"/>
                </a:solidFill>
                <a:latin typeface="Open Sans"/>
                <a:ea typeface="Open Sans"/>
                <a:cs typeface="Open Sans"/>
                <a:sym typeface="Open Sans"/>
              </a:rPr>
              <a:t>AlcoholEdu for College</a:t>
            </a:r>
            <a:r>
              <a:rPr lang="en-US" sz="800" b="0" i="0" u="none" dirty="0">
                <a:solidFill>
                  <a:srgbClr val="3D4543"/>
                </a:solidFill>
                <a:latin typeface="Open Sans"/>
                <a:ea typeface="Open Sans"/>
                <a:cs typeface="Open Sans"/>
                <a:sym typeface="Open Sans"/>
              </a:rPr>
              <a:t> national database, 2012.</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Benz, M. B., DiBello, A. M., Balestrieri, S. G., Miller, M. B., Merrill, J. E., Lowery, A. D., ... &amp; Carey, K. B. (2017). Off-campus residence as a risk factor for heavy drinking among college students. Substance use &amp; misuse, 52(9), 1236-1241.</a:t>
            </a:r>
            <a:endParaRPr sz="1400" b="0" i="0" u="none" dirty="0">
              <a:solidFill>
                <a:srgbClr val="3D4543"/>
              </a:solidFill>
              <a:latin typeface="Open Sans"/>
              <a:ea typeface="Open Sans"/>
              <a:cs typeface="Open Sans"/>
              <a:sym typeface="Open Sans"/>
            </a:endParaRPr>
          </a:p>
        </p:txBody>
      </p:sp>
      <p:sp>
        <p:nvSpPr>
          <p:cNvPr id="631" name="Google Shape;631;p32"/>
          <p:cNvSpPr>
            <a:spLocks/>
          </p:cNvSpPr>
          <p:nvPr/>
        </p:nvSpPr>
        <p:spPr bwMode="white">
          <a:xfrm>
            <a:off x="685800" y="3916710"/>
            <a:ext cx="5067297" cy="725970"/>
          </a:xfrm>
          <a:prstGeom prst="rect">
            <a:avLst/>
          </a:prstGeom>
          <a:solidFill>
            <a:srgbClr val="F2F2F2"/>
          </a:solidFill>
          <a:ln>
            <a:noFill/>
            <a:headEnd type="none"/>
            <a:tailEnd type="none"/>
          </a:ln>
        </p:spPr>
        <p:txBody>
          <a:bodyPr wrap="square" lIns="182880" tIns="0" rIns="9144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Why Students Choose Not to Drink</a:t>
            </a:r>
            <a:endParaRPr sz="1200" b="1"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Huang, J-H, DeJong W, Schneider SK, &amp; Towvim, LG. (2011). Endorsed reasons for not drinking alcohol: A comparison of college student drinkers and abstainers. Journal of Behavioral Medicine, 34, 64-73. </a:t>
            </a:r>
            <a:endParaRPr sz="1000" b="0" i="0" u="none" dirty="0">
              <a:solidFill>
                <a:srgbClr val="3D4543"/>
              </a:solidFill>
              <a:latin typeface="Open Sans"/>
              <a:ea typeface="Open Sans"/>
              <a:cs typeface="Open Sans"/>
              <a:sym typeface="Open Sans"/>
            </a:endParaRPr>
          </a:p>
        </p:txBody>
      </p:sp>
      <p:sp>
        <p:nvSpPr>
          <p:cNvPr id="632" name="Google Shape;632;p32"/>
          <p:cNvSpPr>
            <a:spLocks/>
          </p:cNvSpPr>
          <p:nvPr/>
        </p:nvSpPr>
        <p:spPr bwMode="white">
          <a:xfrm>
            <a:off x="685800" y="4698776"/>
            <a:ext cx="5067297" cy="543788"/>
          </a:xfrm>
          <a:prstGeom prst="rect">
            <a:avLst/>
          </a:prstGeom>
          <a:solidFill>
            <a:srgbClr val="F2F2F2"/>
          </a:solidFill>
          <a:ln>
            <a:noFill/>
            <a:headEnd type="none"/>
            <a:tailEnd type="none"/>
          </a:ln>
        </p:spPr>
        <p:txBody>
          <a:bodyPr wrap="square" lIns="182880" tIns="0" rIns="9144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High-Risk Drinking Behaviors</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EVERFI analysis of data from </a:t>
            </a:r>
            <a:r>
              <a:rPr lang="en-US" sz="800" b="0" i="1" u="none" dirty="0">
                <a:solidFill>
                  <a:srgbClr val="3D4543"/>
                </a:solidFill>
                <a:latin typeface="Open Sans"/>
                <a:ea typeface="Open Sans"/>
                <a:cs typeface="Open Sans"/>
                <a:sym typeface="Open Sans"/>
              </a:rPr>
              <a:t>AlcoholEdu for College</a:t>
            </a:r>
            <a:r>
              <a:rPr lang="en-US" sz="800" b="0" i="0" u="none" dirty="0">
                <a:solidFill>
                  <a:srgbClr val="3D4543"/>
                </a:solidFill>
                <a:latin typeface="Open Sans"/>
                <a:ea typeface="Open Sans"/>
                <a:cs typeface="Open Sans"/>
                <a:sym typeface="Open Sans"/>
              </a:rPr>
              <a:t> national survey database, 2012.</a:t>
            </a:r>
            <a:endParaRPr sz="1000" b="0" i="0" u="none" dirty="0">
              <a:solidFill>
                <a:srgbClr val="3D4543"/>
              </a:solidFill>
              <a:latin typeface="Open Sans"/>
              <a:ea typeface="Open Sans"/>
              <a:cs typeface="Open Sans"/>
              <a:sym typeface="Open Sans"/>
            </a:endParaRPr>
          </a:p>
        </p:txBody>
      </p:sp>
      <p:sp>
        <p:nvSpPr>
          <p:cNvPr id="633" name="Google Shape;633;p32"/>
          <p:cNvSpPr>
            <a:spLocks/>
          </p:cNvSpPr>
          <p:nvPr/>
        </p:nvSpPr>
        <p:spPr bwMode="white">
          <a:xfrm>
            <a:off x="685800" y="5298660"/>
            <a:ext cx="5067297" cy="708650"/>
          </a:xfrm>
          <a:prstGeom prst="rect">
            <a:avLst/>
          </a:prstGeom>
          <a:solidFill>
            <a:srgbClr val="F2F2F2"/>
          </a:solidFill>
          <a:ln>
            <a:noFill/>
            <a:headEnd type="none"/>
            <a:tailEnd type="none"/>
          </a:ln>
        </p:spPr>
        <p:txBody>
          <a:bodyPr wrap="square" lIns="182880" tIns="0" rIns="9144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The Role of Alcohol in Sexual Assault</a:t>
            </a:r>
            <a:endParaRPr sz="1400" b="0" i="0" u="none" dirty="0">
              <a:solidFill>
                <a:srgbClr val="3D4543"/>
              </a:solidFill>
              <a:latin typeface="Open Sans"/>
              <a:ea typeface="Open Sans"/>
              <a:cs typeface="Open Sans"/>
              <a:sym typeface="Open Sans"/>
            </a:endParaRPr>
          </a:p>
          <a:p>
            <a:pPr marL="0" indent="0" algn="l" rtl="0">
              <a:lnSpc>
                <a:spcPct val="130000"/>
              </a:lnSpc>
              <a:spcBef>
                <a:spcPts val="300"/>
              </a:spcBef>
              <a:spcAft>
                <a:spcPts val="0"/>
              </a:spcAft>
              <a:buClr>
                <a:srgbClr val="000000"/>
              </a:buClr>
              <a:buSzPts val="800"/>
              <a:buFont typeface="Arial"/>
              <a:buNone/>
            </a:pPr>
            <a:r>
              <a:rPr lang="en-US" sz="800" b="0" i="0" u="none" dirty="0">
                <a:solidFill>
                  <a:srgbClr val="3D4543"/>
                </a:solidFill>
                <a:latin typeface="Open Sans"/>
                <a:ea typeface="Open Sans"/>
                <a:cs typeface="Open Sans"/>
                <a:sym typeface="Open Sans"/>
              </a:rPr>
              <a:t>Parkhill, M.R., &amp; Abbey, A. (2008). Does alcohol contribute to the confluence model of sexual assault perpetration? Journal of Social and Clinical Psychology, 27:6, 529-554.</a:t>
            </a:r>
            <a:endParaRPr sz="1400" b="0" i="0" u="none" dirty="0">
              <a:solidFill>
                <a:srgbClr val="3D4543"/>
              </a:solidFill>
              <a:latin typeface="Open Sans"/>
              <a:ea typeface="Open Sans"/>
              <a:cs typeface="Open Sans"/>
              <a:sym typeface="Open Sans"/>
            </a:endParaRPr>
          </a:p>
        </p:txBody>
      </p:sp>
      <p:sp>
        <p:nvSpPr>
          <p:cNvPr id="634" name="Google Shape;634;p32"/>
          <p:cNvSpPr>
            <a:spLocks/>
          </p:cNvSpPr>
          <p:nvPr/>
        </p:nvSpPr>
        <p:spPr bwMode="white">
          <a:xfrm>
            <a:off x="6438901" y="2088759"/>
            <a:ext cx="5067297" cy="1135872"/>
          </a:xfrm>
          <a:prstGeom prst="rect">
            <a:avLst/>
          </a:prstGeom>
          <a:solidFill>
            <a:srgbClr val="F2F2F2"/>
          </a:solidFill>
          <a:ln>
            <a:noFill/>
            <a:headEnd type="none"/>
            <a:tailEnd type="none"/>
          </a:ln>
        </p:spPr>
        <p:txBody>
          <a:bodyPr wrap="square" lIns="274300" tIns="0" rIns="9144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The Campus Prevention Network Resource Hub</a:t>
            </a:r>
          </a:p>
          <a:p>
            <a:pPr>
              <a:buSzPts val="1000"/>
            </a:pPr>
            <a:r>
              <a:rPr lang="en-US" sz="900" i="1" dirty="0">
                <a:solidFill>
                  <a:srgbClr val="3D4543"/>
                </a:solidFill>
                <a:latin typeface="Open Sans"/>
                <a:ea typeface="Open Sans"/>
                <a:cs typeface="Open Sans"/>
                <a:sym typeface="Open Sans"/>
              </a:rPr>
              <a:t>Please note: these resources are currently being housed on the Vector Solutions website. All materials are relevant to current Campus Prevention Network courses until completion of the upgrade to the Vector Solutions platform. </a:t>
            </a:r>
            <a:endParaRPr lang="en-US" sz="900" i="1" dirty="0">
              <a:solidFill>
                <a:srgbClr val="3D4543"/>
              </a:solidFill>
              <a:latin typeface="Open Sans"/>
              <a:ea typeface="Open Sans"/>
              <a:cs typeface="Open Sans"/>
            </a:endParaRPr>
          </a:p>
          <a:p>
            <a:pPr marL="0" indent="0" algn="l" rtl="0">
              <a:spcBef>
                <a:spcPts val="0"/>
              </a:spcBef>
              <a:spcAft>
                <a:spcPts val="0"/>
              </a:spcAft>
              <a:buClr>
                <a:srgbClr val="000000"/>
              </a:buClr>
              <a:buSzPts val="1000"/>
              <a:buFont typeface="Arial"/>
              <a:buNone/>
            </a:pPr>
            <a:endParaRPr lang="en-US" sz="900" i="1" dirty="0">
              <a:solidFill>
                <a:srgbClr val="3D4543"/>
              </a:solidFill>
              <a:latin typeface="Open Sans"/>
              <a:ea typeface="Open Sans"/>
              <a:cs typeface="Open Sans"/>
              <a:sym typeface="Open Sans"/>
            </a:endParaRPr>
          </a:p>
          <a:p>
            <a:r>
              <a:rPr lang="en-US" sz="800" b="0" i="0" u="none" dirty="0">
                <a:solidFill>
                  <a:srgbClr val="3D4543"/>
                </a:solidFill>
                <a:latin typeface="Open Sans"/>
                <a:ea typeface="Open Sans"/>
                <a:cs typeface="Open Sans"/>
                <a:sym typeface="Open Sans"/>
                <a:hlinkClick r:id="rId3" action="ppaction://hlinkfile"/>
              </a:rPr>
              <a:t>https://</a:t>
            </a:r>
            <a:r>
              <a:rPr lang="en-US" sz="800" dirty="0">
                <a:solidFill>
                  <a:srgbClr val="3D4543"/>
                </a:solidFill>
                <a:latin typeface="Open Sans"/>
                <a:ea typeface="Open Sans"/>
                <a:cs typeface="Open Sans"/>
                <a:sym typeface="Open Sans"/>
                <a:hlinkClick r:id="rId3" action="ppaction://hlinkfile"/>
              </a:rPr>
              <a:t>www</a:t>
            </a:r>
            <a:r>
              <a:rPr lang="en-US" sz="800" b="0" i="0" u="none" dirty="0">
                <a:solidFill>
                  <a:srgbClr val="3D4543"/>
                </a:solidFill>
                <a:latin typeface="Open Sans"/>
                <a:ea typeface="Open Sans"/>
                <a:cs typeface="Open Sans"/>
                <a:sym typeface="Open Sans"/>
                <a:hlinkClick r:id="rId3" action="ppaction://hlinkfile"/>
              </a:rPr>
              <a:t>.</a:t>
            </a:r>
            <a:r>
              <a:rPr lang="en-US" sz="800" dirty="0">
                <a:solidFill>
                  <a:srgbClr val="3D4543"/>
                </a:solidFill>
                <a:latin typeface="Open Sans"/>
                <a:ea typeface="Open Sans"/>
                <a:cs typeface="Open Sans"/>
                <a:sym typeface="Open Sans"/>
                <a:hlinkClick r:id="rId3" action="ppaction://hlinkfile"/>
              </a:rPr>
              <a:t>vectorsolutions</a:t>
            </a:r>
            <a:r>
              <a:rPr lang="en-US" sz="800" b="0" i="0" u="none" dirty="0">
                <a:solidFill>
                  <a:srgbClr val="3D4543"/>
                </a:solidFill>
                <a:latin typeface="Open Sans"/>
                <a:ea typeface="Open Sans"/>
                <a:cs typeface="Open Sans"/>
                <a:sym typeface="Open Sans"/>
                <a:hlinkClick r:id="rId3" action="ppaction://hlinkfile"/>
              </a:rPr>
              <a:t>.com/</a:t>
            </a:r>
            <a:r>
              <a:rPr lang="en-US" sz="800" dirty="0">
                <a:solidFill>
                  <a:srgbClr val="3D4543"/>
                </a:solidFill>
                <a:latin typeface="Open Sans"/>
                <a:ea typeface="Open Sans"/>
                <a:cs typeface="Open Sans"/>
                <a:sym typeface="Open Sans"/>
                <a:hlinkClick r:id="rId3" action="ppaction://hlinkfile"/>
              </a:rPr>
              <a:t>networks/campus-prevention-network</a:t>
            </a:r>
            <a:r>
              <a:rPr lang="en-US" sz="800" b="0" i="0" u="none" dirty="0">
                <a:solidFill>
                  <a:srgbClr val="3D4543"/>
                </a:solidFill>
                <a:latin typeface="Open Sans"/>
                <a:ea typeface="Open Sans"/>
                <a:cs typeface="Open Sans"/>
                <a:sym typeface="Open Sans"/>
                <a:hlinkClick r:id="rId3" action="ppaction://hlinkfile"/>
              </a:rPr>
              <a:t>/</a:t>
            </a:r>
            <a:r>
              <a:rPr lang="en-US" sz="800" dirty="0">
                <a:solidFill>
                  <a:srgbClr val="3D4543"/>
                </a:solidFill>
                <a:latin typeface="Open Sans"/>
                <a:ea typeface="Open Sans"/>
                <a:cs typeface="Open Sans"/>
                <a:sym typeface="Open Sans"/>
              </a:rPr>
              <a:t> </a:t>
            </a:r>
            <a:endParaRPr dirty="0"/>
          </a:p>
        </p:txBody>
      </p:sp>
      <p:sp>
        <p:nvSpPr>
          <p:cNvPr id="635" name="Google Shape;635;p32"/>
          <p:cNvSpPr>
            <a:spLocks/>
          </p:cNvSpPr>
          <p:nvPr/>
        </p:nvSpPr>
        <p:spPr bwMode="white">
          <a:xfrm>
            <a:off x="6438901" y="3292158"/>
            <a:ext cx="5067297" cy="722376"/>
          </a:xfrm>
          <a:prstGeom prst="rect">
            <a:avLst/>
          </a:prstGeom>
          <a:solidFill>
            <a:srgbClr val="F2F2F2"/>
          </a:solidFill>
          <a:ln>
            <a:noFill/>
            <a:headEnd type="none"/>
            <a:tailEnd type="none"/>
          </a:ln>
        </p:spPr>
        <p:txBody>
          <a:bodyPr wrap="square" lIns="274300" tIns="0" rIns="0" bIns="0" anchor="ctr">
            <a:noAutofit/>
          </a:bodyPr>
          <a:lstStyle/>
          <a:p>
            <a:pPr>
              <a:lnSpc>
                <a:spcPct val="130000"/>
              </a:lnSpc>
              <a:buSzPts val="1000"/>
            </a:pPr>
            <a:r>
              <a:rPr lang="en-US" sz="1000" b="1" i="1" u="none" dirty="0">
                <a:solidFill>
                  <a:srgbClr val="3D4543"/>
                </a:solidFill>
                <a:latin typeface="Open Sans"/>
                <a:ea typeface="Open Sans"/>
                <a:cs typeface="Open Sans"/>
                <a:sym typeface="Open Sans"/>
              </a:rPr>
              <a:t>AlcoholEdu for College</a:t>
            </a:r>
            <a:r>
              <a:rPr lang="en-US" sz="1000" b="1" i="0" u="none" dirty="0">
                <a:solidFill>
                  <a:srgbClr val="3D4543"/>
                </a:solidFill>
                <a:latin typeface="Open Sans"/>
                <a:ea typeface="Open Sans"/>
                <a:cs typeface="Open Sans"/>
                <a:sym typeface="Open Sans"/>
              </a:rPr>
              <a:t> Facilitator Guide</a:t>
            </a:r>
            <a:r>
              <a:rPr lang="en-US" sz="1000" b="1" dirty="0">
                <a:solidFill>
                  <a:srgbClr val="3D4543"/>
                </a:solidFill>
                <a:latin typeface="Open Sans"/>
                <a:ea typeface="Open Sans"/>
                <a:cs typeface="Open Sans"/>
                <a:sym typeface="Open Sans"/>
              </a:rPr>
              <a:t> </a:t>
            </a:r>
            <a:endParaRPr sz="1400" b="0" i="0" u="none" dirty="0">
              <a:solidFill>
                <a:srgbClr val="3D4543"/>
              </a:solidFill>
              <a:latin typeface="Open Sans"/>
              <a:ea typeface="Open Sans"/>
              <a:cs typeface="Open Sans"/>
              <a:sym typeface="Open Sans"/>
            </a:endParaRPr>
          </a:p>
          <a:p>
            <a:pPr marL="0" indent="0" algn="l" rtl="0">
              <a:lnSpc>
                <a:spcPct val="175000"/>
              </a:lnSpc>
              <a:spcBef>
                <a:spcPts val="300"/>
              </a:spcBef>
              <a:spcAft>
                <a:spcPts val="0"/>
              </a:spcAft>
              <a:buNone/>
            </a:pPr>
            <a:r>
              <a:rPr lang="en-US" sz="800" b="0" i="0" u="none" dirty="0">
                <a:solidFill>
                  <a:srgbClr val="3D4543"/>
                </a:solidFill>
                <a:latin typeface="Open Sans"/>
                <a:ea typeface="Open Sans"/>
                <a:cs typeface="Open Sans"/>
                <a:sym typeface="Open Sans"/>
              </a:rPr>
              <a:t>https://info.vectorsolutions.com/cpn-facilitators-guides</a:t>
            </a:r>
            <a:endParaRPr sz="800" b="0" i="0" u="none" dirty="0">
              <a:solidFill>
                <a:srgbClr val="3D4543"/>
              </a:solidFill>
              <a:latin typeface="Open Sans"/>
              <a:ea typeface="Open Sans"/>
              <a:cs typeface="Open Sans"/>
              <a:sym typeface="Open Sans"/>
            </a:endParaRPr>
          </a:p>
        </p:txBody>
      </p:sp>
      <p:sp>
        <p:nvSpPr>
          <p:cNvPr id="636" name="Google Shape;636;p32"/>
          <p:cNvSpPr>
            <a:spLocks/>
          </p:cNvSpPr>
          <p:nvPr/>
        </p:nvSpPr>
        <p:spPr bwMode="white">
          <a:xfrm>
            <a:off x="6438901" y="4082061"/>
            <a:ext cx="5067297" cy="722376"/>
          </a:xfrm>
          <a:prstGeom prst="rect">
            <a:avLst/>
          </a:prstGeom>
          <a:solidFill>
            <a:srgbClr val="F2F2F2"/>
          </a:solidFill>
          <a:ln>
            <a:noFill/>
            <a:headEnd type="none"/>
            <a:tailEnd type="none"/>
          </a:ln>
        </p:spPr>
        <p:txBody>
          <a:bodyPr wrap="square" lIns="274300" tIns="0" rIns="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Join the Campus Prevention Network </a:t>
            </a:r>
            <a:endParaRPr sz="1400" b="0" i="0" u="none" dirty="0">
              <a:solidFill>
                <a:srgbClr val="3D4543"/>
              </a:solidFill>
              <a:latin typeface="Open Sans"/>
              <a:ea typeface="Open Sans"/>
              <a:cs typeface="Open Sans"/>
              <a:sym typeface="Open Sans"/>
            </a:endParaRPr>
          </a:p>
          <a:p>
            <a:pPr marL="0" indent="0" algn="l" rtl="0">
              <a:lnSpc>
                <a:spcPct val="175000"/>
              </a:lnSpc>
              <a:spcBef>
                <a:spcPts val="300"/>
              </a:spcBef>
              <a:spcAft>
                <a:spcPts val="0"/>
              </a:spcAft>
              <a:buNone/>
            </a:pPr>
            <a:r>
              <a:rPr lang="en-US" sz="800" b="0" i="0" u="none" dirty="0">
                <a:solidFill>
                  <a:srgbClr val="3D4543"/>
                </a:solidFill>
                <a:latin typeface="Open Sans"/>
                <a:ea typeface="Open Sans"/>
                <a:cs typeface="Open Sans"/>
                <a:sym typeface="Open Sans"/>
              </a:rPr>
              <a:t>https://www.vectorsolutions.com/networks/campus-prevention-network/</a:t>
            </a:r>
            <a:endParaRPr sz="1400" b="0" i="0" u="none" dirty="0">
              <a:solidFill>
                <a:srgbClr val="3D4543"/>
              </a:solidFill>
              <a:latin typeface="Open Sans"/>
              <a:ea typeface="Open Sans"/>
              <a:cs typeface="Open Sans"/>
              <a:sym typeface="Open Sans"/>
            </a:endParaRPr>
          </a:p>
        </p:txBody>
      </p:sp>
      <p:sp>
        <p:nvSpPr>
          <p:cNvPr id="637" name="Google Shape;637;p32"/>
          <p:cNvSpPr>
            <a:spLocks/>
          </p:cNvSpPr>
          <p:nvPr/>
        </p:nvSpPr>
        <p:spPr bwMode="white">
          <a:xfrm>
            <a:off x="11006318" y="1563146"/>
            <a:ext cx="340834" cy="340834"/>
          </a:xfrm>
          <a:custGeom>
            <a:avLst/>
            <a:gdLst/>
            <a:ahLst/>
            <a:cxnLst/>
            <a:rect l="l" t="t" r="r" b="b"/>
            <a:pathLst>
              <a:path w="247951" h="247951">
                <a:moveTo>
                  <a:pt x="123976" y="0"/>
                </a:moveTo>
                <a:cubicBezTo>
                  <a:pt x="55602" y="0"/>
                  <a:pt x="0" y="55602"/>
                  <a:pt x="0" y="123976"/>
                </a:cubicBezTo>
                <a:cubicBezTo>
                  <a:pt x="0" y="192350"/>
                  <a:pt x="55602" y="247952"/>
                  <a:pt x="123976" y="247952"/>
                </a:cubicBezTo>
                <a:cubicBezTo>
                  <a:pt x="192349" y="247952"/>
                  <a:pt x="247952" y="192350"/>
                  <a:pt x="247952" y="123976"/>
                </a:cubicBezTo>
                <a:cubicBezTo>
                  <a:pt x="247952" y="55602"/>
                  <a:pt x="192315" y="0"/>
                  <a:pt x="123976" y="0"/>
                </a:cubicBezTo>
                <a:close/>
                <a:moveTo>
                  <a:pt x="234230" y="118881"/>
                </a:moveTo>
                <a:cubicBezTo>
                  <a:pt x="233041" y="117828"/>
                  <a:pt x="231478" y="117183"/>
                  <a:pt x="229780" y="117183"/>
                </a:cubicBezTo>
                <a:lnTo>
                  <a:pt x="177914" y="117183"/>
                </a:lnTo>
                <a:cubicBezTo>
                  <a:pt x="176895" y="72110"/>
                  <a:pt x="165754" y="35121"/>
                  <a:pt x="149179" y="16508"/>
                </a:cubicBezTo>
                <a:cubicBezTo>
                  <a:pt x="196323" y="27580"/>
                  <a:pt x="231920" y="68917"/>
                  <a:pt x="234230" y="118881"/>
                </a:cubicBezTo>
                <a:close/>
                <a:moveTo>
                  <a:pt x="123976" y="230867"/>
                </a:moveTo>
                <a:cubicBezTo>
                  <a:pt x="105566" y="230867"/>
                  <a:pt x="85085" y="190108"/>
                  <a:pt x="83624" y="130769"/>
                </a:cubicBezTo>
                <a:lnTo>
                  <a:pt x="164294" y="130769"/>
                </a:lnTo>
                <a:cubicBezTo>
                  <a:pt x="162833" y="190074"/>
                  <a:pt x="142385" y="230867"/>
                  <a:pt x="123976" y="230867"/>
                </a:cubicBezTo>
                <a:close/>
                <a:moveTo>
                  <a:pt x="83624" y="117183"/>
                </a:moveTo>
                <a:cubicBezTo>
                  <a:pt x="85085" y="57844"/>
                  <a:pt x="105532" y="17085"/>
                  <a:pt x="123976" y="17085"/>
                </a:cubicBezTo>
                <a:cubicBezTo>
                  <a:pt x="142419" y="17085"/>
                  <a:pt x="162867" y="57844"/>
                  <a:pt x="164328" y="117183"/>
                </a:cubicBezTo>
                <a:lnTo>
                  <a:pt x="83624" y="117183"/>
                </a:lnTo>
                <a:close/>
                <a:moveTo>
                  <a:pt x="98773" y="16508"/>
                </a:moveTo>
                <a:cubicBezTo>
                  <a:pt x="82198" y="35121"/>
                  <a:pt x="71057" y="72110"/>
                  <a:pt x="70038" y="117183"/>
                </a:cubicBezTo>
                <a:lnTo>
                  <a:pt x="13824" y="117183"/>
                </a:lnTo>
                <a:cubicBezTo>
                  <a:pt x="16813" y="68000"/>
                  <a:pt x="52138" y="27445"/>
                  <a:pt x="98773" y="16508"/>
                </a:cubicBezTo>
                <a:close/>
                <a:moveTo>
                  <a:pt x="13790" y="130769"/>
                </a:moveTo>
                <a:lnTo>
                  <a:pt x="70004" y="130769"/>
                </a:lnTo>
                <a:cubicBezTo>
                  <a:pt x="71023" y="175842"/>
                  <a:pt x="82164" y="212831"/>
                  <a:pt x="98739" y="231444"/>
                </a:cubicBezTo>
                <a:cubicBezTo>
                  <a:pt x="52138" y="220473"/>
                  <a:pt x="16813" y="179952"/>
                  <a:pt x="13790" y="130769"/>
                </a:cubicBezTo>
                <a:close/>
                <a:moveTo>
                  <a:pt x="149145" y="231410"/>
                </a:moveTo>
                <a:cubicBezTo>
                  <a:pt x="165720" y="212797"/>
                  <a:pt x="176861" y="175808"/>
                  <a:pt x="177880" y="130735"/>
                </a:cubicBezTo>
                <a:lnTo>
                  <a:pt x="229746" y="130735"/>
                </a:lnTo>
                <a:cubicBezTo>
                  <a:pt x="231444" y="130735"/>
                  <a:pt x="233007" y="130090"/>
                  <a:pt x="234196" y="129037"/>
                </a:cubicBezTo>
                <a:cubicBezTo>
                  <a:pt x="231920" y="179001"/>
                  <a:pt x="196323" y="220371"/>
                  <a:pt x="149145" y="231410"/>
                </a:cubicBezTo>
                <a:close/>
              </a:path>
            </a:pathLst>
          </a:custGeom>
          <a:solidFill>
            <a:schemeClr val="bg1"/>
          </a:solidFill>
          <a:ln>
            <a:noFill/>
            <a:headEnd type="none"/>
            <a:tailEnd type="none"/>
          </a:ln>
        </p:spPr>
        <p:txBody>
          <a:bodyPr wrap="square" lIns="91425" tIns="45700" rIns="91425" bIns="45700" anchor="ctr">
            <a:noAutofit/>
          </a:bodyPr>
          <a:lstStyle/>
          <a:p>
            <a:pPr marL="0" indent="0" algn="l" rtl="0">
              <a:lnSpc>
                <a:spcPct val="100000"/>
              </a:lnSpc>
              <a:spcBef>
                <a:spcPts val="0"/>
              </a:spcBef>
              <a:spcAft>
                <a:spcPts val="0"/>
              </a:spcAft>
              <a:buClr>
                <a:srgbClr val="000000"/>
              </a:buClr>
              <a:buSzPts val="1800"/>
              <a:buFont typeface="Arial"/>
              <a:buNone/>
            </a:pPr>
            <a:endParaRPr sz="1800" b="0" i="0" u="none" dirty="0">
              <a:solidFill>
                <a:schemeClr val="tx1"/>
              </a:solidFill>
              <a:latin typeface="Open Sans Light"/>
              <a:ea typeface="Open Sans Light"/>
              <a:cs typeface="Open Sans Light"/>
              <a:sym typeface="Open Sans Light"/>
            </a:endParaRPr>
          </a:p>
        </p:txBody>
      </p:sp>
      <p:sp>
        <p:nvSpPr>
          <p:cNvPr id="638" name="Google Shape;638;p32"/>
          <p:cNvSpPr>
            <a:spLocks/>
          </p:cNvSpPr>
          <p:nvPr/>
        </p:nvSpPr>
        <p:spPr bwMode="white">
          <a:xfrm>
            <a:off x="5137713" y="1563146"/>
            <a:ext cx="415939" cy="340834"/>
          </a:xfrm>
          <a:custGeom>
            <a:avLst/>
            <a:gdLst/>
            <a:ahLst/>
            <a:cxnLst/>
            <a:rect l="l" t="t" r="r" b="b"/>
            <a:pathLst>
              <a:path w="250555" h="205313">
                <a:moveTo>
                  <a:pt x="243846" y="59380"/>
                </a:moveTo>
                <a:lnTo>
                  <a:pt x="213653" y="59380"/>
                </a:lnTo>
                <a:lnTo>
                  <a:pt x="160311" y="2013"/>
                </a:lnTo>
                <a:cubicBezTo>
                  <a:pt x="157628" y="-671"/>
                  <a:pt x="152931" y="-671"/>
                  <a:pt x="150582" y="2013"/>
                </a:cubicBezTo>
                <a:lnTo>
                  <a:pt x="97241" y="59380"/>
                </a:lnTo>
                <a:lnTo>
                  <a:pt x="67048" y="59380"/>
                </a:lnTo>
                <a:cubicBezTo>
                  <a:pt x="63358" y="59380"/>
                  <a:pt x="60338" y="62399"/>
                  <a:pt x="60338" y="66089"/>
                </a:cubicBezTo>
                <a:lnTo>
                  <a:pt x="60338" y="155998"/>
                </a:lnTo>
                <a:lnTo>
                  <a:pt x="4649" y="173778"/>
                </a:lnTo>
                <a:cubicBezTo>
                  <a:pt x="959" y="174785"/>
                  <a:pt x="-719" y="178811"/>
                  <a:pt x="288" y="182165"/>
                </a:cubicBezTo>
                <a:cubicBezTo>
                  <a:pt x="1294" y="185185"/>
                  <a:pt x="3978" y="186862"/>
                  <a:pt x="6662" y="186862"/>
                </a:cubicBezTo>
                <a:cubicBezTo>
                  <a:pt x="7333" y="186862"/>
                  <a:pt x="8004" y="186862"/>
                  <a:pt x="8675" y="186527"/>
                </a:cubicBezTo>
                <a:lnTo>
                  <a:pt x="60003" y="170088"/>
                </a:lnTo>
                <a:lnTo>
                  <a:pt x="60003" y="198604"/>
                </a:lnTo>
                <a:cubicBezTo>
                  <a:pt x="60003" y="202294"/>
                  <a:pt x="63022" y="205313"/>
                  <a:pt x="66713" y="205313"/>
                </a:cubicBezTo>
                <a:lnTo>
                  <a:pt x="243846" y="205313"/>
                </a:lnTo>
                <a:cubicBezTo>
                  <a:pt x="247536" y="205313"/>
                  <a:pt x="250555" y="202294"/>
                  <a:pt x="250555" y="198604"/>
                </a:cubicBezTo>
                <a:lnTo>
                  <a:pt x="250555" y="66089"/>
                </a:lnTo>
                <a:cubicBezTo>
                  <a:pt x="250555" y="62399"/>
                  <a:pt x="247536" y="59380"/>
                  <a:pt x="243846" y="59380"/>
                </a:cubicBezTo>
                <a:close/>
                <a:moveTo>
                  <a:pt x="155279" y="16439"/>
                </a:moveTo>
                <a:lnTo>
                  <a:pt x="195201" y="59380"/>
                </a:lnTo>
                <a:lnTo>
                  <a:pt x="115357" y="59380"/>
                </a:lnTo>
                <a:lnTo>
                  <a:pt x="155279" y="16439"/>
                </a:lnTo>
                <a:close/>
                <a:moveTo>
                  <a:pt x="237136" y="191894"/>
                </a:moveTo>
                <a:lnTo>
                  <a:pt x="73422" y="191894"/>
                </a:lnTo>
                <a:lnTo>
                  <a:pt x="73422" y="166062"/>
                </a:lnTo>
                <a:lnTo>
                  <a:pt x="151924" y="140901"/>
                </a:lnTo>
                <a:cubicBezTo>
                  <a:pt x="155615" y="139895"/>
                  <a:pt x="157292" y="135869"/>
                  <a:pt x="156286" y="132514"/>
                </a:cubicBezTo>
                <a:cubicBezTo>
                  <a:pt x="155279" y="128824"/>
                  <a:pt x="151253" y="127147"/>
                  <a:pt x="147899" y="128153"/>
                </a:cubicBezTo>
                <a:lnTo>
                  <a:pt x="73422" y="151972"/>
                </a:lnTo>
                <a:lnTo>
                  <a:pt x="73422" y="72799"/>
                </a:lnTo>
                <a:lnTo>
                  <a:pt x="237136" y="72799"/>
                </a:lnTo>
                <a:lnTo>
                  <a:pt x="237136" y="191894"/>
                </a:lnTo>
                <a:close/>
              </a:path>
            </a:pathLst>
          </a:custGeom>
          <a:solidFill>
            <a:schemeClr val="bg1"/>
          </a:solidFill>
          <a:ln>
            <a:noFill/>
            <a:headEnd type="none"/>
            <a:tailEnd type="none"/>
          </a:ln>
        </p:spPr>
        <p:txBody>
          <a:bodyPr wrap="square" lIns="91425" tIns="45700" rIns="91425" bIns="45700" anchor="ctr">
            <a:noAutofit/>
          </a:bodyPr>
          <a:lstStyle/>
          <a:p>
            <a:pPr marL="0" indent="0" algn="l" rtl="0">
              <a:lnSpc>
                <a:spcPct val="100000"/>
              </a:lnSpc>
              <a:spcBef>
                <a:spcPts val="0"/>
              </a:spcBef>
              <a:spcAft>
                <a:spcPts val="0"/>
              </a:spcAft>
              <a:buClr>
                <a:srgbClr val="000000"/>
              </a:buClr>
              <a:buSzPts val="1800"/>
              <a:buFont typeface="Arial"/>
              <a:buNone/>
            </a:pPr>
            <a:endParaRPr sz="1800" b="0" i="0" u="none" dirty="0">
              <a:solidFill>
                <a:schemeClr val="tx1"/>
              </a:solidFill>
              <a:latin typeface="Open Sans Light"/>
              <a:ea typeface="Open Sans Light"/>
              <a:cs typeface="Open Sans Light"/>
              <a:sym typeface="Open Sans Light"/>
            </a:endParaRPr>
          </a:p>
        </p:txBody>
      </p:sp>
      <p:cxnSp>
        <p:nvCxnSpPr>
          <p:cNvPr id="16" name="Google Shape;97;p44"/>
          <p:cNvCxnSpPr/>
          <p:nvPr/>
        </p:nvCxnSpPr>
        <p:spPr bwMode="white">
          <a:xfrm>
            <a:off x="6096000" y="1332913"/>
            <a:ext cx="0" cy="4571998"/>
          </a:xfrm>
          <a:prstGeom prst="straightConnector1">
            <a:avLst/>
          </a:prstGeom>
          <a:noFill/>
          <a:ln w="12700" cap="flat">
            <a:solidFill>
              <a:schemeClr val="tx2"/>
            </a:solidFill>
            <a:prstDash val="solid"/>
            <a:miter/>
            <a:headEnd type="none" w="sm" len="sm"/>
            <a:tailEnd type="none" w="sm" len="sm"/>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3" name="Google Shape;643;p33"/>
          <p:cNvPicPr>
            <a:picLocks noGrp="1" noChangeAspect="1"/>
          </p:cNvPicPr>
          <p:nvPr>
            <p:ph type="pic" idx="2"/>
          </p:nvPr>
        </p:nvPicPr>
        <p:blipFill>
          <a:blip r:embed="rId3">
            <a:lum/>
            <a:alphaModFix amt="26000"/>
          </a:blip>
          <a:srcRect t="8636" b="8636"/>
          <a:stretch>
            <a:fillRect/>
          </a:stretch>
        </p:blipFill>
        <p:spPr bwMode="white">
          <a:prstGeom prst="rect">
            <a:avLst/>
          </a:prstGeom>
          <a:solidFill>
            <a:schemeClr val="tx2"/>
          </a:solidFill>
          <a:ln>
            <a:noFill/>
            <a:headEnd type="none"/>
            <a:tailEnd type="none"/>
          </a:ln>
        </p:spPr>
      </p:pic>
      <p:sp>
        <p:nvSpPr>
          <p:cNvPr id="644" name="Google Shape;644;p33"/>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31</a:t>
            </a:fld>
            <a:endParaRPr dirty="0"/>
          </a:p>
        </p:txBody>
      </p:sp>
      <p:pic>
        <p:nvPicPr>
          <p:cNvPr id="645" name="Google Shape;645;p33"/>
          <p:cNvPicPr>
            <a:picLocks noChangeAspect="1"/>
          </p:cNvPicPr>
          <p:nvPr/>
        </p:nvPicPr>
        <p:blipFill>
          <a:blip r:embed="rId4">
            <a:lum/>
          </a:blip>
          <a:srcRect/>
          <a:stretch>
            <a:fillRect/>
          </a:stretch>
        </p:blipFill>
        <p:spPr bwMode="white">
          <a:xfrm>
            <a:off x="584565" y="6255643"/>
            <a:ext cx="1345963" cy="304136"/>
          </a:xfrm>
          <a:prstGeom prst="rect">
            <a:avLst/>
          </a:prstGeom>
          <a:noFill/>
          <a:ln>
            <a:noFill/>
            <a:headEnd type="none"/>
            <a:tailEnd type="none"/>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Google Shape;209;p4" descr="A picture containing computer, indoor, computer, person&#10;&#10;Description automatically generated"/>
          <p:cNvPicPr>
            <a:picLocks noGrp="1" noChangeAspect="1"/>
          </p:cNvPicPr>
          <p:nvPr>
            <p:ph type="pic" idx="2"/>
          </p:nvPr>
        </p:nvPicPr>
        <p:blipFill>
          <a:blip r:embed="rId3">
            <a:lum/>
          </a:blip>
          <a:srcRect l="6231" r="6231"/>
          <a:stretch>
            <a:fillRect/>
          </a:stretch>
        </p:blipFill>
        <p:spPr bwMode="white">
          <a:prstGeom prst="rect">
            <a:avLst/>
          </a:prstGeom>
          <a:solidFill>
            <a:schemeClr val="tx2"/>
          </a:solidFill>
          <a:ln>
            <a:noFill/>
            <a:headEnd type="none"/>
            <a:tailEnd type="none"/>
          </a:ln>
        </p:spPr>
      </p:pic>
      <p:sp>
        <p:nvSpPr>
          <p:cNvPr id="210" name="Google Shape;210;p4"/>
          <p:cNvSpPr>
            <a:spLocks noGrp="1"/>
          </p:cNvSpPr>
          <p:nvPr>
            <p:ph type="body" idx="1"/>
          </p:nvPr>
        </p:nvSpPr>
        <p:spPr bwMode="white">
          <a:xfrm>
            <a:off x="685801" y="1600200"/>
            <a:ext cx="2390364" cy="4572000"/>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000"/>
              <a:buNone/>
            </a:pPr>
            <a:r>
              <a:rPr lang="en-US" dirty="0">
                <a:solidFill>
                  <a:schemeClr val="tx1"/>
                </a:solidFill>
                <a:latin typeface="Open Sans"/>
                <a:ea typeface="Open Sans"/>
                <a:cs typeface="Open Sans"/>
                <a:sym typeface="Open Sans"/>
              </a:rPr>
              <a:t>This report provides key insights from your </a:t>
            </a:r>
            <a:r>
              <a:rPr lang="en-US" i="1" dirty="0">
                <a:solidFill>
                  <a:schemeClr val="tx1"/>
                </a:solidFill>
                <a:latin typeface="Open Sans"/>
                <a:ea typeface="Open Sans"/>
                <a:cs typeface="Open Sans"/>
                <a:sym typeface="Open Sans"/>
              </a:rPr>
              <a:t>AlcoholEdu for College</a:t>
            </a:r>
            <a:r>
              <a:rPr lang="en-US" dirty="0">
                <a:solidFill>
                  <a:schemeClr val="tx1"/>
                </a:solidFill>
                <a:latin typeface="Open Sans"/>
                <a:ea typeface="Open Sans"/>
                <a:cs typeface="Open Sans"/>
                <a:sym typeface="Open Sans"/>
              </a:rPr>
              <a:t> data. We encourage you to explore the data in the report, think about how you can use it to inform prevention efforts across your institution, and share it with others on your campus.</a:t>
            </a:r>
            <a:endParaRPr dirty="0">
              <a:solidFill>
                <a:schemeClr val="tx1"/>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000"/>
              <a:buNone/>
            </a:pPr>
            <a:r>
              <a:rPr lang="en-US" dirty="0">
                <a:solidFill>
                  <a:schemeClr val="tx1"/>
                </a:solidFill>
                <a:latin typeface="Open Sans"/>
                <a:ea typeface="Open Sans"/>
                <a:cs typeface="Open Sans"/>
                <a:sym typeface="Open Sans"/>
              </a:rPr>
              <a:t>To help you make the most of this report, we have included benchmarks to help you understand where you stand relative to peer institutions, provided recommendations throughout the report tied to a framework for prevention, and included a sharable snapshot of your data at the end of this report.</a:t>
            </a:r>
            <a:endParaRPr dirty="0">
              <a:solidFill>
                <a:schemeClr val="tx1"/>
              </a:solidFill>
              <a:latin typeface="Open Sans"/>
              <a:ea typeface="Open Sans"/>
              <a:cs typeface="Open Sans"/>
              <a:sym typeface="Open Sans"/>
            </a:endParaRPr>
          </a:p>
          <a:p>
            <a:pPr marL="0" indent="0"/>
            <a:r>
              <a:rPr lang="en-US" dirty="0">
                <a:solidFill>
                  <a:schemeClr val="tx1"/>
                </a:solidFill>
                <a:latin typeface="Open Sans"/>
                <a:ea typeface="Open Sans"/>
                <a:cs typeface="Open Sans"/>
                <a:sym typeface="Open Sans"/>
              </a:rPr>
              <a:t>For deeper insights, the administrator site provides real-time access to your Vector Solutions data, in both graphical and raw data formats.</a:t>
            </a:r>
            <a:endParaRPr dirty="0">
              <a:solidFill>
                <a:schemeClr val="tx1"/>
              </a:solidFill>
              <a:latin typeface="Open Sans"/>
              <a:ea typeface="Open Sans"/>
              <a:cs typeface="Open Sans"/>
              <a:sym typeface="Open Sans"/>
            </a:endParaRPr>
          </a:p>
        </p:txBody>
      </p:sp>
      <p:sp>
        <p:nvSpPr>
          <p:cNvPr id="211" name="Google Shape;211;p4"/>
          <p:cNvSpPr>
            <a:spLocks noGrp="1"/>
          </p:cNvSpPr>
          <p:nvPr>
            <p:ph type="sldNum" idx="12"/>
          </p:nvPr>
        </p:nvSpPr>
        <p:spPr bwMode="white">
          <a:xfrm>
            <a:off x="11614023" y="6507919"/>
            <a:ext cx="470155" cy="136525"/>
          </a:xfrm>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4</a:t>
            </a:fld>
            <a:endParaRPr dirty="0"/>
          </a:p>
        </p:txBody>
      </p:sp>
      <p:sp>
        <p:nvSpPr>
          <p:cNvPr id="212" name="Google Shape;212;p4"/>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chemeClr val="tx1"/>
                </a:solidFill>
                <a:latin typeface="Open Sans"/>
                <a:ea typeface="Open Sans"/>
                <a:cs typeface="Open Sans"/>
                <a:sym typeface="Open Sans"/>
              </a:rPr>
              <a:t>How To Use </a:t>
            </a:r>
            <a:br>
              <a:rPr lang="en-US" b="1" dirty="0">
                <a:solidFill>
                  <a:schemeClr val="tx1"/>
                </a:solidFill>
                <a:latin typeface="Open Sans"/>
                <a:ea typeface="Open Sans"/>
                <a:cs typeface="Open Sans"/>
                <a:sym typeface="Open Sans"/>
              </a:rPr>
            </a:br>
            <a:r>
              <a:rPr lang="en-US" b="1" dirty="0">
                <a:solidFill>
                  <a:schemeClr val="tx1"/>
                </a:solidFill>
                <a:latin typeface="Open Sans"/>
                <a:ea typeface="Open Sans"/>
                <a:cs typeface="Open Sans"/>
                <a:sym typeface="Open Sans"/>
              </a:rPr>
              <a:t>This Report</a:t>
            </a:r>
            <a:endParaRPr b="1" dirty="0">
              <a:solidFill>
                <a:schemeClr val="tx1"/>
              </a:solidFill>
              <a:latin typeface="Open Sans"/>
              <a:ea typeface="Open Sans"/>
              <a:cs typeface="Open Sans"/>
              <a:sym typeface="Open Sans"/>
            </a:endParaRPr>
          </a:p>
        </p:txBody>
      </p:sp>
      <p:sp>
        <p:nvSpPr>
          <p:cNvPr id="213" name="Google Shape;213;p4"/>
          <p:cNvSpPr>
            <a:spLocks/>
          </p:cNvSpPr>
          <p:nvPr/>
        </p:nvSpPr>
        <p:spPr bwMode="white">
          <a:xfrm>
            <a:off x="3675893" y="1194049"/>
            <a:ext cx="4069080" cy="1391998"/>
          </a:xfrm>
          <a:prstGeom prst="rect">
            <a:avLst/>
          </a:prstGeom>
          <a:solidFill>
            <a:schemeClr val="bg1"/>
          </a:solidFill>
          <a:ln>
            <a:noFill/>
            <a:headEnd type="none"/>
            <a:tailEnd type="none"/>
          </a:ln>
        </p:spPr>
        <p:txBody>
          <a:bodyPr wrap="square" lIns="182880" tIns="182875" rIns="182880" bIns="182875" anchor="ctr">
            <a:noAutofit/>
          </a:bodyPr>
          <a:lstStyle/>
          <a:p>
            <a:endParaRPr lang="en-US" sz="1000" dirty="0">
              <a:solidFill>
                <a:schemeClr val="tx1"/>
              </a:solidFill>
              <a:latin typeface="Open Sans"/>
              <a:ea typeface="Open Sans"/>
              <a:sym typeface="Open Sans"/>
            </a:endParaRPr>
          </a:p>
          <a:p>
            <a:r>
              <a:rPr lang="en-US" sz="1000" dirty="0">
                <a:solidFill>
                  <a:schemeClr val="tx1"/>
                </a:solidFill>
                <a:latin typeface="Open Sans"/>
                <a:ea typeface="Open Sans"/>
                <a:sym typeface="Open Sans"/>
              </a:rPr>
              <a:t>For select data points in this report, you will see comparisons to peer </a:t>
            </a:r>
            <a:r>
              <a:rPr lang="en-US" sz="1000" b="0" i="0" u="none" dirty="0">
                <a:solidFill>
                  <a:schemeClr val="tx1"/>
                </a:solidFill>
                <a:latin typeface="Open Sans"/>
                <a:ea typeface="Open Sans"/>
                <a:sym typeface="Open Sans"/>
              </a:rPr>
              <a:t>institution </a:t>
            </a:r>
            <a:r>
              <a:rPr lang="en-US" sz="1000" dirty="0">
                <a:solidFill>
                  <a:schemeClr val="tx1"/>
                </a:solidFill>
                <a:latin typeface="Open Sans"/>
                <a:ea typeface="Open Sans"/>
                <a:sym typeface="Open Sans"/>
              </a:rPr>
              <a:t>benchmarks</a:t>
            </a:r>
            <a:r>
              <a:rPr lang="en-US" sz="1000" b="0" i="0" u="none" dirty="0">
                <a:solidFill>
                  <a:schemeClr val="tx1"/>
                </a:solidFill>
                <a:latin typeface="Open Sans"/>
                <a:ea typeface="Open Sans"/>
                <a:sym typeface="Open Sans"/>
              </a:rPr>
              <a:t>.</a:t>
            </a:r>
            <a:r>
              <a:rPr lang="en-US" sz="1000" dirty="0">
                <a:solidFill>
                  <a:schemeClr val="tx1"/>
                </a:solidFill>
                <a:latin typeface="Open Sans"/>
                <a:ea typeface="Open Sans"/>
                <a:sym typeface="Open Sans"/>
              </a:rPr>
              <a:t> </a:t>
            </a:r>
            <a:r>
              <a:rPr lang="en-US" sz="1000" b="0" i="0" u="none" dirty="0">
                <a:solidFill>
                  <a:schemeClr val="tx1"/>
                </a:solidFill>
                <a:latin typeface="Open Sans"/>
                <a:ea typeface="Open Sans"/>
                <a:sym typeface="Open Sans"/>
              </a:rPr>
              <a:t>These peer</a:t>
            </a:r>
            <a:r>
              <a:rPr lang="en-US" sz="1000" dirty="0">
                <a:solidFill>
                  <a:schemeClr val="tx1"/>
                </a:solidFill>
                <a:latin typeface="Open Sans"/>
                <a:ea typeface="Open Sans"/>
                <a:sym typeface="Open Sans"/>
              </a:rPr>
              <a:t> </a:t>
            </a:r>
            <a:r>
              <a:rPr lang="en-US" sz="1000" b="0" i="0" u="none" dirty="0">
                <a:solidFill>
                  <a:schemeClr val="tx1"/>
                </a:solidFill>
                <a:latin typeface="Open Sans"/>
                <a:ea typeface="Open Sans"/>
                <a:sym typeface="Open Sans"/>
              </a:rPr>
              <a:t>institutions are</a:t>
            </a:r>
            <a:r>
              <a:rPr lang="en-US" sz="1000" dirty="0">
                <a:solidFill>
                  <a:schemeClr val="tx1"/>
                </a:solidFill>
                <a:latin typeface="Open Sans"/>
                <a:ea typeface="Open Sans"/>
                <a:sym typeface="Open Sans"/>
              </a:rPr>
              <a:t> </a:t>
            </a:r>
            <a:r>
              <a:rPr lang="en-US" sz="1000" b="0" i="0" u="none" dirty="0">
                <a:solidFill>
                  <a:schemeClr val="tx1"/>
                </a:solidFill>
                <a:latin typeface="Open Sans"/>
                <a:ea typeface="Open Sans"/>
                <a:sym typeface="Open Sans"/>
              </a:rPr>
              <a:t>similar to</a:t>
            </a:r>
            <a:r>
              <a:rPr lang="en-US" sz="1000" dirty="0">
                <a:solidFill>
                  <a:schemeClr val="tx1"/>
                </a:solidFill>
                <a:latin typeface="Open Sans"/>
                <a:ea typeface="Open Sans"/>
                <a:sym typeface="Open Sans"/>
              </a:rPr>
              <a:t> </a:t>
            </a:r>
            <a:r>
              <a:rPr lang="en-US" sz="1000" b="0" i="0" u="none" dirty="0">
                <a:solidFill>
                  <a:schemeClr val="tx1"/>
                </a:solidFill>
                <a:latin typeface="Open Sans"/>
                <a:ea typeface="Open Sans"/>
                <a:sym typeface="Open Sans"/>
              </a:rPr>
              <a:t>yours in</a:t>
            </a:r>
            <a:r>
              <a:rPr lang="en-US" sz="1000" dirty="0">
                <a:solidFill>
                  <a:schemeClr val="tx1"/>
                </a:solidFill>
                <a:latin typeface="Open Sans"/>
                <a:ea typeface="Open Sans"/>
                <a:sym typeface="Open Sans"/>
              </a:rPr>
              <a:t> </a:t>
            </a:r>
            <a:r>
              <a:rPr lang="en-US" sz="1000" b="0" i="0" u="none" dirty="0">
                <a:solidFill>
                  <a:schemeClr val="tx1"/>
                </a:solidFill>
                <a:latin typeface="Open Sans"/>
                <a:ea typeface="Open Sans"/>
                <a:sym typeface="Open Sans"/>
              </a:rPr>
              <a:t>size and public</a:t>
            </a:r>
            <a:r>
              <a:rPr lang="en-US" sz="1000" dirty="0">
                <a:solidFill>
                  <a:schemeClr val="tx1"/>
                </a:solidFill>
                <a:latin typeface="Open Sans"/>
                <a:ea typeface="Open Sans"/>
                <a:sym typeface="Open Sans"/>
              </a:rPr>
              <a:t> </a:t>
            </a:r>
            <a:r>
              <a:rPr lang="en-US" sz="1000" b="0" i="0" u="none" dirty="0">
                <a:solidFill>
                  <a:schemeClr val="tx1"/>
                </a:solidFill>
                <a:latin typeface="Open Sans"/>
                <a:ea typeface="Open Sans"/>
                <a:sym typeface="Open Sans"/>
              </a:rPr>
              <a:t>or private status.</a:t>
            </a:r>
            <a:r>
              <a:rPr lang="en-US" sz="1000" dirty="0">
                <a:solidFill>
                  <a:schemeClr val="tx1"/>
                </a:solidFill>
                <a:latin typeface="Open Sans"/>
                <a:ea typeface="Open Sans"/>
                <a:sym typeface="Open Sans"/>
              </a:rPr>
              <a:t> </a:t>
            </a:r>
            <a:r>
              <a:rPr lang="en-US" sz="1000" b="0" i="0" u="none" dirty="0">
                <a:solidFill>
                  <a:schemeClr val="tx1"/>
                </a:solidFill>
                <a:latin typeface="Open Sans"/>
                <a:ea typeface="Open Sans"/>
                <a:sym typeface="Open Sans"/>
              </a:rPr>
              <a:t>Georgia Institute of Technology is a </a:t>
            </a:r>
            <a:r>
              <a:rPr lang="en-US" sz="1000" dirty="0">
                <a:solidFill>
                  <a:schemeClr val="tx1"/>
                </a:solidFill>
                <a:latin typeface="Open Sans"/>
                <a:ea typeface="Open Sans"/>
                <a:sym typeface="Open Sans"/>
              </a:rPr>
              <a:t>public </a:t>
            </a:r>
            <a:r>
              <a:rPr lang="en-US" sz="1000" b="0" i="0" u="none" dirty="0">
                <a:solidFill>
                  <a:schemeClr val="tx1"/>
                </a:solidFill>
                <a:latin typeface="Open Sans"/>
                <a:ea typeface="Open Sans"/>
                <a:sym typeface="Open Sans"/>
              </a:rPr>
              <a:t>institution</a:t>
            </a:r>
            <a:r>
              <a:rPr lang="en-US" sz="1000" dirty="0">
                <a:solidFill>
                  <a:schemeClr val="tx1"/>
                </a:solidFill>
                <a:latin typeface="Open Sans"/>
                <a:ea typeface="Open Sans"/>
                <a:sym typeface="Open Sans"/>
              </a:rPr>
              <a:t> </a:t>
            </a:r>
            <a:r>
              <a:rPr lang="en-US" sz="1000" b="0" i="0" u="none" dirty="0">
                <a:solidFill>
                  <a:schemeClr val="tx1"/>
                </a:solidFill>
                <a:latin typeface="Open Sans"/>
                <a:ea typeface="Open Sans"/>
                <a:sym typeface="Open Sans"/>
              </a:rPr>
              <a:t>with </a:t>
            </a:r>
            <a:r>
              <a:rPr lang="en-US" sz="1000" dirty="0">
                <a:solidFill>
                  <a:schemeClr val="tx1"/>
                </a:solidFill>
                <a:latin typeface="Open Sans"/>
                <a:ea typeface="Open Sans"/>
                <a:sym typeface="Open Sans"/>
              </a:rPr>
              <a:t>10,000 to 19,999</a:t>
            </a:r>
            <a:r>
              <a:rPr lang="en-US" sz="1000" b="0" i="0" u="none" dirty="0">
                <a:solidFill>
                  <a:schemeClr val="tx1"/>
                </a:solidFill>
                <a:latin typeface="Open Sans"/>
                <a:ea typeface="Open Sans"/>
                <a:sym typeface="Open Sans"/>
              </a:rPr>
              <a:t> students</a:t>
            </a:r>
            <a:r>
              <a:rPr lang="en-US" sz="1000" dirty="0">
                <a:solidFill>
                  <a:schemeClr val="tx1"/>
                </a:solidFill>
                <a:latin typeface="Open Sans"/>
                <a:ea typeface="Open Sans"/>
                <a:sym typeface="Open Sans"/>
              </a:rPr>
              <a:t>, so your benchmarks reflect that particular group of schools.</a:t>
            </a:r>
          </a:p>
          <a:p>
            <a:pPr>
              <a:lnSpc>
                <a:spcPct val="130000"/>
              </a:lnSpc>
              <a:buSzPts val="800"/>
            </a:pPr>
            <a:endParaRPr lang="en-US" sz="1000" b="0" i="0" u="none" dirty="0">
              <a:solidFill>
                <a:srgbClr val="3D4543"/>
              </a:solidFill>
              <a:latin typeface="Open Sans"/>
              <a:ea typeface="Open Sans"/>
              <a:cs typeface="Open Sans"/>
            </a:endParaRPr>
          </a:p>
        </p:txBody>
      </p:sp>
      <p:sp>
        <p:nvSpPr>
          <p:cNvPr id="214" name="Google Shape;214;p4"/>
          <p:cNvSpPr>
            <a:spLocks/>
          </p:cNvSpPr>
          <p:nvPr/>
        </p:nvSpPr>
        <p:spPr bwMode="white">
          <a:xfrm>
            <a:off x="7878005" y="1194048"/>
            <a:ext cx="4005610" cy="1391998"/>
          </a:xfrm>
          <a:prstGeom prst="rect">
            <a:avLst/>
          </a:prstGeom>
          <a:solidFill>
            <a:schemeClr val="bg1"/>
          </a:solidFill>
          <a:ln>
            <a:noFill/>
            <a:headEnd type="none"/>
            <a:tailEnd type="none"/>
          </a:ln>
        </p:spPr>
        <p:txBody>
          <a:bodyPr wrap="square" lIns="182880" tIns="182875" rIns="274300" bIns="182875" anchor="ctr">
            <a:noAutofit/>
          </a:bodyPr>
          <a:lstStyle/>
          <a:p>
            <a:pPr marL="0" indent="0" rtl="0">
              <a:lnSpc>
                <a:spcPct val="130000"/>
              </a:lnSpc>
              <a:spcBef>
                <a:spcPts val="0"/>
              </a:spcBef>
              <a:spcAft>
                <a:spcPts val="0"/>
              </a:spcAft>
              <a:buClr>
                <a:srgbClr val="000000"/>
              </a:buClr>
              <a:buSzPts val="800"/>
              <a:buFont typeface="Arial"/>
              <a:buNone/>
            </a:pPr>
            <a:r>
              <a:rPr lang="en-US" sz="1000" b="0" i="0" u="none" dirty="0">
                <a:solidFill>
                  <a:srgbClr val="3D4543"/>
                </a:solidFill>
                <a:latin typeface="Open Sans"/>
                <a:ea typeface="Open Sans"/>
                <a:cs typeface="Open Sans"/>
                <a:sym typeface="Open Sans"/>
              </a:rPr>
              <a:t>The Campus Prevention Network Framework for Prevention describes the elements of effective prevention efforts: Institutionalization, Critical Processes, Policy, and Programming. Throughout this report, you will find Tips and further research related to these prevention elements. </a:t>
            </a:r>
            <a:endParaRPr sz="1000" b="0" i="0" u="none" dirty="0">
              <a:solidFill>
                <a:srgbClr val="3D4543"/>
              </a:solidFill>
              <a:latin typeface="Open Sans"/>
              <a:ea typeface="Open Sans"/>
              <a:cs typeface="Open Sans"/>
              <a:sym typeface="Open Sans"/>
            </a:endParaRPr>
          </a:p>
        </p:txBody>
      </p:sp>
      <p:sp>
        <p:nvSpPr>
          <p:cNvPr id="217" name="Google Shape;217;p4"/>
          <p:cNvSpPr>
            <a:spLocks/>
          </p:cNvSpPr>
          <p:nvPr/>
        </p:nvSpPr>
        <p:spPr bwMode="white">
          <a:xfrm>
            <a:off x="6190303" y="3361307"/>
            <a:ext cx="2000774" cy="3087861"/>
          </a:xfrm>
          <a:prstGeom prst="rect">
            <a:avLst/>
          </a:prstGeom>
          <a:solidFill>
            <a:schemeClr val="bg1"/>
          </a:solidFill>
          <a:ln>
            <a:noFill/>
            <a:headEnd type="none"/>
            <a:tailEnd type="none"/>
          </a:ln>
        </p:spPr>
        <p:txBody>
          <a:bodyPr wrap="square" lIns="182880" tIns="91440" rIns="182880" bIns="182875" anchor="t">
            <a:noAutofit/>
          </a:bodyPr>
          <a:lstStyle/>
          <a:p>
            <a:pPr>
              <a:lnSpc>
                <a:spcPct val="150000"/>
              </a:lnSpc>
              <a:buSzPts val="800"/>
            </a:pPr>
            <a:r>
              <a:rPr lang="en-US" sz="1000" b="1" dirty="0">
                <a:solidFill>
                  <a:schemeClr val="accent4">
                    <a:lumMod val="50000"/>
                  </a:schemeClr>
                </a:solidFill>
                <a:latin typeface="Open Sans"/>
                <a:ea typeface="Open Sans"/>
                <a:cs typeface="Open Sans"/>
                <a:sym typeface="Open Sans"/>
              </a:rPr>
              <a:t>Data Accuracy</a:t>
            </a:r>
          </a:p>
          <a:p>
            <a:pPr>
              <a:lnSpc>
                <a:spcPct val="150000"/>
              </a:lnSpc>
              <a:buSzPts val="800"/>
            </a:pPr>
            <a:r>
              <a:rPr lang="en-US" sz="900" b="0" i="0" u="none" dirty="0">
                <a:solidFill>
                  <a:srgbClr val="3D4543"/>
                </a:solidFill>
                <a:latin typeface="Open Sans"/>
                <a:ea typeface="Open Sans"/>
                <a:cs typeface="Open Sans"/>
                <a:sym typeface="Open Sans"/>
              </a:rPr>
              <a:t>Our analysis of the responses found the data to be accurate, valid, and reliable. There is great consistency in the data from student cohorts over the years at specific institutions and our survey data correlates with external sources of information on substance misuse at the national and institutional level for college students.</a:t>
            </a:r>
            <a:r>
              <a:rPr lang="en-US" sz="900" dirty="0">
                <a:solidFill>
                  <a:srgbClr val="3D4543"/>
                </a:solidFill>
                <a:latin typeface="Open Sans"/>
                <a:ea typeface="Open Sans"/>
                <a:cs typeface="Open Sans"/>
                <a:sym typeface="Open Sans"/>
              </a:rPr>
              <a:t> </a:t>
            </a:r>
            <a:endParaRPr sz="900" b="0" i="0" u="none" dirty="0">
              <a:solidFill>
                <a:srgbClr val="3D4543"/>
              </a:solidFill>
              <a:latin typeface="Open Sans"/>
              <a:ea typeface="Open Sans"/>
              <a:cs typeface="Open Sans"/>
              <a:sym typeface="Open Sans"/>
            </a:endParaRPr>
          </a:p>
        </p:txBody>
      </p:sp>
      <p:sp>
        <p:nvSpPr>
          <p:cNvPr id="218" name="Google Shape;218;p4"/>
          <p:cNvSpPr>
            <a:spLocks/>
          </p:cNvSpPr>
          <p:nvPr/>
        </p:nvSpPr>
        <p:spPr bwMode="white">
          <a:xfrm>
            <a:off x="3675892" y="597541"/>
            <a:ext cx="4069080" cy="596506"/>
          </a:xfrm>
          <a:prstGeom prst="rect">
            <a:avLst/>
          </a:prstGeom>
          <a:solidFill>
            <a:schemeClr val="accent4">
              <a:lumMod val="75000"/>
            </a:schemeClr>
          </a:solidFill>
          <a:ln>
            <a:noFill/>
            <a:headEnd type="none"/>
            <a:tailEnd type="none"/>
          </a:ln>
        </p:spPr>
        <p:txBody>
          <a:bodyPr wrap="square" lIns="182875" tIns="182875" rIns="182875" bIns="182875" anchor="ctr">
            <a:noAutofit/>
          </a:bodyPr>
          <a:lstStyle/>
          <a:p>
            <a:pPr marL="0" indent="0" algn="l" rtl="0">
              <a:lnSpc>
                <a:spcPct val="100000"/>
              </a:lnSpc>
              <a:spcBef>
                <a:spcPts val="0"/>
              </a:spcBef>
              <a:spcAft>
                <a:spcPts val="0"/>
              </a:spcAft>
              <a:buClr>
                <a:srgbClr val="000000"/>
              </a:buClr>
              <a:buSzPts val="1200"/>
              <a:buFont typeface="Arial"/>
              <a:buNone/>
            </a:pPr>
            <a:r>
              <a:rPr lang="en-US" sz="1200" b="1" i="0" u="none" dirty="0">
                <a:solidFill>
                  <a:schemeClr val="bg1"/>
                </a:solidFill>
                <a:latin typeface="Open Sans"/>
                <a:ea typeface="Open Sans"/>
                <a:cs typeface="Open Sans"/>
                <a:sym typeface="Open Sans"/>
              </a:rPr>
              <a:t>Peer Institution Benchmarks</a:t>
            </a:r>
            <a:endParaRPr sz="1400" b="1" i="0" u="none" dirty="0">
              <a:solidFill>
                <a:srgbClr val="000000"/>
              </a:solidFill>
              <a:latin typeface="Open Sans"/>
              <a:ea typeface="Open Sans"/>
              <a:cs typeface="Open Sans"/>
              <a:sym typeface="Open Sans"/>
            </a:endParaRPr>
          </a:p>
        </p:txBody>
      </p:sp>
      <p:sp>
        <p:nvSpPr>
          <p:cNvPr id="219" name="Google Shape;219;p4"/>
          <p:cNvSpPr>
            <a:spLocks/>
          </p:cNvSpPr>
          <p:nvPr/>
        </p:nvSpPr>
        <p:spPr bwMode="white">
          <a:xfrm>
            <a:off x="7878004" y="597541"/>
            <a:ext cx="4005610" cy="596506"/>
          </a:xfrm>
          <a:prstGeom prst="rect">
            <a:avLst/>
          </a:prstGeom>
          <a:solidFill>
            <a:schemeClr val="accent3">
              <a:lumMod val="50000"/>
            </a:schemeClr>
          </a:solidFill>
          <a:ln>
            <a:noFill/>
            <a:headEnd type="none"/>
            <a:tailEnd type="none"/>
          </a:ln>
        </p:spPr>
        <p:txBody>
          <a:bodyPr wrap="square" lIns="182875" tIns="182875" rIns="182875" bIns="182875" anchor="ctr">
            <a:noAutofit/>
          </a:bodyPr>
          <a:lstStyle/>
          <a:p>
            <a:pPr marL="0" indent="0" algn="l" rtl="0">
              <a:lnSpc>
                <a:spcPct val="100000"/>
              </a:lnSpc>
              <a:spcBef>
                <a:spcPts val="0"/>
              </a:spcBef>
              <a:spcAft>
                <a:spcPts val="0"/>
              </a:spcAft>
              <a:buClr>
                <a:srgbClr val="000000"/>
              </a:buClr>
              <a:buSzPts val="1200"/>
              <a:buFont typeface="Arial"/>
              <a:buNone/>
            </a:pPr>
            <a:r>
              <a:rPr lang="en-US" sz="1200" b="1" i="0" u="none" dirty="0">
                <a:solidFill>
                  <a:schemeClr val="bg1"/>
                </a:solidFill>
                <a:latin typeface="Open Sans"/>
                <a:ea typeface="Open Sans"/>
                <a:cs typeface="Open Sans"/>
                <a:sym typeface="Open Sans"/>
              </a:rPr>
              <a:t>Campus Prevention </a:t>
            </a:r>
            <a:br>
              <a:rPr lang="en-US" sz="1200" b="1" i="0" u="none" dirty="0">
                <a:solidFill>
                  <a:schemeClr val="bg1"/>
                </a:solidFill>
                <a:latin typeface="Open Sans"/>
                <a:ea typeface="Open Sans"/>
                <a:cs typeface="Open Sans"/>
                <a:sym typeface="Open Sans"/>
              </a:rPr>
            </a:br>
            <a:r>
              <a:rPr lang="en-US" sz="1200" b="1" i="0" u="none" dirty="0">
                <a:solidFill>
                  <a:schemeClr val="bg1"/>
                </a:solidFill>
                <a:latin typeface="Open Sans"/>
                <a:ea typeface="Open Sans"/>
                <a:cs typeface="Open Sans"/>
                <a:sym typeface="Open Sans"/>
              </a:rPr>
              <a:t>Network Framework Tips</a:t>
            </a:r>
            <a:endParaRPr sz="1400" b="1" i="0" u="none" dirty="0">
              <a:solidFill>
                <a:srgbClr val="000000"/>
              </a:solidFill>
              <a:latin typeface="Open Sans"/>
              <a:ea typeface="Open Sans"/>
              <a:cs typeface="Open Sans"/>
              <a:sym typeface="Open Sans"/>
            </a:endParaRPr>
          </a:p>
        </p:txBody>
      </p:sp>
      <p:sp>
        <p:nvSpPr>
          <p:cNvPr id="16" name="Google Shape;216;p4"/>
          <p:cNvSpPr>
            <a:spLocks/>
          </p:cNvSpPr>
          <p:nvPr/>
        </p:nvSpPr>
        <p:spPr bwMode="white">
          <a:xfrm>
            <a:off x="8290346" y="3338012"/>
            <a:ext cx="3603038" cy="3107399"/>
          </a:xfrm>
          <a:prstGeom prst="rect">
            <a:avLst/>
          </a:prstGeom>
          <a:solidFill>
            <a:schemeClr val="bg1"/>
          </a:solidFill>
          <a:ln>
            <a:noFill/>
            <a:headEnd type="none"/>
            <a:tailEnd type="none"/>
          </a:ln>
        </p:spPr>
        <p:txBody>
          <a:bodyPr wrap="square" lIns="182880" tIns="91440" rIns="182880" bIns="182875" anchor="t">
            <a:noAutofit/>
          </a:bodyPr>
          <a:lstStyle/>
          <a:p>
            <a:pPr>
              <a:lnSpc>
                <a:spcPct val="150000"/>
              </a:lnSpc>
              <a:buSzPts val="800"/>
            </a:pPr>
            <a:r>
              <a:rPr lang="en-US" sz="1000" b="1" i="0" u="none" dirty="0">
                <a:solidFill>
                  <a:schemeClr val="accent4">
                    <a:lumMod val="50000"/>
                  </a:schemeClr>
                </a:solidFill>
                <a:latin typeface="Open Sans"/>
                <a:ea typeface="Open Sans"/>
                <a:cs typeface="Open Sans"/>
                <a:sym typeface="Open Sans"/>
              </a:rPr>
              <a:t>Important Note About Your </a:t>
            </a:r>
            <a:r>
              <a:rPr lang="en-US" sz="1000" b="1" dirty="0">
                <a:solidFill>
                  <a:schemeClr val="accent4">
                    <a:lumMod val="50000"/>
                  </a:schemeClr>
                </a:solidFill>
                <a:latin typeface="Open Sans"/>
                <a:ea typeface="Open Sans"/>
                <a:cs typeface="Open Sans"/>
                <a:sym typeface="Open Sans"/>
              </a:rPr>
              <a:t>2023-2024</a:t>
            </a:r>
            <a:r>
              <a:rPr lang="en-US" sz="1000" b="1" i="0" u="none" dirty="0">
                <a:solidFill>
                  <a:schemeClr val="accent4">
                    <a:lumMod val="50000"/>
                  </a:schemeClr>
                </a:solidFill>
                <a:latin typeface="Open Sans"/>
                <a:ea typeface="Open Sans"/>
                <a:cs typeface="Open Sans"/>
                <a:sym typeface="Open Sans"/>
              </a:rPr>
              <a:t> Data</a:t>
            </a:r>
          </a:p>
          <a:p>
            <a:pPr>
              <a:lnSpc>
                <a:spcPct val="150000"/>
              </a:lnSpc>
            </a:pPr>
            <a:r>
              <a:rPr lang="en-US" sz="900" dirty="0">
                <a:solidFill>
                  <a:srgbClr val="3D4543"/>
                </a:solidFill>
                <a:latin typeface="Open Sans"/>
                <a:ea typeface="Open Sans"/>
                <a:cs typeface="Open Sans"/>
              </a:rPr>
              <a:t>The data included in this report were collected between  June 1, 2023 and February 26, 2024. While learners are encouraged to answer all questions honestly and are notified that their responses are stored confidentially, they are reminded that all survey questions are optional. This year’s surveys emphasized the ability of learners to opt out of any or all survey questions. Thus, some schools may have experienced lower response rates than in previous years for the follow-up survey. Because </a:t>
            </a:r>
            <a:r>
              <a:rPr lang="en-US" sz="900" i="1" dirty="0">
                <a:solidFill>
                  <a:srgbClr val="3D4543"/>
                </a:solidFill>
                <a:latin typeface="Open Sans"/>
                <a:ea typeface="Open Sans"/>
                <a:cs typeface="Open Sans"/>
              </a:rPr>
              <a:t>AlcoholEdu for College</a:t>
            </a:r>
            <a:r>
              <a:rPr lang="en-US" sz="900" dirty="0">
                <a:solidFill>
                  <a:srgbClr val="3D4543"/>
                </a:solidFill>
                <a:latin typeface="Open Sans"/>
                <a:ea typeface="Open Sans"/>
                <a:cs typeface="Open Sans"/>
              </a:rPr>
              <a:t> data includes only the responses from students who completed all three surveys, a small respondent sample size for the follow-up survey is likely to impact some of the data displayed in this report.</a:t>
            </a:r>
            <a:endParaRPr sz="900" b="0" i="0" u="none" dirty="0">
              <a:solidFill>
                <a:srgbClr val="3D4543"/>
              </a:solidFill>
              <a:latin typeface="Open Sans"/>
              <a:ea typeface="Open Sans"/>
              <a:cs typeface="Open Sans"/>
            </a:endParaRPr>
          </a:p>
        </p:txBody>
      </p:sp>
      <p:sp>
        <p:nvSpPr>
          <p:cNvPr id="17" name="Google Shape;217;p4"/>
          <p:cNvSpPr>
            <a:spLocks/>
          </p:cNvSpPr>
          <p:nvPr/>
        </p:nvSpPr>
        <p:spPr bwMode="white">
          <a:xfrm>
            <a:off x="3652120" y="3333794"/>
            <a:ext cx="2448683" cy="3117168"/>
          </a:xfrm>
          <a:prstGeom prst="rect">
            <a:avLst/>
          </a:prstGeom>
          <a:solidFill>
            <a:schemeClr val="bg1"/>
          </a:solidFill>
          <a:ln>
            <a:noFill/>
            <a:headEnd type="none"/>
            <a:tailEnd type="none"/>
          </a:ln>
        </p:spPr>
        <p:txBody>
          <a:bodyPr wrap="square" lIns="182880" tIns="91440" rIns="182880" bIns="182875" anchor="t">
            <a:noAutofit/>
          </a:bodyPr>
          <a:lstStyle/>
          <a:p>
            <a:pPr>
              <a:lnSpc>
                <a:spcPct val="150000"/>
              </a:lnSpc>
              <a:buSzPts val="800"/>
            </a:pPr>
            <a:r>
              <a:rPr lang="en-US" sz="1000" b="1" dirty="0">
                <a:solidFill>
                  <a:schemeClr val="accent4">
                    <a:lumMod val="50000"/>
                  </a:schemeClr>
                </a:solidFill>
                <a:latin typeface="Open Sans"/>
                <a:ea typeface="Open Sans"/>
                <a:cs typeface="Open Sans"/>
                <a:sym typeface="Open Sans"/>
              </a:rPr>
              <a:t>Type of Data</a:t>
            </a:r>
          </a:p>
          <a:p>
            <a:pPr>
              <a:lnSpc>
                <a:spcPct val="150000"/>
              </a:lnSpc>
              <a:buSzPts val="800"/>
            </a:pPr>
            <a:r>
              <a:rPr lang="en-US" sz="900" dirty="0">
                <a:solidFill>
                  <a:srgbClr val="3D4543"/>
                </a:solidFill>
                <a:latin typeface="Open Sans"/>
                <a:ea typeface="Open Sans"/>
                <a:cs typeface="Open Sans"/>
                <a:sym typeface="Open Sans"/>
              </a:rPr>
              <a:t>This report includes data from several student surveys: pre-course surveys taken immediately before the course; post-course surveys taken immediately after the course is completed; and follow-up surveys taken after an intersession period - typically 4-6 weeks - following course completion. Only data from students who responded to </a:t>
            </a:r>
            <a:r>
              <a:rPr lang="en-US" sz="900" b="1" i="1" dirty="0">
                <a:solidFill>
                  <a:srgbClr val="3D4543"/>
                </a:solidFill>
                <a:latin typeface="Open Sans"/>
                <a:ea typeface="Open Sans"/>
                <a:cs typeface="Open Sans"/>
                <a:sym typeface="Open Sans"/>
              </a:rPr>
              <a:t>all three</a:t>
            </a:r>
            <a:r>
              <a:rPr lang="en-US" sz="900" dirty="0">
                <a:solidFill>
                  <a:srgbClr val="3D4543"/>
                </a:solidFill>
                <a:latin typeface="Open Sans"/>
                <a:ea typeface="Open Sans"/>
                <a:cs typeface="Open Sans"/>
                <a:sym typeface="Open Sans"/>
              </a:rPr>
              <a:t> </a:t>
            </a:r>
            <a:r>
              <a:rPr lang="en-US" sz="900" i="1" dirty="0">
                <a:solidFill>
                  <a:srgbClr val="3D4543"/>
                </a:solidFill>
                <a:latin typeface="Open Sans"/>
                <a:ea typeface="Open Sans"/>
                <a:cs typeface="Open Sans"/>
                <a:sym typeface="Open Sans"/>
              </a:rPr>
              <a:t>AlcoholEdu for College</a:t>
            </a:r>
            <a:r>
              <a:rPr lang="en-US" sz="900" dirty="0">
                <a:solidFill>
                  <a:srgbClr val="3D4543"/>
                </a:solidFill>
                <a:latin typeface="Open Sans"/>
                <a:ea typeface="Open Sans"/>
                <a:cs typeface="Open Sans"/>
                <a:sym typeface="Open Sans"/>
              </a:rPr>
              <a:t> surveys are included in this report (</a:t>
            </a:r>
            <a:r>
              <a:rPr lang="en-US" sz="900" i="1" dirty="0">
                <a:solidFill>
                  <a:srgbClr val="3D4543"/>
                </a:solidFill>
                <a:latin typeface="Open Sans"/>
                <a:ea typeface="Open Sans"/>
                <a:cs typeface="Open Sans"/>
                <a:sym typeface="Open Sans"/>
              </a:rPr>
              <a:t>n </a:t>
            </a:r>
            <a:r>
              <a:rPr lang="en-US" sz="900" dirty="0">
                <a:solidFill>
                  <a:srgbClr val="3D4543"/>
                </a:solidFill>
                <a:latin typeface="Open Sans"/>
                <a:ea typeface="Open Sans"/>
                <a:cs typeface="Open Sans"/>
                <a:sym typeface="Open Sans"/>
              </a:rPr>
              <a:t>= 1,824). </a:t>
            </a:r>
            <a:endParaRPr lang="en-US" sz="900" dirty="0">
              <a:solidFill>
                <a:srgbClr val="3D4543"/>
              </a:solidFill>
              <a:latin typeface="Open Sans"/>
              <a:ea typeface="Open Sans"/>
              <a:cs typeface="Open Sans"/>
            </a:endParaRPr>
          </a:p>
        </p:txBody>
      </p:sp>
      <p:sp>
        <p:nvSpPr>
          <p:cNvPr id="221" name="Google Shape;221;p4"/>
          <p:cNvSpPr>
            <a:spLocks/>
          </p:cNvSpPr>
          <p:nvPr/>
        </p:nvSpPr>
        <p:spPr bwMode="white">
          <a:xfrm>
            <a:off x="3647317" y="2754934"/>
            <a:ext cx="8239888" cy="596506"/>
          </a:xfrm>
          <a:prstGeom prst="rect">
            <a:avLst/>
          </a:prstGeom>
          <a:solidFill>
            <a:schemeClr val="accent1"/>
          </a:solidFill>
          <a:ln>
            <a:noFill/>
            <a:headEnd type="none"/>
            <a:tailEnd type="none"/>
          </a:ln>
        </p:spPr>
        <p:txBody>
          <a:bodyPr wrap="square" lIns="182875" tIns="182875" rIns="182875" bIns="182875" anchor="ctr">
            <a:noAutofit/>
          </a:bodyPr>
          <a:lstStyle/>
          <a:p>
            <a:pPr marL="0" indent="0" algn="l" rtl="0">
              <a:lnSpc>
                <a:spcPct val="100000"/>
              </a:lnSpc>
              <a:spcBef>
                <a:spcPts val="0"/>
              </a:spcBef>
              <a:spcAft>
                <a:spcPts val="0"/>
              </a:spcAft>
              <a:buClr>
                <a:srgbClr val="000000"/>
              </a:buClr>
              <a:buSzPts val="1200"/>
              <a:buFont typeface="Arial"/>
              <a:buNone/>
            </a:pPr>
            <a:r>
              <a:rPr lang="en-US" sz="1200" b="1" i="0" u="none" dirty="0">
                <a:solidFill>
                  <a:schemeClr val="bg1"/>
                </a:solidFill>
                <a:latin typeface="Open Sans"/>
                <a:ea typeface="Open Sans"/>
                <a:cs typeface="Open Sans"/>
                <a:sym typeface="Open Sans"/>
              </a:rPr>
              <a:t>About the Data in This Report</a:t>
            </a:r>
            <a:endParaRPr sz="1400" b="1" i="0" u="none" dirty="0">
              <a:solidFill>
                <a:srgbClr val="000000"/>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Google Shape;227;p5"/>
          <p:cNvSpPr>
            <a:spLocks noGrp="1"/>
          </p:cNvSpPr>
          <p:nvPr>
            <p:ph type="title"/>
          </p:nvPr>
        </p:nvSpPr>
        <p:spPr bwMode="white">
          <a:xfrm>
            <a:off x="685800" y="648685"/>
            <a:ext cx="2272934" cy="913839"/>
          </a:xfrm>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chemeClr val="tx1"/>
                </a:solidFill>
                <a:latin typeface="Open Sans"/>
                <a:ea typeface="Open Sans"/>
                <a:cs typeface="Open Sans"/>
                <a:sym typeface="Open Sans"/>
              </a:rPr>
              <a:t>Executive </a:t>
            </a:r>
            <a:br>
              <a:rPr lang="en-US" b="1" dirty="0">
                <a:solidFill>
                  <a:schemeClr val="tx1"/>
                </a:solidFill>
                <a:latin typeface="Open Sans"/>
                <a:ea typeface="Open Sans"/>
                <a:cs typeface="Open Sans"/>
                <a:sym typeface="Open Sans"/>
              </a:rPr>
            </a:br>
            <a:r>
              <a:rPr lang="en-US" b="1" dirty="0">
                <a:solidFill>
                  <a:schemeClr val="tx1"/>
                </a:solidFill>
                <a:latin typeface="Open Sans"/>
                <a:ea typeface="Open Sans"/>
                <a:cs typeface="Open Sans"/>
                <a:sym typeface="Open Sans"/>
              </a:rPr>
              <a:t>Summary</a:t>
            </a:r>
            <a:endParaRPr b="1" dirty="0">
              <a:solidFill>
                <a:schemeClr val="tx1"/>
              </a:solidFill>
              <a:latin typeface="Open Sans"/>
              <a:ea typeface="Open Sans"/>
              <a:cs typeface="Open Sans"/>
              <a:sym typeface="Open Sans"/>
            </a:endParaRPr>
          </a:p>
        </p:txBody>
      </p:sp>
      <p:sp>
        <p:nvSpPr>
          <p:cNvPr id="228" name="Google Shape;228;p5"/>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5</a:t>
            </a:fld>
            <a:endParaRPr dirty="0"/>
          </a:p>
        </p:txBody>
      </p:sp>
      <p:sp>
        <p:nvSpPr>
          <p:cNvPr id="229" name="Google Shape;229;p5"/>
          <p:cNvSpPr txBox="1">
            <a:spLocks noChangeArrowheads="1"/>
          </p:cNvSpPr>
          <p:nvPr/>
        </p:nvSpPr>
        <p:spPr bwMode="white">
          <a:xfrm>
            <a:off x="685801" y="1600201"/>
            <a:ext cx="1910902" cy="4576762"/>
          </a:xfrm>
          <a:prstGeom prst="rect">
            <a:avLst/>
          </a:prstGeom>
          <a:noFill/>
          <a:ln>
            <a:noFill/>
            <a:headEnd type="none"/>
            <a:tailEnd type="none"/>
          </a:ln>
        </p:spPr>
        <p:txBody>
          <a:bodyPr wrap="square" lIns="0" tIns="0" rIns="0" bIns="0" anchor="t">
            <a:noAutofit/>
          </a:bodyPr>
          <a:lstStyle/>
          <a:p>
            <a:pPr>
              <a:lnSpc>
                <a:spcPct val="130000"/>
              </a:lnSpc>
              <a:buClr>
                <a:schemeClr val="accent1"/>
              </a:buClr>
              <a:buSzPts val="1200"/>
            </a:pPr>
            <a:r>
              <a:rPr lang="en-US" sz="1200" b="1" i="0" u="none" dirty="0">
                <a:solidFill>
                  <a:srgbClr val="1C366B"/>
                </a:solidFill>
                <a:latin typeface="Open Sans"/>
                <a:ea typeface="Open Sans"/>
                <a:cs typeface="Open Sans"/>
                <a:sym typeface="Open Sans"/>
              </a:rPr>
              <a:t>This school year,</a:t>
            </a:r>
            <a:r>
              <a:rPr lang="en-US" sz="1200" b="1" dirty="0">
                <a:solidFill>
                  <a:srgbClr val="1C366B"/>
                </a:solidFill>
                <a:latin typeface="Open Sans"/>
                <a:ea typeface="Open Sans"/>
                <a:cs typeface="Open Sans"/>
                <a:sym typeface="Open Sans"/>
              </a:rPr>
              <a:t> </a:t>
            </a:r>
            <a:endParaRPr lang="en-US" sz="1400" b="0" i="0" u="none" dirty="0">
              <a:solidFill>
                <a:srgbClr val="1C366B"/>
              </a:solidFill>
              <a:latin typeface="Open Sans"/>
              <a:ea typeface="Open Sans"/>
              <a:cs typeface="Open Sans"/>
              <a:sym typeface="Open Sans"/>
            </a:endParaRPr>
          </a:p>
          <a:p>
            <a:pPr>
              <a:lnSpc>
                <a:spcPct val="130000"/>
              </a:lnSpc>
              <a:spcBef>
                <a:spcPts val="1200"/>
              </a:spcBef>
              <a:buClr>
                <a:schemeClr val="tx1"/>
              </a:buClr>
              <a:buSzPts val="1000"/>
            </a:pPr>
            <a:r>
              <a:rPr lang="en-US" sz="1100" dirty="0">
                <a:solidFill>
                  <a:schemeClr val="tx1"/>
                </a:solidFill>
                <a:latin typeface="Open Sans"/>
                <a:ea typeface="Open Sans"/>
                <a:cs typeface="Open Sans"/>
                <a:sym typeface="Open Sans"/>
              </a:rPr>
              <a:t>1,824</a:t>
            </a:r>
            <a:r>
              <a:rPr lang="en-US" sz="1100" b="0" i="0" u="none" dirty="0">
                <a:solidFill>
                  <a:schemeClr val="tx1"/>
                </a:solidFill>
                <a:latin typeface="Open Sans"/>
                <a:ea typeface="Open Sans"/>
                <a:cs typeface="Open Sans"/>
                <a:sym typeface="Open Sans"/>
              </a:rPr>
              <a:t> Georgia Institute of Technology students</a:t>
            </a:r>
            <a:r>
              <a:rPr lang="en-US" sz="1100" dirty="0">
                <a:solidFill>
                  <a:schemeClr val="tx1"/>
                </a:solidFill>
                <a:latin typeface="Open Sans"/>
                <a:ea typeface="Open Sans"/>
                <a:cs typeface="Open Sans"/>
                <a:sym typeface="Open Sans"/>
              </a:rPr>
              <a:t> completed all three </a:t>
            </a:r>
            <a:r>
              <a:rPr lang="en-US" sz="1100" b="0" i="1" u="none" dirty="0">
                <a:solidFill>
                  <a:schemeClr val="tx1"/>
                </a:solidFill>
                <a:latin typeface="Open Sans"/>
                <a:ea typeface="Open Sans"/>
                <a:cs typeface="Open Sans"/>
                <a:sym typeface="Open Sans"/>
              </a:rPr>
              <a:t>AlcoholEdu for College</a:t>
            </a:r>
            <a:r>
              <a:rPr lang="en-US" sz="1100" dirty="0">
                <a:solidFill>
                  <a:schemeClr val="tx1"/>
                </a:solidFill>
                <a:latin typeface="Open Sans"/>
                <a:ea typeface="Open Sans"/>
                <a:cs typeface="Open Sans"/>
                <a:sym typeface="Open Sans"/>
              </a:rPr>
              <a:t> course surveys from June 1, 2023 to February 26, 2024.</a:t>
            </a:r>
            <a:r>
              <a:rPr lang="en-US" sz="1100" b="0" i="0" u="none" dirty="0">
                <a:solidFill>
                  <a:schemeClr val="tx1"/>
                </a:solidFill>
                <a:latin typeface="Open Sans"/>
                <a:ea typeface="Open Sans"/>
                <a:cs typeface="Open Sans"/>
                <a:sym typeface="Open Sans"/>
              </a:rPr>
              <a:t> This course, developed by prevention education and compliance experts, uses relatable scenarios and interactive elements to provide students with alcohol information, strategies for healthy behavior, and skills to support bystander intervention.</a:t>
            </a:r>
            <a:endParaRPr sz="1800" b="0" i="0" u="none" dirty="0">
              <a:solidFill>
                <a:schemeClr val="tx1"/>
              </a:solidFill>
              <a:latin typeface="Open Sans"/>
              <a:ea typeface="Open Sans"/>
              <a:cs typeface="Open Sans"/>
              <a:sym typeface="Open Sans"/>
            </a:endParaRPr>
          </a:p>
        </p:txBody>
      </p:sp>
      <p:cxnSp>
        <p:nvCxnSpPr>
          <p:cNvPr id="230" name="Google Shape;230;p5"/>
          <p:cNvCxnSpPr/>
          <p:nvPr/>
        </p:nvCxnSpPr>
        <p:spPr bwMode="white">
          <a:xfrm>
            <a:off x="9189923" y="699910"/>
            <a:ext cx="0" cy="5486400"/>
          </a:xfrm>
          <a:prstGeom prst="straightConnector1">
            <a:avLst/>
          </a:prstGeom>
          <a:noFill/>
          <a:ln w="12700" cap="flat">
            <a:solidFill>
              <a:schemeClr val="tx2"/>
            </a:solidFill>
            <a:prstDash val="solid"/>
            <a:miter/>
            <a:headEnd type="none" w="sm" len="sm"/>
            <a:tailEnd type="none" w="sm" len="sm"/>
          </a:ln>
        </p:spPr>
      </p:cxnSp>
      <p:cxnSp>
        <p:nvCxnSpPr>
          <p:cNvPr id="231" name="Google Shape;231;p5"/>
          <p:cNvCxnSpPr/>
          <p:nvPr/>
        </p:nvCxnSpPr>
        <p:spPr bwMode="white">
          <a:xfrm>
            <a:off x="2698348" y="685800"/>
            <a:ext cx="0" cy="5486400"/>
          </a:xfrm>
          <a:prstGeom prst="straightConnector1">
            <a:avLst/>
          </a:prstGeom>
          <a:noFill/>
          <a:ln w="12700" cap="flat">
            <a:solidFill>
              <a:schemeClr val="tx2"/>
            </a:solidFill>
            <a:prstDash val="solid"/>
            <a:miter/>
            <a:headEnd type="none" w="sm" len="sm"/>
            <a:tailEnd type="none" w="sm" len="sm"/>
          </a:ln>
        </p:spPr>
      </p:cxnSp>
      <p:cxnSp>
        <p:nvCxnSpPr>
          <p:cNvPr id="232" name="Google Shape;232;p5"/>
          <p:cNvCxnSpPr/>
          <p:nvPr/>
        </p:nvCxnSpPr>
        <p:spPr bwMode="white">
          <a:xfrm>
            <a:off x="5046620" y="685800"/>
            <a:ext cx="0" cy="5486400"/>
          </a:xfrm>
          <a:prstGeom prst="straightConnector1">
            <a:avLst/>
          </a:prstGeom>
          <a:noFill/>
          <a:ln w="12700" cap="flat">
            <a:solidFill>
              <a:schemeClr val="tx2"/>
            </a:solidFill>
            <a:prstDash val="solid"/>
            <a:miter/>
            <a:headEnd type="none" w="sm" len="sm"/>
            <a:tailEnd type="none" w="sm" len="sm"/>
          </a:ln>
        </p:spPr>
      </p:cxnSp>
      <p:sp>
        <p:nvSpPr>
          <p:cNvPr id="234" name="Google Shape;234;p5"/>
          <p:cNvSpPr txBox="1">
            <a:spLocks noChangeArrowheads="1"/>
          </p:cNvSpPr>
          <p:nvPr/>
        </p:nvSpPr>
        <p:spPr bwMode="white">
          <a:xfrm>
            <a:off x="2890904" y="2348345"/>
            <a:ext cx="1966216" cy="3828618"/>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000"/>
              <a:buFont typeface="Arial"/>
              <a:buNone/>
            </a:pPr>
            <a:r>
              <a:rPr lang="en-US" sz="1000" b="1" i="0" u="none" dirty="0">
                <a:solidFill>
                  <a:srgbClr val="3D4543"/>
                </a:solidFill>
                <a:latin typeface="Open Sans"/>
                <a:ea typeface="Open Sans"/>
                <a:cs typeface="Open Sans"/>
                <a:sym typeface="Open Sans"/>
              </a:rPr>
              <a:t>Course Impact</a:t>
            </a:r>
            <a:endParaRPr sz="1400" b="0" i="0" u="none" dirty="0">
              <a:solidFill>
                <a:srgbClr val="3D4543"/>
              </a:solidFill>
              <a:latin typeface="Open Sans"/>
              <a:ea typeface="Open Sans"/>
              <a:cs typeface="Open Sans"/>
              <a:sym typeface="Open Sans"/>
            </a:endParaRPr>
          </a:p>
          <a:p>
            <a:pPr marL="0" indent="0" algn="l" rtl="0">
              <a:lnSpc>
                <a:spcPct val="175000"/>
              </a:lnSpc>
              <a:spcBef>
                <a:spcPts val="800"/>
              </a:spcBef>
              <a:spcAft>
                <a:spcPts val="0"/>
              </a:spcAft>
              <a:buClr>
                <a:schemeClr val="tx1"/>
              </a:buClr>
              <a:buSzPts val="800"/>
              <a:buFont typeface="Arial"/>
              <a:buNone/>
            </a:pPr>
            <a:r>
              <a:rPr lang="en-US" sz="900" b="0" i="0" u="none" dirty="0">
                <a:solidFill>
                  <a:srgbClr val="3D4543"/>
                </a:solidFill>
                <a:latin typeface="Open Sans"/>
                <a:ea typeface="Open Sans"/>
                <a:cs typeface="Open Sans"/>
                <a:sym typeface="Open Sans"/>
              </a:rPr>
              <a:t>AlcoholEdu is designed to equip your students with knowledge and skills to support healthier decisions related to alcohol.</a:t>
            </a:r>
            <a:endParaRPr sz="900" b="0" i="0" u="none" dirty="0">
              <a:solidFill>
                <a:srgbClr val="3D4543"/>
              </a:solidFill>
              <a:latin typeface="Open Sans"/>
              <a:ea typeface="Open Sans"/>
              <a:cs typeface="Open Sans"/>
              <a:sym typeface="Open Sans"/>
            </a:endParaRPr>
          </a:p>
          <a:p>
            <a:pPr>
              <a:lnSpc>
                <a:spcPct val="175000"/>
              </a:lnSpc>
              <a:spcBef>
                <a:spcPts val="800"/>
              </a:spcBef>
              <a:buClr>
                <a:schemeClr val="tx1"/>
              </a:buClr>
              <a:buSzPts val="800"/>
            </a:pPr>
            <a:r>
              <a:rPr lang="en-US" sz="900" b="0" i="0" u="none" dirty="0">
                <a:solidFill>
                  <a:srgbClr val="3D4543"/>
                </a:solidFill>
                <a:latin typeface="Open Sans"/>
                <a:ea typeface="Open Sans"/>
                <a:cs typeface="Open Sans"/>
                <a:sym typeface="Open Sans"/>
              </a:rPr>
              <a:t>When it comes to skills, </a:t>
            </a:r>
            <a:r>
              <a:rPr lang="en-US" sz="900" dirty="0">
                <a:solidFill>
                  <a:srgbClr val="3D4543"/>
                </a:solidFill>
                <a:latin typeface="Open Sans"/>
                <a:ea typeface="Open Sans"/>
                <a:cs typeface="Open Sans"/>
                <a:sym typeface="Open Sans"/>
              </a:rPr>
              <a:t>82</a:t>
            </a:r>
            <a:r>
              <a:rPr lang="en-US" sz="900" b="0" i="0" u="none" dirty="0">
                <a:solidFill>
                  <a:srgbClr val="3D4543"/>
                </a:solidFill>
                <a:latin typeface="Open Sans"/>
                <a:ea typeface="Open Sans"/>
                <a:cs typeface="Open Sans"/>
                <a:sym typeface="Open Sans"/>
              </a:rPr>
              <a:t>% of your students agree that AlcoholEdu helped them establish a plan ahead of time to make responsible decisions about drinking, and 83% report that the education prepared them to help someone who may have alcohol poisoning.</a:t>
            </a:r>
            <a:endParaRPr sz="900" b="0" i="0" u="none" dirty="0">
              <a:solidFill>
                <a:srgbClr val="3D4543"/>
              </a:solidFill>
              <a:latin typeface="Open Sans"/>
              <a:ea typeface="Open Sans"/>
              <a:cs typeface="Open Sans"/>
              <a:sym typeface="Open Sans"/>
            </a:endParaRPr>
          </a:p>
          <a:p>
            <a:pPr marL="0" indent="0" algn="l" rtl="0">
              <a:lnSpc>
                <a:spcPct val="130000"/>
              </a:lnSpc>
              <a:spcBef>
                <a:spcPts val="1400"/>
              </a:spcBef>
              <a:spcAft>
                <a:spcPts val="0"/>
              </a:spcAft>
              <a:buClr>
                <a:schemeClr val="tx1"/>
              </a:buClr>
              <a:buSzPts val="800"/>
              <a:buFont typeface="Arial"/>
              <a:buNone/>
            </a:pPr>
            <a:endParaRPr sz="800" b="0" i="0" u="none" dirty="0">
              <a:solidFill>
                <a:srgbClr val="3D4543"/>
              </a:solidFill>
              <a:latin typeface="Open Sans"/>
              <a:ea typeface="Open Sans"/>
              <a:cs typeface="Open Sans"/>
              <a:sym typeface="Open Sans"/>
            </a:endParaRPr>
          </a:p>
        </p:txBody>
      </p:sp>
      <p:sp>
        <p:nvSpPr>
          <p:cNvPr id="235" name="Google Shape;235;p5"/>
          <p:cNvSpPr txBox="1">
            <a:spLocks noChangeArrowheads="1"/>
          </p:cNvSpPr>
          <p:nvPr/>
        </p:nvSpPr>
        <p:spPr bwMode="white">
          <a:xfrm>
            <a:off x="5258793" y="2348345"/>
            <a:ext cx="3746230" cy="3828618"/>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000"/>
              <a:buFont typeface="Arial"/>
              <a:buNone/>
            </a:pPr>
            <a:r>
              <a:rPr lang="en-US" sz="1000" b="1" i="0" u="none" dirty="0">
                <a:solidFill>
                  <a:srgbClr val="3D4543"/>
                </a:solidFill>
                <a:latin typeface="Open Sans"/>
                <a:ea typeface="Open Sans"/>
                <a:cs typeface="Open Sans"/>
                <a:sym typeface="Open Sans"/>
              </a:rPr>
              <a:t>Behavioral Intentions &amp; Norms</a:t>
            </a:r>
            <a:endParaRPr lang="en-US" sz="1400" b="0" i="0" u="none" dirty="0">
              <a:solidFill>
                <a:srgbClr val="3D4543"/>
              </a:solidFill>
              <a:latin typeface="Open Sans"/>
              <a:ea typeface="Open Sans"/>
              <a:cs typeface="Open Sans"/>
              <a:sym typeface="Open Sans"/>
            </a:endParaRPr>
          </a:p>
          <a:p>
            <a:pPr>
              <a:lnSpc>
                <a:spcPct val="175000"/>
              </a:lnSpc>
              <a:spcBef>
                <a:spcPts val="800"/>
              </a:spcBef>
              <a:buClr>
                <a:schemeClr val="tx1"/>
              </a:buClr>
              <a:buSzPts val="800"/>
            </a:pPr>
            <a:r>
              <a:rPr lang="en-US" sz="900" b="0" i="0" u="none" dirty="0">
                <a:solidFill>
                  <a:srgbClr val="3D4543"/>
                </a:solidFill>
                <a:latin typeface="Open Sans"/>
                <a:ea typeface="Open Sans"/>
                <a:cs typeface="Open Sans"/>
                <a:sym typeface="Open Sans"/>
              </a:rPr>
              <a:t>Intention is a key variable in predicting behavior change. Change is driven, in part, by an individual’s perception of the social environment surrounding</a:t>
            </a:r>
            <a:r>
              <a:rPr lang="en-US" sz="900" dirty="0">
                <a:solidFill>
                  <a:srgbClr val="3D4543"/>
                </a:solidFill>
                <a:latin typeface="Open Sans"/>
                <a:ea typeface="Open Sans"/>
                <a:cs typeface="Open Sans"/>
                <a:sym typeface="Open Sans"/>
              </a:rPr>
              <a:t> </a:t>
            </a:r>
            <a:r>
              <a:rPr lang="en-US" sz="900" b="0" i="0" u="none" dirty="0">
                <a:solidFill>
                  <a:srgbClr val="3D4543"/>
                </a:solidFill>
                <a:latin typeface="Open Sans"/>
                <a:ea typeface="Open Sans"/>
                <a:cs typeface="Open Sans"/>
                <a:sym typeface="Open Sans"/>
              </a:rPr>
              <a:t> </a:t>
            </a:r>
            <a:r>
              <a:rPr lang="en-US" sz="900" dirty="0">
                <a:solidFill>
                  <a:srgbClr val="3D4543"/>
                </a:solidFill>
                <a:latin typeface="Open Sans"/>
                <a:ea typeface="Open Sans"/>
                <a:cs typeface="Open Sans"/>
                <a:sym typeface="Open Sans"/>
              </a:rPr>
              <a:t>the behavior</a:t>
            </a:r>
            <a:r>
              <a:rPr lang="en-US" sz="900" b="0" i="0" u="none" dirty="0">
                <a:solidFill>
                  <a:srgbClr val="3D4543"/>
                </a:solidFill>
                <a:latin typeface="Open Sans"/>
                <a:ea typeface="Open Sans"/>
                <a:cs typeface="Open Sans"/>
                <a:sym typeface="Open Sans"/>
              </a:rPr>
              <a:t> — the community norms.</a:t>
            </a:r>
            <a:endParaRPr lang="en-US" sz="900" b="0" i="0" u="none" dirty="0">
              <a:solidFill>
                <a:srgbClr val="3D4543"/>
              </a:solidFill>
              <a:latin typeface="Open Sans"/>
              <a:ea typeface="Open Sans"/>
              <a:cs typeface="Open Sans"/>
            </a:endParaRPr>
          </a:p>
          <a:p>
            <a:pPr marL="0" indent="0" algn="l" rtl="0">
              <a:lnSpc>
                <a:spcPct val="175000"/>
              </a:lnSpc>
              <a:spcBef>
                <a:spcPts val="800"/>
              </a:spcBef>
              <a:spcAft>
                <a:spcPts val="0"/>
              </a:spcAft>
              <a:buClr>
                <a:schemeClr val="tx1"/>
              </a:buClr>
              <a:buSzPts val="800"/>
              <a:buFont typeface="Arial"/>
              <a:buNone/>
            </a:pPr>
            <a:r>
              <a:rPr lang="en-US" sz="900" b="0" i="0" u="none" dirty="0">
                <a:solidFill>
                  <a:srgbClr val="3D4543"/>
                </a:solidFill>
                <a:latin typeface="Open Sans"/>
                <a:ea typeface="Open Sans"/>
                <a:cs typeface="Open Sans"/>
                <a:sym typeface="Open Sans"/>
              </a:rPr>
              <a:t>Nationally, more students are choosing to regularly abstain from alcohol. At your school, 75% of students surveyed are abstainers and 16% are nondrinkers. Many perceive that their peers are drinking more than they are, and may feel alienated by that perception.</a:t>
            </a:r>
            <a:endParaRPr lang="en-US" sz="900" b="0" i="0" u="none" dirty="0">
              <a:solidFill>
                <a:srgbClr val="3D4543"/>
              </a:solidFill>
              <a:latin typeface="Open Sans"/>
              <a:ea typeface="Open Sans"/>
              <a:cs typeface="Open Sans"/>
            </a:endParaRPr>
          </a:p>
          <a:p>
            <a:pPr marL="0" indent="0" algn="l" rtl="0">
              <a:lnSpc>
                <a:spcPct val="175000"/>
              </a:lnSpc>
              <a:spcBef>
                <a:spcPts val="800"/>
              </a:spcBef>
              <a:spcAft>
                <a:spcPts val="0"/>
              </a:spcAft>
              <a:buClr>
                <a:schemeClr val="tx1"/>
              </a:buClr>
              <a:buSzPts val="800"/>
              <a:buFont typeface="Arial"/>
              <a:buNone/>
            </a:pPr>
            <a:r>
              <a:rPr lang="en-US" sz="900" b="0" i="0" u="none" dirty="0">
                <a:solidFill>
                  <a:srgbClr val="3D4543"/>
                </a:solidFill>
                <a:latin typeface="Open Sans"/>
                <a:ea typeface="Open Sans"/>
                <a:cs typeface="Open Sans"/>
                <a:sym typeface="Open Sans"/>
              </a:rPr>
              <a:t>Among students at Georgia Institute of Technology who took AlcoholEdu, 71% agreed that the course changed their perceptions of others’ drinking behavior. </a:t>
            </a:r>
            <a:r>
              <a:rPr lang="en-US" sz="900" dirty="0">
                <a:solidFill>
                  <a:srgbClr val="3D4543"/>
                </a:solidFill>
                <a:latin typeface="Open Sans"/>
                <a:ea typeface="Open Sans"/>
                <a:cs typeface="Open Sans"/>
                <a:sym typeface="Open Sans"/>
              </a:rPr>
              <a:t>Also,</a:t>
            </a:r>
            <a:r>
              <a:rPr lang="en-US" sz="900" b="0" i="0" u="none" dirty="0">
                <a:solidFill>
                  <a:srgbClr val="3D4543"/>
                </a:solidFill>
                <a:latin typeface="Open Sans"/>
                <a:ea typeface="Open Sans"/>
                <a:cs typeface="Open Sans"/>
                <a:sym typeface="Open Sans"/>
              </a:rPr>
              <a:t> a substantial number of your students after taking the course report that they intend to limit their drinking frequency </a:t>
            </a:r>
            <a:r>
              <a:rPr lang="en-US" sz="900" dirty="0">
                <a:solidFill>
                  <a:srgbClr val="3D4543"/>
                </a:solidFill>
                <a:latin typeface="Open Sans"/>
                <a:ea typeface="Open Sans"/>
                <a:cs typeface="Open Sans"/>
                <a:sym typeface="Open Sans"/>
              </a:rPr>
              <a:t>(71%)</a:t>
            </a:r>
            <a:r>
              <a:rPr lang="en-US" sz="900" b="0" i="0" u="none" dirty="0">
                <a:solidFill>
                  <a:srgbClr val="3D4543"/>
                </a:solidFill>
                <a:latin typeface="Open Sans"/>
                <a:ea typeface="Open Sans"/>
                <a:cs typeface="Open Sans"/>
                <a:sym typeface="Open Sans"/>
              </a:rPr>
              <a:t> or the number of drinks they consume </a:t>
            </a:r>
            <a:r>
              <a:rPr lang="en-US" sz="900" dirty="0">
                <a:solidFill>
                  <a:srgbClr val="3D4543"/>
                </a:solidFill>
                <a:latin typeface="Open Sans"/>
                <a:ea typeface="Open Sans"/>
                <a:cs typeface="Open Sans"/>
                <a:sym typeface="Open Sans"/>
              </a:rPr>
              <a:t>(73%)</a:t>
            </a:r>
            <a:endParaRPr sz="900" b="0" i="0" u="none" dirty="0">
              <a:solidFill>
                <a:srgbClr val="3D4543"/>
              </a:solidFill>
              <a:latin typeface="Open Sans"/>
              <a:ea typeface="Open Sans"/>
              <a:cs typeface="Open Sans"/>
              <a:sym typeface="Open Sans"/>
            </a:endParaRPr>
          </a:p>
        </p:txBody>
      </p:sp>
      <p:sp>
        <p:nvSpPr>
          <p:cNvPr id="236" name="Google Shape;236;p5"/>
          <p:cNvSpPr txBox="1">
            <a:spLocks noChangeArrowheads="1"/>
          </p:cNvSpPr>
          <p:nvPr/>
        </p:nvSpPr>
        <p:spPr bwMode="white">
          <a:xfrm>
            <a:off x="9478339" y="2362455"/>
            <a:ext cx="2370757" cy="3828618"/>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000"/>
              <a:buFont typeface="Arial"/>
              <a:buNone/>
            </a:pPr>
            <a:r>
              <a:rPr lang="en-US" sz="1000" b="1" i="0" u="none" dirty="0">
                <a:solidFill>
                  <a:srgbClr val="3D4543"/>
                </a:solidFill>
                <a:latin typeface="Open Sans"/>
                <a:ea typeface="Open Sans"/>
                <a:cs typeface="Open Sans"/>
                <a:sym typeface="Open Sans"/>
              </a:rPr>
              <a:t>Reasons for Drinking / Not Drinking</a:t>
            </a:r>
            <a:endParaRPr lang="en-US" sz="1400" b="0" i="0" u="none" dirty="0">
              <a:solidFill>
                <a:srgbClr val="3D4543"/>
              </a:solidFill>
              <a:latin typeface="Open Sans"/>
              <a:ea typeface="Open Sans"/>
              <a:cs typeface="Open Sans"/>
              <a:sym typeface="Open Sans"/>
            </a:endParaRPr>
          </a:p>
          <a:p>
            <a:pPr>
              <a:lnSpc>
                <a:spcPct val="175000"/>
              </a:lnSpc>
              <a:spcBef>
                <a:spcPts val="800"/>
              </a:spcBef>
              <a:buClr>
                <a:schemeClr val="tx1"/>
              </a:buClr>
              <a:buSzPts val="800"/>
            </a:pPr>
            <a:r>
              <a:rPr lang="en-US" sz="900" b="0" i="0" u="none" dirty="0">
                <a:solidFill>
                  <a:srgbClr val="3D4543"/>
                </a:solidFill>
                <a:latin typeface="Open Sans"/>
                <a:ea typeface="Open Sans"/>
                <a:cs typeface="Open Sans"/>
                <a:sym typeface="Open Sans"/>
              </a:rPr>
              <a:t>At Georgia Institute of Technology, the top reason students choose to drink is “</a:t>
            </a:r>
            <a:r>
              <a:rPr lang="en-US" sz="900" dirty="0">
                <a:solidFill>
                  <a:srgbClr val="3D4543"/>
                </a:solidFill>
                <a:latin typeface="Open Sans"/>
                <a:ea typeface="Open Sans"/>
                <a:cs typeface="Open Sans"/>
                <a:sym typeface="Open Sans"/>
              </a:rPr>
              <a:t>To have a good time with friends</a:t>
            </a:r>
            <a:r>
              <a:rPr lang="en-US" sz="900" b="0" i="0" u="none" dirty="0">
                <a:solidFill>
                  <a:srgbClr val="3D4543"/>
                </a:solidFill>
                <a:latin typeface="Open Sans"/>
                <a:ea typeface="Open Sans"/>
                <a:cs typeface="Open Sans"/>
                <a:sym typeface="Open Sans"/>
              </a:rPr>
              <a:t>” (68% of drinkers). Among nondrinkers, 74% say they don’t drink because “</a:t>
            </a:r>
            <a:r>
              <a:rPr lang="en-US" sz="900" dirty="0">
                <a:solidFill>
                  <a:srgbClr val="3D4543"/>
                </a:solidFill>
                <a:latin typeface="Open Sans"/>
                <a:ea typeface="Open Sans"/>
                <a:cs typeface="Open Sans"/>
                <a:sym typeface="Open Sans"/>
              </a:rPr>
              <a:t>I am going to drive</a:t>
            </a:r>
            <a:r>
              <a:rPr lang="en-US" sz="900" b="0" i="0" u="none" dirty="0">
                <a:solidFill>
                  <a:srgbClr val="3D4543"/>
                </a:solidFill>
                <a:latin typeface="Open Sans"/>
                <a:ea typeface="Open Sans"/>
                <a:cs typeface="Open Sans"/>
                <a:sym typeface="Open Sans"/>
              </a:rPr>
              <a:t>” -- 82% of drinkers cite the same reason when they choose not to drink.</a:t>
            </a:r>
            <a:endParaRPr lang="en-US" sz="1600" b="0" i="0" u="none" dirty="0">
              <a:solidFill>
                <a:srgbClr val="3D4543"/>
              </a:solidFill>
              <a:latin typeface="Open Sans"/>
              <a:ea typeface="Open Sans"/>
              <a:cs typeface="Open Sans"/>
              <a:sym typeface="Open Sans"/>
            </a:endParaRPr>
          </a:p>
          <a:p>
            <a:pPr marL="0" indent="0" algn="l" rtl="0">
              <a:lnSpc>
                <a:spcPct val="175000"/>
              </a:lnSpc>
              <a:spcBef>
                <a:spcPts val="800"/>
              </a:spcBef>
              <a:spcAft>
                <a:spcPts val="0"/>
              </a:spcAft>
              <a:buClr>
                <a:schemeClr val="tx1"/>
              </a:buClr>
              <a:buSzPts val="800"/>
              <a:buFont typeface="Arial"/>
              <a:buNone/>
            </a:pPr>
            <a:r>
              <a:rPr lang="en-US" sz="900" b="0" i="0" u="none" dirty="0">
                <a:solidFill>
                  <a:srgbClr val="3D4543"/>
                </a:solidFill>
                <a:latin typeface="Open Sans"/>
                <a:ea typeface="Open Sans"/>
                <a:cs typeface="Open Sans"/>
                <a:sym typeface="Open Sans"/>
              </a:rPr>
              <a:t>Your </a:t>
            </a:r>
            <a:r>
              <a:rPr lang="en-US" sz="900" b="0" i="1" u="none" dirty="0">
                <a:solidFill>
                  <a:srgbClr val="3D4543"/>
                </a:solidFill>
                <a:latin typeface="Open Sans"/>
                <a:ea typeface="Open Sans"/>
                <a:cs typeface="Open Sans"/>
                <a:sym typeface="Open Sans"/>
              </a:rPr>
              <a:t>AlcoholEdu for College</a:t>
            </a:r>
            <a:r>
              <a:rPr lang="en-US" sz="900" b="0" i="0" u="none" dirty="0">
                <a:solidFill>
                  <a:srgbClr val="3D4543"/>
                </a:solidFill>
                <a:latin typeface="Open Sans"/>
                <a:ea typeface="Open Sans"/>
                <a:cs typeface="Open Sans"/>
                <a:sym typeface="Open Sans"/>
              </a:rPr>
              <a:t> Impact Report includes detailed information about when, where, and why your students drink — and why they don’t. This data can be invaluable in guiding your prevention programming for maximum impact.</a:t>
            </a:r>
            <a:endParaRPr sz="1600" b="0" i="0" u="none" dirty="0">
              <a:solidFill>
                <a:srgbClr val="3D4543"/>
              </a:solidFill>
              <a:latin typeface="Open Sans"/>
              <a:ea typeface="Open Sans"/>
              <a:cs typeface="Open Sans"/>
              <a:sym typeface="Open Sans"/>
            </a:endParaRPr>
          </a:p>
        </p:txBody>
      </p:sp>
      <p:grpSp>
        <p:nvGrpSpPr>
          <p:cNvPr id="237" name="Google Shape;237;p5"/>
          <p:cNvGrpSpPr>
            <a:grpSpLocks/>
          </p:cNvGrpSpPr>
          <p:nvPr/>
        </p:nvGrpSpPr>
        <p:grpSpPr bwMode="white">
          <a:xfrm>
            <a:off x="6444466" y="699910"/>
            <a:ext cx="1371600" cy="1371600"/>
            <a:chOff x="6759574" y="685800"/>
            <a:chExt cx="1371600" cy="1371600"/>
          </a:xfrm>
        </p:grpSpPr>
        <p:sp>
          <p:nvSpPr>
            <p:cNvPr id="238" name="Google Shape;238;p5"/>
            <p:cNvSpPr>
              <a:spLocks/>
            </p:cNvSpPr>
            <p:nvPr/>
          </p:nvSpPr>
          <p:spPr bwMode="white">
            <a:xfrm>
              <a:off x="6759574" y="685800"/>
              <a:ext cx="1371600" cy="1371600"/>
            </a:xfrm>
            <a:prstGeom prst="ellipse">
              <a:avLst/>
            </a:prstGeom>
            <a:solidFill>
              <a:schemeClr val="accent1">
                <a:lumMod val="75000"/>
              </a:schemeClr>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
          <p:nvSpPr>
            <p:cNvPr id="239" name="Google Shape;239;p5"/>
            <p:cNvSpPr>
              <a:spLocks/>
            </p:cNvSpPr>
            <p:nvPr/>
          </p:nvSpPr>
          <p:spPr bwMode="white">
            <a:xfrm>
              <a:off x="7177343" y="971128"/>
              <a:ext cx="536063" cy="800944"/>
            </a:xfrm>
            <a:custGeom>
              <a:avLst/>
              <a:gdLst/>
              <a:ahLst/>
              <a:cxnLst/>
              <a:rect l="l" t="t" r="r" b="b"/>
              <a:pathLst>
                <a:path w="135031" h="201752">
                  <a:moveTo>
                    <a:pt x="97898" y="115849"/>
                  </a:moveTo>
                  <a:lnTo>
                    <a:pt x="86142" y="115849"/>
                  </a:lnTo>
                  <a:lnTo>
                    <a:pt x="86142" y="101234"/>
                  </a:lnTo>
                  <a:cubicBezTo>
                    <a:pt x="95833" y="95833"/>
                    <a:pt x="103140" y="86460"/>
                    <a:pt x="105365" y="75022"/>
                  </a:cubicBezTo>
                  <a:cubicBezTo>
                    <a:pt x="110925" y="74387"/>
                    <a:pt x="115372" y="69621"/>
                    <a:pt x="115372" y="63743"/>
                  </a:cubicBezTo>
                  <a:lnTo>
                    <a:pt x="115372" y="51511"/>
                  </a:lnTo>
                  <a:cubicBezTo>
                    <a:pt x="115372" y="45951"/>
                    <a:pt x="111401" y="41344"/>
                    <a:pt x="106159" y="40390"/>
                  </a:cubicBezTo>
                  <a:lnTo>
                    <a:pt x="106159" y="38643"/>
                  </a:lnTo>
                  <a:cubicBezTo>
                    <a:pt x="106159" y="17356"/>
                    <a:pt x="88843" y="199"/>
                    <a:pt x="67714" y="199"/>
                  </a:cubicBezTo>
                  <a:cubicBezTo>
                    <a:pt x="46427" y="199"/>
                    <a:pt x="29270" y="17514"/>
                    <a:pt x="29270" y="38643"/>
                  </a:cubicBezTo>
                  <a:lnTo>
                    <a:pt x="29270" y="40232"/>
                  </a:lnTo>
                  <a:cubicBezTo>
                    <a:pt x="24028" y="41185"/>
                    <a:pt x="19898" y="45792"/>
                    <a:pt x="19898" y="51352"/>
                  </a:cubicBezTo>
                  <a:lnTo>
                    <a:pt x="19898" y="63584"/>
                  </a:lnTo>
                  <a:cubicBezTo>
                    <a:pt x="19898" y="69462"/>
                    <a:pt x="24346" y="74228"/>
                    <a:pt x="29906" y="74863"/>
                  </a:cubicBezTo>
                  <a:cubicBezTo>
                    <a:pt x="32130" y="86142"/>
                    <a:pt x="39438" y="95674"/>
                    <a:pt x="49128" y="100916"/>
                  </a:cubicBezTo>
                  <a:lnTo>
                    <a:pt x="49128" y="115690"/>
                  </a:lnTo>
                  <a:lnTo>
                    <a:pt x="37372" y="115690"/>
                  </a:lnTo>
                  <a:cubicBezTo>
                    <a:pt x="16879" y="115690"/>
                    <a:pt x="199" y="132370"/>
                    <a:pt x="199" y="152864"/>
                  </a:cubicBezTo>
                  <a:lnTo>
                    <a:pt x="199" y="198933"/>
                  </a:lnTo>
                  <a:cubicBezTo>
                    <a:pt x="199" y="200680"/>
                    <a:pt x="1629" y="202110"/>
                    <a:pt x="3376" y="202110"/>
                  </a:cubicBezTo>
                  <a:lnTo>
                    <a:pt x="132212" y="202110"/>
                  </a:lnTo>
                  <a:cubicBezTo>
                    <a:pt x="133959" y="202110"/>
                    <a:pt x="135389" y="200680"/>
                    <a:pt x="135389" y="198933"/>
                  </a:cubicBezTo>
                  <a:lnTo>
                    <a:pt x="135389" y="152864"/>
                  </a:lnTo>
                  <a:cubicBezTo>
                    <a:pt x="135071" y="132529"/>
                    <a:pt x="118391" y="115849"/>
                    <a:pt x="97898" y="115849"/>
                  </a:cubicBezTo>
                  <a:close/>
                  <a:moveTo>
                    <a:pt x="67556" y="6712"/>
                  </a:moveTo>
                  <a:cubicBezTo>
                    <a:pt x="85348" y="6712"/>
                    <a:pt x="99645" y="21168"/>
                    <a:pt x="99645" y="38802"/>
                  </a:cubicBezTo>
                  <a:lnTo>
                    <a:pt x="99645" y="40390"/>
                  </a:lnTo>
                  <a:cubicBezTo>
                    <a:pt x="88684" y="38166"/>
                    <a:pt x="84871" y="22121"/>
                    <a:pt x="84713" y="21963"/>
                  </a:cubicBezTo>
                  <a:cubicBezTo>
                    <a:pt x="84395" y="20692"/>
                    <a:pt x="83442" y="19739"/>
                    <a:pt x="82171" y="19580"/>
                  </a:cubicBezTo>
                  <a:cubicBezTo>
                    <a:pt x="80900" y="19421"/>
                    <a:pt x="79629" y="19897"/>
                    <a:pt x="78994" y="21009"/>
                  </a:cubicBezTo>
                  <a:cubicBezTo>
                    <a:pt x="78835" y="21168"/>
                    <a:pt x="65649" y="41344"/>
                    <a:pt x="35307" y="40549"/>
                  </a:cubicBezTo>
                  <a:lnTo>
                    <a:pt x="35307" y="38802"/>
                  </a:lnTo>
                  <a:cubicBezTo>
                    <a:pt x="35466" y="21168"/>
                    <a:pt x="49763" y="6712"/>
                    <a:pt x="67556" y="6712"/>
                  </a:cubicBezTo>
                  <a:close/>
                  <a:moveTo>
                    <a:pt x="35625" y="71368"/>
                  </a:moveTo>
                  <a:cubicBezTo>
                    <a:pt x="35466" y="70415"/>
                    <a:pt x="34989" y="69780"/>
                    <a:pt x="34354" y="69144"/>
                  </a:cubicBezTo>
                  <a:cubicBezTo>
                    <a:pt x="33877" y="68668"/>
                    <a:pt x="33083" y="68509"/>
                    <a:pt x="32447" y="68509"/>
                  </a:cubicBezTo>
                  <a:cubicBezTo>
                    <a:pt x="32289" y="68509"/>
                    <a:pt x="31971" y="68509"/>
                    <a:pt x="31812" y="68509"/>
                  </a:cubicBezTo>
                  <a:cubicBezTo>
                    <a:pt x="28794" y="69144"/>
                    <a:pt x="25934" y="66602"/>
                    <a:pt x="25934" y="63584"/>
                  </a:cubicBezTo>
                  <a:lnTo>
                    <a:pt x="25934" y="51352"/>
                  </a:lnTo>
                  <a:cubicBezTo>
                    <a:pt x="25934" y="48651"/>
                    <a:pt x="28158" y="46427"/>
                    <a:pt x="30859" y="46427"/>
                  </a:cubicBezTo>
                  <a:cubicBezTo>
                    <a:pt x="31176" y="46427"/>
                    <a:pt x="31335" y="46427"/>
                    <a:pt x="31653" y="46427"/>
                  </a:cubicBezTo>
                  <a:cubicBezTo>
                    <a:pt x="31971" y="46427"/>
                    <a:pt x="32289" y="46427"/>
                    <a:pt x="32447" y="46427"/>
                  </a:cubicBezTo>
                  <a:cubicBezTo>
                    <a:pt x="32765" y="46586"/>
                    <a:pt x="33083" y="46586"/>
                    <a:pt x="33401" y="46586"/>
                  </a:cubicBezTo>
                  <a:cubicBezTo>
                    <a:pt x="34513" y="46586"/>
                    <a:pt x="35784" y="46586"/>
                    <a:pt x="36896" y="46586"/>
                  </a:cubicBezTo>
                  <a:cubicBezTo>
                    <a:pt x="60248" y="46586"/>
                    <a:pt x="74228" y="35466"/>
                    <a:pt x="80423" y="28794"/>
                  </a:cubicBezTo>
                  <a:cubicBezTo>
                    <a:pt x="83124" y="35307"/>
                    <a:pt x="88684" y="44997"/>
                    <a:pt x="99486" y="46427"/>
                  </a:cubicBezTo>
                  <a:cubicBezTo>
                    <a:pt x="100281" y="46586"/>
                    <a:pt x="100916" y="46427"/>
                    <a:pt x="101552" y="45951"/>
                  </a:cubicBezTo>
                  <a:cubicBezTo>
                    <a:pt x="102028" y="46109"/>
                    <a:pt x="102664" y="46268"/>
                    <a:pt x="103299" y="46268"/>
                  </a:cubicBezTo>
                  <a:cubicBezTo>
                    <a:pt x="103458" y="46268"/>
                    <a:pt x="103776" y="46268"/>
                    <a:pt x="103935" y="46268"/>
                  </a:cubicBezTo>
                  <a:cubicBezTo>
                    <a:pt x="106635" y="46268"/>
                    <a:pt x="108859" y="48492"/>
                    <a:pt x="108859" y="51193"/>
                  </a:cubicBezTo>
                  <a:lnTo>
                    <a:pt x="108859" y="63425"/>
                  </a:lnTo>
                  <a:cubicBezTo>
                    <a:pt x="108859" y="66126"/>
                    <a:pt x="106635" y="68350"/>
                    <a:pt x="103935" y="68350"/>
                  </a:cubicBezTo>
                  <a:cubicBezTo>
                    <a:pt x="103617" y="68350"/>
                    <a:pt x="103458" y="68350"/>
                    <a:pt x="103140" y="68350"/>
                  </a:cubicBezTo>
                  <a:cubicBezTo>
                    <a:pt x="102346" y="68191"/>
                    <a:pt x="101393" y="68350"/>
                    <a:pt x="100757" y="68985"/>
                  </a:cubicBezTo>
                  <a:cubicBezTo>
                    <a:pt x="100122" y="69462"/>
                    <a:pt x="99645" y="70256"/>
                    <a:pt x="99486" y="71209"/>
                  </a:cubicBezTo>
                  <a:cubicBezTo>
                    <a:pt x="97580" y="87254"/>
                    <a:pt x="83759" y="99486"/>
                    <a:pt x="67556" y="99486"/>
                  </a:cubicBezTo>
                  <a:cubicBezTo>
                    <a:pt x="51352" y="99645"/>
                    <a:pt x="37690" y="87572"/>
                    <a:pt x="35625" y="71368"/>
                  </a:cubicBezTo>
                  <a:close/>
                  <a:moveTo>
                    <a:pt x="128717" y="196074"/>
                  </a:moveTo>
                  <a:lnTo>
                    <a:pt x="6235" y="196074"/>
                  </a:lnTo>
                  <a:lnTo>
                    <a:pt x="6235" y="153181"/>
                  </a:lnTo>
                  <a:cubicBezTo>
                    <a:pt x="6235" y="136183"/>
                    <a:pt x="20056" y="122362"/>
                    <a:pt x="37055" y="122362"/>
                  </a:cubicBezTo>
                  <a:lnTo>
                    <a:pt x="51987" y="122362"/>
                  </a:lnTo>
                  <a:cubicBezTo>
                    <a:pt x="53735" y="122362"/>
                    <a:pt x="55165" y="120933"/>
                    <a:pt x="55165" y="119185"/>
                  </a:cubicBezTo>
                  <a:lnTo>
                    <a:pt x="55165" y="104093"/>
                  </a:lnTo>
                  <a:cubicBezTo>
                    <a:pt x="58977" y="105364"/>
                    <a:pt x="63108" y="106159"/>
                    <a:pt x="67397" y="106159"/>
                  </a:cubicBezTo>
                  <a:cubicBezTo>
                    <a:pt x="71686" y="106159"/>
                    <a:pt x="75657" y="105364"/>
                    <a:pt x="79470" y="104093"/>
                  </a:cubicBezTo>
                  <a:lnTo>
                    <a:pt x="79470" y="119185"/>
                  </a:lnTo>
                  <a:cubicBezTo>
                    <a:pt x="79470" y="120933"/>
                    <a:pt x="80900" y="122362"/>
                    <a:pt x="82647" y="122362"/>
                  </a:cubicBezTo>
                  <a:lnTo>
                    <a:pt x="97580" y="122362"/>
                  </a:lnTo>
                  <a:cubicBezTo>
                    <a:pt x="114578" y="122362"/>
                    <a:pt x="128399" y="136183"/>
                    <a:pt x="128399" y="153181"/>
                  </a:cubicBezTo>
                  <a:lnTo>
                    <a:pt x="128399" y="196074"/>
                  </a:lnTo>
                  <a:close/>
                  <a:moveTo>
                    <a:pt x="72957" y="89319"/>
                  </a:moveTo>
                  <a:lnTo>
                    <a:pt x="62154" y="89319"/>
                  </a:lnTo>
                  <a:cubicBezTo>
                    <a:pt x="60407" y="89319"/>
                    <a:pt x="58977" y="87890"/>
                    <a:pt x="58977" y="86142"/>
                  </a:cubicBezTo>
                  <a:cubicBezTo>
                    <a:pt x="58977" y="84395"/>
                    <a:pt x="60407" y="82965"/>
                    <a:pt x="62154" y="82965"/>
                  </a:cubicBezTo>
                  <a:lnTo>
                    <a:pt x="72957" y="82965"/>
                  </a:lnTo>
                  <a:cubicBezTo>
                    <a:pt x="74704" y="82965"/>
                    <a:pt x="76134" y="84395"/>
                    <a:pt x="76134" y="86142"/>
                  </a:cubicBezTo>
                  <a:cubicBezTo>
                    <a:pt x="76134" y="87890"/>
                    <a:pt x="74704" y="89319"/>
                    <a:pt x="72957" y="89319"/>
                  </a:cubicBezTo>
                  <a:close/>
                  <a:moveTo>
                    <a:pt x="79947" y="130941"/>
                  </a:moveTo>
                  <a:cubicBezTo>
                    <a:pt x="75181" y="130941"/>
                    <a:pt x="70733" y="133006"/>
                    <a:pt x="67556" y="136660"/>
                  </a:cubicBezTo>
                  <a:cubicBezTo>
                    <a:pt x="64379" y="133006"/>
                    <a:pt x="59930" y="130941"/>
                    <a:pt x="55165" y="130941"/>
                  </a:cubicBezTo>
                  <a:cubicBezTo>
                    <a:pt x="45633" y="130941"/>
                    <a:pt x="38008" y="139360"/>
                    <a:pt x="38008" y="149527"/>
                  </a:cubicBezTo>
                  <a:cubicBezTo>
                    <a:pt x="38008" y="154452"/>
                    <a:pt x="39755" y="159059"/>
                    <a:pt x="42932" y="162554"/>
                  </a:cubicBezTo>
                  <a:cubicBezTo>
                    <a:pt x="45474" y="165414"/>
                    <a:pt x="64537" y="183206"/>
                    <a:pt x="65490" y="184000"/>
                  </a:cubicBezTo>
                  <a:cubicBezTo>
                    <a:pt x="66126" y="184636"/>
                    <a:pt x="66920" y="184794"/>
                    <a:pt x="67714" y="184794"/>
                  </a:cubicBezTo>
                  <a:cubicBezTo>
                    <a:pt x="68509" y="184794"/>
                    <a:pt x="69303" y="184477"/>
                    <a:pt x="69780" y="184000"/>
                  </a:cubicBezTo>
                  <a:cubicBezTo>
                    <a:pt x="71845" y="182094"/>
                    <a:pt x="90749" y="164778"/>
                    <a:pt x="93450" y="161283"/>
                  </a:cubicBezTo>
                  <a:cubicBezTo>
                    <a:pt x="95992" y="157947"/>
                    <a:pt x="97263" y="153817"/>
                    <a:pt x="97263" y="149527"/>
                  </a:cubicBezTo>
                  <a:cubicBezTo>
                    <a:pt x="97104" y="139360"/>
                    <a:pt x="89320" y="130941"/>
                    <a:pt x="79947" y="130941"/>
                  </a:cubicBezTo>
                  <a:close/>
                  <a:moveTo>
                    <a:pt x="88208" y="157470"/>
                  </a:moveTo>
                  <a:cubicBezTo>
                    <a:pt x="86619" y="159536"/>
                    <a:pt x="75499" y="170020"/>
                    <a:pt x="67556" y="177328"/>
                  </a:cubicBezTo>
                  <a:cubicBezTo>
                    <a:pt x="61042" y="171291"/>
                    <a:pt x="49445" y="160330"/>
                    <a:pt x="47539" y="158265"/>
                  </a:cubicBezTo>
                  <a:cubicBezTo>
                    <a:pt x="45474" y="155882"/>
                    <a:pt x="44203" y="152864"/>
                    <a:pt x="44203" y="149527"/>
                  </a:cubicBezTo>
                  <a:cubicBezTo>
                    <a:pt x="44203" y="142696"/>
                    <a:pt x="49128" y="137295"/>
                    <a:pt x="55006" y="137295"/>
                  </a:cubicBezTo>
                  <a:cubicBezTo>
                    <a:pt x="58977" y="137295"/>
                    <a:pt x="62631" y="139678"/>
                    <a:pt x="64537" y="143650"/>
                  </a:cubicBezTo>
                  <a:cubicBezTo>
                    <a:pt x="65014" y="144762"/>
                    <a:pt x="66126" y="145397"/>
                    <a:pt x="67397" y="145397"/>
                  </a:cubicBezTo>
                  <a:cubicBezTo>
                    <a:pt x="68668" y="145397"/>
                    <a:pt x="69780" y="144762"/>
                    <a:pt x="70256" y="143650"/>
                  </a:cubicBezTo>
                  <a:cubicBezTo>
                    <a:pt x="72163" y="139678"/>
                    <a:pt x="75816" y="137295"/>
                    <a:pt x="79788" y="137295"/>
                  </a:cubicBezTo>
                  <a:cubicBezTo>
                    <a:pt x="85825" y="137295"/>
                    <a:pt x="90590" y="142855"/>
                    <a:pt x="90590" y="149527"/>
                  </a:cubicBezTo>
                  <a:cubicBezTo>
                    <a:pt x="90749" y="152546"/>
                    <a:pt x="89796" y="155246"/>
                    <a:pt x="88208" y="157470"/>
                  </a:cubicBezTo>
                  <a:close/>
                </a:path>
              </a:pathLst>
            </a:custGeom>
            <a:solidFill>
              <a:schemeClr val="bg1"/>
            </a:solidFill>
            <a:ln>
              <a:noFill/>
              <a:headEnd type="none"/>
              <a:tailEnd type="none"/>
            </a:ln>
          </p:spPr>
          <p:txBody>
            <a:bodyPr wrap="square" lIns="91425" tIns="45700" rIns="91425" bIns="45700" anchor="ctr">
              <a:noAutofit/>
            </a:bodyPr>
            <a:lstStyle/>
            <a:p>
              <a:pPr marL="0" indent="0" algn="l" rtl="0">
                <a:lnSpc>
                  <a:spcPct val="100000"/>
                </a:lnSpc>
                <a:spcBef>
                  <a:spcPts val="0"/>
                </a:spcBef>
                <a:spcAft>
                  <a:spcPts val="0"/>
                </a:spcAft>
                <a:buClr>
                  <a:srgbClr val="000000"/>
                </a:buClr>
                <a:buSzPts val="1800"/>
                <a:buFont typeface="Arial"/>
                <a:buNone/>
              </a:pPr>
              <a:endParaRPr sz="1800" b="0" i="0" u="none" dirty="0">
                <a:solidFill>
                  <a:schemeClr val="tx1"/>
                </a:solidFill>
                <a:latin typeface="Open Sans Light"/>
                <a:ea typeface="Open Sans Light"/>
                <a:cs typeface="Open Sans Light"/>
                <a:sym typeface="Open Sans Light"/>
              </a:endParaRPr>
            </a:p>
          </p:txBody>
        </p:sp>
      </p:grpSp>
      <p:grpSp>
        <p:nvGrpSpPr>
          <p:cNvPr id="240" name="Google Shape;240;p5"/>
          <p:cNvGrpSpPr>
            <a:grpSpLocks/>
          </p:cNvGrpSpPr>
          <p:nvPr/>
        </p:nvGrpSpPr>
        <p:grpSpPr bwMode="white">
          <a:xfrm>
            <a:off x="3179462" y="725309"/>
            <a:ext cx="1371600" cy="1371600"/>
            <a:chOff x="4052358" y="685800"/>
            <a:chExt cx="1371600" cy="1371600"/>
          </a:xfrm>
        </p:grpSpPr>
        <p:sp>
          <p:nvSpPr>
            <p:cNvPr id="241" name="Google Shape;241;p5"/>
            <p:cNvSpPr>
              <a:spLocks/>
            </p:cNvSpPr>
            <p:nvPr/>
          </p:nvSpPr>
          <p:spPr bwMode="white">
            <a:xfrm>
              <a:off x="4052358" y="685800"/>
              <a:ext cx="1371600" cy="1371600"/>
            </a:xfrm>
            <a:prstGeom prst="ellipse">
              <a:avLst/>
            </a:prstGeom>
            <a:solidFill>
              <a:schemeClr val="tx2">
                <a:lumMod val="50000"/>
              </a:schemeClr>
            </a:solidFill>
            <a:ln w="9525" cap="flat">
              <a:solidFill>
                <a:schemeClr val="bg2">
                  <a:lumMod val="50000"/>
                  <a:lumOff val="50000"/>
                </a:schemeClr>
              </a:solidFill>
              <a:prstDash val="solid"/>
              <a:round/>
              <a:headEnd type="none" w="sm" len="sm"/>
              <a:tailEnd type="none" w="sm" len="sm"/>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sp>
          <p:nvSpPr>
            <p:cNvPr id="242" name="Google Shape;242;p5"/>
            <p:cNvSpPr>
              <a:spLocks/>
            </p:cNvSpPr>
            <p:nvPr/>
          </p:nvSpPr>
          <p:spPr bwMode="white">
            <a:xfrm>
              <a:off x="4417191" y="971128"/>
              <a:ext cx="641934" cy="800944"/>
            </a:xfrm>
            <a:custGeom>
              <a:avLst/>
              <a:gdLst/>
              <a:ahLst/>
              <a:cxnLst/>
              <a:rect l="l" t="t" r="r" b="b"/>
              <a:pathLst>
                <a:path w="173157" h="216050">
                  <a:moveTo>
                    <a:pt x="173356" y="43409"/>
                  </a:moveTo>
                  <a:lnTo>
                    <a:pt x="160648" y="24345"/>
                  </a:lnTo>
                  <a:lnTo>
                    <a:pt x="173356" y="5441"/>
                  </a:lnTo>
                  <a:cubicBezTo>
                    <a:pt x="173992" y="4488"/>
                    <a:pt x="173992" y="3217"/>
                    <a:pt x="173515" y="2105"/>
                  </a:cubicBezTo>
                  <a:cubicBezTo>
                    <a:pt x="173039" y="993"/>
                    <a:pt x="171927" y="358"/>
                    <a:pt x="170656" y="358"/>
                  </a:cubicBezTo>
                  <a:lnTo>
                    <a:pt x="112354" y="358"/>
                  </a:lnTo>
                  <a:cubicBezTo>
                    <a:pt x="112195" y="358"/>
                    <a:pt x="112036" y="358"/>
                    <a:pt x="111719" y="358"/>
                  </a:cubicBezTo>
                  <a:cubicBezTo>
                    <a:pt x="111401" y="199"/>
                    <a:pt x="110924" y="199"/>
                    <a:pt x="110607" y="199"/>
                  </a:cubicBezTo>
                  <a:cubicBezTo>
                    <a:pt x="108859" y="199"/>
                    <a:pt x="107429" y="1628"/>
                    <a:pt x="107429" y="3376"/>
                  </a:cubicBezTo>
                  <a:lnTo>
                    <a:pt x="107429" y="95197"/>
                  </a:lnTo>
                  <a:lnTo>
                    <a:pt x="89796" y="74228"/>
                  </a:lnTo>
                  <a:cubicBezTo>
                    <a:pt x="89796" y="74228"/>
                    <a:pt x="89796" y="74228"/>
                    <a:pt x="89796" y="74228"/>
                  </a:cubicBezTo>
                  <a:cubicBezTo>
                    <a:pt x="89796" y="74228"/>
                    <a:pt x="89796" y="74228"/>
                    <a:pt x="89796" y="74228"/>
                  </a:cubicBezTo>
                  <a:cubicBezTo>
                    <a:pt x="86142" y="69780"/>
                    <a:pt x="80741" y="67238"/>
                    <a:pt x="75022" y="67238"/>
                  </a:cubicBezTo>
                  <a:lnTo>
                    <a:pt x="71209" y="67238"/>
                  </a:lnTo>
                  <a:lnTo>
                    <a:pt x="71209" y="62631"/>
                  </a:lnTo>
                  <a:cubicBezTo>
                    <a:pt x="71209" y="62472"/>
                    <a:pt x="71209" y="62313"/>
                    <a:pt x="71209" y="61995"/>
                  </a:cubicBezTo>
                  <a:cubicBezTo>
                    <a:pt x="77723" y="58659"/>
                    <a:pt x="82171" y="51987"/>
                    <a:pt x="82171" y="44203"/>
                  </a:cubicBezTo>
                  <a:lnTo>
                    <a:pt x="82171" y="31653"/>
                  </a:lnTo>
                  <a:cubicBezTo>
                    <a:pt x="82171" y="20692"/>
                    <a:pt x="73274" y="11637"/>
                    <a:pt x="62154" y="11637"/>
                  </a:cubicBezTo>
                  <a:lnTo>
                    <a:pt x="61201" y="11637"/>
                  </a:lnTo>
                  <a:cubicBezTo>
                    <a:pt x="56276" y="11637"/>
                    <a:pt x="51669" y="13543"/>
                    <a:pt x="48175" y="16561"/>
                  </a:cubicBezTo>
                  <a:cubicBezTo>
                    <a:pt x="44521" y="13384"/>
                    <a:pt x="39914" y="11637"/>
                    <a:pt x="35148" y="11637"/>
                  </a:cubicBezTo>
                  <a:lnTo>
                    <a:pt x="34195" y="11637"/>
                  </a:lnTo>
                  <a:cubicBezTo>
                    <a:pt x="23233" y="11637"/>
                    <a:pt x="14178" y="20533"/>
                    <a:pt x="14178" y="31653"/>
                  </a:cubicBezTo>
                  <a:lnTo>
                    <a:pt x="14178" y="44203"/>
                  </a:lnTo>
                  <a:cubicBezTo>
                    <a:pt x="14178" y="51352"/>
                    <a:pt x="17991" y="57547"/>
                    <a:pt x="23551" y="61201"/>
                  </a:cubicBezTo>
                  <a:cubicBezTo>
                    <a:pt x="23233" y="61678"/>
                    <a:pt x="23075" y="62313"/>
                    <a:pt x="23075" y="62790"/>
                  </a:cubicBezTo>
                  <a:lnTo>
                    <a:pt x="23075" y="67555"/>
                  </a:lnTo>
                  <a:lnTo>
                    <a:pt x="19262" y="67555"/>
                  </a:lnTo>
                  <a:cubicBezTo>
                    <a:pt x="8777" y="67555"/>
                    <a:pt x="199" y="75499"/>
                    <a:pt x="199" y="85348"/>
                  </a:cubicBezTo>
                  <a:lnTo>
                    <a:pt x="2105" y="149845"/>
                  </a:lnTo>
                  <a:cubicBezTo>
                    <a:pt x="2105" y="151593"/>
                    <a:pt x="3535" y="152864"/>
                    <a:pt x="5282" y="152864"/>
                  </a:cubicBezTo>
                  <a:lnTo>
                    <a:pt x="14655" y="152864"/>
                  </a:lnTo>
                  <a:lnTo>
                    <a:pt x="14655" y="212595"/>
                  </a:lnTo>
                  <a:cubicBezTo>
                    <a:pt x="14655" y="214342"/>
                    <a:pt x="16085" y="215772"/>
                    <a:pt x="17832" y="215772"/>
                  </a:cubicBezTo>
                  <a:lnTo>
                    <a:pt x="50240" y="215772"/>
                  </a:lnTo>
                  <a:cubicBezTo>
                    <a:pt x="50558" y="215772"/>
                    <a:pt x="51034" y="215772"/>
                    <a:pt x="51352" y="215613"/>
                  </a:cubicBezTo>
                  <a:lnTo>
                    <a:pt x="76611" y="215613"/>
                  </a:lnTo>
                  <a:lnTo>
                    <a:pt x="109495" y="215613"/>
                  </a:lnTo>
                  <a:cubicBezTo>
                    <a:pt x="109812" y="215772"/>
                    <a:pt x="110289" y="215931"/>
                    <a:pt x="110766" y="215931"/>
                  </a:cubicBezTo>
                  <a:cubicBezTo>
                    <a:pt x="111242" y="215931"/>
                    <a:pt x="111719" y="215772"/>
                    <a:pt x="112036" y="215613"/>
                  </a:cubicBezTo>
                  <a:lnTo>
                    <a:pt x="133641" y="215613"/>
                  </a:lnTo>
                  <a:cubicBezTo>
                    <a:pt x="135389" y="215613"/>
                    <a:pt x="136819" y="214184"/>
                    <a:pt x="136819" y="212436"/>
                  </a:cubicBezTo>
                  <a:cubicBezTo>
                    <a:pt x="136819" y="210689"/>
                    <a:pt x="135389" y="209259"/>
                    <a:pt x="133641" y="209259"/>
                  </a:cubicBezTo>
                  <a:lnTo>
                    <a:pt x="113943" y="209259"/>
                  </a:lnTo>
                  <a:lnTo>
                    <a:pt x="113943" y="129988"/>
                  </a:lnTo>
                  <a:lnTo>
                    <a:pt x="118867" y="133641"/>
                  </a:lnTo>
                  <a:cubicBezTo>
                    <a:pt x="119503" y="134118"/>
                    <a:pt x="120138" y="134277"/>
                    <a:pt x="120774" y="134277"/>
                  </a:cubicBezTo>
                  <a:cubicBezTo>
                    <a:pt x="121568" y="134277"/>
                    <a:pt x="122521" y="133959"/>
                    <a:pt x="123157" y="133324"/>
                  </a:cubicBezTo>
                  <a:lnTo>
                    <a:pt x="129829" y="126175"/>
                  </a:lnTo>
                  <a:cubicBezTo>
                    <a:pt x="130941" y="125063"/>
                    <a:pt x="130941" y="123157"/>
                    <a:pt x="129988" y="122045"/>
                  </a:cubicBezTo>
                  <a:lnTo>
                    <a:pt x="114102" y="102981"/>
                  </a:lnTo>
                  <a:lnTo>
                    <a:pt x="114102" y="48333"/>
                  </a:lnTo>
                  <a:lnTo>
                    <a:pt x="170974" y="48333"/>
                  </a:lnTo>
                  <a:cubicBezTo>
                    <a:pt x="172086" y="48333"/>
                    <a:pt x="173198" y="47698"/>
                    <a:pt x="173833" y="46586"/>
                  </a:cubicBezTo>
                  <a:cubicBezTo>
                    <a:pt x="173992" y="45633"/>
                    <a:pt x="173992" y="44362"/>
                    <a:pt x="173356" y="43409"/>
                  </a:cubicBezTo>
                  <a:close/>
                  <a:moveTo>
                    <a:pt x="68032" y="73751"/>
                  </a:moveTo>
                  <a:lnTo>
                    <a:pt x="75022" y="73751"/>
                  </a:lnTo>
                  <a:cubicBezTo>
                    <a:pt x="78835" y="73751"/>
                    <a:pt x="82488" y="75499"/>
                    <a:pt x="85030" y="78358"/>
                  </a:cubicBezTo>
                  <a:cubicBezTo>
                    <a:pt x="85030" y="78358"/>
                    <a:pt x="85030" y="78358"/>
                    <a:pt x="85030" y="78358"/>
                  </a:cubicBezTo>
                  <a:lnTo>
                    <a:pt x="107429" y="105205"/>
                  </a:lnTo>
                  <a:lnTo>
                    <a:pt x="107429" y="117438"/>
                  </a:lnTo>
                  <a:lnTo>
                    <a:pt x="92020" y="106000"/>
                  </a:lnTo>
                  <a:cubicBezTo>
                    <a:pt x="92020" y="106000"/>
                    <a:pt x="92020" y="106000"/>
                    <a:pt x="92020" y="106000"/>
                  </a:cubicBezTo>
                  <a:cubicBezTo>
                    <a:pt x="91861" y="105841"/>
                    <a:pt x="91702" y="105841"/>
                    <a:pt x="91543" y="105682"/>
                  </a:cubicBezTo>
                  <a:cubicBezTo>
                    <a:pt x="91543" y="105682"/>
                    <a:pt x="91543" y="105682"/>
                    <a:pt x="91385" y="105682"/>
                  </a:cubicBezTo>
                  <a:cubicBezTo>
                    <a:pt x="91226" y="105682"/>
                    <a:pt x="91226" y="105523"/>
                    <a:pt x="91067" y="105523"/>
                  </a:cubicBezTo>
                  <a:cubicBezTo>
                    <a:pt x="90908" y="105523"/>
                    <a:pt x="90908" y="105523"/>
                    <a:pt x="90749" y="105364"/>
                  </a:cubicBezTo>
                  <a:cubicBezTo>
                    <a:pt x="90749" y="105364"/>
                    <a:pt x="90590" y="105364"/>
                    <a:pt x="90590" y="105364"/>
                  </a:cubicBezTo>
                  <a:cubicBezTo>
                    <a:pt x="90431" y="105364"/>
                    <a:pt x="90273" y="105364"/>
                    <a:pt x="90114" y="105364"/>
                  </a:cubicBezTo>
                  <a:cubicBezTo>
                    <a:pt x="90114" y="105364"/>
                    <a:pt x="90114" y="105364"/>
                    <a:pt x="90114" y="105364"/>
                  </a:cubicBezTo>
                  <a:cubicBezTo>
                    <a:pt x="89955" y="105364"/>
                    <a:pt x="89955" y="105364"/>
                    <a:pt x="89796" y="105364"/>
                  </a:cubicBezTo>
                  <a:cubicBezTo>
                    <a:pt x="89637" y="105364"/>
                    <a:pt x="89637" y="105364"/>
                    <a:pt x="89478" y="105364"/>
                  </a:cubicBezTo>
                  <a:cubicBezTo>
                    <a:pt x="89320" y="105364"/>
                    <a:pt x="89160" y="105364"/>
                    <a:pt x="89002" y="105523"/>
                  </a:cubicBezTo>
                  <a:cubicBezTo>
                    <a:pt x="89002" y="105523"/>
                    <a:pt x="89002" y="105523"/>
                    <a:pt x="89002" y="105523"/>
                  </a:cubicBezTo>
                  <a:cubicBezTo>
                    <a:pt x="87890" y="105841"/>
                    <a:pt x="87095" y="106794"/>
                    <a:pt x="86937" y="108065"/>
                  </a:cubicBezTo>
                  <a:cubicBezTo>
                    <a:pt x="86937" y="108224"/>
                    <a:pt x="86937" y="108383"/>
                    <a:pt x="86937" y="108383"/>
                  </a:cubicBezTo>
                  <a:cubicBezTo>
                    <a:pt x="86937" y="108383"/>
                    <a:pt x="86937" y="108383"/>
                    <a:pt x="86937" y="108383"/>
                  </a:cubicBezTo>
                  <a:lnTo>
                    <a:pt x="85824" y="146191"/>
                  </a:lnTo>
                  <a:lnTo>
                    <a:pt x="76452" y="146191"/>
                  </a:lnTo>
                  <a:cubicBezTo>
                    <a:pt x="74704" y="146191"/>
                    <a:pt x="73274" y="147621"/>
                    <a:pt x="73274" y="149369"/>
                  </a:cubicBezTo>
                  <a:lnTo>
                    <a:pt x="73274" y="209100"/>
                  </a:lnTo>
                  <a:lnTo>
                    <a:pt x="48333" y="209100"/>
                  </a:lnTo>
                  <a:lnTo>
                    <a:pt x="48333" y="149527"/>
                  </a:lnTo>
                  <a:cubicBezTo>
                    <a:pt x="48333" y="147780"/>
                    <a:pt x="46904" y="146350"/>
                    <a:pt x="45156" y="146350"/>
                  </a:cubicBezTo>
                  <a:lnTo>
                    <a:pt x="35783" y="146350"/>
                  </a:lnTo>
                  <a:lnTo>
                    <a:pt x="34036" y="85030"/>
                  </a:lnTo>
                  <a:cubicBezTo>
                    <a:pt x="34036" y="78835"/>
                    <a:pt x="39755" y="73751"/>
                    <a:pt x="46745" y="73751"/>
                  </a:cubicBezTo>
                  <a:lnTo>
                    <a:pt x="53735" y="73751"/>
                  </a:lnTo>
                  <a:cubicBezTo>
                    <a:pt x="55482" y="73751"/>
                    <a:pt x="56912" y="72321"/>
                    <a:pt x="56912" y="70574"/>
                  </a:cubicBezTo>
                  <a:lnTo>
                    <a:pt x="56912" y="63743"/>
                  </a:lnTo>
                  <a:cubicBezTo>
                    <a:pt x="58342" y="64061"/>
                    <a:pt x="59771" y="64219"/>
                    <a:pt x="61201" y="64219"/>
                  </a:cubicBezTo>
                  <a:lnTo>
                    <a:pt x="62154" y="64219"/>
                  </a:lnTo>
                  <a:cubicBezTo>
                    <a:pt x="63108" y="64219"/>
                    <a:pt x="63902" y="64061"/>
                    <a:pt x="64855" y="64061"/>
                  </a:cubicBezTo>
                  <a:lnTo>
                    <a:pt x="64855" y="70574"/>
                  </a:lnTo>
                  <a:cubicBezTo>
                    <a:pt x="64855" y="72321"/>
                    <a:pt x="66285" y="73751"/>
                    <a:pt x="68032" y="73751"/>
                  </a:cubicBezTo>
                  <a:close/>
                  <a:moveTo>
                    <a:pt x="61201" y="18150"/>
                  </a:moveTo>
                  <a:lnTo>
                    <a:pt x="62154" y="18150"/>
                  </a:lnTo>
                  <a:cubicBezTo>
                    <a:pt x="69621" y="18150"/>
                    <a:pt x="75816" y="24187"/>
                    <a:pt x="75816" y="31812"/>
                  </a:cubicBezTo>
                  <a:lnTo>
                    <a:pt x="75816" y="44362"/>
                  </a:lnTo>
                  <a:cubicBezTo>
                    <a:pt x="75816" y="51828"/>
                    <a:pt x="69780" y="58024"/>
                    <a:pt x="62154" y="58024"/>
                  </a:cubicBezTo>
                  <a:lnTo>
                    <a:pt x="61201" y="58024"/>
                  </a:lnTo>
                  <a:cubicBezTo>
                    <a:pt x="53735" y="58024"/>
                    <a:pt x="47539" y="51987"/>
                    <a:pt x="47539" y="44362"/>
                  </a:cubicBezTo>
                  <a:lnTo>
                    <a:pt x="47539" y="31812"/>
                  </a:lnTo>
                  <a:cubicBezTo>
                    <a:pt x="47539" y="24345"/>
                    <a:pt x="53735" y="18150"/>
                    <a:pt x="61201" y="18150"/>
                  </a:cubicBezTo>
                  <a:close/>
                  <a:moveTo>
                    <a:pt x="20533" y="31812"/>
                  </a:moveTo>
                  <a:cubicBezTo>
                    <a:pt x="20533" y="24345"/>
                    <a:pt x="26570" y="18150"/>
                    <a:pt x="34195" y="18150"/>
                  </a:cubicBezTo>
                  <a:lnTo>
                    <a:pt x="35148" y="18150"/>
                  </a:lnTo>
                  <a:cubicBezTo>
                    <a:pt x="38484" y="18150"/>
                    <a:pt x="41661" y="19421"/>
                    <a:pt x="44203" y="21645"/>
                  </a:cubicBezTo>
                  <a:cubicBezTo>
                    <a:pt x="42456" y="24663"/>
                    <a:pt x="41344" y="28158"/>
                    <a:pt x="41344" y="31812"/>
                  </a:cubicBezTo>
                  <a:lnTo>
                    <a:pt x="41344" y="44362"/>
                  </a:lnTo>
                  <a:cubicBezTo>
                    <a:pt x="41344" y="48016"/>
                    <a:pt x="42456" y="51511"/>
                    <a:pt x="44203" y="54529"/>
                  </a:cubicBezTo>
                  <a:cubicBezTo>
                    <a:pt x="41661" y="56753"/>
                    <a:pt x="38484" y="58024"/>
                    <a:pt x="35148" y="58024"/>
                  </a:cubicBezTo>
                  <a:lnTo>
                    <a:pt x="34195" y="58024"/>
                  </a:lnTo>
                  <a:cubicBezTo>
                    <a:pt x="26729" y="58024"/>
                    <a:pt x="20533" y="51987"/>
                    <a:pt x="20533" y="44362"/>
                  </a:cubicBezTo>
                  <a:lnTo>
                    <a:pt x="20533" y="31812"/>
                  </a:lnTo>
                  <a:close/>
                  <a:moveTo>
                    <a:pt x="17832" y="146668"/>
                  </a:moveTo>
                  <a:lnTo>
                    <a:pt x="8460" y="146668"/>
                  </a:lnTo>
                  <a:lnTo>
                    <a:pt x="6712" y="85348"/>
                  </a:lnTo>
                  <a:cubicBezTo>
                    <a:pt x="6712" y="79152"/>
                    <a:pt x="12431" y="74069"/>
                    <a:pt x="19421" y="74069"/>
                  </a:cubicBezTo>
                  <a:lnTo>
                    <a:pt x="26411" y="74069"/>
                  </a:lnTo>
                  <a:cubicBezTo>
                    <a:pt x="28158" y="74069"/>
                    <a:pt x="29588" y="72639"/>
                    <a:pt x="29588" y="70892"/>
                  </a:cubicBezTo>
                  <a:lnTo>
                    <a:pt x="29588" y="63743"/>
                  </a:lnTo>
                  <a:cubicBezTo>
                    <a:pt x="31018" y="64061"/>
                    <a:pt x="32606" y="64378"/>
                    <a:pt x="34195" y="64378"/>
                  </a:cubicBezTo>
                  <a:lnTo>
                    <a:pt x="35148" y="64378"/>
                  </a:lnTo>
                  <a:cubicBezTo>
                    <a:pt x="40073" y="64378"/>
                    <a:pt x="44680" y="62631"/>
                    <a:pt x="48175" y="59454"/>
                  </a:cubicBezTo>
                  <a:cubicBezTo>
                    <a:pt x="48969" y="60248"/>
                    <a:pt x="49922" y="60883"/>
                    <a:pt x="50875" y="61360"/>
                  </a:cubicBezTo>
                  <a:cubicBezTo>
                    <a:pt x="50716" y="61837"/>
                    <a:pt x="50558" y="62154"/>
                    <a:pt x="50558" y="62631"/>
                  </a:cubicBezTo>
                  <a:lnTo>
                    <a:pt x="50558" y="67397"/>
                  </a:lnTo>
                  <a:lnTo>
                    <a:pt x="46745" y="67397"/>
                  </a:lnTo>
                  <a:cubicBezTo>
                    <a:pt x="36260" y="67397"/>
                    <a:pt x="27682" y="75340"/>
                    <a:pt x="27682" y="85189"/>
                  </a:cubicBezTo>
                  <a:lnTo>
                    <a:pt x="29588" y="149686"/>
                  </a:lnTo>
                  <a:cubicBezTo>
                    <a:pt x="29588" y="151434"/>
                    <a:pt x="31018" y="152705"/>
                    <a:pt x="32765" y="152705"/>
                  </a:cubicBezTo>
                  <a:lnTo>
                    <a:pt x="42138" y="152705"/>
                  </a:lnTo>
                  <a:lnTo>
                    <a:pt x="42138" y="209418"/>
                  </a:lnTo>
                  <a:lnTo>
                    <a:pt x="21010" y="209418"/>
                  </a:lnTo>
                  <a:lnTo>
                    <a:pt x="21010" y="149686"/>
                  </a:lnTo>
                  <a:cubicBezTo>
                    <a:pt x="21010" y="148098"/>
                    <a:pt x="19580" y="146668"/>
                    <a:pt x="17832" y="146668"/>
                  </a:cubicBezTo>
                  <a:close/>
                  <a:moveTo>
                    <a:pt x="107429" y="209259"/>
                  </a:moveTo>
                  <a:lnTo>
                    <a:pt x="79629" y="209259"/>
                  </a:lnTo>
                  <a:lnTo>
                    <a:pt x="79629" y="152705"/>
                  </a:lnTo>
                  <a:lnTo>
                    <a:pt x="89002" y="152705"/>
                  </a:lnTo>
                  <a:cubicBezTo>
                    <a:pt x="90749" y="152705"/>
                    <a:pt x="92179" y="151275"/>
                    <a:pt x="92179" y="149686"/>
                  </a:cubicBezTo>
                  <a:lnTo>
                    <a:pt x="93291" y="114896"/>
                  </a:lnTo>
                  <a:lnTo>
                    <a:pt x="107588" y="125381"/>
                  </a:lnTo>
                  <a:lnTo>
                    <a:pt x="107588" y="209259"/>
                  </a:lnTo>
                  <a:close/>
                  <a:moveTo>
                    <a:pt x="122998" y="123792"/>
                  </a:moveTo>
                  <a:lnTo>
                    <a:pt x="120138" y="126810"/>
                  </a:lnTo>
                  <a:lnTo>
                    <a:pt x="113784" y="122045"/>
                  </a:lnTo>
                  <a:lnTo>
                    <a:pt x="113784" y="112672"/>
                  </a:lnTo>
                  <a:lnTo>
                    <a:pt x="122998" y="123792"/>
                  </a:lnTo>
                  <a:close/>
                  <a:moveTo>
                    <a:pt x="113784" y="41979"/>
                  </a:moveTo>
                  <a:lnTo>
                    <a:pt x="113784" y="6871"/>
                  </a:lnTo>
                  <a:lnTo>
                    <a:pt x="164619" y="6871"/>
                  </a:lnTo>
                  <a:lnTo>
                    <a:pt x="154134" y="22598"/>
                  </a:lnTo>
                  <a:cubicBezTo>
                    <a:pt x="153499" y="23710"/>
                    <a:pt x="153499" y="24981"/>
                    <a:pt x="154134" y="26093"/>
                  </a:cubicBezTo>
                  <a:lnTo>
                    <a:pt x="164619" y="41979"/>
                  </a:lnTo>
                  <a:lnTo>
                    <a:pt x="113784" y="41979"/>
                  </a:lnTo>
                  <a:close/>
                </a:path>
              </a:pathLst>
            </a:custGeom>
            <a:solidFill>
              <a:schemeClr val="bg1"/>
            </a:solidFill>
            <a:ln>
              <a:noFill/>
              <a:headEnd type="none"/>
              <a:tailEnd type="none"/>
            </a:ln>
          </p:spPr>
          <p:txBody>
            <a:bodyPr wrap="square" lIns="91425" tIns="45700" rIns="91425" bIns="45700" anchor="ctr">
              <a:noAutofit/>
            </a:bodyPr>
            <a:lstStyle/>
            <a:p>
              <a:pPr marL="0" indent="0" algn="l" rtl="0">
                <a:lnSpc>
                  <a:spcPct val="100000"/>
                </a:lnSpc>
                <a:spcBef>
                  <a:spcPts val="0"/>
                </a:spcBef>
                <a:spcAft>
                  <a:spcPts val="0"/>
                </a:spcAft>
                <a:buClr>
                  <a:srgbClr val="000000"/>
                </a:buClr>
                <a:buSzPts val="1800"/>
                <a:buFont typeface="Arial"/>
                <a:buNone/>
              </a:pPr>
              <a:endParaRPr sz="1800" b="0" i="0" u="none" dirty="0">
                <a:solidFill>
                  <a:schemeClr val="tx1"/>
                </a:solidFill>
                <a:latin typeface="Open Sans Light"/>
                <a:ea typeface="Open Sans Light"/>
                <a:cs typeface="Open Sans Light"/>
                <a:sym typeface="Open Sans Light"/>
              </a:endParaRPr>
            </a:p>
          </p:txBody>
        </p:sp>
      </p:grpSp>
      <p:grpSp>
        <p:nvGrpSpPr>
          <p:cNvPr id="6" name="Group 5"/>
          <p:cNvGrpSpPr>
            <a:grpSpLocks/>
          </p:cNvGrpSpPr>
          <p:nvPr/>
        </p:nvGrpSpPr>
        <p:grpSpPr bwMode="white">
          <a:xfrm>
            <a:off x="9921069" y="699910"/>
            <a:ext cx="1371600" cy="1371600"/>
            <a:chOff x="9921069" y="699910"/>
            <a:chExt cx="1371600" cy="1371600"/>
          </a:xfrm>
        </p:grpSpPr>
        <p:sp>
          <p:nvSpPr>
            <p:cNvPr id="244" name="Google Shape;244;p5"/>
            <p:cNvSpPr>
              <a:spLocks/>
            </p:cNvSpPr>
            <p:nvPr/>
          </p:nvSpPr>
          <p:spPr bwMode="white">
            <a:xfrm>
              <a:off x="9921069" y="699910"/>
              <a:ext cx="1371600" cy="1371600"/>
            </a:xfrm>
            <a:prstGeom prst="ellipse">
              <a:avLst/>
            </a:prstGeom>
            <a:solidFill>
              <a:srgbClr val="3CBFAE"/>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800"/>
                <a:buFont typeface="Arial"/>
                <a:buNone/>
              </a:pPr>
              <a:endParaRPr sz="1800" b="0" i="0" u="none" dirty="0">
                <a:solidFill>
                  <a:schemeClr val="bg1"/>
                </a:solidFill>
                <a:latin typeface="Open Sans Light"/>
                <a:ea typeface="Open Sans Light"/>
                <a:cs typeface="Open Sans Light"/>
                <a:sym typeface="Open Sans Light"/>
              </a:endParaRPr>
            </a:p>
          </p:txBody>
        </p:sp>
        <p:pic>
          <p:nvPicPr>
            <p:cNvPr id="3" name="Graphic 2" descr="Thumbs up sign outline"/>
            <p:cNvPicPr>
              <a:picLocks noChangeAspect="1"/>
            </p:cNvPicPr>
            <p:nvPr/>
          </p:nvPicPr>
          <p:blipFill>
            <a:blip r:embed="rId3">
              <a:lum/>
              <a:extLst>
                <a:ext uri="{96DAC541-7B7A-43D3-8B79-37D633B846F1}">
                  <asvg:svgBlip xmlns:asvg="http://schemas.microsoft.com/office/drawing/2016/SVG/main" r:embed="rId4"/>
                </a:ext>
              </a:extLst>
            </a:blip>
            <a:srcRect/>
            <a:stretch>
              <a:fillRect/>
            </a:stretch>
          </p:blipFill>
          <p:spPr bwMode="white">
            <a:xfrm>
              <a:off x="10591106" y="997451"/>
              <a:ext cx="640080" cy="640080"/>
            </a:xfrm>
            <a:prstGeom prst="rect">
              <a:avLst/>
            </a:prstGeom>
            <a:ln>
              <a:headEnd type="none"/>
              <a:tailEnd type="none"/>
            </a:ln>
          </p:spPr>
        </p:pic>
        <p:pic>
          <p:nvPicPr>
            <p:cNvPr id="5" name="Graphic 4" descr="Thumbs Down outline"/>
            <p:cNvPicPr>
              <a:picLocks noChangeAspect="1"/>
            </p:cNvPicPr>
            <p:nvPr/>
          </p:nvPicPr>
          <p:blipFill>
            <a:blip r:embed="rId5">
              <a:lum/>
              <a:extLst>
                <a:ext uri="{96DAC541-7B7A-43D3-8B79-37D633B846F1}">
                  <asvg:svgBlip xmlns:asvg="http://schemas.microsoft.com/office/drawing/2016/SVG/main" r:embed="rId6"/>
                </a:ext>
              </a:extLst>
            </a:blip>
            <a:srcRect/>
            <a:stretch>
              <a:fillRect/>
            </a:stretch>
          </p:blipFill>
          <p:spPr bwMode="white">
            <a:xfrm flipH="1">
              <a:off x="9947992" y="1142924"/>
              <a:ext cx="640080" cy="640080"/>
            </a:xfrm>
            <a:prstGeom prst="rect">
              <a:avLst/>
            </a:prstGeom>
            <a:ln>
              <a:headEnd type="none"/>
              <a:tailEnd type="none"/>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Google Shape;250;p6"/>
          <p:cNvSpPr>
            <a:spLocks noGrp="1"/>
          </p:cNvSpPr>
          <p:nvPr>
            <p:ph type="title"/>
          </p:nvPr>
        </p:nvSpPr>
        <p:spPr bwMode="white">
          <a:prstGeom prst="rect">
            <a:avLst/>
          </a:prstGeom>
          <a:noFill/>
          <a:ln>
            <a:noFill/>
            <a:headEnd type="none"/>
            <a:tailEnd type="none"/>
          </a:ln>
        </p:spPr>
        <p:txBody>
          <a:bodyPr wrap="square" lIns="0" tIns="0" rIns="0" bIns="0" anchor="ctr">
            <a:noAutofit/>
          </a:bodyPr>
          <a:lstStyle/>
          <a:p>
            <a:pPr marL="0" indent="0" algn="l" rtl="0">
              <a:lnSpc>
                <a:spcPct val="100000"/>
              </a:lnSpc>
              <a:spcBef>
                <a:spcPts val="0"/>
              </a:spcBef>
              <a:spcAft>
                <a:spcPts val="0"/>
              </a:spcAft>
              <a:buClr>
                <a:schemeClr val="bg1"/>
              </a:buClr>
              <a:buSzPts val="4000"/>
              <a:buFont typeface="Lato Black"/>
              <a:buNone/>
            </a:pPr>
            <a:r>
              <a:rPr lang="en-US" b="1" dirty="0">
                <a:latin typeface="Open Sans"/>
                <a:ea typeface="Open Sans"/>
                <a:cs typeface="Open Sans"/>
                <a:sym typeface="Open Sans"/>
              </a:rPr>
              <a:t>AlcoholEdu for College</a:t>
            </a:r>
            <a:endParaRPr b="1" dirty="0">
              <a:latin typeface="Open Sans"/>
              <a:ea typeface="Open Sans"/>
              <a:cs typeface="Open Sans"/>
              <a:sym typeface="Open Sans"/>
            </a:endParaRPr>
          </a:p>
        </p:txBody>
      </p:sp>
      <p:sp>
        <p:nvSpPr>
          <p:cNvPr id="251" name="Google Shape;251;p6"/>
          <p:cNvSpPr>
            <a:spLocks noGrp="1"/>
          </p:cNvSpPr>
          <p:nvPr>
            <p:ph type="body" idx="1"/>
          </p:nvPr>
        </p:nvSpPr>
        <p:spPr bwMode="white">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bg1"/>
              </a:buClr>
              <a:buSzPts val="2400"/>
              <a:buNone/>
            </a:pPr>
            <a:r>
              <a:rPr lang="en-US" dirty="0">
                <a:latin typeface="Open Sans"/>
                <a:ea typeface="Open Sans"/>
                <a:cs typeface="Open Sans"/>
                <a:sym typeface="Open Sans"/>
              </a:rPr>
              <a:t>Impact Snapshot</a:t>
            </a:r>
            <a:endParaRPr dirty="0">
              <a:latin typeface="Open Sans"/>
              <a:ea typeface="Open Sans"/>
              <a:cs typeface="Open Sans"/>
              <a:sym typeface="Open Sans"/>
            </a:endParaRPr>
          </a:p>
        </p:txBody>
      </p:sp>
      <p:sp>
        <p:nvSpPr>
          <p:cNvPr id="252" name="Google Shape;252;p6"/>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6</a:t>
            </a:fld>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Google Shape;258;p7"/>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7</a:t>
            </a:fld>
            <a:endParaRPr dirty="0"/>
          </a:p>
        </p:txBody>
      </p:sp>
      <p:sp>
        <p:nvSpPr>
          <p:cNvPr id="259" name="Google Shape;259;p7"/>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chemeClr val="tx1"/>
                </a:solidFill>
                <a:latin typeface="Open Sans"/>
                <a:ea typeface="Open Sans"/>
                <a:cs typeface="Open Sans"/>
                <a:sym typeface="Open Sans"/>
              </a:rPr>
              <a:t>Impact Snapshot</a:t>
            </a:r>
            <a:endParaRPr b="1" dirty="0">
              <a:solidFill>
                <a:schemeClr val="tx1"/>
              </a:solidFill>
              <a:latin typeface="Open Sans"/>
              <a:ea typeface="Open Sans"/>
              <a:cs typeface="Open Sans"/>
              <a:sym typeface="Open Sans"/>
            </a:endParaRPr>
          </a:p>
        </p:txBody>
      </p:sp>
      <p:pic>
        <p:nvPicPr>
          <p:cNvPr id="260" name="Google Shape;260;p7"/>
          <p:cNvPicPr>
            <a:picLocks noChangeAspect="1"/>
          </p:cNvPicPr>
          <p:nvPr/>
        </p:nvPicPr>
        <p:blipFill>
          <a:blip r:embed="rId3">
            <a:lum/>
          </a:blip>
          <a:srcRect b="1419"/>
          <a:stretch>
            <a:fillRect/>
          </a:stretch>
        </p:blipFill>
        <p:spPr bwMode="white">
          <a:xfrm rot="-5400000">
            <a:off x="6167103" y="-49476"/>
            <a:ext cx="4578833" cy="7255317"/>
          </a:xfrm>
          <a:prstGeom prst="rect">
            <a:avLst/>
          </a:prstGeom>
          <a:noFill/>
          <a:ln>
            <a:noFill/>
            <a:headEnd type="none"/>
            <a:tailEnd type="none"/>
          </a:ln>
        </p:spPr>
      </p:pic>
      <p:sp>
        <p:nvSpPr>
          <p:cNvPr id="14" name="Google Shape;257;p7"/>
          <p:cNvSpPr>
            <a:spLocks noGrp="1"/>
          </p:cNvSpPr>
          <p:nvPr>
            <p:ph type="body" idx="1"/>
          </p:nvPr>
        </p:nvSpPr>
        <p:spPr bwMode="white">
          <a:xfrm>
            <a:off x="757371" y="1478846"/>
            <a:ext cx="3350067" cy="3900307"/>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None/>
            </a:pPr>
            <a:r>
              <a:rPr lang="en-US" sz="1200" dirty="0">
                <a:solidFill>
                  <a:srgbClr val="3D4543"/>
                </a:solidFill>
                <a:latin typeface="Open Sans"/>
                <a:ea typeface="Open Sans"/>
                <a:cs typeface="Open Sans"/>
                <a:sym typeface="Open Sans"/>
              </a:rPr>
              <a:t>In order to make the content of this report easier to share with your colleagues and stakeholders,  we have included a Snapshot section that highlights and visually displays the most salient data points from the full report. </a:t>
            </a:r>
            <a:endParaRPr sz="1200" dirty="0">
              <a:solidFill>
                <a:srgbClr val="3D4543"/>
              </a:solidFill>
              <a:latin typeface="Open Sans"/>
              <a:ea typeface="Open Sans"/>
              <a:cs typeface="Open Sans"/>
              <a:sym typeface="Open Sans"/>
            </a:endParaRPr>
          </a:p>
          <a:p>
            <a:pPr marL="0" indent="0">
              <a:buSzPts val="1200"/>
              <a:buNone/>
            </a:pPr>
            <a:r>
              <a:rPr lang="en-US" sz="1200" dirty="0">
                <a:solidFill>
                  <a:srgbClr val="3D4543"/>
                </a:solidFill>
                <a:latin typeface="Open Sans"/>
                <a:ea typeface="Open Sans"/>
                <a:cs typeface="Open Sans"/>
                <a:sym typeface="Open Sans"/>
              </a:rPr>
              <a:t>This take-away can help your data get more traction and increase interest in the full report, as well as the </a:t>
            </a:r>
            <a:r>
              <a:rPr lang="en-US" sz="1200" i="1" dirty="0">
                <a:solidFill>
                  <a:srgbClr val="3D4543"/>
                </a:solidFill>
                <a:latin typeface="Open Sans"/>
                <a:ea typeface="Open Sans"/>
                <a:cs typeface="Open Sans"/>
                <a:sym typeface="Open Sans"/>
              </a:rPr>
              <a:t>AlcoholEdu for College</a:t>
            </a:r>
            <a:r>
              <a:rPr lang="en-US" sz="1200" dirty="0">
                <a:solidFill>
                  <a:srgbClr val="3D4543"/>
                </a:solidFill>
                <a:latin typeface="Open Sans"/>
                <a:ea typeface="Open Sans"/>
                <a:cs typeface="Open Sans"/>
                <a:sym typeface="Open Sans"/>
              </a:rPr>
              <a:t> program at large. </a:t>
            </a:r>
            <a:endParaRPr sz="1200" dirty="0">
              <a:solidFill>
                <a:srgbClr val="3D4543"/>
              </a:solidFill>
              <a:latin typeface="Open Sans"/>
              <a:ea typeface="Open Sans"/>
              <a:cs typeface="Open Sans"/>
              <a:sym typeface="Open Sans"/>
            </a:endParaRPr>
          </a:p>
          <a:p>
            <a:pPr marL="0" indent="0">
              <a:buSzPts val="1200"/>
              <a:buNone/>
            </a:pPr>
            <a:r>
              <a:rPr lang="en-US" sz="1200" dirty="0">
                <a:solidFill>
                  <a:srgbClr val="3D4543"/>
                </a:solidFill>
                <a:latin typeface="Open Sans"/>
                <a:ea typeface="Open Sans"/>
                <a:cs typeface="Open Sans"/>
                <a:sym typeface="Open Sans"/>
              </a:rPr>
              <a:t>We recommend excerpting the Snapshot section from the full report and sharing with stakeholders, colleagues, and students who might be interested in the impact of the </a:t>
            </a:r>
            <a:r>
              <a:rPr lang="en-US" sz="1200" i="1" dirty="0">
                <a:solidFill>
                  <a:srgbClr val="3D4543"/>
                </a:solidFill>
                <a:latin typeface="Open Sans"/>
                <a:ea typeface="Open Sans"/>
                <a:cs typeface="Open Sans"/>
                <a:sym typeface="Open Sans"/>
              </a:rPr>
              <a:t>AlcoholEdu for College</a:t>
            </a:r>
            <a:r>
              <a:rPr lang="en-US" sz="1200" dirty="0">
                <a:solidFill>
                  <a:srgbClr val="3D4543"/>
                </a:solidFill>
                <a:latin typeface="Open Sans"/>
                <a:ea typeface="Open Sans"/>
                <a:cs typeface="Open Sans"/>
                <a:sym typeface="Open Sans"/>
              </a:rPr>
              <a:t> program but have less direct experience in substance abuse prevention work. </a:t>
            </a:r>
            <a:endParaRPr sz="1200" dirty="0">
              <a:solidFill>
                <a:srgbClr val="3D4543"/>
              </a:solidFill>
              <a:latin typeface="Open Sans"/>
              <a:ea typeface="Open Sans"/>
              <a:cs typeface="Open Sans"/>
              <a:sym typeface="Open Sans"/>
            </a:endParaRPr>
          </a:p>
        </p:txBody>
      </p:sp>
      <p:pic>
        <p:nvPicPr>
          <p:cNvPr id="13" name="Picture 12" descr="Graphical user interface, application, website&#10;&#10;Description automatically generated"/>
          <p:cNvPicPr>
            <a:picLocks noChangeAspect="1"/>
          </p:cNvPicPr>
          <p:nvPr/>
        </p:nvPicPr>
        <p:blipFill>
          <a:blip r:embed="rId4">
            <a:lum/>
          </a:blip>
          <a:srcRect/>
          <a:stretch>
            <a:fillRect/>
          </a:stretch>
        </p:blipFill>
        <p:spPr bwMode="white">
          <a:xfrm>
            <a:off x="5563445" y="1895313"/>
            <a:ext cx="5890234" cy="3304053"/>
          </a:xfrm>
          <a:prstGeom prst="rect">
            <a:avLst/>
          </a:prstGeom>
          <a:ln>
            <a:headEnd type="none"/>
            <a:tailEnd type="none"/>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83;p8"/>
          <p:cNvSpPr>
            <a:spLocks/>
          </p:cNvSpPr>
          <p:nvPr/>
        </p:nvSpPr>
        <p:spPr bwMode="white">
          <a:xfrm>
            <a:off x="6835933" y="3019518"/>
            <a:ext cx="4496771" cy="653395"/>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rgbClr val="000000"/>
              </a:buClr>
              <a:buSzPts val="1600"/>
              <a:buFont typeface="Arial"/>
              <a:buNone/>
            </a:pPr>
            <a:r>
              <a:rPr lang="en-US" sz="1600" b="1" i="0" u="none" dirty="0">
                <a:solidFill>
                  <a:schemeClr val="bg2">
                    <a:lumMod val="65000"/>
                    <a:lumOff val="35000"/>
                  </a:schemeClr>
                </a:solidFill>
                <a:latin typeface="Open Sans"/>
                <a:ea typeface="Open Sans"/>
                <a:cs typeface="Open Sans"/>
                <a:sym typeface="Open Sans"/>
              </a:rPr>
              <a:t>71% of students </a:t>
            </a:r>
            <a:r>
              <a:rPr lang="en-US" sz="1100" b="1" i="0" u="none" dirty="0">
                <a:solidFill>
                  <a:schemeClr val="tx1"/>
                </a:solidFill>
                <a:latin typeface="Open Sans"/>
                <a:ea typeface="Open Sans"/>
                <a:cs typeface="Open Sans"/>
                <a:sym typeface="Open Sans"/>
              </a:rPr>
              <a:t>at Georgia Institute of Technology </a:t>
            </a:r>
            <a:r>
              <a:rPr lang="en-US" sz="1100" b="0" i="0" u="none" dirty="0">
                <a:solidFill>
                  <a:schemeClr val="tx1"/>
                </a:solidFill>
                <a:latin typeface="Open Sans"/>
                <a:ea typeface="Open Sans"/>
                <a:cs typeface="Open Sans"/>
                <a:sym typeface="Open Sans"/>
              </a:rPr>
              <a:t>report that </a:t>
            </a:r>
            <a:r>
              <a:rPr lang="en-US" sz="1100" b="0" i="1" u="none" dirty="0">
                <a:solidFill>
                  <a:schemeClr val="tx1"/>
                </a:solidFill>
                <a:latin typeface="Open Sans"/>
                <a:ea typeface="Open Sans"/>
                <a:cs typeface="Open Sans"/>
                <a:sym typeface="Open Sans"/>
              </a:rPr>
              <a:t>AlcoholEdu for College </a:t>
            </a:r>
            <a:r>
              <a:rPr lang="en-US" sz="1100" b="0" i="0" u="none" dirty="0">
                <a:solidFill>
                  <a:schemeClr val="tx1"/>
                </a:solidFill>
                <a:latin typeface="Open Sans"/>
                <a:ea typeface="Open Sans"/>
                <a:cs typeface="Open Sans"/>
                <a:sym typeface="Open Sans"/>
              </a:rPr>
              <a:t>changed their perceptions of others’ drinking behavior.</a:t>
            </a:r>
            <a:endParaRPr sz="1200" b="0" i="0" u="none" dirty="0">
              <a:solidFill>
                <a:srgbClr val="000000"/>
              </a:solidFill>
              <a:latin typeface="Open Sans"/>
              <a:ea typeface="Open Sans"/>
              <a:cs typeface="Open Sans"/>
              <a:sym typeface="Open Sans"/>
            </a:endParaRPr>
          </a:p>
        </p:txBody>
      </p:sp>
      <p:graphicFrame>
        <p:nvGraphicFramePr>
          <p:cNvPr id="9" name="Google Shape;281;p8"/>
          <p:cNvGraphicFramePr/>
          <p:nvPr/>
        </p:nvGraphicFramePr>
        <p:xfrm>
          <a:off x="3232019" y="4089616"/>
          <a:ext cx="3233750" cy="2318095"/>
        </p:xfrm>
        <a:graphic>
          <a:graphicData uri="http://schemas.openxmlformats.org/drawingml/2006/table">
            <a:tbl>
              <a:tblPr firstRow="1" bandRow="1">
                <a:noFill/>
                <a:tableStyleId>{1119D022-22E2-4A99-84CF-0E8649BB5491}</a:tableStyleId>
              </a:tblPr>
              <a:tblGrid>
                <a:gridCol w="2290932">
                  <a:extLst>
                    <a:ext uri="{9D8B030D-6E8A-4147-A177-3AD203B41FA5}">
                      <a16:colId xmlns:a16="http://schemas.microsoft.com/office/drawing/2014/main" val="20000"/>
                    </a:ext>
                  </a:extLst>
                </a:gridCol>
                <a:gridCol w="942818">
                  <a:extLst>
                    <a:ext uri="{9D8B030D-6E8A-4147-A177-3AD203B41FA5}">
                      <a16:colId xmlns:a16="http://schemas.microsoft.com/office/drawing/2014/main" val="20001"/>
                    </a:ext>
                  </a:extLst>
                </a:gridCol>
              </a:tblGrid>
              <a:tr h="325396">
                <a:tc gridSpan="2">
                  <a:txBody>
                    <a:bodyPr/>
                    <a:lstStyle/>
                    <a:p>
                      <a:pPr marL="0" indent="0" algn="ctr" rtl="0">
                        <a:lnSpc>
                          <a:spcPct val="100000"/>
                        </a:lnSpc>
                        <a:spcBef>
                          <a:spcPts val="0"/>
                        </a:spcBef>
                        <a:spcAft>
                          <a:spcPts val="0"/>
                        </a:spcAft>
                        <a:buClr>
                          <a:srgbClr val="000000"/>
                        </a:buClr>
                        <a:buSzPts val="1100"/>
                        <a:buFont typeface="Arial"/>
                        <a:buNone/>
                      </a:pPr>
                      <a:r>
                        <a:rPr lang="en-US" sz="1100" u="none" dirty="0">
                          <a:solidFill>
                            <a:schemeClr val="bg1"/>
                          </a:solidFill>
                          <a:latin typeface="Open Sans"/>
                          <a:ea typeface="Open Sans"/>
                          <a:cs typeface="Open Sans"/>
                          <a:sym typeface="Open Sans"/>
                        </a:rPr>
                        <a:t>Your students agree</a:t>
                      </a:r>
                      <a:r>
                        <a:rPr lang="en-US" sz="1100" u="none" dirty="0">
                          <a:solidFill>
                            <a:schemeClr val="bg1"/>
                          </a:solidFill>
                          <a:latin typeface="Open Sans"/>
                          <a:ea typeface="Open Sans"/>
                          <a:cs typeface="Open Sans"/>
                        </a:rPr>
                        <a:t> that </a:t>
                      </a:r>
                      <a:r>
                        <a:rPr lang="en-US" sz="1100" i="1" u="none" dirty="0">
                          <a:solidFill>
                            <a:schemeClr val="bg1"/>
                          </a:solidFill>
                          <a:latin typeface="Open Sans"/>
                          <a:ea typeface="Open Sans"/>
                          <a:cs typeface="Open Sans"/>
                          <a:sym typeface="Open Sans"/>
                        </a:rPr>
                        <a:t>AlcoholEdu</a:t>
                      </a:r>
                      <a:r>
                        <a:rPr lang="en-US" sz="1100" u="none" dirty="0">
                          <a:solidFill>
                            <a:schemeClr val="bg1"/>
                          </a:solidFill>
                          <a:latin typeface="Open Sans"/>
                          <a:ea typeface="Open Sans"/>
                          <a:cs typeface="Open Sans"/>
                          <a:sym typeface="Open Sans"/>
                        </a:rPr>
                        <a:t>:</a:t>
                      </a:r>
                      <a:endParaRPr lang="en-US" sz="1200" u="none" dirty="0">
                        <a:latin typeface="Open Sans"/>
                        <a:ea typeface="Open Sans"/>
                        <a:cs typeface="Open Sans"/>
                        <a:sym typeface="Open Sans"/>
                      </a:endParaRPr>
                    </a:p>
                  </a:txBody>
                  <a:tcPr marL="0" marR="0" marT="0" marB="0" anchor="ctr" horzOverflow="overflow">
                    <a:lnL w="12700" cap="flat">
                      <a:solidFill>
                        <a:schemeClr val="bg1"/>
                      </a:solidFill>
                      <a:prstDash val="solid"/>
                      <a:round/>
                      <a:headEnd type="none" w="sm" len="sm"/>
                      <a:tailEnd type="none" w="sm" len="sm"/>
                    </a:lnL>
                    <a:lnR w="12700" cap="flat">
                      <a:solidFill>
                        <a:schemeClr val="bg1"/>
                      </a:solidFill>
                      <a:prstDash val="solid"/>
                      <a:round/>
                      <a:headEnd type="none" w="sm" len="sm"/>
                      <a:tailEnd type="none" w="sm" len="sm"/>
                    </a:lnR>
                    <a:lnT w="12700" cap="flat">
                      <a:solidFill>
                        <a:schemeClr val="bg1"/>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accent1">
                        <a:lumMod val="75000"/>
                      </a:schemeClr>
                    </a:solidFill>
                  </a:tcPr>
                </a:tc>
                <a:tc hMerge="1">
                  <a:txBody>
                    <a:bodyPr/>
                    <a:lstStyle/>
                    <a:p>
                      <a:endParaRPr lang="en-US" dirty="0"/>
                    </a:p>
                  </a:txBody>
                  <a:tcPr horzOverflow="overflow"/>
                </a:tc>
                <a:extLst>
                  <a:ext uri="{0D108BD9-81ED-4DB2-BD59-A6C34878D82A}">
                    <a16:rowId xmlns:a16="http://schemas.microsoft.com/office/drawing/2014/main" val="10000"/>
                  </a:ext>
                </a:extLst>
              </a:tr>
              <a:tr h="722700">
                <a:tc>
                  <a:txBody>
                    <a:bodyPr/>
                    <a:lstStyle/>
                    <a:p>
                      <a:pPr marL="115570" indent="0" algn="l" rtl="0">
                        <a:lnSpc>
                          <a:spcPct val="130000"/>
                        </a:lnSpc>
                        <a:spcBef>
                          <a:spcPts val="0"/>
                        </a:spcBef>
                        <a:spcAft>
                          <a:spcPts val="0"/>
                        </a:spcAft>
                        <a:buClr>
                          <a:srgbClr val="000000"/>
                        </a:buClr>
                        <a:buSzPts val="900"/>
                        <a:buFont typeface="Arial"/>
                        <a:buNone/>
                      </a:pPr>
                      <a:r>
                        <a:rPr lang="en-US" sz="1000" b="0" i="0" u="none" dirty="0">
                          <a:solidFill>
                            <a:srgbClr val="3D4543"/>
                          </a:solidFill>
                          <a:latin typeface="Open Sans"/>
                          <a:ea typeface="Open Sans"/>
                          <a:cs typeface="Open Sans"/>
                          <a:sym typeface="Open Sans"/>
                        </a:rPr>
                        <a:t>Helped them establish a plan ahead of time to make responsible decisions about</a:t>
                      </a:r>
                      <a:r>
                        <a:rPr lang="en-US" sz="1000" b="0" i="0" u="none" dirty="0">
                          <a:solidFill>
                            <a:srgbClr val="3D4543"/>
                          </a:solidFill>
                          <a:latin typeface="Open Sans"/>
                          <a:ea typeface="Open Sans"/>
                          <a:cs typeface="Open Sans"/>
                        </a:rPr>
                        <a:t> </a:t>
                      </a:r>
                      <a:r>
                        <a:rPr lang="en-US" sz="1000" b="0" i="0" u="none" dirty="0">
                          <a:solidFill>
                            <a:srgbClr val="3D4543"/>
                          </a:solidFill>
                          <a:latin typeface="Open Sans"/>
                          <a:ea typeface="Open Sans"/>
                          <a:cs typeface="Open Sans"/>
                          <a:sym typeface="Open Sans"/>
                        </a:rPr>
                        <a:t> drinking</a:t>
                      </a:r>
                      <a:endParaRPr sz="1000" b="0" i="0" u="none" dirty="0">
                        <a:solidFill>
                          <a:srgbClr val="3D4543"/>
                        </a:solidFill>
                        <a:latin typeface="Open Sans"/>
                        <a:ea typeface="Open Sans"/>
                        <a:cs typeface="Open Sans"/>
                        <a:sym typeface="Open Sans"/>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rgbClr val="E5E5E5"/>
                      </a:solidFill>
                      <a:prstDash val="solid"/>
                      <a:round/>
                      <a:headEnd type="none" w="sm" len="sm"/>
                      <a:tailEnd type="none" w="sm" len="sm"/>
                    </a:lnB>
                    <a:noFill/>
                  </a:tcPr>
                </a:tc>
                <a:tc>
                  <a:txBody>
                    <a:bodyPr/>
                    <a:lstStyle/>
                    <a:p>
                      <a:pPr marL="0" indent="0" algn="ctr" rtl="0">
                        <a:lnSpc>
                          <a:spcPct val="100000"/>
                        </a:lnSpc>
                        <a:spcBef>
                          <a:spcPts val="0"/>
                        </a:spcBef>
                        <a:spcAft>
                          <a:spcPts val="0"/>
                        </a:spcAft>
                        <a:buClr>
                          <a:srgbClr val="000000"/>
                        </a:buClr>
                        <a:buSzPts val="1600"/>
                        <a:buFont typeface="Arial"/>
                        <a:buNone/>
                      </a:pPr>
                      <a:r>
                        <a:rPr lang="en-US" sz="1600" b="1" i="0" u="none" dirty="0">
                          <a:solidFill>
                            <a:schemeClr val="tx1"/>
                          </a:solidFill>
                          <a:latin typeface="Open Sans"/>
                          <a:ea typeface="Open Sans"/>
                          <a:cs typeface="Open Sans"/>
                          <a:sym typeface="Open Sans"/>
                        </a:rPr>
                        <a:t>82%</a:t>
                      </a:r>
                      <a:endParaRPr sz="1200" b="1" u="none" dirty="0">
                        <a:solidFill>
                          <a:schemeClr val="tx1"/>
                        </a:solidFill>
                        <a:latin typeface="Open Sans"/>
                        <a:ea typeface="Open Sans"/>
                        <a:cs typeface="Open Sans"/>
                        <a:sym typeface="Open Sans"/>
                      </a:endParaRPr>
                    </a:p>
                  </a:txBody>
                  <a:tcPr marL="9145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12700" cap="flat">
                      <a:solidFill>
                        <a:srgbClr val="E5E5E5"/>
                      </a:solidFill>
                      <a:prstDash val="solid"/>
                      <a:round/>
                      <a:headEnd type="none" w="sm" len="sm"/>
                      <a:tailEnd type="none" w="sm" len="sm"/>
                    </a:lnB>
                    <a:noFill/>
                  </a:tcPr>
                </a:tc>
                <a:extLst>
                  <a:ext uri="{0D108BD9-81ED-4DB2-BD59-A6C34878D82A}">
                    <a16:rowId xmlns:a16="http://schemas.microsoft.com/office/drawing/2014/main" val="10001"/>
                  </a:ext>
                </a:extLst>
              </a:tr>
              <a:tr h="560916">
                <a:tc>
                  <a:txBody>
                    <a:bodyPr/>
                    <a:lstStyle/>
                    <a:p>
                      <a:pPr marL="115570" indent="0" algn="l" rtl="0">
                        <a:lnSpc>
                          <a:spcPct val="130000"/>
                        </a:lnSpc>
                        <a:spcBef>
                          <a:spcPts val="0"/>
                        </a:spcBef>
                        <a:spcAft>
                          <a:spcPts val="0"/>
                        </a:spcAft>
                        <a:buClr>
                          <a:srgbClr val="000000"/>
                        </a:buClr>
                        <a:buSzPts val="900"/>
                        <a:buFont typeface="Arial"/>
                        <a:buNone/>
                        <a:tabLst/>
                      </a:pPr>
                      <a:r>
                        <a:rPr lang="en-US" sz="1000" b="0" i="0" u="none" dirty="0">
                          <a:solidFill>
                            <a:srgbClr val="3D4543"/>
                          </a:solidFill>
                          <a:latin typeface="Open Sans"/>
                          <a:ea typeface="Open Sans"/>
                          <a:cs typeface="Open Sans"/>
                          <a:sym typeface="Open Sans"/>
                        </a:rPr>
                        <a:t>Prepared them to help someone who may have alcohol poisoning</a:t>
                      </a:r>
                      <a:endParaRPr sz="1000" b="0" i="0" u="none" dirty="0">
                        <a:solidFill>
                          <a:srgbClr val="3D4543"/>
                        </a:solidFill>
                        <a:latin typeface="Open Sans"/>
                        <a:ea typeface="Open Sans"/>
                        <a:cs typeface="Open Sans"/>
                        <a:sym typeface="Open Sans"/>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noFill/>
                  </a:tcPr>
                </a:tc>
                <a:tc>
                  <a:txBody>
                    <a:bodyPr/>
                    <a:lstStyle/>
                    <a:p>
                      <a:pPr marL="0" indent="0" algn="ctr" rtl="0">
                        <a:lnSpc>
                          <a:spcPct val="100000"/>
                        </a:lnSpc>
                        <a:spcBef>
                          <a:spcPts val="0"/>
                        </a:spcBef>
                        <a:spcAft>
                          <a:spcPts val="0"/>
                        </a:spcAft>
                        <a:buClr>
                          <a:srgbClr val="000000"/>
                        </a:buClr>
                        <a:buSzPts val="1600"/>
                        <a:buFont typeface="Arial"/>
                        <a:buNone/>
                      </a:pPr>
                      <a:r>
                        <a:rPr lang="en-US" sz="1600" b="1" i="0" u="none" dirty="0">
                          <a:solidFill>
                            <a:schemeClr val="tx1"/>
                          </a:solidFill>
                          <a:latin typeface="Open Sans"/>
                          <a:ea typeface="Open Sans"/>
                          <a:cs typeface="Open Sans"/>
                          <a:sym typeface="Open Sans"/>
                        </a:rPr>
                        <a:t>83%</a:t>
                      </a:r>
                      <a:endParaRPr sz="1200" b="1" u="none" dirty="0">
                        <a:solidFill>
                          <a:schemeClr val="tx1"/>
                        </a:solidFill>
                        <a:latin typeface="Open Sans"/>
                        <a:ea typeface="Open Sans"/>
                        <a:cs typeface="Open Sans"/>
                        <a:sym typeface="Open Sans"/>
                      </a:endParaRPr>
                    </a:p>
                  </a:txBody>
                  <a:tcPr marL="9145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noFill/>
                  </a:tcPr>
                </a:tc>
                <a:extLst>
                  <a:ext uri="{0D108BD9-81ED-4DB2-BD59-A6C34878D82A}">
                    <a16:rowId xmlns:a16="http://schemas.microsoft.com/office/drawing/2014/main" val="10002"/>
                  </a:ext>
                </a:extLst>
              </a:tr>
              <a:tr h="709083">
                <a:tc>
                  <a:txBody>
                    <a:bodyPr/>
                    <a:lstStyle/>
                    <a:p>
                      <a:pPr marL="115570" indent="0" algn="l" rtl="0">
                        <a:lnSpc>
                          <a:spcPct val="130000"/>
                        </a:lnSpc>
                        <a:spcBef>
                          <a:spcPts val="0"/>
                        </a:spcBef>
                        <a:spcAft>
                          <a:spcPts val="0"/>
                        </a:spcAft>
                        <a:buClr>
                          <a:srgbClr val="000000"/>
                        </a:buClr>
                        <a:buSzPts val="900"/>
                        <a:buFont typeface="Arial"/>
                        <a:buNone/>
                      </a:pPr>
                      <a:r>
                        <a:rPr lang="en-US" sz="1000" b="0" i="0" u="none" dirty="0">
                          <a:solidFill>
                            <a:srgbClr val="3D4543"/>
                          </a:solidFill>
                          <a:latin typeface="Open Sans"/>
                          <a:ea typeface="Open Sans"/>
                          <a:cs typeface="Open Sans"/>
                        </a:rPr>
                        <a:t>Gave them the confidence to help someone who may be experiencing an overdose</a:t>
                      </a:r>
                      <a:endParaRPr sz="1000" b="0" i="0" u="none" dirty="0">
                        <a:solidFill>
                          <a:srgbClr val="3D4543"/>
                        </a:solidFill>
                        <a:latin typeface="Open Sans"/>
                        <a:ea typeface="Open Sans"/>
                        <a:cs typeface="Open Sans"/>
                        <a:sym typeface="Open Sans"/>
                      </a:endParaRPr>
                    </a:p>
                  </a:txBody>
                  <a:tcPr marL="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noFill/>
                  </a:tcPr>
                </a:tc>
                <a:tc>
                  <a:txBody>
                    <a:bodyPr/>
                    <a:lstStyle/>
                    <a:p>
                      <a:pPr marL="0" indent="0" algn="ctr" rtl="0">
                        <a:lnSpc>
                          <a:spcPct val="100000"/>
                        </a:lnSpc>
                        <a:spcBef>
                          <a:spcPts val="0"/>
                        </a:spcBef>
                        <a:spcAft>
                          <a:spcPts val="0"/>
                        </a:spcAft>
                        <a:buClr>
                          <a:srgbClr val="000000"/>
                        </a:buClr>
                        <a:buSzPts val="1600"/>
                        <a:buFont typeface="Arial"/>
                        <a:buNone/>
                      </a:pPr>
                      <a:r>
                        <a:rPr lang="en-US" sz="1600" b="1" i="0" u="none" dirty="0">
                          <a:solidFill>
                            <a:schemeClr val="tx1"/>
                          </a:solidFill>
                          <a:latin typeface="Open Sans"/>
                          <a:ea typeface="Open Sans"/>
                          <a:cs typeface="Open Sans"/>
                          <a:sym typeface="Open Sans"/>
                        </a:rPr>
                        <a:t>79%</a:t>
                      </a:r>
                      <a:endParaRPr sz="1200" b="1" u="none" dirty="0">
                        <a:solidFill>
                          <a:schemeClr val="tx1"/>
                        </a:solidFill>
                        <a:latin typeface="Open Sans"/>
                        <a:ea typeface="Open Sans"/>
                        <a:cs typeface="Open Sans"/>
                        <a:sym typeface="Open Sans"/>
                      </a:endParaRPr>
                    </a:p>
                  </a:txBody>
                  <a:tcPr marL="91450" marR="0" marT="0" marB="0" anchor="ctr" horzOverflow="overflow">
                    <a:lnL w="9525" cap="flat">
                      <a:solidFill>
                        <a:srgbClr val="000000">
                          <a:alpha val="0"/>
                        </a:srgbClr>
                      </a:solidFill>
                      <a:prstDash val="solid"/>
                      <a:round/>
                      <a:headEnd type="none" w="sm" len="sm"/>
                      <a:tailEnd type="none" w="sm" len="sm"/>
                    </a:lnL>
                    <a:lnR w="9525" cap="flat">
                      <a:solidFill>
                        <a:srgbClr val="000000">
                          <a:alpha val="0"/>
                        </a:srgbClr>
                      </a:solidFill>
                      <a:prstDash val="solid"/>
                      <a:round/>
                      <a:headEnd type="none" w="sm" len="sm"/>
                      <a:tailEnd type="none" w="sm" len="sm"/>
                    </a:lnR>
                    <a:lnT w="12700" cap="flat">
                      <a:solidFill>
                        <a:srgbClr val="E5E5E5"/>
                      </a:solidFill>
                      <a:prstDash val="solid"/>
                      <a:round/>
                      <a:headEnd type="none" w="sm" len="sm"/>
                      <a:tailEnd type="none" w="sm" len="sm"/>
                    </a:lnT>
                    <a:lnB w="12700" cap="flat">
                      <a:solidFill>
                        <a:srgbClr val="E5E5E5"/>
                      </a:solidFill>
                      <a:prstDash val="solid"/>
                      <a:round/>
                      <a:headEnd type="none" w="sm" len="sm"/>
                      <a:tailEnd type="none" w="sm" len="sm"/>
                    </a:lnB>
                    <a:noFill/>
                  </a:tcPr>
                </a:tc>
                <a:extLst>
                  <a:ext uri="{0D108BD9-81ED-4DB2-BD59-A6C34878D82A}">
                    <a16:rowId xmlns:a16="http://schemas.microsoft.com/office/drawing/2014/main" val="10003"/>
                  </a:ext>
                </a:extLst>
              </a:tr>
            </a:tbl>
          </a:graphicData>
        </a:graphic>
      </p:graphicFrame>
      <p:sp>
        <p:nvSpPr>
          <p:cNvPr id="271" name="Google Shape;271;p8"/>
          <p:cNvSpPr>
            <a:spLocks noGrp="1"/>
          </p:cNvSpPr>
          <p:nvPr>
            <p:ph type="title"/>
          </p:nvPr>
        </p:nvSpPr>
        <p:spPr bwMode="white">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chemeClr val="tx1"/>
                </a:solidFill>
                <a:latin typeface="Open Sans"/>
                <a:ea typeface="Open Sans"/>
                <a:cs typeface="Open Sans"/>
                <a:sym typeface="Open Sans"/>
              </a:rPr>
              <a:t>AlcoholEdu for College Snapshot</a:t>
            </a:r>
            <a:endParaRPr b="1" dirty="0">
              <a:solidFill>
                <a:schemeClr val="tx1"/>
              </a:solidFill>
              <a:latin typeface="Open Sans"/>
              <a:ea typeface="Open Sans"/>
              <a:cs typeface="Open Sans"/>
              <a:sym typeface="Open Sans"/>
            </a:endParaRPr>
          </a:p>
        </p:txBody>
      </p:sp>
      <p:sp>
        <p:nvSpPr>
          <p:cNvPr id="272" name="Google Shape;272;p8"/>
          <p:cNvSpPr>
            <a:spLocks noGrp="1"/>
          </p:cNvSpPr>
          <p:nvPr>
            <p:ph type="sldNum" idx="12"/>
          </p:nvPr>
        </p:nvSpPr>
        <p:spPr bwMode="white">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8</a:t>
            </a:fld>
            <a:endParaRPr dirty="0"/>
          </a:p>
        </p:txBody>
      </p:sp>
      <p:cxnSp>
        <p:nvCxnSpPr>
          <p:cNvPr id="273" name="Google Shape;273;p8"/>
          <p:cNvCxnSpPr/>
          <p:nvPr/>
        </p:nvCxnSpPr>
        <p:spPr bwMode="white">
          <a:xfrm>
            <a:off x="3029576" y="1600200"/>
            <a:ext cx="0" cy="4572000"/>
          </a:xfrm>
          <a:prstGeom prst="straightConnector1">
            <a:avLst/>
          </a:prstGeom>
          <a:noFill/>
          <a:ln w="12700" cap="flat">
            <a:solidFill>
              <a:schemeClr val="tx2"/>
            </a:solidFill>
            <a:prstDash val="solid"/>
            <a:miter/>
            <a:headEnd type="none" w="sm" len="sm"/>
            <a:tailEnd type="none" w="sm" len="sm"/>
          </a:ln>
        </p:spPr>
      </p:cxnSp>
      <p:cxnSp>
        <p:nvCxnSpPr>
          <p:cNvPr id="274" name="Google Shape;274;p8"/>
          <p:cNvCxnSpPr/>
          <p:nvPr/>
        </p:nvCxnSpPr>
        <p:spPr bwMode="white">
          <a:xfrm>
            <a:off x="685800" y="1600200"/>
            <a:ext cx="0" cy="4572000"/>
          </a:xfrm>
          <a:prstGeom prst="straightConnector1">
            <a:avLst/>
          </a:prstGeom>
          <a:noFill/>
          <a:ln w="12700" cap="flat">
            <a:solidFill>
              <a:schemeClr val="tx2"/>
            </a:solidFill>
            <a:prstDash val="solid"/>
            <a:miter/>
            <a:headEnd type="none" w="sm" len="sm"/>
            <a:tailEnd type="none" w="sm" len="sm"/>
          </a:ln>
        </p:spPr>
      </p:cxnSp>
      <p:cxnSp>
        <p:nvCxnSpPr>
          <p:cNvPr id="275" name="Google Shape;275;p8"/>
          <p:cNvCxnSpPr/>
          <p:nvPr/>
        </p:nvCxnSpPr>
        <p:spPr bwMode="white">
          <a:xfrm>
            <a:off x="6636376" y="1600200"/>
            <a:ext cx="0" cy="4572000"/>
          </a:xfrm>
          <a:prstGeom prst="straightConnector1">
            <a:avLst/>
          </a:prstGeom>
          <a:noFill/>
          <a:ln w="12700" cap="flat">
            <a:solidFill>
              <a:schemeClr val="tx2"/>
            </a:solidFill>
            <a:prstDash val="solid"/>
            <a:miter/>
            <a:headEnd type="none" w="sm" len="sm"/>
            <a:tailEnd type="none" w="sm" len="sm"/>
          </a:ln>
        </p:spPr>
      </p:cxnSp>
      <p:cxnSp>
        <p:nvCxnSpPr>
          <p:cNvPr id="276" name="Google Shape;276;p8"/>
          <p:cNvCxnSpPr/>
          <p:nvPr/>
        </p:nvCxnSpPr>
        <p:spPr bwMode="white">
          <a:xfrm>
            <a:off x="11506200" y="1600200"/>
            <a:ext cx="0" cy="4572000"/>
          </a:xfrm>
          <a:prstGeom prst="straightConnector1">
            <a:avLst/>
          </a:prstGeom>
          <a:noFill/>
          <a:ln w="12700" cap="flat">
            <a:solidFill>
              <a:schemeClr val="tx2"/>
            </a:solidFill>
            <a:prstDash val="solid"/>
            <a:miter/>
            <a:headEnd type="none" w="sm" len="sm"/>
            <a:tailEnd type="none" w="sm" len="sm"/>
          </a:ln>
        </p:spPr>
      </p:cxnSp>
      <p:sp>
        <p:nvSpPr>
          <p:cNvPr id="277" name="Google Shape;277;p8"/>
          <p:cNvSpPr txBox="1">
            <a:spLocks noChangeArrowheads="1"/>
          </p:cNvSpPr>
          <p:nvPr/>
        </p:nvSpPr>
        <p:spPr bwMode="white">
          <a:xfrm>
            <a:off x="3236726" y="1620168"/>
            <a:ext cx="2662671" cy="477858"/>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600"/>
              <a:buFont typeface="Arial"/>
              <a:buNone/>
            </a:pPr>
            <a:r>
              <a:rPr lang="en-US" sz="1600" b="1" i="0" u="none" dirty="0">
                <a:solidFill>
                  <a:srgbClr val="3D4543"/>
                </a:solidFill>
                <a:latin typeface="Open Sans"/>
                <a:ea typeface="Open Sans"/>
                <a:cs typeface="Open Sans"/>
                <a:sym typeface="Open Sans"/>
              </a:rPr>
              <a:t>Course Impact</a:t>
            </a:r>
            <a:endParaRPr sz="1600" b="0" i="0" u="none" dirty="0">
              <a:solidFill>
                <a:srgbClr val="3D4543"/>
              </a:solidFill>
              <a:latin typeface="Open Sans"/>
              <a:ea typeface="Open Sans"/>
              <a:cs typeface="Open Sans"/>
              <a:sym typeface="Open Sans"/>
            </a:endParaRPr>
          </a:p>
        </p:txBody>
      </p:sp>
      <p:sp>
        <p:nvSpPr>
          <p:cNvPr id="278" name="Google Shape;278;p8"/>
          <p:cNvSpPr txBox="1">
            <a:spLocks noChangeArrowheads="1"/>
          </p:cNvSpPr>
          <p:nvPr/>
        </p:nvSpPr>
        <p:spPr bwMode="white">
          <a:xfrm>
            <a:off x="3236726" y="2010102"/>
            <a:ext cx="3233749" cy="679094"/>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Font typeface="Arial"/>
              <a:buNone/>
            </a:pPr>
            <a:r>
              <a:rPr lang="en-US" sz="1100" b="0" i="0" u="none" dirty="0">
                <a:solidFill>
                  <a:srgbClr val="3D4543"/>
                </a:solidFill>
                <a:latin typeface="Open Sans"/>
                <a:ea typeface="Open Sans"/>
                <a:cs typeface="Open Sans"/>
                <a:sym typeface="Open Sans"/>
              </a:rPr>
              <a:t>Students increased their alcohol-related knowledge, and their skills associated with healthier behavior.</a:t>
            </a:r>
            <a:endParaRPr sz="1200" b="0" i="0" u="none" dirty="0">
              <a:solidFill>
                <a:srgbClr val="3D4543"/>
              </a:solidFill>
              <a:latin typeface="Open Sans"/>
              <a:ea typeface="Open Sans"/>
              <a:cs typeface="Open Sans"/>
              <a:sym typeface="Open Sans"/>
            </a:endParaRPr>
          </a:p>
        </p:txBody>
      </p:sp>
      <p:sp>
        <p:nvSpPr>
          <p:cNvPr id="279" name="Google Shape;279;p8"/>
          <p:cNvSpPr txBox="1">
            <a:spLocks noChangeArrowheads="1"/>
          </p:cNvSpPr>
          <p:nvPr/>
        </p:nvSpPr>
        <p:spPr bwMode="white">
          <a:xfrm>
            <a:off x="892950" y="1620168"/>
            <a:ext cx="2662671" cy="477858"/>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600"/>
              <a:buFont typeface="Arial"/>
              <a:buNone/>
            </a:pPr>
            <a:r>
              <a:rPr lang="en-US" sz="1600" b="1" i="0" u="none" dirty="0">
                <a:solidFill>
                  <a:srgbClr val="3D4543"/>
                </a:solidFill>
                <a:latin typeface="Open Sans"/>
                <a:ea typeface="Open Sans"/>
                <a:cs typeface="Open Sans"/>
                <a:sym typeface="Open Sans"/>
              </a:rPr>
              <a:t>Reach</a:t>
            </a:r>
            <a:endParaRPr sz="1600" b="0" i="0" u="none" dirty="0">
              <a:solidFill>
                <a:srgbClr val="3D4543"/>
              </a:solidFill>
              <a:latin typeface="Open Sans"/>
              <a:ea typeface="Open Sans"/>
              <a:cs typeface="Open Sans"/>
              <a:sym typeface="Open Sans"/>
            </a:endParaRPr>
          </a:p>
        </p:txBody>
      </p:sp>
      <p:sp>
        <p:nvSpPr>
          <p:cNvPr id="282" name="Google Shape;282;p8"/>
          <p:cNvSpPr txBox="1">
            <a:spLocks noChangeArrowheads="1"/>
          </p:cNvSpPr>
          <p:nvPr/>
        </p:nvSpPr>
        <p:spPr bwMode="white">
          <a:xfrm>
            <a:off x="6843525" y="1620168"/>
            <a:ext cx="3278998" cy="477858"/>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600"/>
              <a:buFont typeface="Arial"/>
              <a:buNone/>
            </a:pPr>
            <a:r>
              <a:rPr lang="en-US" sz="1600" b="1" i="0" u="none" dirty="0">
                <a:solidFill>
                  <a:srgbClr val="3D4543"/>
                </a:solidFill>
                <a:latin typeface="Open Sans"/>
                <a:ea typeface="Open Sans"/>
                <a:cs typeface="Open Sans"/>
                <a:sym typeface="Open Sans"/>
              </a:rPr>
              <a:t>Drinking Behavior and Norms</a:t>
            </a:r>
            <a:endParaRPr sz="1600" b="0" i="0" u="none" dirty="0">
              <a:solidFill>
                <a:srgbClr val="3D4543"/>
              </a:solidFill>
              <a:latin typeface="Open Sans"/>
              <a:ea typeface="Open Sans"/>
              <a:cs typeface="Open Sans"/>
              <a:sym typeface="Open Sans"/>
            </a:endParaRPr>
          </a:p>
        </p:txBody>
      </p:sp>
      <p:graphicFrame>
        <p:nvGraphicFramePr>
          <p:cNvPr id="284" name="Google Shape;284;p8" descr="slide8Drinkers"/>
          <p:cNvGraphicFramePr/>
          <p:nvPr/>
        </p:nvGraphicFramePr>
        <p:xfrm>
          <a:off x="6862239" y="3817785"/>
          <a:ext cx="4355318" cy="2726452"/>
        </p:xfrm>
        <a:graphic>
          <a:graphicData uri="http://schemas.openxmlformats.org/drawingml/2006/chart">
            <c:chart xmlns:c="http://schemas.openxmlformats.org/drawingml/2006/chart" xmlns:r="http://schemas.openxmlformats.org/officeDocument/2006/relationships" r:id="rId3"/>
          </a:graphicData>
        </a:graphic>
      </p:graphicFrame>
      <p:sp>
        <p:nvSpPr>
          <p:cNvPr id="285" name="Google Shape;285;p8"/>
          <p:cNvSpPr txBox="1">
            <a:spLocks noChangeArrowheads="1"/>
          </p:cNvSpPr>
          <p:nvPr/>
        </p:nvSpPr>
        <p:spPr bwMode="white">
          <a:xfrm>
            <a:off x="6845313" y="3817785"/>
            <a:ext cx="2871972" cy="271831"/>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000"/>
              <a:buFont typeface="Arial"/>
              <a:buNone/>
            </a:pPr>
            <a:r>
              <a:rPr lang="en-US" sz="1000" b="1" i="0" u="none" dirty="0">
                <a:solidFill>
                  <a:srgbClr val="3D4543"/>
                </a:solidFill>
                <a:latin typeface="Open Sans"/>
                <a:ea typeface="Open Sans"/>
                <a:cs typeface="Open Sans"/>
                <a:sym typeface="Open Sans"/>
              </a:rPr>
              <a:t>Percent of Student Drinkers who plan to:</a:t>
            </a:r>
            <a:endParaRPr sz="1400" b="0" i="0" u="none" dirty="0">
              <a:solidFill>
                <a:srgbClr val="3D4543"/>
              </a:solidFill>
              <a:latin typeface="Open Sans"/>
              <a:ea typeface="Open Sans"/>
              <a:cs typeface="Open Sans"/>
              <a:sym typeface="Open Sans"/>
            </a:endParaRPr>
          </a:p>
        </p:txBody>
      </p:sp>
      <p:sp>
        <p:nvSpPr>
          <p:cNvPr id="286" name="Google Shape;286;p8"/>
          <p:cNvSpPr txBox="1">
            <a:spLocks noChangeArrowheads="1"/>
          </p:cNvSpPr>
          <p:nvPr/>
        </p:nvSpPr>
        <p:spPr bwMode="white">
          <a:xfrm>
            <a:off x="685799" y="1165211"/>
            <a:ext cx="10820401" cy="444500"/>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Font typeface="Arial"/>
              <a:buNone/>
            </a:pPr>
            <a:r>
              <a:rPr lang="en-US" sz="1200" b="0" i="0" u="none" dirty="0">
                <a:solidFill>
                  <a:srgbClr val="3D4543"/>
                </a:solidFill>
                <a:latin typeface="Open Sans"/>
                <a:ea typeface="Open Sans"/>
                <a:cs typeface="Open Sans"/>
                <a:sym typeface="Open Sans"/>
              </a:rPr>
              <a:t>Designed by prevention and compliance experts to provide your students with knowledge and skills to support healthier decisions related to alcohol.</a:t>
            </a:r>
            <a:endParaRPr sz="1400" b="0" i="0" u="none" dirty="0">
              <a:solidFill>
                <a:srgbClr val="3D4543"/>
              </a:solidFill>
              <a:latin typeface="Open Sans"/>
              <a:ea typeface="Open Sans"/>
              <a:cs typeface="Open Sans"/>
              <a:sym typeface="Open Sans"/>
            </a:endParaRPr>
          </a:p>
        </p:txBody>
      </p:sp>
      <p:sp>
        <p:nvSpPr>
          <p:cNvPr id="287" name="Google Shape;287;p8"/>
          <p:cNvSpPr txBox="1">
            <a:spLocks noChangeArrowheads="1"/>
          </p:cNvSpPr>
          <p:nvPr/>
        </p:nvSpPr>
        <p:spPr bwMode="white">
          <a:xfrm>
            <a:off x="6843525" y="1951881"/>
            <a:ext cx="4496767" cy="976569"/>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chemeClr val="tx1"/>
              </a:buClr>
              <a:buSzPts val="1200"/>
              <a:buFont typeface="Arial"/>
              <a:buNone/>
            </a:pPr>
            <a:r>
              <a:rPr lang="en-US" sz="1100" b="0" i="0" u="none" dirty="0">
                <a:solidFill>
                  <a:srgbClr val="3D4543"/>
                </a:solidFill>
                <a:latin typeface="Open Sans"/>
                <a:ea typeface="Open Sans"/>
                <a:cs typeface="Open Sans"/>
                <a:sym typeface="Open Sans"/>
              </a:rPr>
              <a:t>Intent to change drinking </a:t>
            </a:r>
            <a:r>
              <a:rPr lang="en-US" sz="1100" dirty="0">
                <a:solidFill>
                  <a:srgbClr val="3D4543"/>
                </a:solidFill>
                <a:latin typeface="Open Sans"/>
                <a:ea typeface="Open Sans"/>
                <a:cs typeface="Open Sans"/>
                <a:sym typeface="Open Sans"/>
              </a:rPr>
              <a:t>behaviors</a:t>
            </a:r>
            <a:r>
              <a:rPr lang="en-US" sz="1100" b="0" i="0" u="none" dirty="0">
                <a:solidFill>
                  <a:srgbClr val="3D4543"/>
                </a:solidFill>
                <a:latin typeface="Open Sans"/>
                <a:ea typeface="Open Sans"/>
                <a:cs typeface="Open Sans"/>
                <a:sym typeface="Open Sans"/>
              </a:rPr>
              <a:t> can be impacted by perceptions — or misperceptions — of peers’ behavior. Prevention education can influence the students’ perception of norms at your school and increase their intention to avoid risky behavior in the future.</a:t>
            </a:r>
            <a:endParaRPr sz="1200" b="0" i="0" u="none" dirty="0">
              <a:solidFill>
                <a:srgbClr val="3D4543"/>
              </a:solidFill>
              <a:latin typeface="Open Sans"/>
              <a:ea typeface="Open Sans"/>
              <a:cs typeface="Open Sans"/>
              <a:sym typeface="Open Sans"/>
            </a:endParaRPr>
          </a:p>
          <a:p>
            <a:pPr marL="0" indent="0" algn="l" rtl="0">
              <a:lnSpc>
                <a:spcPct val="130000"/>
              </a:lnSpc>
              <a:spcBef>
                <a:spcPts val="1200"/>
              </a:spcBef>
              <a:spcAft>
                <a:spcPts val="0"/>
              </a:spcAft>
              <a:buClr>
                <a:schemeClr val="tx1"/>
              </a:buClr>
              <a:buSzPts val="1200"/>
              <a:buFont typeface="Arial"/>
              <a:buNone/>
            </a:pPr>
            <a:endParaRPr sz="1100" b="0" i="0" u="none" dirty="0">
              <a:solidFill>
                <a:srgbClr val="3D4543"/>
              </a:solidFill>
              <a:latin typeface="Open Sans"/>
              <a:ea typeface="Open Sans"/>
              <a:cs typeface="Open Sans"/>
              <a:sym typeface="Open Sans"/>
            </a:endParaRPr>
          </a:p>
        </p:txBody>
      </p:sp>
      <p:sp>
        <p:nvSpPr>
          <p:cNvPr id="288" name="Google Shape;288;p8"/>
          <p:cNvSpPr txBox="1">
            <a:spLocks noChangeArrowheads="1"/>
          </p:cNvSpPr>
          <p:nvPr/>
        </p:nvSpPr>
        <p:spPr bwMode="white">
          <a:xfrm>
            <a:off x="9408654" y="-1"/>
            <a:ext cx="1790700" cy="685801"/>
          </a:xfrm>
          <a:prstGeom prst="rect">
            <a:avLst/>
          </a:prstGeom>
          <a:solidFill>
            <a:srgbClr val="F2F2F2"/>
          </a:solidFill>
          <a:ln>
            <a:noFill/>
            <a:headEnd type="none"/>
            <a:tailEnd type="none"/>
          </a:ln>
        </p:spPr>
        <p:txBody>
          <a:bodyPr wrap="square" lIns="91425" tIns="0" rIns="91425" bIns="0" anchor="ctr">
            <a:noAutofit/>
          </a:bodyPr>
          <a:lstStyle/>
          <a:p>
            <a:pPr algn="ctr"/>
            <a:r>
              <a:rPr lang="en-US" sz="1200" dirty="0">
                <a:solidFill>
                  <a:srgbClr val="3D4543"/>
                </a:solidFill>
                <a:latin typeface="Open Sans"/>
                <a:ea typeface="Open Sans"/>
                <a:cs typeface="Open Sans"/>
                <a:sym typeface="Open Sans"/>
              </a:rPr>
              <a:t>Georgia Institute of Technology </a:t>
            </a:r>
            <a:endParaRPr lang="en-US" dirty="0">
              <a:latin typeface="Open Sans"/>
              <a:ea typeface="Open Sans"/>
              <a:cs typeface="Open Sans"/>
            </a:endParaRPr>
          </a:p>
        </p:txBody>
      </p:sp>
      <p:sp>
        <p:nvSpPr>
          <p:cNvPr id="7" name="Google Shape;280;p8"/>
          <p:cNvSpPr>
            <a:spLocks/>
          </p:cNvSpPr>
          <p:nvPr/>
        </p:nvSpPr>
        <p:spPr bwMode="white">
          <a:xfrm>
            <a:off x="876249" y="2088663"/>
            <a:ext cx="1975078" cy="3017210"/>
          </a:xfrm>
          <a:prstGeom prst="rect">
            <a:avLst/>
          </a:prstGeom>
          <a:noFill/>
          <a:ln>
            <a:noFill/>
            <a:headEnd type="none"/>
            <a:tailEnd type="none"/>
          </a:ln>
        </p:spPr>
        <p:txBody>
          <a:bodyPr wrap="square" lIns="0" tIns="0" rIns="0" bIns="0" anchor="t">
            <a:noAutofit/>
          </a:bodyPr>
          <a:lstStyle/>
          <a:p>
            <a:pPr marL="0" indent="0" algn="l" rtl="0">
              <a:lnSpc>
                <a:spcPct val="130000"/>
              </a:lnSpc>
              <a:spcBef>
                <a:spcPts val="0"/>
              </a:spcBef>
              <a:spcAft>
                <a:spcPts val="0"/>
              </a:spcAft>
              <a:buClr>
                <a:srgbClr val="000000"/>
              </a:buClr>
              <a:buSzPts val="1600"/>
              <a:buFont typeface="Arial"/>
              <a:buNone/>
            </a:pPr>
            <a:r>
              <a:rPr lang="en-US" sz="1800" b="1" i="0" u="none" dirty="0">
                <a:solidFill>
                  <a:srgbClr val="4F81BD"/>
                </a:solidFill>
                <a:latin typeface="Open Sans"/>
                <a:ea typeface="Open Sans"/>
                <a:cs typeface="Open Sans"/>
                <a:sym typeface="Open Sans"/>
              </a:rPr>
              <a:t>1,824 students</a:t>
            </a:r>
          </a:p>
          <a:p>
            <a:pPr>
              <a:lnSpc>
                <a:spcPct val="130000"/>
              </a:lnSpc>
              <a:buSzPts val="1100"/>
            </a:pPr>
            <a:r>
              <a:rPr lang="en-US" b="1" i="0" u="none" dirty="0">
                <a:solidFill>
                  <a:srgbClr val="3D4543"/>
                </a:solidFill>
                <a:latin typeface="Open Sans"/>
                <a:ea typeface="Open Sans"/>
                <a:cs typeface="Open Sans"/>
                <a:sym typeface="Open Sans"/>
              </a:rPr>
              <a:t>at Georgia Institute of Technology</a:t>
            </a:r>
            <a:r>
              <a:rPr lang="en-US" b="1" dirty="0">
                <a:solidFill>
                  <a:srgbClr val="3D4543"/>
                </a:solidFill>
                <a:latin typeface="Open Sans"/>
                <a:ea typeface="Open Sans"/>
                <a:cs typeface="Open Sans"/>
                <a:sym typeface="Open Sans"/>
              </a:rPr>
              <a:t> </a:t>
            </a:r>
            <a:endParaRPr lang="en-US" b="0" i="0" u="none" dirty="0">
              <a:solidFill>
                <a:srgbClr val="3D4543"/>
              </a:solidFill>
              <a:latin typeface="Open Sans"/>
              <a:ea typeface="Open Sans"/>
              <a:cs typeface="Open Sans"/>
            </a:endParaRPr>
          </a:p>
          <a:p>
            <a:pPr>
              <a:lnSpc>
                <a:spcPct val="130000"/>
              </a:lnSpc>
              <a:spcBef>
                <a:spcPts val="1200"/>
              </a:spcBef>
            </a:pPr>
            <a:r>
              <a:rPr lang="en-US" dirty="0">
                <a:solidFill>
                  <a:srgbClr val="515859"/>
                </a:solidFill>
                <a:latin typeface="Open Sans"/>
                <a:ea typeface="Open Sans"/>
                <a:cs typeface="Open Sans"/>
                <a:sym typeface="Open Sans"/>
              </a:rPr>
              <a:t>students completed all three </a:t>
            </a:r>
            <a:r>
              <a:rPr lang="en-US" b="0" i="1" u="none" dirty="0">
                <a:solidFill>
                  <a:srgbClr val="515859"/>
                </a:solidFill>
                <a:latin typeface="Open Sans"/>
                <a:ea typeface="Open Sans"/>
                <a:cs typeface="Open Sans"/>
                <a:sym typeface="Open Sans"/>
              </a:rPr>
              <a:t>AlcoholEdu</a:t>
            </a:r>
            <a:r>
              <a:rPr lang="en-US" i="1" dirty="0">
                <a:solidFill>
                  <a:srgbClr val="515859"/>
                </a:solidFill>
                <a:latin typeface="Open Sans"/>
                <a:ea typeface="Open Sans"/>
                <a:cs typeface="Open Sans"/>
                <a:sym typeface="Open Sans"/>
              </a:rPr>
              <a:t> </a:t>
            </a:r>
            <a:r>
              <a:rPr lang="en-US" b="0" i="1" u="none" dirty="0">
                <a:solidFill>
                  <a:srgbClr val="515859"/>
                </a:solidFill>
                <a:latin typeface="Open Sans"/>
                <a:ea typeface="Open Sans"/>
                <a:cs typeface="Open Sans"/>
                <a:sym typeface="Open Sans"/>
              </a:rPr>
              <a:t>for College</a:t>
            </a:r>
            <a:r>
              <a:rPr lang="en-US" dirty="0">
                <a:solidFill>
                  <a:srgbClr val="515859"/>
                </a:solidFill>
                <a:latin typeface="Open Sans"/>
                <a:ea typeface="Open Sans"/>
                <a:cs typeface="Open Sans"/>
                <a:sym typeface="Open Sans"/>
              </a:rPr>
              <a:t> course surveys </a:t>
            </a:r>
            <a:r>
              <a:rPr lang="en-US" dirty="0">
                <a:solidFill>
                  <a:schemeClr val="tx1"/>
                </a:solidFill>
                <a:latin typeface="Open Sans"/>
                <a:ea typeface="Open Sans"/>
                <a:sym typeface="Open Sans"/>
              </a:rPr>
              <a:t>from June 1, 2023 to February 26, 2024.</a:t>
            </a:r>
            <a:endParaRPr lang="en-US" dirty="0">
              <a:solidFill>
                <a:schemeClr val="tx1"/>
              </a:solidFill>
              <a:latin typeface="Open Sans"/>
            </a:endParaRPr>
          </a:p>
        </p:txBody>
      </p:sp>
      <p:graphicFrame>
        <p:nvGraphicFramePr>
          <p:cNvPr id="2" name="Content Placeholder 18" descr="slide8graph"/>
          <p:cNvGraphicFramePr/>
          <p:nvPr/>
        </p:nvGraphicFramePr>
        <p:xfrm>
          <a:off x="3207826" y="2721574"/>
          <a:ext cx="3302000" cy="150217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Google Shape;293;p9"/>
          <p:cNvSpPr>
            <a:spLocks noGrp="1"/>
          </p:cNvSpPr>
          <p:nvPr>
            <p:ph type="title"/>
          </p:nvPr>
        </p:nvSpPr>
        <p:spPr bwMode="white">
          <a:xfrm>
            <a:off x="685800" y="648686"/>
            <a:ext cx="3606800" cy="638832"/>
          </a:xfrm>
          <a:prstGeom prst="rect">
            <a:avLst/>
          </a:prstGeom>
          <a:noFill/>
          <a:ln>
            <a:noFill/>
            <a:headEnd type="none"/>
            <a:tailEnd type="none"/>
          </a:ln>
        </p:spPr>
        <p:txBody>
          <a:bodyPr wrap="square" lIns="0" tIns="0" rIns="0" bIns="0" anchor="t">
            <a:noAutofit/>
          </a:bodyPr>
          <a:lstStyle/>
          <a:p>
            <a:pPr marL="0" indent="0" algn="l" rtl="0">
              <a:lnSpc>
                <a:spcPct val="90000"/>
              </a:lnSpc>
              <a:spcBef>
                <a:spcPts val="0"/>
              </a:spcBef>
              <a:spcAft>
                <a:spcPts val="0"/>
              </a:spcAft>
              <a:buClr>
                <a:schemeClr val="tx1"/>
              </a:buClr>
              <a:buSzPts val="2400"/>
              <a:buFont typeface="Lato Black"/>
              <a:buNone/>
            </a:pPr>
            <a:r>
              <a:rPr lang="en-US" b="1" dirty="0">
                <a:solidFill>
                  <a:schemeClr val="tx1"/>
                </a:solidFill>
                <a:latin typeface="Open Sans"/>
                <a:ea typeface="Open Sans"/>
                <a:cs typeface="Open Sans"/>
                <a:sym typeface="Open Sans"/>
              </a:rPr>
              <a:t>AlcoholEdu for </a:t>
            </a:r>
            <a:br>
              <a:rPr lang="en-US" b="1" dirty="0">
                <a:solidFill>
                  <a:schemeClr val="tx1"/>
                </a:solidFill>
                <a:latin typeface="Open Sans"/>
                <a:ea typeface="Open Sans"/>
                <a:cs typeface="Open Sans"/>
                <a:sym typeface="Open Sans"/>
              </a:rPr>
            </a:br>
            <a:r>
              <a:rPr lang="en-US" b="1" dirty="0">
                <a:solidFill>
                  <a:schemeClr val="tx1"/>
                </a:solidFill>
                <a:latin typeface="Open Sans"/>
                <a:ea typeface="Open Sans"/>
                <a:cs typeface="Open Sans"/>
                <a:sym typeface="Open Sans"/>
              </a:rPr>
              <a:t>College Snapshot</a:t>
            </a:r>
            <a:endParaRPr b="1" dirty="0">
              <a:solidFill>
                <a:schemeClr val="tx1"/>
              </a:solidFill>
              <a:latin typeface="Open Sans"/>
              <a:ea typeface="Open Sans"/>
              <a:cs typeface="Open Sans"/>
              <a:sym typeface="Open Sans"/>
            </a:endParaRPr>
          </a:p>
        </p:txBody>
      </p:sp>
      <p:sp>
        <p:nvSpPr>
          <p:cNvPr id="294" name="Google Shape;294;p9"/>
          <p:cNvSpPr>
            <a:spLocks noGrp="1"/>
          </p:cNvSpPr>
          <p:nvPr>
            <p:ph type="sldNum" idx="12"/>
          </p:nvPr>
        </p:nvSpPr>
        <p:spPr bwMode="white">
          <a:xfrm>
            <a:off x="11303469" y="6407711"/>
            <a:ext cx="470155" cy="136525"/>
          </a:xfrm>
          <a:prstGeom prst="rect">
            <a:avLst/>
          </a:prstGeom>
          <a:noFill/>
          <a:ln>
            <a:noFill/>
            <a:headEnd type="none"/>
            <a:tailEnd type="none"/>
          </a:ln>
        </p:spPr>
        <p:txBody>
          <a:bodyPr wrap="square" lIns="0" tIns="0" rIns="0" bIns="0" anchor="b">
            <a:noAutofit/>
          </a:bodyPr>
          <a:lstStyle/>
          <a:p>
            <a:pPr marL="0" indent="0" algn="ctr" rtl="0">
              <a:lnSpc>
                <a:spcPct val="100000"/>
              </a:lnSpc>
              <a:spcBef>
                <a:spcPts val="0"/>
              </a:spcBef>
              <a:spcAft>
                <a:spcPts val="0"/>
              </a:spcAft>
              <a:buSzPts val="700"/>
              <a:buNone/>
            </a:pPr>
            <a:fld id="{00000000-1234-1234-1234-123412341234}" type="slidenum">
              <a:rPr lang="en-US" dirty="0"/>
              <a:t>9</a:t>
            </a:fld>
            <a:endParaRPr dirty="0"/>
          </a:p>
        </p:txBody>
      </p:sp>
      <p:sp>
        <p:nvSpPr>
          <p:cNvPr id="295" name="Google Shape;295;p9"/>
          <p:cNvSpPr txBox="1">
            <a:spLocks noChangeArrowheads="1"/>
          </p:cNvSpPr>
          <p:nvPr/>
        </p:nvSpPr>
        <p:spPr bwMode="white">
          <a:xfrm>
            <a:off x="685800" y="1600200"/>
            <a:ext cx="2719522" cy="4265762"/>
          </a:xfrm>
          <a:prstGeom prst="rect">
            <a:avLst/>
          </a:prstGeom>
          <a:noFill/>
          <a:ln>
            <a:noFill/>
            <a:headEnd type="none"/>
            <a:tailEnd type="none"/>
          </a:ln>
        </p:spPr>
        <p:txBody>
          <a:bodyPr wrap="square" lIns="0" tIns="0" rIns="0" bIns="0" anchor="t">
            <a:noAutofit/>
          </a:bodyPr>
          <a:lstStyle/>
          <a:p>
            <a:pPr>
              <a:lnSpc>
                <a:spcPct val="166666"/>
              </a:lnSpc>
              <a:buClr>
                <a:schemeClr val="bg2"/>
              </a:buClr>
              <a:buSzPts val="1200"/>
            </a:pPr>
            <a:r>
              <a:rPr lang="en-US" sz="1200" b="0" i="1" u="none" dirty="0">
                <a:solidFill>
                  <a:srgbClr val="3D4543"/>
                </a:solidFill>
                <a:latin typeface="Open Sans"/>
                <a:ea typeface="Open Sans"/>
                <a:cs typeface="Open Sans"/>
                <a:sym typeface="Open Sans"/>
              </a:rPr>
              <a:t>AlcoholEdu</a:t>
            </a:r>
            <a:r>
              <a:rPr lang="en-US" sz="1200" i="1" dirty="0">
                <a:solidFill>
                  <a:srgbClr val="3D4543"/>
                </a:solidFill>
                <a:latin typeface="Open Sans"/>
                <a:ea typeface="Open Sans"/>
                <a:cs typeface="Open Sans"/>
                <a:sym typeface="Open Sans"/>
              </a:rPr>
              <a:t> for College </a:t>
            </a:r>
            <a:r>
              <a:rPr lang="en-US" sz="1200" dirty="0">
                <a:solidFill>
                  <a:srgbClr val="3D4543"/>
                </a:solidFill>
                <a:latin typeface="Open Sans"/>
                <a:ea typeface="Open Sans"/>
                <a:cs typeface="Open Sans"/>
                <a:sym typeface="Open Sans"/>
              </a:rPr>
              <a:t>provides</a:t>
            </a:r>
            <a:r>
              <a:rPr lang="en-US" sz="1200" b="0" i="0" u="none" dirty="0">
                <a:solidFill>
                  <a:srgbClr val="3D4543"/>
                </a:solidFill>
                <a:latin typeface="Open Sans"/>
                <a:ea typeface="Open Sans"/>
                <a:cs typeface="Open Sans"/>
                <a:sym typeface="Open Sans"/>
              </a:rPr>
              <a:t> you with a wealth of information on your students’ drinking </a:t>
            </a:r>
            <a:r>
              <a:rPr lang="en-US" sz="1200" dirty="0">
                <a:solidFill>
                  <a:srgbClr val="3D4543"/>
                </a:solidFill>
                <a:latin typeface="Open Sans"/>
                <a:ea typeface="Open Sans"/>
                <a:cs typeface="Open Sans"/>
                <a:sym typeface="Open Sans"/>
              </a:rPr>
              <a:t>behaviors</a:t>
            </a:r>
            <a:r>
              <a:rPr lang="en-US" sz="1200" b="0" i="0" u="none" dirty="0">
                <a:solidFill>
                  <a:srgbClr val="3D4543"/>
                </a:solidFill>
                <a:latin typeface="Open Sans"/>
                <a:ea typeface="Open Sans"/>
                <a:cs typeface="Open Sans"/>
                <a:sym typeface="Open Sans"/>
              </a:rPr>
              <a:t>: When, Where, Why (and Why Not) they are drinking.</a:t>
            </a:r>
          </a:p>
          <a:p>
            <a:pPr>
              <a:lnSpc>
                <a:spcPct val="166666"/>
              </a:lnSpc>
              <a:spcBef>
                <a:spcPts val="1600"/>
              </a:spcBef>
              <a:buClr>
                <a:schemeClr val="bg2"/>
              </a:buClr>
              <a:buSzPts val="1200"/>
            </a:pPr>
            <a:r>
              <a:rPr lang="en-US" sz="1200" b="0" i="0" u="none" dirty="0">
                <a:solidFill>
                  <a:srgbClr val="3D4543"/>
                </a:solidFill>
                <a:latin typeface="Open Sans"/>
                <a:ea typeface="Open Sans"/>
                <a:cs typeface="Open Sans"/>
                <a:sym typeface="Open Sans"/>
              </a:rPr>
              <a:t>Georgia Institute of Technology can use this information to inform prevention program content,</a:t>
            </a:r>
            <a:r>
              <a:rPr lang="en-US" sz="1200" dirty="0">
                <a:solidFill>
                  <a:srgbClr val="3D4543"/>
                </a:solidFill>
                <a:latin typeface="Open Sans"/>
                <a:ea typeface="Open Sans"/>
                <a:cs typeface="Open Sans"/>
                <a:sym typeface="Open Sans"/>
              </a:rPr>
              <a:t> </a:t>
            </a:r>
            <a:endParaRPr lang="en-US" sz="1200" b="0" i="0" u="none" dirty="0">
              <a:solidFill>
                <a:srgbClr val="3D4543"/>
              </a:solidFill>
              <a:latin typeface="Open Sans"/>
              <a:ea typeface="Open Sans"/>
              <a:cs typeface="Open Sans"/>
            </a:endParaRPr>
          </a:p>
          <a:p>
            <a:pPr marL="0" indent="0" algn="l" rtl="0">
              <a:lnSpc>
                <a:spcPct val="166666"/>
              </a:lnSpc>
              <a:spcAft>
                <a:spcPts val="0"/>
              </a:spcAft>
              <a:buClr>
                <a:schemeClr val="bg2"/>
              </a:buClr>
              <a:buSzPts val="1200"/>
              <a:buFont typeface="Arial"/>
              <a:buNone/>
            </a:pPr>
            <a:r>
              <a:rPr lang="en-US" sz="1200" b="0" i="0" u="none" dirty="0">
                <a:solidFill>
                  <a:srgbClr val="3D4543"/>
                </a:solidFill>
                <a:latin typeface="Open Sans"/>
                <a:ea typeface="Open Sans"/>
                <a:cs typeface="Open Sans"/>
                <a:sym typeface="Open Sans"/>
              </a:rPr>
              <a:t>audience, and delivery.</a:t>
            </a:r>
            <a:endParaRPr sz="1200" b="0" i="0" u="none" dirty="0">
              <a:solidFill>
                <a:srgbClr val="3D4543"/>
              </a:solidFill>
              <a:latin typeface="Open Sans"/>
              <a:ea typeface="Open Sans"/>
              <a:cs typeface="Open Sans"/>
              <a:sym typeface="Open Sans"/>
            </a:endParaRPr>
          </a:p>
        </p:txBody>
      </p:sp>
      <p:cxnSp>
        <p:nvCxnSpPr>
          <p:cNvPr id="296" name="Google Shape;296;p9"/>
          <p:cNvCxnSpPr/>
          <p:nvPr/>
        </p:nvCxnSpPr>
        <p:spPr bwMode="white">
          <a:xfrm>
            <a:off x="3605202" y="235513"/>
            <a:ext cx="0" cy="6172198"/>
          </a:xfrm>
          <a:prstGeom prst="straightConnector1">
            <a:avLst/>
          </a:prstGeom>
          <a:noFill/>
          <a:ln w="12700" cap="flat">
            <a:solidFill>
              <a:schemeClr val="tx2"/>
            </a:solidFill>
            <a:prstDash val="solid"/>
            <a:miter/>
            <a:headEnd type="none" w="sm" len="sm"/>
            <a:tailEnd type="none" w="sm" len="sm"/>
          </a:ln>
        </p:spPr>
      </p:cxnSp>
      <p:sp>
        <p:nvSpPr>
          <p:cNvPr id="297" name="Google Shape;297;p9"/>
          <p:cNvSpPr txBox="1">
            <a:spLocks noChangeArrowheads="1"/>
          </p:cNvSpPr>
          <p:nvPr/>
        </p:nvSpPr>
        <p:spPr bwMode="white">
          <a:xfrm>
            <a:off x="3856733" y="639478"/>
            <a:ext cx="4030473" cy="212554"/>
          </a:xfrm>
          <a:prstGeom prst="rect">
            <a:avLst/>
          </a:prstGeom>
          <a:noFill/>
          <a:ln>
            <a:noFill/>
            <a:headEnd type="none"/>
            <a:tailEnd type="none"/>
          </a:ln>
        </p:spPr>
        <p:txBody>
          <a:bodyPr wrap="square" lIns="0" tIns="0" rIns="0" bIns="0" anchor="t">
            <a:noAutofit/>
          </a:bodyPr>
          <a:lstStyle/>
          <a:p>
            <a:pPr marL="0" indent="0" algn="l" rtl="0">
              <a:lnSpc>
                <a:spcPct val="110000"/>
              </a:lnSpc>
              <a:spcBef>
                <a:spcPts val="0"/>
              </a:spcBef>
              <a:spcAft>
                <a:spcPts val="0"/>
              </a:spcAft>
              <a:buClr>
                <a:schemeClr val="tx1"/>
              </a:buClr>
              <a:buSzPts val="1600"/>
              <a:buFont typeface="Arial"/>
              <a:buNone/>
            </a:pPr>
            <a:r>
              <a:rPr lang="en-US" sz="1600" b="1" i="0" u="none" dirty="0">
                <a:solidFill>
                  <a:srgbClr val="3D4543"/>
                </a:solidFill>
                <a:latin typeface="Open Sans"/>
                <a:ea typeface="Open Sans"/>
                <a:cs typeface="Open Sans"/>
                <a:sym typeface="Open Sans"/>
              </a:rPr>
              <a:t>When</a:t>
            </a:r>
            <a:endParaRPr sz="1400" b="1" i="0" u="none" dirty="0">
              <a:solidFill>
                <a:srgbClr val="3D4543"/>
              </a:solidFill>
              <a:latin typeface="Open Sans"/>
              <a:ea typeface="Open Sans"/>
              <a:cs typeface="Open Sans"/>
              <a:sym typeface="Open Sans"/>
            </a:endParaRPr>
          </a:p>
        </p:txBody>
      </p:sp>
      <p:sp>
        <p:nvSpPr>
          <p:cNvPr id="298" name="Google Shape;298;p9"/>
          <p:cNvSpPr txBox="1">
            <a:spLocks noChangeArrowheads="1"/>
          </p:cNvSpPr>
          <p:nvPr/>
        </p:nvSpPr>
        <p:spPr bwMode="white">
          <a:xfrm>
            <a:off x="3856733" y="2628701"/>
            <a:ext cx="4030473" cy="212554"/>
          </a:xfrm>
          <a:prstGeom prst="rect">
            <a:avLst/>
          </a:prstGeom>
          <a:noFill/>
          <a:ln>
            <a:noFill/>
            <a:headEnd type="none"/>
            <a:tailEnd type="none"/>
          </a:ln>
        </p:spPr>
        <p:txBody>
          <a:bodyPr wrap="square" lIns="0" tIns="0" rIns="0" bIns="0" anchor="t">
            <a:noAutofit/>
          </a:bodyPr>
          <a:lstStyle/>
          <a:p>
            <a:pPr marL="0" indent="0" algn="l" rtl="0">
              <a:lnSpc>
                <a:spcPct val="110000"/>
              </a:lnSpc>
              <a:spcBef>
                <a:spcPts val="0"/>
              </a:spcBef>
              <a:spcAft>
                <a:spcPts val="0"/>
              </a:spcAft>
              <a:buClr>
                <a:schemeClr val="tx1"/>
              </a:buClr>
              <a:buSzPts val="1600"/>
              <a:buFont typeface="Arial"/>
              <a:buNone/>
            </a:pPr>
            <a:r>
              <a:rPr lang="en-US" sz="1600" b="1" i="0" u="none" dirty="0">
                <a:solidFill>
                  <a:schemeClr val="tx1"/>
                </a:solidFill>
                <a:latin typeface="Open Sans"/>
                <a:ea typeface="Open Sans"/>
                <a:cs typeface="Open Sans"/>
                <a:sym typeface="Lato Black"/>
              </a:rPr>
              <a:t>Where</a:t>
            </a:r>
            <a:endParaRPr sz="1400" b="0" i="0" u="none" dirty="0">
              <a:solidFill>
                <a:srgbClr val="000000"/>
              </a:solidFill>
              <a:latin typeface="Open Sans"/>
              <a:ea typeface="Open Sans"/>
              <a:cs typeface="Open Sans"/>
              <a:sym typeface="Arial"/>
            </a:endParaRPr>
          </a:p>
        </p:txBody>
      </p:sp>
      <p:graphicFrame>
        <p:nvGraphicFramePr>
          <p:cNvPr id="299" name="Google Shape;299;p9"/>
          <p:cNvGraphicFramePr/>
          <p:nvPr/>
        </p:nvGraphicFramePr>
        <p:xfrm>
          <a:off x="4766839" y="2661085"/>
          <a:ext cx="6878819" cy="946036"/>
        </p:xfrm>
        <a:graphic>
          <a:graphicData uri="http://schemas.openxmlformats.org/drawingml/2006/table">
            <a:tbl>
              <a:tblPr firstRow="1" bandRow="1">
                <a:noFill/>
                <a:tableStyleId>{1119D022-22E2-4A99-84CF-0E8649BB5491}</a:tableStyleId>
              </a:tblPr>
              <a:tblGrid>
                <a:gridCol w="1184800">
                  <a:extLst>
                    <a:ext uri="{9D8B030D-6E8A-4147-A177-3AD203B41FA5}">
                      <a16:colId xmlns:a16="http://schemas.microsoft.com/office/drawing/2014/main" val="20000"/>
                    </a:ext>
                  </a:extLst>
                </a:gridCol>
                <a:gridCol w="1184800">
                  <a:extLst>
                    <a:ext uri="{9D8B030D-6E8A-4147-A177-3AD203B41FA5}">
                      <a16:colId xmlns:a16="http://schemas.microsoft.com/office/drawing/2014/main" val="20001"/>
                    </a:ext>
                  </a:extLst>
                </a:gridCol>
                <a:gridCol w="1184800">
                  <a:extLst>
                    <a:ext uri="{9D8B030D-6E8A-4147-A177-3AD203B41FA5}">
                      <a16:colId xmlns:a16="http://schemas.microsoft.com/office/drawing/2014/main" val="20002"/>
                    </a:ext>
                  </a:extLst>
                </a:gridCol>
                <a:gridCol w="1184800">
                  <a:extLst>
                    <a:ext uri="{9D8B030D-6E8A-4147-A177-3AD203B41FA5}">
                      <a16:colId xmlns:a16="http://schemas.microsoft.com/office/drawing/2014/main" val="20003"/>
                    </a:ext>
                  </a:extLst>
                </a:gridCol>
                <a:gridCol w="1184800">
                  <a:extLst>
                    <a:ext uri="{9D8B030D-6E8A-4147-A177-3AD203B41FA5}">
                      <a16:colId xmlns:a16="http://schemas.microsoft.com/office/drawing/2014/main" val="20004"/>
                    </a:ext>
                  </a:extLst>
                </a:gridCol>
                <a:gridCol w="954819">
                  <a:extLst>
                    <a:ext uri="{9D8B030D-6E8A-4147-A177-3AD203B41FA5}">
                      <a16:colId xmlns:a16="http://schemas.microsoft.com/office/drawing/2014/main" val="20005"/>
                    </a:ext>
                  </a:extLst>
                </a:gridCol>
              </a:tblGrid>
              <a:tr h="574961">
                <a:tc>
                  <a:txBody>
                    <a:bodyPr/>
                    <a:lstStyle/>
                    <a:p>
                      <a:pPr marL="0" indent="0" algn="ctr" rtl="0">
                        <a:lnSpc>
                          <a:spcPct val="100000"/>
                        </a:lnSpc>
                        <a:spcBef>
                          <a:spcPts val="0"/>
                        </a:spcBef>
                        <a:spcAft>
                          <a:spcPts val="0"/>
                        </a:spcAft>
                        <a:buClr>
                          <a:srgbClr val="000000"/>
                        </a:buClr>
                        <a:buSzPts val="1400"/>
                        <a:buFont typeface="Arial"/>
                        <a:buNone/>
                      </a:pPr>
                      <a:r>
                        <a:rPr lang="en-US" sz="1100" b="1" i="0" u="none" dirty="0">
                          <a:solidFill>
                            <a:schemeClr val="bg1"/>
                          </a:solidFill>
                          <a:latin typeface="Open Sans"/>
                          <a:ea typeface="Open Sans"/>
                          <a:cs typeface="Open Sans"/>
                          <a:sym typeface="Open Sans"/>
                        </a:rPr>
                        <a:t>33%</a:t>
                      </a:r>
                      <a:endParaRPr sz="1000" b="1" u="none" dirty="0">
                        <a:solidFill>
                          <a:schemeClr val="bg1"/>
                        </a:solidFill>
                        <a:latin typeface="Open Sans"/>
                        <a:ea typeface="Open Sans"/>
                        <a:cs typeface="Open Sans"/>
                        <a:sym typeface="Open Sans"/>
                      </a:endParaRPr>
                    </a:p>
                  </a:txBody>
                  <a:tcPr marL="0" marR="0" marT="0" marB="0" anchor="ctr" horzOverflow="overflow">
                    <a:lnL w="9525" cap="flat">
                      <a:solidFill>
                        <a:srgbClr val="000000">
                          <a:alpha val="0"/>
                        </a:srgbClr>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accent3">
                        <a:lumMod val="50000"/>
                      </a:schemeClr>
                    </a:solidFill>
                  </a:tcPr>
                </a:tc>
                <a:tc>
                  <a:txBody>
                    <a:bodyPr/>
                    <a:lstStyle/>
                    <a:p>
                      <a:pPr marL="0" indent="0" algn="ctr" rtl="0">
                        <a:lnSpc>
                          <a:spcPct val="100000"/>
                        </a:lnSpc>
                        <a:spcBef>
                          <a:spcPts val="0"/>
                        </a:spcBef>
                        <a:spcAft>
                          <a:spcPts val="0"/>
                        </a:spcAft>
                        <a:buClr>
                          <a:srgbClr val="000000"/>
                        </a:buClr>
                        <a:buSzPts val="1400"/>
                        <a:buFont typeface="Arial"/>
                        <a:buNone/>
                      </a:pPr>
                      <a:r>
                        <a:rPr lang="en-US" sz="1100" b="1" i="0" u="none" dirty="0">
                          <a:solidFill>
                            <a:schemeClr val="bg1"/>
                          </a:solidFill>
                          <a:latin typeface="Open Sans"/>
                          <a:ea typeface="Open Sans"/>
                          <a:cs typeface="Open Sans"/>
                          <a:sym typeface="Open Sans"/>
                        </a:rPr>
                        <a:t>15%</a:t>
                      </a:r>
                      <a:endParaRPr sz="1000" b="1" u="none" dirty="0">
                        <a:solidFill>
                          <a:schemeClr val="bg1"/>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accent3">
                        <a:lumMod val="50000"/>
                      </a:schemeClr>
                    </a:solidFill>
                  </a:tcPr>
                </a:tc>
                <a:tc>
                  <a:txBody>
                    <a:bodyPr/>
                    <a:lstStyle/>
                    <a:p>
                      <a:pPr marL="0" indent="0" algn="ctr" rtl="0">
                        <a:lnSpc>
                          <a:spcPct val="100000"/>
                        </a:lnSpc>
                        <a:spcBef>
                          <a:spcPts val="0"/>
                        </a:spcBef>
                        <a:spcAft>
                          <a:spcPts val="0"/>
                        </a:spcAft>
                        <a:buClr>
                          <a:srgbClr val="000000"/>
                        </a:buClr>
                        <a:buSzPts val="1400"/>
                        <a:buFont typeface="Arial"/>
                        <a:buNone/>
                      </a:pPr>
                      <a:r>
                        <a:rPr lang="en-US" sz="1100" b="1" i="0" u="none" dirty="0">
                          <a:solidFill>
                            <a:schemeClr val="bg1"/>
                          </a:solidFill>
                          <a:latin typeface="Open Sans"/>
                          <a:ea typeface="Open Sans"/>
                          <a:cs typeface="Open Sans"/>
                          <a:sym typeface="Open Sans"/>
                        </a:rPr>
                        <a:t>13%</a:t>
                      </a:r>
                      <a:endParaRPr sz="1000" b="1" u="none" dirty="0">
                        <a:solidFill>
                          <a:schemeClr val="bg1"/>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accent3">
                        <a:lumMod val="50000"/>
                      </a:schemeClr>
                    </a:solidFill>
                  </a:tcPr>
                </a:tc>
                <a:tc>
                  <a:txBody>
                    <a:bodyPr/>
                    <a:lstStyle/>
                    <a:p>
                      <a:pPr marL="0" indent="0" algn="ctr" rtl="0">
                        <a:lnSpc>
                          <a:spcPct val="100000"/>
                        </a:lnSpc>
                        <a:spcBef>
                          <a:spcPts val="0"/>
                        </a:spcBef>
                        <a:spcAft>
                          <a:spcPts val="0"/>
                        </a:spcAft>
                        <a:buClr>
                          <a:srgbClr val="000000"/>
                        </a:buClr>
                        <a:buSzPts val="1400"/>
                        <a:buFont typeface="Arial"/>
                        <a:buNone/>
                      </a:pPr>
                      <a:r>
                        <a:rPr lang="en-US" sz="1100" b="1" i="0" u="none" dirty="0">
                          <a:solidFill>
                            <a:schemeClr val="bg1"/>
                          </a:solidFill>
                          <a:latin typeface="Open Sans"/>
                          <a:ea typeface="Open Sans"/>
                          <a:cs typeface="Open Sans"/>
                          <a:sym typeface="Open Sans"/>
                        </a:rPr>
                        <a:t>12%</a:t>
                      </a:r>
                      <a:endParaRPr sz="1000" b="1" u="none" dirty="0">
                        <a:solidFill>
                          <a:schemeClr val="bg1"/>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accent3">
                        <a:lumMod val="50000"/>
                      </a:schemeClr>
                    </a:solidFill>
                  </a:tcPr>
                </a:tc>
                <a:tc>
                  <a:txBody>
                    <a:bodyPr/>
                    <a:lstStyle/>
                    <a:p>
                      <a:pPr marL="0" indent="0" algn="ctr" rtl="0">
                        <a:lnSpc>
                          <a:spcPct val="100000"/>
                        </a:lnSpc>
                        <a:spcBef>
                          <a:spcPts val="0"/>
                        </a:spcBef>
                        <a:spcAft>
                          <a:spcPts val="0"/>
                        </a:spcAft>
                        <a:buClr>
                          <a:srgbClr val="000000"/>
                        </a:buClr>
                        <a:buSzPts val="1400"/>
                        <a:buFont typeface="Arial"/>
                        <a:buNone/>
                      </a:pPr>
                      <a:r>
                        <a:rPr lang="en-US" sz="1100" b="1" i="0" u="none" dirty="0">
                          <a:solidFill>
                            <a:schemeClr val="bg1"/>
                          </a:solidFill>
                          <a:latin typeface="Open Sans"/>
                          <a:ea typeface="Open Sans"/>
                          <a:cs typeface="Open Sans"/>
                          <a:sym typeface="Open Sans"/>
                        </a:rPr>
                        <a:t>8%</a:t>
                      </a:r>
                      <a:endParaRPr sz="1000" b="1" u="none" dirty="0">
                        <a:solidFill>
                          <a:schemeClr val="bg1"/>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accent3">
                        <a:lumMod val="50000"/>
                      </a:schemeClr>
                    </a:solidFill>
                  </a:tcPr>
                </a:tc>
                <a:tc>
                  <a:txBody>
                    <a:bodyPr/>
                    <a:lstStyle/>
                    <a:p>
                      <a:pPr marL="0" indent="0" algn="ctr" rtl="0">
                        <a:lnSpc>
                          <a:spcPct val="100000"/>
                        </a:lnSpc>
                        <a:spcBef>
                          <a:spcPts val="0"/>
                        </a:spcBef>
                        <a:spcAft>
                          <a:spcPts val="0"/>
                        </a:spcAft>
                        <a:buClr>
                          <a:srgbClr val="000000"/>
                        </a:buClr>
                        <a:buSzPts val="1400"/>
                        <a:buFont typeface="Arial"/>
                        <a:buNone/>
                      </a:pPr>
                      <a:r>
                        <a:rPr lang="en-US" sz="1100" b="1" i="0" u="none" dirty="0">
                          <a:solidFill>
                            <a:schemeClr val="bg1"/>
                          </a:solidFill>
                          <a:latin typeface="Open Sans"/>
                          <a:ea typeface="Open Sans"/>
                          <a:cs typeface="Open Sans"/>
                          <a:sym typeface="Open Sans"/>
                        </a:rPr>
                        <a:t>7%</a:t>
                      </a:r>
                      <a:endParaRPr sz="1000" b="1" u="none" dirty="0">
                        <a:solidFill>
                          <a:schemeClr val="bg1"/>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accent3">
                        <a:lumMod val="50000"/>
                      </a:schemeClr>
                    </a:solidFill>
                  </a:tcPr>
                </a:tc>
                <a:extLst>
                  <a:ext uri="{0D108BD9-81ED-4DB2-BD59-A6C34878D82A}">
                    <a16:rowId xmlns:a16="http://schemas.microsoft.com/office/drawing/2014/main" val="10000"/>
                  </a:ext>
                </a:extLst>
              </a:tr>
              <a:tr h="371075">
                <a:tc>
                  <a:txBody>
                    <a:bodyPr/>
                    <a:lstStyle/>
                    <a:p>
                      <a:pPr marL="0" indent="0" algn="ctr" rtl="0">
                        <a:lnSpc>
                          <a:spcPct val="100000"/>
                        </a:lnSpc>
                        <a:spcBef>
                          <a:spcPts val="0"/>
                        </a:spcBef>
                        <a:spcAft>
                          <a:spcPts val="0"/>
                        </a:spcAft>
                        <a:buClr>
                          <a:srgbClr val="000000"/>
                        </a:buClr>
                        <a:buSzPts val="1000"/>
                        <a:buFont typeface="Arial"/>
                        <a:buNone/>
                      </a:pPr>
                      <a:r>
                        <a:rPr lang="en-US" sz="900" b="1" i="0" u="none" dirty="0">
                          <a:solidFill>
                            <a:srgbClr val="3D4543"/>
                          </a:solidFill>
                          <a:latin typeface="Open Sans"/>
                          <a:ea typeface="Open Sans"/>
                          <a:cs typeface="Open Sans"/>
                          <a:sym typeface="Open Sans"/>
                        </a:rPr>
                        <a:t>Fraternity/sorority house</a:t>
                      </a:r>
                      <a:endParaRPr sz="900" b="1" u="none" dirty="0">
                        <a:solidFill>
                          <a:srgbClr val="3D4543"/>
                        </a:solidFill>
                        <a:latin typeface="Open Sans"/>
                        <a:ea typeface="Open Sans"/>
                        <a:cs typeface="Open Sans"/>
                        <a:sym typeface="Open Sans"/>
                      </a:endParaRPr>
                    </a:p>
                  </a:txBody>
                  <a:tcPr marL="0" marR="0" marT="0" marB="0" anchor="ctr" horzOverflow="overflow">
                    <a:lnL w="9525" cap="flat">
                      <a:solidFill>
                        <a:srgbClr val="000000">
                          <a:alpha val="0"/>
                        </a:srgbClr>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bg1">
                        <a:lumMod val="95000"/>
                      </a:schemeClr>
                    </a:solidFill>
                  </a:tcPr>
                </a:tc>
                <a:tc>
                  <a:txBody>
                    <a:bodyPr/>
                    <a:lstStyle/>
                    <a:p>
                      <a:pPr marL="0" indent="0" algn="ctr" rtl="0">
                        <a:lnSpc>
                          <a:spcPct val="100000"/>
                        </a:lnSpc>
                        <a:spcBef>
                          <a:spcPts val="0"/>
                        </a:spcBef>
                        <a:spcAft>
                          <a:spcPts val="0"/>
                        </a:spcAft>
                        <a:buClr>
                          <a:srgbClr val="000000"/>
                        </a:buClr>
                        <a:buSzPts val="1000"/>
                        <a:buFont typeface="Arial"/>
                        <a:buNone/>
                      </a:pPr>
                      <a:r>
                        <a:rPr lang="en-US" sz="900" b="1" i="0" u="none" dirty="0">
                          <a:solidFill>
                            <a:srgbClr val="3D4543"/>
                          </a:solidFill>
                          <a:latin typeface="Open Sans"/>
                          <a:ea typeface="Open Sans"/>
                          <a:cs typeface="Open Sans"/>
                          <a:sym typeface="Open Sans"/>
                        </a:rPr>
                        <a:t>Off campus residence</a:t>
                      </a:r>
                      <a:endParaRPr lang="en-US" sz="900" b="1" u="none" dirty="0">
                        <a:solidFill>
                          <a:srgbClr val="3D4543"/>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bg1">
                        <a:lumMod val="95000"/>
                      </a:schemeClr>
                    </a:solidFill>
                  </a:tcPr>
                </a:tc>
                <a:tc>
                  <a:txBody>
                    <a:bodyPr/>
                    <a:lstStyle/>
                    <a:p>
                      <a:pPr marL="0" indent="0" algn="ctr" rtl="0">
                        <a:lnSpc>
                          <a:spcPct val="100000"/>
                        </a:lnSpc>
                        <a:spcBef>
                          <a:spcPts val="0"/>
                        </a:spcBef>
                        <a:spcAft>
                          <a:spcPts val="0"/>
                        </a:spcAft>
                        <a:buClr>
                          <a:srgbClr val="000000"/>
                        </a:buClr>
                        <a:buSzPts val="1000"/>
                        <a:buFont typeface="Arial"/>
                        <a:buNone/>
                      </a:pPr>
                      <a:r>
                        <a:rPr lang="en-US" sz="900" b="1" i="0" u="none" dirty="0">
                          <a:solidFill>
                            <a:srgbClr val="3D4543"/>
                          </a:solidFill>
                          <a:latin typeface="Open Sans"/>
                          <a:ea typeface="Open Sans"/>
                          <a:cs typeface="Open Sans"/>
                          <a:sym typeface="Open Sans"/>
                        </a:rPr>
                        <a:t>At home</a:t>
                      </a:r>
                      <a:endParaRPr sz="900" b="1" i="0" u="none" dirty="0">
                        <a:solidFill>
                          <a:srgbClr val="3D4543"/>
                        </a:solidFill>
                        <a:latin typeface="Open Sans"/>
                        <a:ea typeface="Open Sans"/>
                        <a:cs typeface="Open Sans"/>
                        <a:sym typeface="Open Sans"/>
                      </a:endParaRP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bg1">
                        <a:lumMod val="95000"/>
                      </a:schemeClr>
                    </a:solidFill>
                  </a:tcPr>
                </a:tc>
                <a:tc>
                  <a:txBody>
                    <a:bodyPr/>
                    <a:lstStyle/>
                    <a:p>
                      <a:pPr marL="0" indent="0" algn="ctr" defTabSz="914400" rtl="0">
                        <a:lnSpc>
                          <a:spcPct val="100000"/>
                        </a:lnSpc>
                        <a:spcBef>
                          <a:spcPts val="0"/>
                        </a:spcBef>
                        <a:spcAft>
                          <a:spcPts val="0"/>
                        </a:spcAft>
                        <a:buClr>
                          <a:srgbClr val="000000"/>
                        </a:buClr>
                        <a:buSzPts val="1000"/>
                        <a:buFont typeface="Arial"/>
                        <a:buNone/>
                        <a:tabLst/>
                      </a:pPr>
                      <a:r>
                        <a:rPr lang="en-US" sz="900" b="1" i="0" u="none" dirty="0">
                          <a:solidFill>
                            <a:srgbClr val="3D4543"/>
                          </a:solidFill>
                          <a:latin typeface="Open Sans"/>
                          <a:ea typeface="Open Sans"/>
                          <a:cs typeface="Open Sans"/>
                          <a:sym typeface="Open Sans"/>
                        </a:rPr>
                        <a:t>Bar or night club</a:t>
                      </a: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bg1">
                        <a:lumMod val="95000"/>
                      </a:schemeClr>
                    </a:solidFill>
                  </a:tcPr>
                </a:tc>
                <a:tc>
                  <a:txBody>
                    <a:bodyPr/>
                    <a:lstStyle/>
                    <a:p>
                      <a:pPr marL="0" indent="0" algn="ctr" defTabSz="914400" rtl="0">
                        <a:lnSpc>
                          <a:spcPct val="100000"/>
                        </a:lnSpc>
                        <a:spcBef>
                          <a:spcPts val="0"/>
                        </a:spcBef>
                        <a:spcAft>
                          <a:spcPts val="0"/>
                        </a:spcAft>
                        <a:buClr>
                          <a:srgbClr val="000000"/>
                        </a:buClr>
                        <a:buSzPts val="1000"/>
                        <a:buFont typeface="Arial"/>
                        <a:buNone/>
                        <a:tabLst/>
                      </a:pPr>
                      <a:r>
                        <a:rPr lang="en-US" sz="900" b="1" i="0" u="none" dirty="0">
                          <a:solidFill>
                            <a:srgbClr val="3D4543"/>
                          </a:solidFill>
                          <a:latin typeface="Open Sans"/>
                          <a:ea typeface="Open Sans"/>
                          <a:cs typeface="Open Sans"/>
                          <a:sym typeface="Open Sans"/>
                        </a:rPr>
                        <a:t>Outdoor setting</a:t>
                      </a:r>
                    </a:p>
                  </a:txBody>
                  <a:tcPr marL="0" marR="0" marT="0" marB="0" anchor="ctr" horzOverflow="overflow">
                    <a:lnL w="12700" cap="flat">
                      <a:solidFill>
                        <a:srgbClr val="E5E5E5"/>
                      </a:solidFill>
                      <a:prstDash val="solid"/>
                      <a:round/>
                      <a:headEnd type="none" w="sm" len="sm"/>
                      <a:tailEnd type="none" w="sm" len="sm"/>
                    </a:lnL>
                    <a:lnR w="12700" cap="flat">
                      <a:solidFill>
                        <a:srgbClr val="E5E5E5"/>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bg1">
                        <a:lumMod val="95000"/>
                      </a:schemeClr>
                    </a:solidFill>
                  </a:tcPr>
                </a:tc>
                <a:tc>
                  <a:txBody>
                    <a:bodyPr/>
                    <a:lstStyle/>
                    <a:p>
                      <a:pPr marL="0" indent="0" algn="ctr" defTabSz="914400" rtl="0">
                        <a:lnSpc>
                          <a:spcPct val="100000"/>
                        </a:lnSpc>
                        <a:spcBef>
                          <a:spcPts val="0"/>
                        </a:spcBef>
                        <a:spcAft>
                          <a:spcPts val="0"/>
                        </a:spcAft>
                        <a:buClr>
                          <a:srgbClr val="000000"/>
                        </a:buClr>
                        <a:buSzPts val="1000"/>
                        <a:buFont typeface="Arial"/>
                        <a:buNone/>
                        <a:tabLst/>
                      </a:pPr>
                      <a:r>
                        <a:rPr lang="en-US" sz="900" b="1" i="0" u="none" dirty="0">
                          <a:solidFill>
                            <a:srgbClr val="3D4543"/>
                          </a:solidFill>
                          <a:latin typeface="Open Sans"/>
                          <a:ea typeface="Open Sans"/>
                          <a:cs typeface="Open Sans"/>
                          <a:sym typeface="Open Sans"/>
                        </a:rPr>
                        <a:t>On campus residence</a:t>
                      </a:r>
                    </a:p>
                  </a:txBody>
                  <a:tcPr marL="0" marR="0" marT="0" marB="0" anchor="ctr" horzOverflow="overflow">
                    <a:lnL w="12700" cap="flat">
                      <a:solidFill>
                        <a:srgbClr val="E5E5E5"/>
                      </a:solidFill>
                      <a:prstDash val="solid"/>
                      <a:round/>
                      <a:headEnd type="none" w="sm" len="sm"/>
                      <a:tailEnd type="none" w="sm" len="sm"/>
                    </a:lnL>
                    <a:lnR w="9525" cap="flat">
                      <a:solidFill>
                        <a:srgbClr val="000000">
                          <a:alpha val="0"/>
                        </a:srgbClr>
                      </a:solidFill>
                      <a:prstDash val="solid"/>
                      <a:round/>
                      <a:headEnd type="none" w="sm" len="sm"/>
                      <a:tailEnd type="none" w="sm" len="sm"/>
                    </a:lnR>
                    <a:lnT w="9525" cap="flat">
                      <a:solidFill>
                        <a:srgbClr val="000000">
                          <a:alpha val="0"/>
                        </a:srgbClr>
                      </a:solidFill>
                      <a:prstDash val="solid"/>
                      <a:round/>
                      <a:headEnd type="none" w="sm" len="sm"/>
                      <a:tailEnd type="none" w="sm" len="sm"/>
                    </a:lnT>
                    <a:lnB w="9525" cap="flat">
                      <a:solidFill>
                        <a:srgbClr val="000000">
                          <a:alpha val="0"/>
                        </a:srgbClr>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1"/>
                  </a:ext>
                </a:extLst>
              </a:tr>
            </a:tbl>
          </a:graphicData>
        </a:graphic>
      </p:graphicFrame>
      <p:sp>
        <p:nvSpPr>
          <p:cNvPr id="300" name="Google Shape;300;p9"/>
          <p:cNvSpPr txBox="1">
            <a:spLocks noChangeArrowheads="1"/>
          </p:cNvSpPr>
          <p:nvPr/>
        </p:nvSpPr>
        <p:spPr bwMode="white">
          <a:xfrm>
            <a:off x="3901310" y="3870853"/>
            <a:ext cx="860800" cy="212546"/>
          </a:xfrm>
          <a:prstGeom prst="rect">
            <a:avLst/>
          </a:prstGeom>
          <a:noFill/>
          <a:ln>
            <a:noFill/>
            <a:headEnd type="none"/>
            <a:tailEnd type="none"/>
          </a:ln>
        </p:spPr>
        <p:txBody>
          <a:bodyPr wrap="square" lIns="0" tIns="0" rIns="0" bIns="0" anchor="t">
            <a:noAutofit/>
          </a:bodyPr>
          <a:lstStyle/>
          <a:p>
            <a:pPr marL="0" indent="0" algn="l" rtl="0">
              <a:lnSpc>
                <a:spcPct val="110000"/>
              </a:lnSpc>
              <a:spcBef>
                <a:spcPts val="0"/>
              </a:spcBef>
              <a:spcAft>
                <a:spcPts val="0"/>
              </a:spcAft>
              <a:buClr>
                <a:schemeClr val="tx1"/>
              </a:buClr>
              <a:buSzPts val="1600"/>
              <a:buFont typeface="Arial"/>
              <a:buNone/>
            </a:pPr>
            <a:r>
              <a:rPr lang="en-US" sz="1600" b="1" i="0" u="none" dirty="0">
                <a:solidFill>
                  <a:srgbClr val="3D4543"/>
                </a:solidFill>
                <a:latin typeface="Open Sans"/>
                <a:ea typeface="Open Sans"/>
                <a:cs typeface="Open Sans"/>
                <a:sym typeface="Open Sans"/>
              </a:rPr>
              <a:t>Why</a:t>
            </a:r>
            <a:endParaRPr sz="1400" b="0" i="0" u="none" dirty="0">
              <a:solidFill>
                <a:srgbClr val="3D4543"/>
              </a:solidFill>
              <a:latin typeface="Open Sans"/>
              <a:ea typeface="Open Sans"/>
              <a:cs typeface="Open Sans"/>
              <a:sym typeface="Open Sans"/>
            </a:endParaRPr>
          </a:p>
        </p:txBody>
      </p:sp>
      <p:sp>
        <p:nvSpPr>
          <p:cNvPr id="301" name="Google Shape;301;p9"/>
          <p:cNvSpPr txBox="1">
            <a:spLocks noChangeArrowheads="1"/>
          </p:cNvSpPr>
          <p:nvPr/>
        </p:nvSpPr>
        <p:spPr bwMode="white">
          <a:xfrm>
            <a:off x="6246861" y="3866577"/>
            <a:ext cx="978095" cy="212546"/>
          </a:xfrm>
          <a:prstGeom prst="rect">
            <a:avLst/>
          </a:prstGeom>
          <a:noFill/>
          <a:ln>
            <a:noFill/>
            <a:headEnd type="none"/>
            <a:tailEnd type="none"/>
          </a:ln>
        </p:spPr>
        <p:txBody>
          <a:bodyPr wrap="square" lIns="0" tIns="0" rIns="0" bIns="0" anchor="t">
            <a:noAutofit/>
          </a:bodyPr>
          <a:lstStyle/>
          <a:p>
            <a:pPr marL="0" indent="0" algn="l" rtl="0">
              <a:lnSpc>
                <a:spcPct val="110000"/>
              </a:lnSpc>
              <a:spcBef>
                <a:spcPts val="0"/>
              </a:spcBef>
              <a:spcAft>
                <a:spcPts val="0"/>
              </a:spcAft>
              <a:buClr>
                <a:schemeClr val="tx1"/>
              </a:buClr>
              <a:buSzPts val="1600"/>
              <a:buFont typeface="Arial"/>
              <a:buNone/>
            </a:pPr>
            <a:r>
              <a:rPr lang="en-US" sz="1600" b="1" i="0" u="none" dirty="0">
                <a:solidFill>
                  <a:srgbClr val="3D4543"/>
                </a:solidFill>
                <a:latin typeface="Open Sans"/>
                <a:ea typeface="Open Sans"/>
                <a:cs typeface="Open Sans"/>
                <a:sym typeface="Open Sans"/>
              </a:rPr>
              <a:t>Why Not</a:t>
            </a:r>
            <a:endParaRPr sz="1400" b="0" i="0" u="none" dirty="0">
              <a:solidFill>
                <a:srgbClr val="3D4543"/>
              </a:solidFill>
              <a:latin typeface="Open Sans"/>
              <a:ea typeface="Open Sans"/>
              <a:cs typeface="Open Sans"/>
              <a:sym typeface="Open Sans"/>
            </a:endParaRPr>
          </a:p>
        </p:txBody>
      </p:sp>
      <p:cxnSp>
        <p:nvCxnSpPr>
          <p:cNvPr id="302" name="Google Shape;302;p9"/>
          <p:cNvCxnSpPr/>
          <p:nvPr/>
        </p:nvCxnSpPr>
        <p:spPr bwMode="white">
          <a:xfrm rot="10800000">
            <a:off x="6068050" y="3711803"/>
            <a:ext cx="0" cy="2460398"/>
          </a:xfrm>
          <a:prstGeom prst="straightConnector1">
            <a:avLst/>
          </a:prstGeom>
          <a:noFill/>
          <a:ln w="12700" cap="flat">
            <a:solidFill>
              <a:srgbClr val="E5E5E5"/>
            </a:solidFill>
            <a:prstDash val="solid"/>
            <a:miter/>
            <a:headEnd type="none" w="sm" len="sm"/>
            <a:tailEnd type="none" w="sm" len="sm"/>
          </a:ln>
        </p:spPr>
      </p:cxnSp>
      <p:sp>
        <p:nvSpPr>
          <p:cNvPr id="303" name="Google Shape;303;p9"/>
          <p:cNvSpPr txBox="1">
            <a:spLocks noChangeArrowheads="1"/>
          </p:cNvSpPr>
          <p:nvPr/>
        </p:nvSpPr>
        <p:spPr bwMode="white">
          <a:xfrm>
            <a:off x="9408654" y="-1"/>
            <a:ext cx="1790700" cy="685801"/>
          </a:xfrm>
          <a:prstGeom prst="rect">
            <a:avLst/>
          </a:prstGeom>
          <a:solidFill>
            <a:srgbClr val="F2F2F2"/>
          </a:solidFill>
          <a:ln>
            <a:noFill/>
            <a:headEnd type="none"/>
            <a:tailEnd type="none"/>
          </a:ln>
        </p:spPr>
        <p:txBody>
          <a:bodyPr wrap="square" lIns="91425" tIns="0" rIns="91425" bIns="0" anchor="ctr">
            <a:noAutofit/>
          </a:bodyPr>
          <a:lstStyle/>
          <a:p>
            <a:pPr marL="0" indent="0" algn="ctr" rtl="0">
              <a:lnSpc>
                <a:spcPct val="100000"/>
              </a:lnSpc>
              <a:spcBef>
                <a:spcPts val="0"/>
              </a:spcBef>
              <a:spcAft>
                <a:spcPts val="0"/>
              </a:spcAft>
              <a:buClr>
                <a:srgbClr val="000000"/>
              </a:buClr>
              <a:buSzPts val="1200"/>
              <a:buFont typeface="Arial"/>
              <a:buNone/>
            </a:pPr>
            <a:r>
              <a:rPr lang="en-US" sz="1200" b="1" i="0" u="none" dirty="0">
                <a:solidFill>
                  <a:schemeClr val="tx1"/>
                </a:solidFill>
                <a:latin typeface="Open Sans"/>
                <a:ea typeface="Open Sans"/>
                <a:cs typeface="Open Sans"/>
                <a:sym typeface="Open Sans"/>
              </a:rPr>
              <a:t>Georgia Institute of Technology</a:t>
            </a:r>
            <a:endParaRPr sz="1400" b="1" i="0" u="none" dirty="0">
              <a:solidFill>
                <a:schemeClr val="tx1"/>
              </a:solidFill>
            </a:endParaRPr>
          </a:p>
        </p:txBody>
      </p:sp>
      <p:sp>
        <p:nvSpPr>
          <p:cNvPr id="304" name="Google Shape;304;p9"/>
          <p:cNvSpPr txBox="1">
            <a:spLocks noChangeArrowheads="1"/>
          </p:cNvSpPr>
          <p:nvPr/>
        </p:nvSpPr>
        <p:spPr bwMode="white">
          <a:xfrm>
            <a:off x="3883318" y="4208819"/>
            <a:ext cx="1838911" cy="343422"/>
          </a:xfrm>
          <a:prstGeom prst="rect">
            <a:avLst/>
          </a:prstGeom>
          <a:noFill/>
          <a:ln>
            <a:noFill/>
            <a:headEnd type="none"/>
            <a:tailEnd type="none"/>
          </a:ln>
        </p:spPr>
        <p:txBody>
          <a:bodyPr wrap="square" lIns="0" tIns="0" rIns="0" bIns="0" anchor="t">
            <a:noAutofit/>
          </a:bodyPr>
          <a:lstStyle/>
          <a:p>
            <a:pPr>
              <a:buClr>
                <a:schemeClr val="tx1"/>
              </a:buClr>
              <a:buSzPts val="1000"/>
            </a:pPr>
            <a:r>
              <a:rPr lang="en-US" sz="1000" b="1" i="0" u="none" dirty="0">
                <a:solidFill>
                  <a:srgbClr val="3D4543"/>
                </a:solidFill>
                <a:latin typeface="Open Sans"/>
                <a:ea typeface="Open Sans"/>
                <a:cs typeface="Open Sans"/>
                <a:sym typeface="Open Sans"/>
              </a:rPr>
              <a:t>Students Choose To Drink </a:t>
            </a:r>
            <a:r>
              <a:rPr lang="en-US" sz="900" dirty="0">
                <a:solidFill>
                  <a:srgbClr val="3D4543"/>
                </a:solidFill>
                <a:latin typeface="Open Sans"/>
                <a:ea typeface="Open Sans"/>
                <a:cs typeface="Open Sans"/>
                <a:sym typeface="Open Sans"/>
              </a:rPr>
              <a:t>(drinkers only)</a:t>
            </a:r>
            <a:endParaRPr lang="en-US" sz="900" b="1" i="0" u="none" dirty="0">
              <a:solidFill>
                <a:srgbClr val="3D4543"/>
              </a:solidFill>
              <a:latin typeface="Open Sans"/>
              <a:ea typeface="Open Sans"/>
              <a:cs typeface="Open Sans"/>
              <a:sym typeface="Open Sans"/>
            </a:endParaRPr>
          </a:p>
          <a:p>
            <a:pPr marL="0" indent="0" algn="l" rtl="0">
              <a:lnSpc>
                <a:spcPct val="100000"/>
              </a:lnSpc>
              <a:spcBef>
                <a:spcPts val="0"/>
              </a:spcBef>
              <a:spcAft>
                <a:spcPts val="0"/>
              </a:spcAft>
              <a:buClr>
                <a:schemeClr val="tx1"/>
              </a:buClr>
              <a:buSzPts val="1000"/>
              <a:buFont typeface="Arial"/>
              <a:buNone/>
            </a:pPr>
            <a:endParaRPr sz="1400" b="0" i="0" u="none" dirty="0">
              <a:solidFill>
                <a:srgbClr val="3D4543"/>
              </a:solidFill>
              <a:latin typeface="Open Sans"/>
              <a:ea typeface="Open Sans"/>
              <a:cs typeface="Open Sans"/>
              <a:sym typeface="Open Sans"/>
            </a:endParaRPr>
          </a:p>
        </p:txBody>
      </p:sp>
      <p:sp>
        <p:nvSpPr>
          <p:cNvPr id="305" name="Google Shape;305;p9"/>
          <p:cNvSpPr txBox="1">
            <a:spLocks noChangeArrowheads="1"/>
          </p:cNvSpPr>
          <p:nvPr/>
        </p:nvSpPr>
        <p:spPr bwMode="white">
          <a:xfrm>
            <a:off x="6332940" y="4265077"/>
            <a:ext cx="2272575" cy="556660"/>
          </a:xfrm>
          <a:prstGeom prst="rect">
            <a:avLst/>
          </a:prstGeom>
          <a:noFill/>
          <a:ln>
            <a:noFill/>
            <a:headEnd type="none"/>
            <a:tailEnd type="none"/>
          </a:ln>
        </p:spPr>
        <p:txBody>
          <a:bodyPr wrap="square" lIns="0" tIns="0" rIns="0" bIns="0" anchor="t">
            <a:noAutofit/>
          </a:bodyPr>
          <a:lstStyle/>
          <a:p>
            <a:pPr marL="0" indent="0" algn="l" rtl="0">
              <a:lnSpc>
                <a:spcPct val="100000"/>
              </a:lnSpc>
              <a:spcBef>
                <a:spcPts val="0"/>
              </a:spcBef>
              <a:spcAft>
                <a:spcPts val="0"/>
              </a:spcAft>
              <a:buClr>
                <a:schemeClr val="tx1"/>
              </a:buClr>
              <a:buSzPts val="1000"/>
              <a:buFont typeface="Arial"/>
              <a:buNone/>
            </a:pPr>
            <a:r>
              <a:rPr lang="en-US" sz="1000" b="1" i="0" u="none" dirty="0">
                <a:solidFill>
                  <a:srgbClr val="3D4543"/>
                </a:solidFill>
                <a:latin typeface="Open Sans"/>
                <a:ea typeface="Open Sans"/>
                <a:cs typeface="Open Sans"/>
                <a:sym typeface="Open Sans"/>
              </a:rPr>
              <a:t>Why Students Choose NOT To Drink </a:t>
            </a:r>
            <a:br>
              <a:rPr lang="en-US" sz="1000" b="1" i="0" u="none" dirty="0">
                <a:solidFill>
                  <a:srgbClr val="3D4543"/>
                </a:solidFill>
                <a:latin typeface="Open Sans"/>
                <a:ea typeface="Open Sans"/>
                <a:cs typeface="Open Sans"/>
                <a:sym typeface="Open Sans"/>
              </a:rPr>
            </a:br>
            <a:r>
              <a:rPr lang="en-US" sz="900" dirty="0">
                <a:solidFill>
                  <a:srgbClr val="3D4543"/>
                </a:solidFill>
                <a:latin typeface="Open Sans"/>
                <a:ea typeface="Open Sans"/>
                <a:cs typeface="Open Sans"/>
                <a:sym typeface="Open Sans"/>
              </a:rPr>
              <a:t>(</a:t>
            </a:r>
            <a:r>
              <a:rPr lang="en-US" sz="900" b="0" i="0" u="none" dirty="0">
                <a:solidFill>
                  <a:srgbClr val="3D4543"/>
                </a:solidFill>
                <a:latin typeface="Open Sans"/>
                <a:ea typeface="Open Sans"/>
                <a:cs typeface="Open Sans"/>
                <a:sym typeface="Open Sans"/>
              </a:rPr>
              <a:t>abstainers + non-drinkers </a:t>
            </a:r>
            <a:r>
              <a:rPr lang="en-US" sz="900" dirty="0">
                <a:solidFill>
                  <a:srgbClr val="3D4543"/>
                </a:solidFill>
                <a:latin typeface="Open Sans"/>
                <a:ea typeface="Open Sans"/>
                <a:cs typeface="Open Sans"/>
                <a:sym typeface="Open Sans"/>
              </a:rPr>
              <a:t>vs.</a:t>
            </a:r>
            <a:r>
              <a:rPr lang="en-US" sz="900" b="0" i="0" u="none" dirty="0">
                <a:solidFill>
                  <a:srgbClr val="3D4543"/>
                </a:solidFill>
                <a:latin typeface="Open Sans"/>
                <a:ea typeface="Open Sans"/>
                <a:cs typeface="Open Sans"/>
                <a:sym typeface="Open Sans"/>
              </a:rPr>
              <a:t> drinkers)</a:t>
            </a:r>
            <a:endParaRPr sz="900" b="0" i="0" u="none" dirty="0">
              <a:solidFill>
                <a:srgbClr val="3D4543"/>
              </a:solidFill>
              <a:latin typeface="Open Sans"/>
              <a:ea typeface="Open Sans"/>
              <a:cs typeface="Open Sans"/>
              <a:sym typeface="Open Sans"/>
            </a:endParaRPr>
          </a:p>
        </p:txBody>
      </p:sp>
      <p:sp>
        <p:nvSpPr>
          <p:cNvPr id="306" name="Google Shape;306;p9"/>
          <p:cNvSpPr>
            <a:spLocks/>
          </p:cNvSpPr>
          <p:nvPr/>
        </p:nvSpPr>
        <p:spPr bwMode="white">
          <a:xfrm>
            <a:off x="2776407" y="4002786"/>
            <a:ext cx="1065403" cy="343422"/>
          </a:xfrm>
          <a:prstGeom prst="homePlate">
            <a:avLst>
              <a:gd name="adj" fmla="val 50000"/>
            </a:avLst>
          </a:prstGeom>
          <a:solidFill>
            <a:srgbClr val="1F497D"/>
          </a:solidFill>
          <a:ln>
            <a:noFill/>
            <a:headEnd type="none"/>
            <a:tailEnd type="none"/>
          </a:ln>
        </p:spPr>
        <p:txBody>
          <a:bodyPr wrap="square" lIns="91440" tIns="182875" rIns="0" bIns="182875" anchor="ctr">
            <a:noAutofit/>
          </a:bodyPr>
          <a:lstStyle/>
          <a:p>
            <a:pPr marL="0" indent="0" algn="ctr" rtl="0">
              <a:lnSpc>
                <a:spcPct val="100000"/>
              </a:lnSpc>
              <a:spcBef>
                <a:spcPts val="0"/>
              </a:spcBef>
              <a:spcAft>
                <a:spcPts val="0"/>
              </a:spcAft>
              <a:buClr>
                <a:srgbClr val="000000"/>
              </a:buClr>
              <a:buSzPts val="1050"/>
              <a:buFont typeface="Arial"/>
              <a:buNone/>
            </a:pPr>
            <a:r>
              <a:rPr lang="en-US" sz="1050" b="1" i="0" u="none" dirty="0">
                <a:solidFill>
                  <a:schemeClr val="bg1"/>
                </a:solidFill>
                <a:latin typeface="Open Sans"/>
                <a:ea typeface="Open Sans"/>
                <a:cs typeface="Open Sans"/>
                <a:sym typeface="Open Sans"/>
              </a:rPr>
              <a:t>Top Reasons</a:t>
            </a:r>
            <a:endParaRPr sz="1400" b="1" i="0" u="none" dirty="0">
              <a:solidFill>
                <a:srgbClr val="000000"/>
              </a:solidFill>
              <a:latin typeface="Open Sans"/>
              <a:ea typeface="Open Sans"/>
              <a:cs typeface="Open Sans"/>
              <a:sym typeface="Open Sans"/>
            </a:endParaRPr>
          </a:p>
        </p:txBody>
      </p:sp>
      <p:grpSp>
        <p:nvGrpSpPr>
          <p:cNvPr id="307" name="Google Shape;307;p9"/>
          <p:cNvGrpSpPr>
            <a:grpSpLocks/>
          </p:cNvGrpSpPr>
          <p:nvPr/>
        </p:nvGrpSpPr>
        <p:grpSpPr bwMode="white">
          <a:xfrm>
            <a:off x="8661299" y="920481"/>
            <a:ext cx="3122384" cy="1681254"/>
            <a:chOff x="9633096" y="920481"/>
            <a:chExt cx="3101545" cy="1524361"/>
          </a:xfrm>
        </p:grpSpPr>
        <p:sp>
          <p:nvSpPr>
            <p:cNvPr id="308" name="Google Shape;308;p9"/>
            <p:cNvSpPr>
              <a:spLocks/>
            </p:cNvSpPr>
            <p:nvPr/>
          </p:nvSpPr>
          <p:spPr bwMode="white">
            <a:xfrm>
              <a:off x="9739562" y="920481"/>
              <a:ext cx="2995079" cy="1524361"/>
            </a:xfrm>
            <a:prstGeom prst="rect">
              <a:avLst/>
            </a:prstGeom>
            <a:solidFill>
              <a:srgbClr val="F2F2F2"/>
            </a:solidFill>
            <a:ln>
              <a:noFill/>
              <a:headEnd type="none"/>
              <a:tailEnd type="none"/>
            </a:ln>
          </p:spPr>
          <p:txBody>
            <a:bodyPr wrap="square" lIns="228600" tIns="0" rIns="228600" bIns="0" anchor="ctr">
              <a:noAutofit/>
            </a:bodyPr>
            <a:lstStyle/>
            <a:p>
              <a:pPr>
                <a:lnSpc>
                  <a:spcPct val="120000"/>
                </a:lnSpc>
                <a:spcBef>
                  <a:spcPts val="1200"/>
                </a:spcBef>
                <a:buSzPts val="800"/>
              </a:pPr>
              <a:r>
                <a:rPr lang="en-US" sz="850" dirty="0">
                  <a:solidFill>
                    <a:srgbClr val="3D4543"/>
                  </a:solidFill>
                  <a:latin typeface="Open Sans"/>
                  <a:ea typeface="Open Sans"/>
                  <a:cs typeface="Open Sans"/>
                  <a:sym typeface="Open Sans"/>
                </a:rPr>
                <a:t>The</a:t>
              </a:r>
              <a:r>
                <a:rPr lang="en-US" sz="850" b="0" i="0" u="none" dirty="0">
                  <a:solidFill>
                    <a:srgbClr val="3D4543"/>
                  </a:solidFill>
                  <a:latin typeface="Open Sans"/>
                  <a:ea typeface="Open Sans"/>
                  <a:cs typeface="Open Sans"/>
                  <a:sym typeface="Open Sans"/>
                </a:rPr>
                <a:t> </a:t>
              </a:r>
              <a:r>
                <a:rPr lang="en-US" sz="850" dirty="0">
                  <a:solidFill>
                    <a:srgbClr val="3D4543"/>
                  </a:solidFill>
                  <a:latin typeface="Open Sans"/>
                  <a:ea typeface="Open Sans"/>
                  <a:cs typeface="Open Sans"/>
                  <a:sym typeface="Open Sans"/>
                </a:rPr>
                <a:t>data shown here reflect the 14-day period in which your students reported their highest drinking rates (via the Follow-Up Survey) with benchmark data for that same time period.</a:t>
              </a:r>
            </a:p>
            <a:p>
              <a:pPr>
                <a:lnSpc>
                  <a:spcPct val="120000"/>
                </a:lnSpc>
                <a:spcBef>
                  <a:spcPts val="1200"/>
                </a:spcBef>
                <a:buSzPts val="800"/>
              </a:pPr>
              <a:r>
                <a:rPr lang="en-US" sz="850" dirty="0">
                  <a:solidFill>
                    <a:srgbClr val="3D4543"/>
                  </a:solidFill>
                  <a:latin typeface="Open Sans"/>
                  <a:ea typeface="Open Sans"/>
                  <a:cs typeface="Open Sans"/>
                  <a:sym typeface="Open Sans"/>
                </a:rPr>
                <a:t>These data can be used </a:t>
              </a:r>
              <a:r>
                <a:rPr lang="en-US" sz="850" b="0" i="0" u="none" dirty="0">
                  <a:solidFill>
                    <a:srgbClr val="3D4543"/>
                  </a:solidFill>
                  <a:latin typeface="Open Sans"/>
                  <a:ea typeface="Open Sans"/>
                  <a:cs typeface="Open Sans"/>
                  <a:sym typeface="Open Sans"/>
                </a:rPr>
                <a:t>to reinforce or support other data you have collected to identify celebrations or events that encourage </a:t>
              </a:r>
              <a:r>
                <a:rPr lang="en-US" sz="850" dirty="0">
                  <a:solidFill>
                    <a:srgbClr val="3D4543"/>
                  </a:solidFill>
                  <a:latin typeface="Open Sans"/>
                  <a:ea typeface="Open Sans"/>
                  <a:cs typeface="Open Sans"/>
                  <a:sym typeface="Open Sans"/>
                </a:rPr>
                <a:t>or discourage heavy</a:t>
              </a:r>
              <a:r>
                <a:rPr lang="en-US" sz="850" b="0" i="0" u="none" dirty="0">
                  <a:solidFill>
                    <a:srgbClr val="3D4543"/>
                  </a:solidFill>
                  <a:latin typeface="Open Sans"/>
                  <a:ea typeface="Open Sans"/>
                  <a:cs typeface="Open Sans"/>
                  <a:sym typeface="Open Sans"/>
                </a:rPr>
                <a:t> drinking.</a:t>
              </a:r>
              <a:endParaRPr sz="850" b="0" i="0" u="none" dirty="0">
                <a:solidFill>
                  <a:srgbClr val="3D4543"/>
                </a:solidFill>
                <a:latin typeface="Open Sans"/>
                <a:ea typeface="Open Sans"/>
                <a:cs typeface="Open Sans"/>
                <a:sym typeface="Open Sans"/>
              </a:endParaRPr>
            </a:p>
          </p:txBody>
        </p:sp>
        <p:sp>
          <p:nvSpPr>
            <p:cNvPr id="309" name="Google Shape;309;p9"/>
            <p:cNvSpPr>
              <a:spLocks/>
            </p:cNvSpPr>
            <p:nvPr/>
          </p:nvSpPr>
          <p:spPr bwMode="white">
            <a:xfrm>
              <a:off x="9633096" y="921261"/>
              <a:ext cx="136245" cy="1522800"/>
            </a:xfrm>
            <a:prstGeom prst="rect">
              <a:avLst/>
            </a:prstGeom>
            <a:solidFill>
              <a:schemeClr val="accent1"/>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600"/>
                <a:buFont typeface="Arial"/>
                <a:buNone/>
              </a:pPr>
              <a:endParaRPr sz="1600" b="0" i="0" u="none" dirty="0">
                <a:solidFill>
                  <a:schemeClr val="bg1"/>
                </a:solidFill>
                <a:latin typeface="Open Sans Light"/>
                <a:ea typeface="Open Sans Light"/>
                <a:cs typeface="Open Sans Light"/>
                <a:sym typeface="Open Sans Light"/>
              </a:endParaRPr>
            </a:p>
          </p:txBody>
        </p:sp>
      </p:grpSp>
      <p:grpSp>
        <p:nvGrpSpPr>
          <p:cNvPr id="310" name="Google Shape;310;p9"/>
          <p:cNvGrpSpPr>
            <a:grpSpLocks/>
          </p:cNvGrpSpPr>
          <p:nvPr/>
        </p:nvGrpSpPr>
        <p:grpSpPr bwMode="white">
          <a:xfrm>
            <a:off x="8657541" y="3962401"/>
            <a:ext cx="3126141" cy="2237379"/>
            <a:chOff x="9637127" y="1111057"/>
            <a:chExt cx="2497873" cy="1373014"/>
          </a:xfrm>
        </p:grpSpPr>
        <p:sp>
          <p:nvSpPr>
            <p:cNvPr id="311" name="Google Shape;311;p9"/>
            <p:cNvSpPr>
              <a:spLocks/>
            </p:cNvSpPr>
            <p:nvPr/>
          </p:nvSpPr>
          <p:spPr bwMode="white">
            <a:xfrm>
              <a:off x="9726545" y="1111057"/>
              <a:ext cx="2408455" cy="1373014"/>
            </a:xfrm>
            <a:prstGeom prst="rect">
              <a:avLst/>
            </a:prstGeom>
            <a:solidFill>
              <a:srgbClr val="F2F2F2"/>
            </a:solidFill>
            <a:ln>
              <a:noFill/>
              <a:headEnd type="none"/>
              <a:tailEnd type="none"/>
            </a:ln>
          </p:spPr>
          <p:txBody>
            <a:bodyPr wrap="square" lIns="228600" tIns="0" rIns="228600" bIns="0" anchor="ctr">
              <a:noAutofit/>
            </a:bodyPr>
            <a:lstStyle/>
            <a:p>
              <a:pPr marL="0" indent="0" algn="l" rtl="0">
                <a:lnSpc>
                  <a:spcPct val="130000"/>
                </a:lnSpc>
                <a:spcBef>
                  <a:spcPts val="0"/>
                </a:spcBef>
                <a:spcAft>
                  <a:spcPts val="0"/>
                </a:spcAft>
                <a:buClr>
                  <a:srgbClr val="000000"/>
                </a:buClr>
                <a:buSzPts val="1000"/>
                <a:buFont typeface="Arial"/>
                <a:buNone/>
              </a:pPr>
              <a:r>
                <a:rPr lang="en-US" sz="1000" b="1" i="0" u="none" dirty="0">
                  <a:solidFill>
                    <a:srgbClr val="3D4543"/>
                  </a:solidFill>
                  <a:latin typeface="Open Sans"/>
                  <a:ea typeface="Open Sans"/>
                  <a:cs typeface="Open Sans"/>
                  <a:sym typeface="Open Sans"/>
                </a:rPr>
                <a:t>Tip</a:t>
              </a:r>
              <a:endParaRPr sz="1400" b="0" i="0" u="none" dirty="0">
                <a:solidFill>
                  <a:srgbClr val="3D4543"/>
                </a:solidFill>
                <a:latin typeface="Open Sans"/>
                <a:ea typeface="Open Sans"/>
                <a:cs typeface="Open Sans"/>
                <a:sym typeface="Open Sans"/>
              </a:endParaRPr>
            </a:p>
            <a:p>
              <a:pPr marL="0" indent="0" algn="l" rtl="0">
                <a:lnSpc>
                  <a:spcPct val="120000"/>
                </a:lnSpc>
                <a:spcBef>
                  <a:spcPts val="1000"/>
                </a:spcBef>
                <a:spcAft>
                  <a:spcPts val="0"/>
                </a:spcAft>
                <a:buClr>
                  <a:srgbClr val="000000"/>
                </a:buClr>
                <a:buSzPts val="900"/>
                <a:buFont typeface="Arial"/>
                <a:buNone/>
              </a:pPr>
              <a:r>
                <a:rPr lang="en-US" sz="900" b="0" i="0" u="none" dirty="0">
                  <a:solidFill>
                    <a:srgbClr val="3D4543"/>
                  </a:solidFill>
                  <a:latin typeface="Open Sans"/>
                  <a:ea typeface="Open Sans"/>
                  <a:cs typeface="Open Sans"/>
                  <a:sym typeface="Open Sans"/>
                </a:rPr>
                <a:t>“It would be far easier to increase the salience of existing reasons that drinkers have for restricting their alcohol use than to win their endorsement of still additional reasons that are primarily endorsed by abstainers (Huang et al., 2011).” Which reasons are most endorsed  by drinkers on your campus? By non-drinkers? Consider those when designing campaigns focused on behavioral decision making for each of these groups of students.</a:t>
              </a:r>
              <a:endParaRPr sz="1400" b="0" i="0" u="none" dirty="0">
                <a:solidFill>
                  <a:srgbClr val="3D4543"/>
                </a:solidFill>
                <a:latin typeface="Open Sans"/>
                <a:ea typeface="Open Sans"/>
                <a:cs typeface="Open Sans"/>
                <a:sym typeface="Open Sans"/>
              </a:endParaRPr>
            </a:p>
          </p:txBody>
        </p:sp>
        <p:sp>
          <p:nvSpPr>
            <p:cNvPr id="312" name="Google Shape;312;p9"/>
            <p:cNvSpPr>
              <a:spLocks/>
            </p:cNvSpPr>
            <p:nvPr/>
          </p:nvSpPr>
          <p:spPr bwMode="white">
            <a:xfrm>
              <a:off x="9637127" y="1111057"/>
              <a:ext cx="112597" cy="1373014"/>
            </a:xfrm>
            <a:prstGeom prst="rect">
              <a:avLst/>
            </a:prstGeom>
            <a:solidFill>
              <a:srgbClr val="4BACC6"/>
            </a:solidFill>
            <a:ln>
              <a:noFill/>
              <a:headEnd type="none"/>
              <a:tailEnd type="none"/>
            </a:ln>
          </p:spPr>
          <p:txBody>
            <a:bodyPr wrap="square" lIns="91425" tIns="45700" rIns="91425" bIns="45700" anchor="ctr">
              <a:noAutofit/>
            </a:bodyPr>
            <a:lstStyle/>
            <a:p>
              <a:pPr marL="0" indent="0" algn="ctr" rtl="0">
                <a:lnSpc>
                  <a:spcPct val="100000"/>
                </a:lnSpc>
                <a:spcBef>
                  <a:spcPts val="0"/>
                </a:spcBef>
                <a:spcAft>
                  <a:spcPts val="0"/>
                </a:spcAft>
                <a:buClr>
                  <a:srgbClr val="000000"/>
                </a:buClr>
                <a:buSzPts val="1600"/>
                <a:buFont typeface="Arial"/>
                <a:buNone/>
              </a:pPr>
              <a:endParaRPr sz="1600" b="0" i="0" u="none" dirty="0">
                <a:solidFill>
                  <a:schemeClr val="bg1"/>
                </a:solidFill>
                <a:latin typeface="Open Sans Light"/>
                <a:ea typeface="Open Sans Light"/>
                <a:cs typeface="Open Sans Light"/>
                <a:sym typeface="Open Sans Light"/>
              </a:endParaRPr>
            </a:p>
          </p:txBody>
        </p:sp>
      </p:grpSp>
      <p:graphicFrame>
        <p:nvGraphicFramePr>
          <p:cNvPr id="313" name="Google Shape;313;p9" descr="Slide9When"/>
          <p:cNvGraphicFramePr/>
          <p:nvPr/>
        </p:nvGraphicFramePr>
        <p:xfrm>
          <a:off x="3712385" y="648687"/>
          <a:ext cx="4945150" cy="19206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4" name="Google Shape;314;p9" descr="slide9WhyNot"/>
          <p:cNvGraphicFramePr/>
          <p:nvPr/>
        </p:nvGraphicFramePr>
        <p:xfrm>
          <a:off x="6120078" y="4632741"/>
          <a:ext cx="2272573" cy="17749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5" name="Google Shape;315;p9" descr="slide9Why"/>
          <p:cNvGraphicFramePr/>
          <p:nvPr/>
        </p:nvGraphicFramePr>
        <p:xfrm>
          <a:off x="3805081" y="4471628"/>
          <a:ext cx="2272152" cy="196045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theme/theme1.xml><?xml version="1.0" encoding="utf-8"?>
<a:theme xmlns:a="http://schemas.openxmlformats.org/drawingml/2006/main" name="Impact Reports 1">
  <a:themeElements>
    <a:clrScheme name="Impact Reports 1">
      <a:dk1>
        <a:srgbClr val="515859"/>
      </a:dk1>
      <a:lt1>
        <a:srgbClr val="FFFFFF"/>
      </a:lt1>
      <a:dk2>
        <a:srgbClr val="000000"/>
      </a:dk2>
      <a:lt2>
        <a:srgbClr val="C1C1C0"/>
      </a:lt2>
      <a:accent1>
        <a:srgbClr val="1B366A"/>
      </a:accent1>
      <a:accent2>
        <a:srgbClr val="F9A926"/>
      </a:accent2>
      <a:accent3>
        <a:srgbClr val="3CBEAD"/>
      </a:accent3>
      <a:accent4>
        <a:srgbClr val="3CB4E5"/>
      </a:accent4>
      <a:accent5>
        <a:srgbClr val="A90E1B"/>
      </a:accent5>
      <a:accent6>
        <a:srgbClr val="7B2682"/>
      </a:accent6>
      <a:hlink>
        <a:srgbClr val="515859"/>
      </a:hlink>
      <a:folHlink>
        <a:srgbClr val="5158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a:gradFill>
      </a:fillStyleLst>
      <a:lnStyleLst>
        <a:ln w="9525" cap="flat">
          <a:solidFill>
            <a:schemeClr val="phClr">
              <a:shade val="95000"/>
              <a:satMod val="105000"/>
            </a:schemeClr>
          </a:solidFill>
          <a:prstDash val="solid"/>
          <a:headEnd type="none"/>
          <a:tailEnd type="none"/>
        </a:ln>
        <a:ln w="25400" cap="flat">
          <a:solidFill>
            <a:schemeClr val="phClr"/>
          </a:solidFill>
          <a:prstDash val="solid"/>
          <a:headEnd type="none"/>
          <a:tailEnd type="none"/>
        </a:ln>
        <a:ln w="38100" cap="flat">
          <a:solidFill>
            <a:schemeClr val="phClr"/>
          </a:solidFill>
          <a:prstDash val="solid"/>
          <a:headEnd type="none"/>
          <a:tailEnd type="none"/>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ector Solutions Brand Colors">
  <a:themeElements>
    <a:clrScheme name="Vector Solutions Brand Colors">
      <a:dk1>
        <a:srgbClr val="3D4542"/>
      </a:dk1>
      <a:lt1>
        <a:srgbClr val="FFFFFF"/>
      </a:lt1>
      <a:dk2>
        <a:srgbClr val="3D4542"/>
      </a:dk2>
      <a:lt2>
        <a:srgbClr val="E7E6E6"/>
      </a:lt2>
      <a:accent1>
        <a:srgbClr val="003CA7"/>
      </a:accent1>
      <a:accent2>
        <a:srgbClr val="A2D55F"/>
      </a:accent2>
      <a:accent3>
        <a:srgbClr val="0370CD"/>
      </a:accent3>
      <a:accent4>
        <a:srgbClr val="B150C4"/>
      </a:accent4>
      <a:accent5>
        <a:srgbClr val="F88D2B"/>
      </a:accent5>
      <a:accent6>
        <a:srgbClr val="E64B39"/>
      </a:accent6>
      <a:hlink>
        <a:srgbClr val="3EB4E5"/>
      </a:hlink>
      <a:folHlink>
        <a:srgbClr val="61A60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ppt/theme/theme3.xml><?xml version="1.0" encoding="utf-8"?>
<a:theme xmlns:a="http://schemas.openxmlformats.org/drawingml/2006/main" name="EverFi 01">
  <a:themeElements>
    <a:clrScheme name="EverFi 01">
      <a:dk1>
        <a:srgbClr val="515859"/>
      </a:dk1>
      <a:lt1>
        <a:srgbClr val="FFFFFF"/>
      </a:lt1>
      <a:dk2>
        <a:srgbClr val="000000"/>
      </a:dk2>
      <a:lt2>
        <a:srgbClr val="C1C1C0"/>
      </a:lt2>
      <a:accent1>
        <a:srgbClr val="E14D10"/>
      </a:accent1>
      <a:accent2>
        <a:srgbClr val="FBA927"/>
      </a:accent2>
      <a:accent3>
        <a:srgbClr val="149D91"/>
      </a:accent3>
      <a:accent4>
        <a:srgbClr val="53BDC1"/>
      </a:accent4>
      <a:accent5>
        <a:srgbClr val="A90F1C"/>
      </a:accent5>
      <a:accent6>
        <a:srgbClr val="6B0A2A"/>
      </a:accent6>
      <a:hlink>
        <a:srgbClr val="515859"/>
      </a:hlink>
      <a:folHlink>
        <a:srgbClr val="5158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a:gradFill>
      </a:fillStyleLst>
      <a:lnStyleLst>
        <a:ln w="9525" cap="flat">
          <a:solidFill>
            <a:schemeClr val="phClr">
              <a:shade val="95000"/>
              <a:satMod val="105000"/>
            </a:schemeClr>
          </a:solidFill>
          <a:prstDash val="solid"/>
          <a:headEnd type="none"/>
          <a:tailEnd type="none"/>
        </a:ln>
        <a:ln w="25400" cap="flat">
          <a:solidFill>
            <a:schemeClr val="phClr"/>
          </a:solidFill>
          <a:prstDash val="solid"/>
          <a:headEnd type="none"/>
          <a:tailEnd type="none"/>
        </a:ln>
        <a:ln w="38100" cap="flat">
          <a:solidFill>
            <a:schemeClr val="phClr"/>
          </a:solidFill>
          <a:prstDash val="solid"/>
          <a:headEnd type="none"/>
          <a:tailEnd type="none"/>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TotalTime>
  <Pages>0</Pages>
  <Words>6374</Words>
  <Characters>0</Characters>
  <Application>Microsoft Office PowerPoint</Application>
  <PresentationFormat>Widescreen</PresentationFormat>
  <Lines>0</Lines>
  <Paragraphs>788</Paragraphs>
  <Slides>31</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Calibri</vt:lpstr>
      <vt:lpstr>Lato</vt:lpstr>
      <vt:lpstr>Open Sans Light</vt:lpstr>
      <vt:lpstr>Lato Black</vt:lpstr>
      <vt:lpstr>Lato Light</vt:lpstr>
      <vt:lpstr>Open Sans</vt:lpstr>
      <vt:lpstr>Symbol</vt:lpstr>
      <vt:lpstr>Arial</vt:lpstr>
      <vt:lpstr>Consolas</vt:lpstr>
      <vt:lpstr>Impact Reports 1</vt:lpstr>
      <vt:lpstr>Vector Solutions Brand Colors</vt:lpstr>
      <vt:lpstr>AlcoholEdu for College</vt:lpstr>
      <vt:lpstr>PowerPoint Presentation</vt:lpstr>
      <vt:lpstr>Table of Contents</vt:lpstr>
      <vt:lpstr>How To Use  This Report</vt:lpstr>
      <vt:lpstr>Executive  Summary</vt:lpstr>
      <vt:lpstr>AlcoholEdu for College</vt:lpstr>
      <vt:lpstr>Impact Snapshot</vt:lpstr>
      <vt:lpstr>AlcoholEdu for College Snapshot</vt:lpstr>
      <vt:lpstr>AlcoholEdu for  College Snapshot</vt:lpstr>
      <vt:lpstr>AlcoholEdu and Your Students</vt:lpstr>
      <vt:lpstr>Course Impact</vt:lpstr>
      <vt:lpstr>Behavioral Intentions</vt:lpstr>
      <vt:lpstr>Alcohol On Your Campus</vt:lpstr>
      <vt:lpstr>College Effect</vt:lpstr>
      <vt:lpstr>Examination of Drinking Rates</vt:lpstr>
      <vt:lpstr>Student Drinking Rates, by Gender Identity</vt:lpstr>
      <vt:lpstr>When Students  Choose To Drink</vt:lpstr>
      <vt:lpstr>Where Students  Choose To Drink</vt:lpstr>
      <vt:lpstr>Why Students  Choose To Drink</vt:lpstr>
      <vt:lpstr>Why Students Choose Not To Drink</vt:lpstr>
      <vt:lpstr>High-Risk Drinking Behaviors</vt:lpstr>
      <vt:lpstr>Impact of High-Risk Drinking</vt:lpstr>
      <vt:lpstr>AlcoholEdu for College</vt:lpstr>
      <vt:lpstr>Student Demographics</vt:lpstr>
      <vt:lpstr>Student Demographics (continued)</vt:lpstr>
      <vt:lpstr>AlcoholEdu for College</vt:lpstr>
      <vt:lpstr>The Prevention Framework</vt:lpstr>
      <vt:lpstr>About AlcoholEdu for College </vt:lpstr>
      <vt:lpstr>AlcoholEdu for College Course Map</vt:lpstr>
      <vt:lpstr>Report References &amp; Resource Links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AlcoholEdu for College</dc:title>
  <dc:creator>Natalie Jaturanon</dc:creator>
  <cp:lastModifiedBy>Yi, Crystle</cp:lastModifiedBy>
  <cp:revision>226</cp:revision>
  <dcterms:created xsi:type="dcterms:W3CDTF">2020-11-25T09:43:36Z</dcterms:created>
  <dcterms:modified xsi:type="dcterms:W3CDTF">2025-07-09T17:13:54Z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17480110</vt:lpwstr>
  </property>
  <property fmtid="{D5CDD505-2E9C-101B-9397-08002B2CF9AE}" pid="3" name="NXPowerLiteSettings">
    <vt:lpwstr>C980073804F000</vt:lpwstr>
  </property>
  <property fmtid="{D5CDD505-2E9C-101B-9397-08002B2CF9AE}" pid="4" name="NXPowerLiteVersion">
    <vt:lpwstr>D9.0.2</vt:lpwstr>
  </property>
</Properties>
</file>