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6.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notesMasterIdLst>
    <p:notesMasterId r:id="rId30"/>
  </p:notesMasterIdLst>
  <p:handoutMasterIdLst>
    <p:handoutMasterId r:id="rId31"/>
  </p:handoutMasterIdLst>
  <p:sldIdLst>
    <p:sldId id="608" r:id="rId2"/>
    <p:sldId id="669" r:id="rId3"/>
    <p:sldId id="610" r:id="rId4"/>
    <p:sldId id="611" r:id="rId5"/>
    <p:sldId id="612" r:id="rId6"/>
    <p:sldId id="613" r:id="rId7"/>
    <p:sldId id="656" r:id="rId8"/>
    <p:sldId id="654" r:id="rId9"/>
    <p:sldId id="638" r:id="rId10"/>
    <p:sldId id="657" r:id="rId11"/>
    <p:sldId id="658" r:id="rId12"/>
    <p:sldId id="670" r:id="rId13"/>
    <p:sldId id="671" r:id="rId14"/>
    <p:sldId id="623" r:id="rId15"/>
    <p:sldId id="641" r:id="rId16"/>
    <p:sldId id="661" r:id="rId17"/>
    <p:sldId id="663" r:id="rId18"/>
    <p:sldId id="662" r:id="rId19"/>
    <p:sldId id="655" r:id="rId20"/>
    <p:sldId id="664" r:id="rId21"/>
    <p:sldId id="665" r:id="rId22"/>
    <p:sldId id="630" r:id="rId23"/>
    <p:sldId id="667" r:id="rId24"/>
    <p:sldId id="668" r:id="rId25"/>
    <p:sldId id="633" r:id="rId26"/>
    <p:sldId id="651" r:id="rId27"/>
    <p:sldId id="652" r:id="rId28"/>
    <p:sldId id="653" r:id="rId29"/>
  </p:sldIdLst>
  <p:sldSz cx="12192000" cy="6858000"/>
  <p:notesSz cx="6858000" cy="9144000"/>
  <p:defaultTex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 Moyer" initials="MM" lastIdx="1" clrIdx="0"/>
  <p:cmAuthor id="2" name="Meg Moyer" initials="MM [2]" lastIdx="1" clrIdx="1"/>
  <p:cmAuthor id="3" name="Meg Moyer" initials="MM [3]" lastIdx="1" clrIdx="2"/>
  <p:cmAuthor id="4" name="Meg Moyer" initials="MM [4]" lastIdx="1" clrIdx="3"/>
  <p:cmAuthor id="5" name="Meg Moyer" initials="MM [5]" lastIdx="1" clrIdx="4"/>
  <p:cmAuthor id="6" name="Meg Moyer" initials="MM [6]" lastIdx="1" clrIdx="5"/>
  <p:cmAuthor id="7" name="Meg Moyer" initials="MM [7]" lastIdx="1" clrIdx="6"/>
  <p:cmAuthor id="8" name="Meg Moyer" initials="MM [8]" lastIdx="1" clrIdx="7"/>
  <p:cmAuthor id="9" name="Meg Moyer" initials="MM [9]" lastIdx="1" clrIdx="8"/>
  <p:cmAuthor id="10" name="Meg Moyer" initials="MM [10]" lastIdx="1" clrIdx="9"/>
  <p:cmAuthor id="11" name="Meg Moyer" initials="MM [10] [2]" lastIdx="1" clrIdx="10"/>
  <p:cmAuthor id="12" name="Meg Moyer" initials="MM [11]" lastIdx="1" clrIdx="11"/>
  <p:cmAuthor id="13" name="Jessie Minorini" initials="J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745"/>
    <a:srgbClr val="9BBB59"/>
    <a:srgbClr val="47A6BF"/>
    <a:srgbClr val="1E487B"/>
    <a:srgbClr val="4E81BE"/>
    <a:srgbClr val="FFFFFF"/>
    <a:srgbClr val="D2D2D2"/>
    <a:srgbClr val="F59168"/>
    <a:srgbClr val="812309"/>
    <a:srgbClr val="E24D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DEB0BB-9AAF-7389-E1F3-2C67716E6AB2}" v="1" dt="2024-05-10T10:47:32.802"/>
    <p1510:client id="{F529DA6A-E943-46CF-A604-4992BF0F1AB6}" v="25" dt="2024-05-09T11:01:13.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8"/>
    <p:restoredTop sz="47009"/>
  </p:normalViewPr>
  <p:slideViewPr>
    <p:cSldViewPr snapToGrid="0">
      <p:cViewPr varScale="1">
        <p:scale>
          <a:sx n="82" d="100"/>
          <a:sy n="82" d="100"/>
        </p:scale>
        <p:origin x="730" y="72"/>
      </p:cViewPr>
      <p:guideLst/>
    </p:cSldViewPr>
  </p:slideViewPr>
  <p:notesTextViewPr>
    <p:cViewPr>
      <p:scale>
        <a:sx n="1" d="1"/>
        <a:sy n="1" d="1"/>
      </p:scale>
      <p:origin x="0" y="0"/>
    </p:cViewPr>
  </p:notesTextViewPr>
  <p:sorterViewPr>
    <p:cViewPr varScale="1">
      <p:scale>
        <a:sx n="1" d="1"/>
        <a:sy n="1" d="1"/>
      </p:scale>
      <p:origin x="0" y="-21297"/>
    </p:cViewPr>
  </p:sorterViewPr>
  <p:notesViewPr>
    <p:cSldViewPr snapToGrid="0" showGuides="1">
      <p:cViewPr varScale="1">
        <p:scale>
          <a:sx n="74" d="100"/>
          <a:sy n="74" d="100"/>
        </p:scale>
        <p:origin x="1932" y="3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61297304447582E-2"/>
          <c:y val="0.145643582775936"/>
          <c:w val="0.95768895070642002"/>
          <c:h val="0.42513686170448767"/>
        </c:manualLayout>
      </c:layout>
      <c:barChart>
        <c:barDir val="col"/>
        <c:grouping val="clustered"/>
        <c:varyColors val="0"/>
        <c:ser>
          <c:idx val="0"/>
          <c:order val="0"/>
          <c:tx>
            <c:strRef>
              <c:f>Sheet1!$B$1</c:f>
              <c:strCache>
                <c:ptCount val="1"/>
                <c:pt idx="0">
                  <c:v>Before AlcoholEdu</c:v>
                </c:pt>
              </c:strCache>
            </c:strRef>
          </c:tx>
          <c:spPr>
            <a:solidFill>
              <a:srgbClr val="106081"/>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0.83</c:v>
                </c:pt>
                <c:pt idx="1">
                  <c:v>0.88</c:v>
                </c:pt>
                <c:pt idx="2">
                  <c:v>0.85</c:v>
                </c:pt>
                <c:pt idx="3">
                  <c:v>0.87</c:v>
                </c:pt>
                <c:pt idx="4">
                  <c:v>0.85</c:v>
                </c:pt>
              </c:numCache>
            </c:numRef>
          </c:val>
          <c:extLst>
            <c:ext xmlns:c16="http://schemas.microsoft.com/office/drawing/2014/chart" uri="{C3380CC4-5D6E-409C-BE32-E72D297353CC}">
              <c16:uniqueId val="{00000000-9FC2-43FD-B776-D84621663405}"/>
            </c:ext>
          </c:extLst>
        </c:ser>
        <c:dLbls>
          <c:dLblPos val="inEnd"/>
          <c:showLegendKey val="0"/>
          <c:showVal val="1"/>
          <c:showCatName val="0"/>
          <c:showSerName val="0"/>
          <c:showPercent val="0"/>
          <c:showBubbleSize val="0"/>
        </c:dLbls>
        <c:gapWidth val="56"/>
        <c:axId val="698388928"/>
        <c:axId val="655251008"/>
      </c:barChart>
      <c:catAx>
        <c:axId val="698388928"/>
        <c:scaling>
          <c:orientation val="minMax"/>
        </c:scaling>
        <c:delete val="0"/>
        <c:axPos val="b"/>
        <c:numFmt formatCode="General" sourceLinked="1"/>
        <c:majorTickMark val="out"/>
        <c:minorTickMark val="none"/>
        <c:tickLblPos val="nextTo"/>
        <c:spPr>
          <a:ln w="9525">
            <a:noFill/>
            <a:round/>
          </a:ln>
        </c:spPr>
        <c:txPr>
          <a:bodyPr rot="0"/>
          <a:lstStyle/>
          <a:p>
            <a:pPr algn="ctr">
              <a:defRPr sz="800" b="1" baseline="0">
                <a:solidFill>
                  <a:srgbClr val="3C4543"/>
                </a:solidFill>
                <a:latin typeface="Open Sans"/>
                <a:ea typeface="Open Sans"/>
                <a:cs typeface="Open Sans"/>
              </a:defRPr>
            </a:pPr>
            <a:endParaRPr lang="en-US"/>
          </a:p>
        </c:txPr>
        <c:crossAx val="655251008"/>
        <c:crosses val="autoZero"/>
        <c:auto val="1"/>
        <c:lblAlgn val="ctr"/>
        <c:lblOffset val="100"/>
        <c:noMultiLvlLbl val="0"/>
      </c:catAx>
      <c:valAx>
        <c:axId val="655251008"/>
        <c:scaling>
          <c:orientation val="minMax"/>
          <c:max val="1"/>
          <c:min val="0"/>
        </c:scaling>
        <c:delete val="1"/>
        <c:axPos val="l"/>
        <c:numFmt formatCode="0%" sourceLinked="0"/>
        <c:majorTickMark val="out"/>
        <c:minorTickMark val="none"/>
        <c:tickLblPos val="nextTo"/>
        <c:crossAx val="698388928"/>
        <c:crosses val="autoZero"/>
        <c:crossBetween val="between"/>
        <c:majorUnit val="0.1"/>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C4543"/>
                </a:solidFill>
                <a:latin typeface="Open Sans"/>
                <a:ea typeface="Open Sans"/>
                <a:cs typeface="Open Sans"/>
              </a:defRPr>
            </a:pPr>
            <a:r>
              <a:rPr lang="en-US" sz="1600" b="1" i="0" baseline="0">
                <a:solidFill>
                  <a:srgbClr val="3C4543"/>
                </a:solidFill>
                <a:latin typeface="Open Sans"/>
                <a:ea typeface="Open Sans"/>
                <a:cs typeface="Open Sans"/>
              </a:rPr>
              <a:t>Indicators of Community Readiness</a:t>
            </a:r>
          </a:p>
        </c:rich>
      </c:tx>
      <c:layout>
        <c:manualLayout>
          <c:xMode val="edge"/>
          <c:yMode val="edge"/>
          <c:x val="1.5816829068171932E-3"/>
          <c:y val="0"/>
        </c:manualLayout>
      </c:layout>
      <c:overlay val="0"/>
      <c:spPr>
        <a:noFill/>
        <a:ln>
          <a:noFill/>
          <a:round/>
        </a:ln>
        <a:effectLst/>
      </c:spPr>
    </c:title>
    <c:autoTitleDeleted val="0"/>
    <c:plotArea>
      <c:layout/>
      <c:barChart>
        <c:barDir val="col"/>
        <c:grouping val="clustered"/>
        <c:varyColors val="0"/>
        <c:ser>
          <c:idx val="0"/>
          <c:order val="0"/>
          <c:tx>
            <c:strRef>
              <c:f>Sheet1!$B$1</c:f>
              <c:strCache>
                <c:ptCount val="1"/>
                <c:pt idx="0">
                  <c:v>Your Institution</c:v>
                </c:pt>
              </c:strCache>
            </c:strRef>
          </c:tx>
          <c:spPr>
            <a:solidFill>
              <a:srgbClr val="1F497D"/>
            </a:solidFill>
            <a:ln>
              <a:noFill/>
              <a:round/>
            </a:ln>
            <a:effectLst/>
          </c:spPr>
          <c:invertIfNegative val="0"/>
          <c:dPt>
            <c:idx val="4"/>
            <c:invertIfNegative val="0"/>
            <c:bubble3D val="0"/>
            <c:extLst>
              <c:ext xmlns:c16="http://schemas.microsoft.com/office/drawing/2014/chart" uri="{C3380CC4-5D6E-409C-BE32-E72D297353CC}">
                <c16:uniqueId val="{00000001-C5F3-4F95-B023-209D75B2A353}"/>
              </c:ext>
            </c:extLst>
          </c:dPt>
          <c:dLbls>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F3-4F95-B023-209D75B2A353}"/>
                </c:ext>
              </c:extLst>
            </c:dLbl>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'Sheet1'!$B$2:$B$6</c:f>
              <c:numCache>
                <c:formatCode>0%</c:formatCode>
                <c:ptCount val="5"/>
                <c:pt idx="0">
                  <c:v>0.21</c:v>
                </c:pt>
                <c:pt idx="1">
                  <c:v>0.21</c:v>
                </c:pt>
                <c:pt idx="2">
                  <c:v>0.48</c:v>
                </c:pt>
                <c:pt idx="3">
                  <c:v>0.09</c:v>
                </c:pt>
                <c:pt idx="4">
                  <c:v>0.01</c:v>
                </c:pt>
              </c:numCache>
            </c:numRef>
          </c:val>
          <c:extLst>
            <c:ext xmlns:c16="http://schemas.microsoft.com/office/drawing/2014/chart" uri="{C3380CC4-5D6E-409C-BE32-E72D297353CC}">
              <c16:uniqueId val="{00000002-C5F3-4F95-B023-209D75B2A353}"/>
            </c:ext>
          </c:extLst>
        </c:ser>
        <c:ser>
          <c:idx val="1"/>
          <c:order val="1"/>
          <c:tx>
            <c:strRef>
              <c:f>Sheet1!$C$1</c:f>
              <c:strCache>
                <c:ptCount val="1"/>
                <c:pt idx="0">
                  <c:v>Peer Institutions</c:v>
                </c:pt>
              </c:strCache>
            </c:strRef>
          </c:tx>
          <c:spPr>
            <a:solidFill>
              <a:srgbClr val="4BACC6"/>
            </a:solidFill>
            <a:ln>
              <a:noFill/>
              <a:round/>
            </a:ln>
            <a:effectLst/>
          </c:spPr>
          <c:invertIfNegative val="0"/>
          <c:dPt>
            <c:idx val="4"/>
            <c:invertIfNegative val="0"/>
            <c:bubble3D val="0"/>
            <c:extLst>
              <c:ext xmlns:c16="http://schemas.microsoft.com/office/drawing/2014/chart" uri="{C3380CC4-5D6E-409C-BE32-E72D297353CC}">
                <c16:uniqueId val="{00000004-C5F3-4F95-B023-209D75B2A353}"/>
              </c:ext>
            </c:extLst>
          </c:dPt>
          <c:dLbls>
            <c:dLbl>
              <c:idx val="4"/>
              <c:tx>
                <c:rich>
                  <a:bodyPr/>
                  <a:lstStyle/>
                  <a:p>
                    <a:fld id="{C1C5B820-BA97-46F5-89C0-B4B82AE36AEC}" type="VALUE">
                      <a:rPr lang="en-US" baseline="0">
                        <a:solidFill>
                          <a:srgbClr val="3C4543"/>
                        </a:solidFill>
                        <a:latin typeface="Open Sans"/>
                        <a:ea typeface="Open Sans"/>
                        <a:cs typeface="Open Sans"/>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5F3-4F95-B023-209D75B2A353}"/>
                </c:ext>
              </c:extLst>
            </c:dLbl>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'Sheet1'!$C$2:$C$6</c:f>
              <c:numCache>
                <c:formatCode>0%</c:formatCode>
                <c:ptCount val="5"/>
                <c:pt idx="0">
                  <c:v>0.21</c:v>
                </c:pt>
                <c:pt idx="1">
                  <c:v>0.16</c:v>
                </c:pt>
                <c:pt idx="2">
                  <c:v>0.54</c:v>
                </c:pt>
                <c:pt idx="3">
                  <c:v>7.0000000000000007E-2</c:v>
                </c:pt>
                <c:pt idx="4">
                  <c:v>0.02</c:v>
                </c:pt>
              </c:numCache>
            </c:numRef>
          </c:val>
          <c:extLst>
            <c:ext xmlns:c16="http://schemas.microsoft.com/office/drawing/2014/chart" uri="{C3380CC4-5D6E-409C-BE32-E72D297353CC}">
              <c16:uniqueId val="{00000005-C5F3-4F95-B023-209D75B2A353}"/>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sz="900" b="1" baseline="0">
                <a:solidFill>
                  <a:srgbClr val="3C4543"/>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60000000000000009"/>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800" b="1" baseline="0">
                <a:solidFill>
                  <a:srgbClr val="3C4543"/>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49873398943414948"/>
          <c:y val="8.0099505009960631E-2"/>
          <c:w val="0.46449524372245377"/>
          <c:h val="3.5888743073782446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C4543"/>
                </a:solidFill>
                <a:latin typeface="Arial"/>
                <a:ea typeface="Arial"/>
                <a:cs typeface="Arial"/>
              </a:defRPr>
            </a:pPr>
            <a:r>
              <a:rPr lang="en-US" sz="1600" b="1" i="0" baseline="0">
                <a:solidFill>
                  <a:srgbClr val="3C4543"/>
                </a:solidFill>
                <a:latin typeface="Arial"/>
                <a:ea typeface="Arial"/>
                <a:cs typeface="Arial"/>
              </a:rPr>
              <a:t>Gender Identity</a:t>
            </a:r>
          </a:p>
        </c:rich>
      </c:tx>
      <c:layout>
        <c:manualLayout>
          <c:xMode val="edge"/>
          <c:yMode val="edge"/>
          <c:x val="0.27872070365490687"/>
          <c:y val="0"/>
        </c:manualLayout>
      </c:layout>
      <c:overlay val="0"/>
      <c:spPr>
        <a:noFill/>
        <a:ln>
          <a:noFill/>
          <a:round/>
        </a:ln>
        <a:effectLst/>
      </c:spPr>
    </c:title>
    <c:autoTitleDeleted val="0"/>
    <c:plotArea>
      <c:layout>
        <c:manualLayout>
          <c:layoutTarget val="inner"/>
          <c:xMode val="edge"/>
          <c:yMode val="edge"/>
          <c:x val="0.11071296725476587"/>
          <c:y val="0.19249130372137568"/>
          <c:w val="0.781939781249677"/>
          <c:h val="0.80668411162623355"/>
        </c:manualLayout>
      </c:layout>
      <c:barChart>
        <c:barDir val="col"/>
        <c:grouping val="clustered"/>
        <c:varyColors val="0"/>
        <c:dLbls>
          <c:showLegendKey val="0"/>
          <c:showVal val="0"/>
          <c:showCatName val="0"/>
          <c:showSerName val="0"/>
          <c:showPercent val="0"/>
          <c:showBubbleSize val="0"/>
        </c:dLbls>
        <c:gapWidth val="150"/>
        <c:axId val="59983360"/>
        <c:axId val="57253888"/>
      </c:barChart>
      <c:catAx>
        <c:axId val="59983360"/>
        <c:scaling>
          <c:orientation val="minMax"/>
        </c:scaling>
        <c:delete val="0"/>
        <c:axPos val="b"/>
        <c:majorTickMark val="out"/>
        <c:minorTickMark val="none"/>
        <c:tickLblPos val="nextTo"/>
        <c:crossAx val="57253888"/>
        <c:crosses val="autoZero"/>
        <c:auto val="1"/>
        <c:lblAlgn val="ctr"/>
        <c:lblOffset val="100"/>
        <c:noMultiLvlLbl val="0"/>
      </c:catAx>
      <c:valAx>
        <c:axId val="57253888"/>
        <c:scaling>
          <c:orientation val="minMax"/>
        </c:scaling>
        <c:delete val="0"/>
        <c:axPos val="l"/>
        <c:majorTickMark val="out"/>
        <c:minorTickMark val="none"/>
        <c:tickLblPos val="nextTo"/>
        <c:crossAx val="5998336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C4543"/>
                </a:solidFill>
                <a:latin typeface="Open Sans"/>
                <a:ea typeface="Open Sans"/>
                <a:cs typeface="Open Sans"/>
              </a:defRPr>
            </a:pPr>
            <a:r>
              <a:rPr lang="en-US" sz="1600" b="1" baseline="0">
                <a:solidFill>
                  <a:srgbClr val="3C4543"/>
                </a:solidFill>
                <a:latin typeface="Open Sans"/>
                <a:ea typeface="Open Sans"/>
                <a:cs typeface="Open Sans"/>
              </a:rPr>
              <a:t>Gender Identity</a:t>
            </a:r>
          </a:p>
        </c:rich>
      </c:tx>
      <c:layout>
        <c:manualLayout>
          <c:xMode val="edge"/>
          <c:yMode val="edge"/>
          <c:x val="0.25267901082677163"/>
          <c:y val="4.5138888888888888E-2"/>
        </c:manualLayout>
      </c:layout>
      <c:overlay val="0"/>
      <c:spPr>
        <a:noFill/>
        <a:ln>
          <a:noFill/>
          <a:round/>
        </a:ln>
        <a:effectLst/>
      </c:spPr>
    </c:title>
    <c:autoTitleDeleted val="0"/>
    <c:plotArea>
      <c:layout>
        <c:manualLayout>
          <c:layoutTarget val="inner"/>
          <c:xMode val="edge"/>
          <c:yMode val="edge"/>
          <c:x val="0.11071296725476587"/>
          <c:y val="0.19249130372137568"/>
          <c:w val="0.781939781249677"/>
          <c:h val="0.80668411162623355"/>
        </c:manualLayout>
      </c:layout>
      <c:doughnutChart>
        <c:varyColors val="1"/>
        <c:ser>
          <c:idx val="0"/>
          <c:order val="0"/>
          <c:tx>
            <c:strRef>
              <c:f>Sheet1!$B$1</c:f>
              <c:strCache>
                <c:ptCount val="1"/>
                <c:pt idx="0">
                  <c:v>Column1</c:v>
                </c:pt>
              </c:strCache>
            </c:strRef>
          </c:tx>
          <c:dPt>
            <c:idx val="0"/>
            <c:bubble3D val="0"/>
            <c:spPr>
              <a:solidFill>
                <a:srgbClr val="FBA927"/>
              </a:solidFill>
              <a:ln>
                <a:noFill/>
                <a:round/>
              </a:ln>
              <a:effectLst/>
            </c:spPr>
            <c:extLst>
              <c:ext xmlns:c16="http://schemas.microsoft.com/office/drawing/2014/chart" uri="{C3380CC4-5D6E-409C-BE32-E72D297353CC}">
                <c16:uniqueId val="{00000001-753E-411E-8ED0-E01DFD1AB074}"/>
              </c:ext>
            </c:extLst>
          </c:dPt>
          <c:dPt>
            <c:idx val="1"/>
            <c:bubble3D val="0"/>
            <c:spPr>
              <a:solidFill>
                <a:srgbClr val="1C366B"/>
              </a:solidFill>
              <a:ln>
                <a:noFill/>
                <a:round/>
              </a:ln>
              <a:effectLst/>
            </c:spPr>
            <c:extLst>
              <c:ext xmlns:c16="http://schemas.microsoft.com/office/drawing/2014/chart" uri="{C3380CC4-5D6E-409C-BE32-E72D297353CC}">
                <c16:uniqueId val="{00000003-753E-411E-8ED0-E01DFD1AB074}"/>
              </c:ext>
            </c:extLst>
          </c:dPt>
          <c:dPt>
            <c:idx val="2"/>
            <c:bubble3D val="0"/>
            <c:spPr>
              <a:solidFill>
                <a:srgbClr val="7B2682"/>
              </a:solidFill>
              <a:ln>
                <a:noFill/>
                <a:round/>
              </a:ln>
              <a:effectLst/>
            </c:spPr>
            <c:extLst>
              <c:ext xmlns:c16="http://schemas.microsoft.com/office/drawing/2014/chart" uri="{C3380CC4-5D6E-409C-BE32-E72D297353CC}">
                <c16:uniqueId val="{00000005-753E-411E-8ED0-E01DFD1AB074}"/>
              </c:ext>
            </c:extLst>
          </c:dPt>
          <c:dPt>
            <c:idx val="3"/>
            <c:bubble3D val="0"/>
            <c:spPr>
              <a:solidFill>
                <a:srgbClr val="A90F1C"/>
              </a:solidFill>
              <a:ln>
                <a:noFill/>
                <a:round/>
              </a:ln>
              <a:effectLst/>
            </c:spPr>
            <c:extLst>
              <c:ext xmlns:c16="http://schemas.microsoft.com/office/drawing/2014/chart" uri="{C3380CC4-5D6E-409C-BE32-E72D297353CC}">
                <c16:uniqueId val="{00000007-753E-411E-8ED0-E01DFD1AB074}"/>
              </c:ext>
            </c:extLst>
          </c:dPt>
          <c:dLbls>
            <c:dLbl>
              <c:idx val="0"/>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53E-411E-8ED0-E01DFD1AB074}"/>
                </c:ext>
              </c:extLst>
            </c:dLbl>
            <c:dLbl>
              <c:idx val="1"/>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53E-411E-8ED0-E01DFD1AB074}"/>
                </c:ext>
              </c:extLst>
            </c:dLbl>
            <c:dLbl>
              <c:idx val="2"/>
              <c:layout>
                <c:manualLayout>
                  <c:x val="-0.13385444263565821"/>
                  <c:y val="-0.12135202565295497"/>
                </c:manualLayout>
              </c:layout>
              <c:spPr>
                <a:noFill/>
                <a:ln>
                  <a:noFill/>
                  <a:round/>
                </a:ln>
                <a:effectLst/>
              </c:spPr>
              <c:txPr>
                <a:bodyPr/>
                <a:lstStyle/>
                <a:p>
                  <a:pPr>
                    <a:defRPr sz="1200" b="1" baseline="0">
                      <a:solidFill>
                        <a:srgbClr val="3C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53E-411E-8ED0-E01DFD1AB074}"/>
                </c:ext>
              </c:extLst>
            </c:dLbl>
            <c:dLbl>
              <c:idx val="3"/>
              <c:layout>
                <c:manualLayout>
                  <c:x val="-4.4618147545219387E-2"/>
                  <c:y val="-0.14645934130529048"/>
                </c:manualLayout>
              </c:layout>
              <c:spPr>
                <a:noFill/>
                <a:ln>
                  <a:noFill/>
                  <a:round/>
                </a:ln>
                <a:effectLst/>
              </c:spPr>
              <c:txPr>
                <a:bodyPr/>
                <a:lstStyle/>
                <a:p>
                  <a:pPr>
                    <a:defRPr sz="1200" b="1" baseline="0">
                      <a:solidFill>
                        <a:srgbClr val="3C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53E-411E-8ED0-E01DFD1AB074}"/>
                </c:ext>
              </c:extLst>
            </c:dLbl>
            <c:spPr>
              <a:noFill/>
              <a:ln>
                <a:noFill/>
                <a:round/>
              </a:ln>
              <a:effectLst/>
            </c:spPr>
            <c:txPr>
              <a:bodyPr/>
              <a:lstStyle/>
              <a:p>
                <a:pPr>
                  <a:defRPr sz="1200" b="1" baseline="0">
                    <a:solidFill>
                      <a:srgbClr val="687977"/>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Female</c:v>
                </c:pt>
                <c:pt idx="1">
                  <c:v>Male</c:v>
                </c:pt>
                <c:pt idx="2">
                  <c:v>They/Them</c:v>
                </c:pt>
                <c:pt idx="3">
                  <c:v>Other</c:v>
                </c:pt>
              </c:strCache>
            </c:strRef>
          </c:cat>
          <c:val>
            <c:numRef>
              <c:f>'Sheet1'!$B$2:$B$5</c:f>
              <c:numCache>
                <c:formatCode>0%</c:formatCode>
                <c:ptCount val="4"/>
                <c:pt idx="0">
                  <c:v>0.36</c:v>
                </c:pt>
                <c:pt idx="1">
                  <c:v>0.64</c:v>
                </c:pt>
                <c:pt idx="2">
                  <c:v>0.02</c:v>
                </c:pt>
              </c:numCache>
            </c:numRef>
          </c:val>
          <c:extLst>
            <c:ext xmlns:c16="http://schemas.microsoft.com/office/drawing/2014/chart" uri="{C3380CC4-5D6E-409C-BE32-E72D297353CC}">
              <c16:uniqueId val="{00000008-753E-411E-8ED0-E01DFD1AB074}"/>
            </c:ext>
          </c:extLst>
        </c:ser>
        <c:dLbls>
          <c:showLegendKey val="0"/>
          <c:showVal val="1"/>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C4543"/>
                </a:solidFill>
                <a:latin typeface="Open Sans"/>
                <a:ea typeface="Open Sans"/>
                <a:cs typeface="Open Sans"/>
              </a:defRPr>
            </a:pPr>
            <a:r>
              <a:rPr lang="en-US" sz="1600" b="1" baseline="0">
                <a:solidFill>
                  <a:srgbClr val="3C4543"/>
                </a:solidFill>
                <a:latin typeface="Open Sans"/>
                <a:ea typeface="Open Sans"/>
                <a:cs typeface="Open Sans"/>
              </a:rPr>
              <a:t>Sexual Orientation</a:t>
            </a:r>
          </a:p>
        </c:rich>
      </c:tx>
      <c:layout>
        <c:manualLayout>
          <c:xMode val="edge"/>
          <c:yMode val="edge"/>
          <c:x val="0.18289930555555556"/>
          <c:y val="4.1666666666666664E-2"/>
        </c:manualLayout>
      </c:layout>
      <c:overlay val="0"/>
      <c:spPr>
        <a:noFill/>
        <a:ln>
          <a:noFill/>
          <a:round/>
        </a:ln>
        <a:effectLst/>
      </c:spPr>
    </c:title>
    <c:autoTitleDeleted val="0"/>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a:noFill/>
                <a:round/>
              </a:ln>
              <a:effectLst/>
            </c:spPr>
            <c:extLst>
              <c:ext xmlns:c16="http://schemas.microsoft.com/office/drawing/2014/chart" uri="{C3380CC4-5D6E-409C-BE32-E72D297353CC}">
                <c16:uniqueId val="{00000001-1501-48C5-9E5F-D44B4D6425DF}"/>
              </c:ext>
            </c:extLst>
          </c:dPt>
          <c:dPt>
            <c:idx val="1"/>
            <c:bubble3D val="0"/>
            <c:spPr>
              <a:solidFill>
                <a:srgbClr val="808080"/>
              </a:solidFill>
              <a:ln>
                <a:noFill/>
                <a:round/>
              </a:ln>
              <a:effectLst/>
            </c:spPr>
            <c:extLst>
              <c:ext xmlns:c16="http://schemas.microsoft.com/office/drawing/2014/chart" uri="{C3380CC4-5D6E-409C-BE32-E72D297353CC}">
                <c16:uniqueId val="{00000003-1501-48C5-9E5F-D44B4D6425DF}"/>
              </c:ext>
            </c:extLst>
          </c:dPt>
          <c:dPt>
            <c:idx val="2"/>
            <c:bubble3D val="0"/>
            <c:spPr>
              <a:solidFill>
                <a:srgbClr val="8CD2F0"/>
              </a:solidFill>
              <a:ln>
                <a:noFill/>
                <a:round/>
              </a:ln>
              <a:effectLst/>
            </c:spPr>
            <c:extLst>
              <c:ext xmlns:c16="http://schemas.microsoft.com/office/drawing/2014/chart" uri="{C3380CC4-5D6E-409C-BE32-E72D297353CC}">
                <c16:uniqueId val="{00000005-1501-48C5-9E5F-D44B4D6425DF}"/>
              </c:ext>
            </c:extLst>
          </c:dPt>
          <c:dPt>
            <c:idx val="3"/>
            <c:bubble3D val="0"/>
            <c:spPr>
              <a:solidFill>
                <a:srgbClr val="5B1D62"/>
              </a:solidFill>
              <a:ln>
                <a:noFill/>
                <a:round/>
              </a:ln>
              <a:effectLst/>
            </c:spPr>
            <c:extLst>
              <c:ext xmlns:c16="http://schemas.microsoft.com/office/drawing/2014/chart" uri="{C3380CC4-5D6E-409C-BE32-E72D297353CC}">
                <c16:uniqueId val="{00000007-1501-48C5-9E5F-D44B4D6425DF}"/>
              </c:ext>
            </c:extLst>
          </c:dPt>
          <c:dPt>
            <c:idx val="4"/>
            <c:bubble3D val="0"/>
            <c:spPr>
              <a:solidFill>
                <a:srgbClr val="FBA927"/>
              </a:solidFill>
              <a:ln>
                <a:noFill/>
                <a:round/>
              </a:ln>
              <a:effectLst/>
            </c:spPr>
            <c:extLst>
              <c:ext xmlns:c16="http://schemas.microsoft.com/office/drawing/2014/chart" uri="{C3380CC4-5D6E-409C-BE32-E72D297353CC}">
                <c16:uniqueId val="{00000009-1501-48C5-9E5F-D44B4D6425DF}"/>
              </c:ext>
            </c:extLst>
          </c:dPt>
          <c:dPt>
            <c:idx val="5"/>
            <c:bubble3D val="0"/>
            <c:spPr>
              <a:solidFill>
                <a:srgbClr val="812309"/>
              </a:solidFill>
              <a:ln>
                <a:noFill/>
                <a:round/>
              </a:ln>
              <a:effectLst/>
            </c:spPr>
            <c:extLst>
              <c:ext xmlns:c16="http://schemas.microsoft.com/office/drawing/2014/chart" uri="{C3380CC4-5D6E-409C-BE32-E72D297353CC}">
                <c16:uniqueId val="{0000000B-1501-48C5-9E5F-D44B4D6425DF}"/>
              </c:ext>
            </c:extLst>
          </c:dPt>
          <c:dLbls>
            <c:dLbl>
              <c:idx val="0"/>
              <c:spPr>
                <a:noFill/>
                <a:ln>
                  <a:noFill/>
                  <a:round/>
                </a:ln>
                <a:effectLst/>
              </c:spPr>
              <c:txPr>
                <a:bodyPr/>
                <a:lstStyle/>
                <a:p>
                  <a:pPr>
                    <a:defRPr sz="1195"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501-48C5-9E5F-D44B4D6425DF}"/>
                </c:ext>
              </c:extLst>
            </c:dLbl>
            <c:dLbl>
              <c:idx val="1"/>
              <c:layout>
                <c:manualLayout>
                  <c:x val="-9.0489665354330714E-3"/>
                  <c:y val="-7.7170822397200347E-3"/>
                </c:manualLayout>
              </c:layout>
              <c:spPr>
                <a:noFill/>
                <a:ln>
                  <a:noFill/>
                  <a:round/>
                </a:ln>
                <a:effectLst/>
              </c:spPr>
              <c:txPr>
                <a:bodyPr/>
                <a:lstStyle/>
                <a:p>
                  <a:pPr>
                    <a:defRPr sz="1195"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01-48C5-9E5F-D44B4D6425DF}"/>
                </c:ext>
              </c:extLst>
            </c:dLbl>
            <c:dLbl>
              <c:idx val="2"/>
              <c:layout>
                <c:manualLayout>
                  <c:x val="-0.22501367016622922"/>
                  <c:y val="-5.4044455380577429E-2"/>
                </c:manualLayout>
              </c:layout>
              <c:spPr>
                <a:noFill/>
                <a:ln>
                  <a:noFill/>
                  <a:round/>
                </a:ln>
                <a:effectLst/>
              </c:spPr>
              <c:txPr>
                <a:bodyPr/>
                <a:lstStyle/>
                <a:p>
                  <a:pPr>
                    <a:defRPr sz="1195"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01-48C5-9E5F-D44B4D6425DF}"/>
                </c:ext>
              </c:extLst>
            </c:dLbl>
            <c:dLbl>
              <c:idx val="3"/>
              <c:layout>
                <c:manualLayout>
                  <c:x val="-0.16450028707349085"/>
                  <c:y val="-9.7797462817147893E-2"/>
                </c:manualLayout>
              </c:layout>
              <c:spPr>
                <a:noFill/>
                <a:ln>
                  <a:noFill/>
                  <a:round/>
                </a:ln>
                <a:effectLst/>
              </c:spPr>
              <c:txPr>
                <a:bodyPr/>
                <a:lstStyle/>
                <a:p>
                  <a:pPr>
                    <a:defRPr sz="1195"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01-48C5-9E5F-D44B4D6425DF}"/>
                </c:ext>
              </c:extLst>
            </c:dLbl>
            <c:dLbl>
              <c:idx val="4"/>
              <c:layout>
                <c:manualLayout>
                  <c:x val="-4.5775918635170644E-2"/>
                  <c:y val="-0.119375546806649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501-48C5-9E5F-D44B4D6425DF}"/>
                </c:ext>
              </c:extLst>
            </c:dLbl>
            <c:dLbl>
              <c:idx val="5"/>
              <c:layout>
                <c:manualLayout>
                  <c:x val="-4.4287921041119864E-3"/>
                  <c:y val="-1.0925470253718348E-2"/>
                </c:manualLayout>
              </c:layout>
              <c:spPr>
                <a:noFill/>
                <a:ln>
                  <a:noFill/>
                  <a:round/>
                </a:ln>
                <a:effectLst/>
              </c:spPr>
              <c:txPr>
                <a:bodyPr/>
                <a:lstStyle/>
                <a:p>
                  <a:pPr>
                    <a:defRPr sz="1195" b="1" baseline="0">
                      <a:solidFill>
                        <a:schemeClr val="bg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01-48C5-9E5F-D44B4D6425DF}"/>
                </c:ext>
              </c:extLst>
            </c:dLbl>
            <c:spPr>
              <a:noFill/>
              <a:ln>
                <a:noFill/>
                <a:round/>
              </a:ln>
              <a:effectLst/>
            </c:spPr>
            <c:txPr>
              <a:bodyPr/>
              <a:lstStyle/>
              <a:p>
                <a:pPr>
                  <a:defRPr sz="1195" b="1" baseline="0">
                    <a:solidFill>
                      <a:srgbClr val="3C4543"/>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Heterosexual or Straight</c:v>
                </c:pt>
                <c:pt idx="1">
                  <c:v>Bisexual</c:v>
                </c:pt>
                <c:pt idx="2">
                  <c:v>Gay</c:v>
                </c:pt>
                <c:pt idx="3">
                  <c:v>Lesbian</c:v>
                </c:pt>
                <c:pt idx="4">
                  <c:v>Questioning</c:v>
                </c:pt>
                <c:pt idx="5">
                  <c:v>Other</c:v>
                </c:pt>
              </c:strCache>
            </c:strRef>
          </c:cat>
          <c:val>
            <c:numRef>
              <c:f>'Sheet1'!$B$2:$B$7</c:f>
              <c:numCache>
                <c:formatCode>0%</c:formatCode>
                <c:ptCount val="6"/>
                <c:pt idx="0">
                  <c:v>0.83</c:v>
                </c:pt>
                <c:pt idx="1">
                  <c:v>0.08</c:v>
                </c:pt>
                <c:pt idx="2">
                  <c:v>0.02</c:v>
                </c:pt>
                <c:pt idx="3">
                  <c:v>0.01</c:v>
                </c:pt>
                <c:pt idx="4">
                  <c:v>0.02</c:v>
                </c:pt>
                <c:pt idx="5">
                  <c:v>0.09</c:v>
                </c:pt>
              </c:numCache>
            </c:numRef>
          </c:val>
          <c:extLst>
            <c:ext xmlns:c16="http://schemas.microsoft.com/office/drawing/2014/chart" uri="{C3380CC4-5D6E-409C-BE32-E72D297353CC}">
              <c16:uniqueId val="{0000000C-1501-48C5-9E5F-D44B4D6425DF}"/>
            </c:ext>
          </c:extLst>
        </c:ser>
        <c:dLbls>
          <c:showLegendKey val="0"/>
          <c:showVal val="0"/>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C4543"/>
                </a:solidFill>
                <a:latin typeface="Open Sans"/>
                <a:ea typeface="Open Sans"/>
                <a:cs typeface="Open Sans"/>
              </a:defRPr>
            </a:pPr>
            <a:r>
              <a:rPr lang="en-US" sz="1600" b="1" baseline="0">
                <a:solidFill>
                  <a:srgbClr val="3C4543"/>
                </a:solidFill>
                <a:latin typeface="Open Sans"/>
                <a:ea typeface="Open Sans"/>
                <a:cs typeface="Open Sans"/>
              </a:rPr>
              <a:t>Year in Graduate Program</a:t>
            </a:r>
          </a:p>
        </c:rich>
      </c:tx>
      <c:layout>
        <c:manualLayout>
          <c:xMode val="edge"/>
          <c:yMode val="edge"/>
          <c:x val="0.12059424491985167"/>
          <c:y val="2.7777777777777776E-2"/>
        </c:manualLayout>
      </c:layout>
      <c:overlay val="0"/>
      <c:spPr>
        <a:noFill/>
        <a:ln>
          <a:noFill/>
          <a:round/>
        </a:ln>
        <a:effectLst/>
      </c:spPr>
    </c:title>
    <c:autoTitleDeleted val="0"/>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1F497D"/>
              </a:solidFill>
              <a:ln>
                <a:noFill/>
                <a:round/>
              </a:ln>
              <a:effectLst/>
            </c:spPr>
            <c:extLst>
              <c:ext xmlns:c16="http://schemas.microsoft.com/office/drawing/2014/chart" uri="{C3380CC4-5D6E-409C-BE32-E72D297353CC}">
                <c16:uniqueId val="{00000001-71D4-4233-8DA7-1C97846F681F}"/>
              </c:ext>
            </c:extLst>
          </c:dPt>
          <c:dPt>
            <c:idx val="1"/>
            <c:bubble3D val="0"/>
            <c:spPr>
              <a:solidFill>
                <a:srgbClr val="3CBFAE"/>
              </a:solidFill>
              <a:ln>
                <a:noFill/>
                <a:round/>
              </a:ln>
              <a:effectLst/>
            </c:spPr>
            <c:extLst>
              <c:ext xmlns:c16="http://schemas.microsoft.com/office/drawing/2014/chart" uri="{C3380CC4-5D6E-409C-BE32-E72D297353CC}">
                <c16:uniqueId val="{00000003-71D4-4233-8DA7-1C97846F681F}"/>
              </c:ext>
            </c:extLst>
          </c:dPt>
          <c:dPt>
            <c:idx val="2"/>
            <c:bubble3D val="0"/>
            <c:spPr>
              <a:solidFill>
                <a:srgbClr val="4BACC6"/>
              </a:solidFill>
              <a:ln>
                <a:noFill/>
                <a:round/>
              </a:ln>
              <a:effectLst/>
            </c:spPr>
            <c:extLst>
              <c:ext xmlns:c16="http://schemas.microsoft.com/office/drawing/2014/chart" uri="{C3380CC4-5D6E-409C-BE32-E72D297353CC}">
                <c16:uniqueId val="{00000005-71D4-4233-8DA7-1C97846F681F}"/>
              </c:ext>
            </c:extLst>
          </c:dPt>
          <c:dPt>
            <c:idx val="3"/>
            <c:bubble3D val="0"/>
            <c:spPr>
              <a:solidFill>
                <a:srgbClr val="F79646"/>
              </a:solidFill>
              <a:ln>
                <a:noFill/>
                <a:round/>
              </a:ln>
              <a:effectLst/>
            </c:spPr>
            <c:extLst>
              <c:ext xmlns:c16="http://schemas.microsoft.com/office/drawing/2014/chart" uri="{C3380CC4-5D6E-409C-BE32-E72D297353CC}">
                <c16:uniqueId val="{00000007-71D4-4233-8DA7-1C97846F681F}"/>
              </c:ext>
            </c:extLst>
          </c:dPt>
          <c:dPt>
            <c:idx val="4"/>
            <c:bubble3D val="0"/>
            <c:spPr>
              <a:solidFill>
                <a:srgbClr val="9BBB59"/>
              </a:solidFill>
              <a:ln>
                <a:noFill/>
                <a:round/>
              </a:ln>
              <a:effectLst/>
            </c:spPr>
            <c:extLst>
              <c:ext xmlns:c16="http://schemas.microsoft.com/office/drawing/2014/chart" uri="{C3380CC4-5D6E-409C-BE32-E72D297353CC}">
                <c16:uniqueId val="{00000009-71D4-4233-8DA7-1C97846F681F}"/>
              </c:ext>
            </c:extLst>
          </c:dPt>
          <c:dPt>
            <c:idx val="5"/>
            <c:bubble3D val="0"/>
            <c:spPr>
              <a:solidFill>
                <a:srgbClr val="4F81BD"/>
              </a:solidFill>
              <a:ln>
                <a:noFill/>
                <a:round/>
              </a:ln>
              <a:effectLst/>
            </c:spPr>
            <c:extLst>
              <c:ext xmlns:c16="http://schemas.microsoft.com/office/drawing/2014/chart" uri="{C3380CC4-5D6E-409C-BE32-E72D297353CC}">
                <c16:uniqueId val="{0000000B-71D4-4233-8DA7-1C97846F681F}"/>
              </c:ext>
            </c:extLst>
          </c:dPt>
          <c:dPt>
            <c:idx val="6"/>
            <c:bubble3D val="0"/>
            <c:spPr>
              <a:solidFill>
                <a:srgbClr val="EF4D54"/>
              </a:solidFill>
              <a:ln>
                <a:noFill/>
                <a:round/>
              </a:ln>
              <a:effectLst/>
            </c:spPr>
            <c:extLst>
              <c:ext xmlns:c16="http://schemas.microsoft.com/office/drawing/2014/chart" uri="{C3380CC4-5D6E-409C-BE32-E72D297353CC}">
                <c16:uniqueId val="{0000000D-71D4-4233-8DA7-1C97846F681F}"/>
              </c:ext>
            </c:extLst>
          </c:dPt>
          <c:dLbls>
            <c:dLbl>
              <c:idx val="0"/>
              <c:layout>
                <c:manualLayout>
                  <c:x val="3.5076458393520299E-3"/>
                  <c:y val="-1.041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D4-4233-8DA7-1C97846F681F}"/>
                </c:ext>
              </c:extLst>
            </c:dLbl>
            <c:dLbl>
              <c:idx val="1"/>
              <c:layout>
                <c:manualLayout>
                  <c:x val="-0.22980051714299768"/>
                  <c:y val="-5.6328193350831147E-2"/>
                </c:manualLayout>
              </c:layout>
              <c:tx>
                <c:rich>
                  <a:bodyPr/>
                  <a:lstStyle/>
                  <a:p>
                    <a:pPr>
                      <a:defRPr sz="1200" b="1" baseline="0">
                        <a:solidFill>
                          <a:schemeClr val="tx1"/>
                        </a:solidFill>
                        <a:latin typeface="Open Sans"/>
                        <a:ea typeface="Open Sans"/>
                        <a:cs typeface="Open Sans"/>
                      </a:defRPr>
                    </a:pPr>
                    <a:fld id="{C1C5B820-BA97-46F5-89C0-B4B82AE36AEC}" type="VALUE">
                      <a:rPr lang="en-US" baseline="0">
                        <a:solidFill>
                          <a:schemeClr val="tx1"/>
                        </a:solidFill>
                      </a:rPr>
                      <a:pPr>
                        <a:defRPr sz="1200" b="1" baseline="0">
                          <a:solidFill>
                            <a:schemeClr val="tx1"/>
                          </a:solidFill>
                          <a:latin typeface="Open Sans"/>
                          <a:ea typeface="Open Sans"/>
                          <a:cs typeface="Open Sans"/>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1D4-4233-8DA7-1C97846F681F}"/>
                </c:ext>
              </c:extLst>
            </c:dLbl>
            <c:dLbl>
              <c:idx val="2"/>
              <c:layout>
                <c:manualLayout>
                  <c:x val="-0.17346164872611697"/>
                  <c:y val="-0.13390556649168853"/>
                </c:manualLayout>
              </c:layout>
              <c:tx>
                <c:rich>
                  <a:bodyPr/>
                  <a:lstStyle/>
                  <a:p>
                    <a:pPr>
                      <a:defRPr sz="1200" b="1" baseline="0">
                        <a:solidFill>
                          <a:schemeClr val="tx1"/>
                        </a:solidFill>
                        <a:latin typeface="Open Sans"/>
                        <a:ea typeface="Open Sans"/>
                        <a:cs typeface="Open Sans"/>
                      </a:defRPr>
                    </a:pPr>
                    <a:fld id="{C1C5B820-BA97-46F5-89C0-B4B82AE36AEC}" type="VALUE">
                      <a:rPr lang="en-US" baseline="0">
                        <a:solidFill>
                          <a:schemeClr val="tx1"/>
                        </a:solidFill>
                      </a:rPr>
                      <a:pPr>
                        <a:defRPr sz="1200" b="1" baseline="0">
                          <a:solidFill>
                            <a:schemeClr val="tx1"/>
                          </a:solidFill>
                          <a:latin typeface="Open Sans"/>
                          <a:ea typeface="Open Sans"/>
                          <a:cs typeface="Open Sans"/>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1D4-4233-8DA7-1C97846F681F}"/>
                </c:ext>
              </c:extLst>
            </c:dLbl>
            <c:dLbl>
              <c:idx val="3"/>
              <c:layout>
                <c:manualLayout>
                  <c:x val="-1.3591437146024676E-3"/>
                  <c:y val="-4.0474628171479204E-3"/>
                </c:manualLayout>
              </c:layout>
              <c:tx>
                <c:rich>
                  <a:bodyPr/>
                  <a:lstStyle/>
                  <a:p>
                    <a:fld id="{C1C5B820-BA97-46F5-89C0-B4B82AE36AEC}" type="VALUE">
                      <a:rPr lang="en-US" baseline="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1D4-4233-8DA7-1C97846F681F}"/>
                </c:ext>
              </c:extLst>
            </c:dLbl>
            <c:dLbl>
              <c:idx val="4"/>
              <c:layout>
                <c:manualLayout>
                  <c:x val="-8.8399303773729773E-2"/>
                  <c:y val="-0.17840332458442695"/>
                </c:manualLayout>
              </c:layout>
              <c:tx>
                <c:rich>
                  <a:bodyPr rot="0" vert="horz"/>
                  <a:lstStyle/>
                  <a:p>
                    <a:pPr>
                      <a:defRPr/>
                    </a:pPr>
                    <a:fld id="{C1C5B820-BA97-46F5-89C0-B4B82AE36AEC}" type="VALUE">
                      <a:rPr lang="en-US" sz="1200" b="1" baseline="0">
                        <a:solidFill>
                          <a:srgbClr val="3C4543"/>
                        </a:solidFill>
                        <a:latin typeface="Open Sans"/>
                        <a:ea typeface="Open Sans"/>
                        <a:cs typeface="Open Sans"/>
                      </a:rPr>
                      <a:pPr>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1D4-4233-8DA7-1C97846F681F}"/>
                </c:ext>
              </c:extLst>
            </c:dLbl>
            <c:dLbl>
              <c:idx val="5"/>
              <c:layout>
                <c:manualLayout>
                  <c:x val="9.470643766250475E-2"/>
                  <c:y val="-0.18055555555555555"/>
                </c:manualLayout>
              </c:layout>
              <c:spPr>
                <a:noFill/>
                <a:ln>
                  <a:noFill/>
                  <a:round/>
                </a:ln>
                <a:effectLst/>
              </c:spPr>
              <c:txPr>
                <a:bodyPr/>
                <a:lstStyle/>
                <a:p>
                  <a:pPr>
                    <a:defRPr lang="en-US" sz="1200" b="1" baseline="0">
                      <a:solidFill>
                        <a:srgbClr val="3C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1D4-4233-8DA7-1C97846F681F}"/>
                </c:ext>
              </c:extLst>
            </c:dLbl>
            <c:dLbl>
              <c:idx val="6"/>
              <c:layout>
                <c:manualLayout>
                  <c:x val="0.21396639620047397"/>
                  <c:y val="-0.13541666666666666"/>
                </c:manualLayout>
              </c:layout>
              <c:spPr>
                <a:noFill/>
                <a:ln>
                  <a:noFill/>
                  <a:round/>
                </a:ln>
                <a:effectLst/>
              </c:spPr>
              <c:txPr>
                <a:bodyPr/>
                <a:lstStyle/>
                <a:p>
                  <a:pPr>
                    <a:defRPr sz="1200"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1D4-4233-8DA7-1C97846F681F}"/>
                </c:ext>
              </c:extLst>
            </c:dLbl>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20 or younger</c:v>
                </c:pt>
                <c:pt idx="1">
                  <c:v>21-24</c:v>
                </c:pt>
                <c:pt idx="2">
                  <c:v>25-29</c:v>
                </c:pt>
                <c:pt idx="3">
                  <c:v>30-34</c:v>
                </c:pt>
                <c:pt idx="4">
                  <c:v>35-39</c:v>
                </c:pt>
                <c:pt idx="5">
                  <c:v>40-44</c:v>
                </c:pt>
                <c:pt idx="6">
                  <c:v>45 or older</c:v>
                </c:pt>
              </c:strCache>
            </c:strRef>
          </c:cat>
          <c:val>
            <c:numRef>
              <c:f>'Sheet1'!$B$2:$B$8</c:f>
              <c:numCache>
                <c:formatCode>0%</c:formatCode>
                <c:ptCount val="7"/>
                <c:pt idx="0">
                  <c:v>0.96</c:v>
                </c:pt>
                <c:pt idx="1">
                  <c:v>0.01</c:v>
                </c:pt>
                <c:pt idx="2">
                  <c:v>0.01</c:v>
                </c:pt>
                <c:pt idx="4">
                  <c:v>0.01</c:v>
                </c:pt>
                <c:pt idx="5">
                  <c:v>0.01</c:v>
                </c:pt>
                <c:pt idx="6">
                  <c:v>0.01</c:v>
                </c:pt>
              </c:numCache>
            </c:numRef>
          </c:val>
          <c:extLst>
            <c:ext xmlns:c16="http://schemas.microsoft.com/office/drawing/2014/chart" uri="{C3380CC4-5D6E-409C-BE32-E72D297353CC}">
              <c16:uniqueId val="{0000000E-71D4-4233-8DA7-1C97846F681F}"/>
            </c:ext>
          </c:extLst>
        </c:ser>
        <c:dLbls>
          <c:showLegendKey val="0"/>
          <c:showVal val="0"/>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C4543"/>
                </a:solidFill>
                <a:latin typeface="Open Sans"/>
                <a:ea typeface="Open Sans"/>
                <a:cs typeface="Open Sans"/>
              </a:defRPr>
            </a:pPr>
            <a:r>
              <a:rPr lang="en-US" sz="1600" b="1" i="0" baseline="0">
                <a:solidFill>
                  <a:srgbClr val="3C4543"/>
                </a:solidFill>
                <a:latin typeface="Open Sans"/>
                <a:ea typeface="Open Sans"/>
                <a:cs typeface="Open Sans"/>
              </a:rPr>
              <a:t>Race and/or Ethnicity</a:t>
            </a:r>
          </a:p>
        </c:rich>
      </c:tx>
      <c:layout>
        <c:manualLayout>
          <c:xMode val="edge"/>
          <c:yMode val="edge"/>
          <c:x val="5.1589179334152753E-2"/>
          <c:y val="1.3888888888888888E-2"/>
        </c:manualLayout>
      </c:layout>
      <c:overlay val="0"/>
      <c:spPr>
        <a:noFill/>
        <a:ln>
          <a:noFill/>
          <a:round/>
        </a:ln>
        <a:effectLst/>
      </c:spPr>
    </c:title>
    <c:autoTitleDeleted val="0"/>
    <c:plotArea>
      <c:layout>
        <c:manualLayout>
          <c:layoutTarget val="inner"/>
          <c:xMode val="edge"/>
          <c:yMode val="edge"/>
          <c:x val="0.103163570899791"/>
          <c:y val="0.132486493402978"/>
          <c:w val="0.86905865132243099"/>
          <c:h val="0.68978687463307997"/>
        </c:manualLayout>
      </c:layout>
      <c:barChart>
        <c:barDir val="col"/>
        <c:grouping val="clustered"/>
        <c:varyColors val="0"/>
        <c:ser>
          <c:idx val="0"/>
          <c:order val="0"/>
          <c:tx>
            <c:strRef>
              <c:f>Sheet1!$B$1</c:f>
              <c:strCache>
                <c:ptCount val="1"/>
                <c:pt idx="0">
                  <c:v>Column1</c:v>
                </c:pt>
              </c:strCache>
            </c:strRef>
          </c:tx>
          <c:spPr>
            <a:solidFill>
              <a:srgbClr val="3CBFAE"/>
            </a:solidFill>
            <a:ln>
              <a:noFill/>
              <a:round/>
            </a:ln>
            <a:effectLst/>
          </c:spPr>
          <c:invertIfNegative val="0"/>
          <c:dPt>
            <c:idx val="0"/>
            <c:invertIfNegative val="0"/>
            <c:bubble3D val="0"/>
            <c:spPr>
              <a:solidFill>
                <a:srgbClr val="1C366B"/>
              </a:solidFill>
              <a:ln>
                <a:noFill/>
                <a:round/>
              </a:ln>
              <a:effectLst/>
            </c:spPr>
            <c:extLst>
              <c:ext xmlns:c16="http://schemas.microsoft.com/office/drawing/2014/chart" uri="{C3380CC4-5D6E-409C-BE32-E72D297353CC}">
                <c16:uniqueId val="{00000001-A34F-4677-8FD8-B27622EE9327}"/>
              </c:ext>
            </c:extLst>
          </c:dPt>
          <c:dPt>
            <c:idx val="1"/>
            <c:invertIfNegative val="0"/>
            <c:bubble3D val="0"/>
            <c:spPr>
              <a:solidFill>
                <a:srgbClr val="FBA927"/>
              </a:solidFill>
              <a:ln>
                <a:noFill/>
                <a:round/>
              </a:ln>
              <a:effectLst/>
            </c:spPr>
            <c:extLst>
              <c:ext xmlns:c16="http://schemas.microsoft.com/office/drawing/2014/chart" uri="{C3380CC4-5D6E-409C-BE32-E72D297353CC}">
                <c16:uniqueId val="{00000003-A34F-4677-8FD8-B27622EE9327}"/>
              </c:ext>
            </c:extLst>
          </c:dPt>
          <c:dPt>
            <c:idx val="2"/>
            <c:invertIfNegative val="0"/>
            <c:bubble3D val="0"/>
            <c:extLst>
              <c:ext xmlns:c16="http://schemas.microsoft.com/office/drawing/2014/chart" uri="{C3380CC4-5D6E-409C-BE32-E72D297353CC}">
                <c16:uniqueId val="{00000004-A34F-4677-8FD8-B27622EE9327}"/>
              </c:ext>
            </c:extLst>
          </c:dPt>
          <c:dPt>
            <c:idx val="3"/>
            <c:invertIfNegative val="0"/>
            <c:bubble3D val="0"/>
            <c:spPr>
              <a:solidFill>
                <a:srgbClr val="3CB5E6"/>
              </a:solidFill>
              <a:ln>
                <a:noFill/>
                <a:round/>
              </a:ln>
              <a:effectLst/>
            </c:spPr>
            <c:extLst>
              <c:ext xmlns:c16="http://schemas.microsoft.com/office/drawing/2014/chart" uri="{C3380CC4-5D6E-409C-BE32-E72D297353CC}">
                <c16:uniqueId val="{00000006-A34F-4677-8FD8-B27622EE9327}"/>
              </c:ext>
            </c:extLst>
          </c:dPt>
          <c:dPt>
            <c:idx val="4"/>
            <c:invertIfNegative val="0"/>
            <c:bubble3D val="0"/>
            <c:spPr>
              <a:solidFill>
                <a:srgbClr val="A90F1C"/>
              </a:solidFill>
              <a:ln>
                <a:noFill/>
                <a:round/>
              </a:ln>
              <a:effectLst/>
            </c:spPr>
            <c:extLst>
              <c:ext xmlns:c16="http://schemas.microsoft.com/office/drawing/2014/chart" uri="{C3380CC4-5D6E-409C-BE32-E72D297353CC}">
                <c16:uniqueId val="{00000008-A34F-4677-8FD8-B27622EE9327}"/>
              </c:ext>
            </c:extLst>
          </c:dPt>
          <c:dPt>
            <c:idx val="5"/>
            <c:invertIfNegative val="0"/>
            <c:bubble3D val="0"/>
            <c:spPr>
              <a:solidFill>
                <a:srgbClr val="7B2682"/>
              </a:solidFill>
              <a:ln>
                <a:noFill/>
                <a:round/>
              </a:ln>
              <a:effectLst/>
            </c:spPr>
            <c:extLst>
              <c:ext xmlns:c16="http://schemas.microsoft.com/office/drawing/2014/chart" uri="{C3380CC4-5D6E-409C-BE32-E72D297353CC}">
                <c16:uniqueId val="{0000000A-A34F-4677-8FD8-B27622EE9327}"/>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6.7727848689833267E-2"/>
                      <c:h val="5.2288138545289561E-2"/>
                    </c:manualLayout>
                  </c15:layout>
                </c:ext>
                <c:ext xmlns:c16="http://schemas.microsoft.com/office/drawing/2014/chart" uri="{C3380CC4-5D6E-409C-BE32-E72D297353CC}">
                  <c16:uniqueId val="{00000001-A34F-4677-8FD8-B27622EE9327}"/>
                </c:ext>
              </c:extLst>
            </c:dLbl>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34F-4677-8FD8-B27622EE9327}"/>
                </c:ext>
              </c:extLst>
            </c:dLbl>
            <c:dLbl>
              <c:idx val="5"/>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A34F-4677-8FD8-B27622EE9327}"/>
                </c:ext>
              </c:extLst>
            </c:dLbl>
            <c:spPr>
              <a:noFill/>
              <a:ln>
                <a:noFill/>
                <a:round/>
              </a:ln>
              <a:effectLst/>
            </c:spPr>
            <c:txPr>
              <a:bodyPr/>
              <a:lstStyle/>
              <a:p>
                <a:pPr>
                  <a:defRPr sz="12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Black or African American</c:v>
                </c:pt>
                <c:pt idx="1">
                  <c:v>White</c:v>
                </c:pt>
                <c:pt idx="2">
                  <c:v>Hispanic, Latina/o/x, or Spanish origin</c:v>
                </c:pt>
                <c:pt idx="3">
                  <c:v>American Indian or Alaska Native</c:v>
                </c:pt>
                <c:pt idx="4">
                  <c:v>Asian</c:v>
                </c:pt>
                <c:pt idx="5">
                  <c:v>Other</c:v>
                </c:pt>
              </c:strCache>
            </c:strRef>
          </c:cat>
          <c:val>
            <c:numRef>
              <c:f>'Sheet1'!$B$2:$B$7</c:f>
              <c:numCache>
                <c:formatCode>0%</c:formatCode>
                <c:ptCount val="6"/>
                <c:pt idx="0">
                  <c:v>7.0000000000000007E-2</c:v>
                </c:pt>
                <c:pt idx="1">
                  <c:v>0.3</c:v>
                </c:pt>
                <c:pt idx="2">
                  <c:v>0.05</c:v>
                </c:pt>
                <c:pt idx="3">
                  <c:v>0.01</c:v>
                </c:pt>
                <c:pt idx="4">
                  <c:v>0.61</c:v>
                </c:pt>
                <c:pt idx="5">
                  <c:v>0.05</c:v>
                </c:pt>
              </c:numCache>
            </c:numRef>
          </c:val>
          <c:extLst>
            <c:ext xmlns:c16="http://schemas.microsoft.com/office/drawing/2014/chart" uri="{C3380CC4-5D6E-409C-BE32-E72D297353CC}">
              <c16:uniqueId val="{0000000B-A34F-4677-8FD8-B27622EE9327}"/>
            </c:ext>
          </c:extLst>
        </c:ser>
        <c:dLbls>
          <c:showLegendKey val="0"/>
          <c:showVal val="0"/>
          <c:showCatName val="0"/>
          <c:showSerName val="0"/>
          <c:showPercent val="0"/>
          <c:showBubbleSize val="0"/>
        </c:dLbls>
        <c:gapWidth val="25"/>
        <c:axId val="753231296"/>
        <c:axId val="706207504"/>
      </c:barChart>
      <c:catAx>
        <c:axId val="753231296"/>
        <c:scaling>
          <c:orientation val="minMax"/>
        </c:scaling>
        <c:delete val="0"/>
        <c:axPos val="b"/>
        <c:numFmt formatCode="General" sourceLinked="1"/>
        <c:majorTickMark val="out"/>
        <c:minorTickMark val="none"/>
        <c:tickLblPos val="nextTo"/>
        <c:spPr>
          <a:ln w="9525">
            <a:noFill/>
            <a:round/>
          </a:ln>
        </c:spPr>
        <c:txPr>
          <a:bodyPr/>
          <a:lstStyle/>
          <a:p>
            <a:pPr algn="ctr">
              <a:defRPr sz="900" baseline="0">
                <a:solidFill>
                  <a:srgbClr val="3C4543"/>
                </a:solidFill>
                <a:latin typeface="Open Sans"/>
                <a:ea typeface="Open Sans"/>
                <a:cs typeface="Open Sans"/>
              </a:defRPr>
            </a:pPr>
            <a:endParaRPr lang="en-US"/>
          </a:p>
        </c:txPr>
        <c:crossAx val="706207504"/>
        <c:crosses val="autoZero"/>
        <c:auto val="1"/>
        <c:lblAlgn val="ctr"/>
        <c:lblOffset val="100"/>
        <c:noMultiLvlLbl val="0"/>
      </c:catAx>
      <c:valAx>
        <c:axId val="706207504"/>
        <c:scaling>
          <c:orientation val="minMax"/>
          <c:max val="0.70000000000000007"/>
          <c:min val="0"/>
        </c:scaling>
        <c:delete val="0"/>
        <c:axPos val="l"/>
        <c:minorGridlines>
          <c:spPr>
            <a:ln w="9525">
              <a:noFill/>
              <a:round/>
            </a:ln>
          </c:spPr>
        </c:minorGridlines>
        <c:numFmt formatCode="0%" sourceLinked="1"/>
        <c:majorTickMark val="out"/>
        <c:minorTickMark val="none"/>
        <c:tickLblPos val="nextTo"/>
        <c:spPr>
          <a:ln>
            <a:noFill/>
            <a:round/>
          </a:ln>
        </c:spPr>
        <c:txPr>
          <a:bodyPr/>
          <a:lstStyle/>
          <a:p>
            <a:pPr algn="ctr">
              <a:defRPr sz="800" b="1" baseline="0">
                <a:solidFill>
                  <a:srgbClr val="3C4543"/>
                </a:solidFill>
                <a:latin typeface="Open Sans"/>
                <a:ea typeface="Open Sans"/>
                <a:cs typeface="Open Sans"/>
              </a:defRPr>
            </a:pPr>
            <a:endParaRPr lang="en-US"/>
          </a:p>
        </c:txPr>
        <c:crossAx val="753231296"/>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1" baseline="0">
                <a:solidFill>
                  <a:srgbClr val="3C4543"/>
                </a:solidFill>
                <a:latin typeface="Open Sans"/>
                <a:ea typeface="Open Sans"/>
                <a:cs typeface="Open Sans"/>
              </a:defRPr>
            </a:pPr>
            <a:r>
              <a:rPr lang="en-US" sz="1200" b="1" baseline="0">
                <a:solidFill>
                  <a:srgbClr val="3C4543"/>
                </a:solidFill>
                <a:latin typeface="Open Sans"/>
                <a:ea typeface="Open Sans"/>
                <a:cs typeface="Open Sans"/>
              </a:rPr>
              <a:t>Average Assessment Score:</a:t>
            </a:r>
          </a:p>
        </c:rich>
      </c:tx>
      <c:layout>
        <c:manualLayout>
          <c:xMode val="edge"/>
          <c:yMode val="edge"/>
          <c:x val="1.1347440112402126E-3"/>
          <c:y val="0"/>
        </c:manualLayout>
      </c:layout>
      <c:overlay val="0"/>
      <c:spPr>
        <a:noFill/>
        <a:ln>
          <a:noFill/>
          <a:round/>
        </a:ln>
        <a:effectLst/>
      </c:spPr>
    </c:title>
    <c:autoTitleDeleted val="0"/>
    <c:plotArea>
      <c:layout>
        <c:manualLayout>
          <c:layoutTarget val="inner"/>
          <c:xMode val="edge"/>
          <c:yMode val="edge"/>
          <c:x val="0.34397609353974978"/>
          <c:y val="0.21314899182511379"/>
          <c:w val="0.65602390646025022"/>
          <c:h val="0.57639770029324533"/>
        </c:manualLayout>
      </c:layout>
      <c:barChart>
        <c:barDir val="bar"/>
        <c:grouping val="clustered"/>
        <c:varyColors val="0"/>
        <c:ser>
          <c:idx val="0"/>
          <c:order val="0"/>
          <c:tx>
            <c:strRef>
              <c:f>Sheet1!$B$1</c:f>
              <c:strCache>
                <c:ptCount val="1"/>
                <c:pt idx="0">
                  <c:v>% of Students</c:v>
                </c:pt>
              </c:strCache>
            </c:strRef>
          </c:tx>
          <c:spPr>
            <a:solidFill>
              <a:srgbClr val="FBA927"/>
            </a:solidFill>
            <a:ln>
              <a:noFill/>
              <a:round/>
            </a:ln>
            <a:effectLst/>
          </c:spPr>
          <c:invertIfNegative val="0"/>
          <c:dPt>
            <c:idx val="0"/>
            <c:invertIfNegative val="0"/>
            <c:bubble3D val="0"/>
            <c:spPr>
              <a:solidFill>
                <a:srgbClr val="152951"/>
              </a:solidFill>
              <a:ln>
                <a:noFill/>
                <a:round/>
              </a:ln>
              <a:effectLst/>
            </c:spPr>
            <c:extLst>
              <c:ext xmlns:c16="http://schemas.microsoft.com/office/drawing/2014/chart" uri="{C3380CC4-5D6E-409C-BE32-E72D297353CC}">
                <c16:uniqueId val="{00000001-AB52-43C8-976E-F16B4E956737}"/>
              </c:ext>
            </c:extLst>
          </c:dPt>
          <c:dPt>
            <c:idx val="1"/>
            <c:invertIfNegative val="0"/>
            <c:bubble3D val="0"/>
            <c:spPr>
              <a:solidFill>
                <a:srgbClr val="DAF0FA"/>
              </a:solidFill>
              <a:ln>
                <a:noFill/>
                <a:round/>
              </a:ln>
              <a:effectLst/>
            </c:spPr>
            <c:extLst>
              <c:ext xmlns:c16="http://schemas.microsoft.com/office/drawing/2014/chart" uri="{C3380CC4-5D6E-409C-BE32-E72D297353CC}">
                <c16:uniqueId val="{00000003-AB52-43C8-976E-F16B4E956737}"/>
              </c:ext>
            </c:extLst>
          </c:dPt>
          <c:dLbls>
            <c:dLbl>
              <c:idx val="0"/>
              <c:spPr>
                <a:noFill/>
                <a:ln>
                  <a:noFill/>
                  <a:round/>
                </a:ln>
                <a:effectLst/>
              </c:spPr>
              <c:txPr>
                <a:bodyPr/>
                <a:lstStyle/>
                <a:p>
                  <a:pPr>
                    <a:defRPr sz="12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AB52-43C8-976E-F16B4E956737}"/>
                </c:ext>
              </c:extLst>
            </c:dLbl>
            <c:spPr>
              <a:noFill/>
              <a:ln>
                <a:noFill/>
                <a:round/>
              </a:ln>
              <a:effectLst/>
            </c:spPr>
            <c:txPr>
              <a:bodyPr/>
              <a:lstStyle/>
              <a:p>
                <a:pPr>
                  <a:defRPr sz="12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'Sheet1'!$A$2:$A$3</c:f>
              <c:strCache>
                <c:ptCount val="2"/>
                <c:pt idx="0">
                  <c:v>Post-Course Assessment</c:v>
                </c:pt>
                <c:pt idx="1">
                  <c:v>Pre-Course Assessment</c:v>
                </c:pt>
              </c:strCache>
            </c:strRef>
          </c:cat>
          <c:val>
            <c:numRef>
              <c:f>'Sheet1'!$B$2:$B$3</c:f>
              <c:numCache>
                <c:formatCode>0%</c:formatCode>
                <c:ptCount val="2"/>
                <c:pt idx="0">
                  <c:v>0.9</c:v>
                </c:pt>
                <c:pt idx="1">
                  <c:v>0.86</c:v>
                </c:pt>
              </c:numCache>
            </c:numRef>
          </c:val>
          <c:extLst>
            <c:ext xmlns:c16="http://schemas.microsoft.com/office/drawing/2014/chart" uri="{C3380CC4-5D6E-409C-BE32-E72D297353CC}">
              <c16:uniqueId val="{00000004-AB52-43C8-976E-F16B4E956737}"/>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l"/>
        <c:numFmt formatCode="General" sourceLinked="1"/>
        <c:majorTickMark val="out"/>
        <c:minorTickMark val="none"/>
        <c:tickLblPos val="nextTo"/>
        <c:spPr>
          <a:ln w="9525">
            <a:solidFill>
              <a:srgbClr val="E1E4E4"/>
            </a:solidFill>
            <a:prstDash val="solid"/>
            <a:round/>
          </a:ln>
        </c:spPr>
        <c:txPr>
          <a:bodyPr/>
          <a:lstStyle/>
          <a:p>
            <a:pPr algn="ctr">
              <a:defRPr b="1" baseline="0">
                <a:solidFill>
                  <a:srgbClr val="3C4543"/>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in val="0"/>
        </c:scaling>
        <c:delete val="1"/>
        <c:axPos val="b"/>
        <c:minorGridlines>
          <c:spPr>
            <a:ln w="9525">
              <a:noFill/>
              <a:round/>
            </a:ln>
          </c:spPr>
        </c:minorGridlines>
        <c:numFmt formatCode="0%" sourceLinked="0"/>
        <c:majorTickMark val="out"/>
        <c:minorTickMark val="none"/>
        <c:tickLblPos val="nextTo"/>
        <c:crossAx val="65868464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98727002974829E-2"/>
          <c:y val="0.24113546865695742"/>
          <c:w val="0.88904799445791161"/>
          <c:h val="0.49339178316115273"/>
        </c:manualLayout>
      </c:layout>
      <c:barChart>
        <c:barDir val="col"/>
        <c:grouping val="clustered"/>
        <c:varyColors val="0"/>
        <c:ser>
          <c:idx val="0"/>
          <c:order val="0"/>
          <c:tx>
            <c:strRef>
              <c:f>Sheet1!$B$1</c:f>
              <c:strCache>
                <c:ptCount val="1"/>
                <c:pt idx="0">
                  <c:v>She / Her</c:v>
                </c:pt>
              </c:strCache>
            </c:strRef>
          </c:tx>
          <c:spPr>
            <a:solidFill>
              <a:srgbClr val="1C366B"/>
            </a:solidFill>
            <a:ln>
              <a:noFill/>
              <a:round/>
            </a:ln>
            <a:effectLst/>
          </c:spPr>
          <c:invertIfNegative val="0"/>
          <c:dLbls>
            <c:spPr>
              <a:noFill/>
              <a:ln>
                <a:noFill/>
                <a:round/>
              </a:ln>
              <a:effectLst/>
            </c:spPr>
            <c:txPr>
              <a:bodyPr/>
              <a:lstStyle/>
              <a:p>
                <a:pPr>
                  <a:defRPr sz="8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someoone trying to take advantage of someone else sexually</c:v>
                </c:pt>
              </c:strCache>
            </c:strRef>
          </c:cat>
          <c:val>
            <c:numRef>
              <c:f>'Sheet1'!$B$2:$B$5</c:f>
              <c:numCache>
                <c:formatCode>0%</c:formatCode>
                <c:ptCount val="4"/>
                <c:pt idx="0">
                  <c:v>0.83</c:v>
                </c:pt>
                <c:pt idx="1">
                  <c:v>0.87</c:v>
                </c:pt>
                <c:pt idx="2">
                  <c:v>0.82</c:v>
                </c:pt>
                <c:pt idx="3">
                  <c:v>0.78</c:v>
                </c:pt>
              </c:numCache>
            </c:numRef>
          </c:val>
          <c:extLst>
            <c:ext xmlns:c16="http://schemas.microsoft.com/office/drawing/2014/chart" uri="{C3380CC4-5D6E-409C-BE32-E72D297353CC}">
              <c16:uniqueId val="{00000000-7CCF-4543-9BE2-7C8E26C351C1}"/>
            </c:ext>
          </c:extLst>
        </c:ser>
        <c:ser>
          <c:idx val="1"/>
          <c:order val="1"/>
          <c:tx>
            <c:strRef>
              <c:f>Sheet1!$C$1</c:f>
              <c:strCache>
                <c:ptCount val="1"/>
                <c:pt idx="0">
                  <c:v>He / Him</c:v>
                </c:pt>
              </c:strCache>
            </c:strRef>
          </c:tx>
          <c:spPr>
            <a:solidFill>
              <a:srgbClr val="3CBFAE"/>
            </a:solidFill>
            <a:ln>
              <a:noFill/>
              <a:round/>
            </a:ln>
            <a:effectLst/>
          </c:spPr>
          <c:invertIfNegative val="0"/>
          <c:dLbls>
            <c:spPr>
              <a:noFill/>
              <a:ln>
                <a:noFill/>
                <a:round/>
              </a:ln>
              <a:effectLst/>
            </c:spPr>
            <c:txPr>
              <a:bodyPr/>
              <a:lstStyle/>
              <a:p>
                <a:pPr>
                  <a:defRPr sz="8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someoone trying to take advantage of someone else sexually</c:v>
                </c:pt>
              </c:strCache>
            </c:strRef>
          </c:cat>
          <c:val>
            <c:numRef>
              <c:f>'Sheet1'!$C$2:$C$5</c:f>
              <c:numCache>
                <c:formatCode>0%</c:formatCode>
                <c:ptCount val="4"/>
                <c:pt idx="0">
                  <c:v>0.68</c:v>
                </c:pt>
                <c:pt idx="1">
                  <c:v>0.75</c:v>
                </c:pt>
                <c:pt idx="2">
                  <c:v>0.67</c:v>
                </c:pt>
                <c:pt idx="3">
                  <c:v>0.66</c:v>
                </c:pt>
              </c:numCache>
            </c:numRef>
          </c:val>
          <c:extLst>
            <c:ext xmlns:c16="http://schemas.microsoft.com/office/drawing/2014/chart" uri="{C3380CC4-5D6E-409C-BE32-E72D297353CC}">
              <c16:uniqueId val="{00000001-7CCF-4543-9BE2-7C8E26C351C1}"/>
            </c:ext>
          </c:extLst>
        </c:ser>
        <c:dLbls>
          <c:showLegendKey val="0"/>
          <c:showVal val="0"/>
          <c:showCatName val="0"/>
          <c:showSerName val="0"/>
          <c:showPercent val="0"/>
          <c:showBubbleSize val="0"/>
        </c:dLbls>
        <c:gapWidth val="150"/>
        <c:axId val="628964880"/>
        <c:axId val="733810320"/>
      </c:barChart>
      <c:catAx>
        <c:axId val="628964880"/>
        <c:scaling>
          <c:orientation val="minMax"/>
        </c:scaling>
        <c:delete val="0"/>
        <c:axPos val="b"/>
        <c:numFmt formatCode="General" sourceLinked="1"/>
        <c:majorTickMark val="none"/>
        <c:minorTickMark val="none"/>
        <c:tickLblPos val="nextTo"/>
        <c:spPr>
          <a:ln w="9525">
            <a:solidFill>
              <a:srgbClr val="E1E4E4"/>
            </a:solidFill>
            <a:prstDash val="solid"/>
            <a:round/>
          </a:ln>
        </c:spPr>
        <c:txPr>
          <a:bodyPr rot="0"/>
          <a:lstStyle/>
          <a:p>
            <a:pPr algn="ctr">
              <a:defRPr sz="800" b="1" baseline="0">
                <a:solidFill>
                  <a:srgbClr val="3D4543"/>
                </a:solidFill>
                <a:latin typeface="Open Sans"/>
                <a:ea typeface="Open Sans"/>
                <a:cs typeface="Open Sans"/>
              </a:defRPr>
            </a:pPr>
            <a:endParaRPr lang="en-US"/>
          </a:p>
        </c:txPr>
        <c:crossAx val="733810320"/>
        <c:crosses val="autoZero"/>
        <c:auto val="1"/>
        <c:lblAlgn val="ctr"/>
        <c:lblOffset val="100"/>
        <c:noMultiLvlLbl val="0"/>
      </c:catAx>
      <c:valAx>
        <c:axId val="733810320"/>
        <c:scaling>
          <c:orientation val="minMax"/>
          <c:min val="0"/>
        </c:scaling>
        <c:delete val="1"/>
        <c:axPos val="l"/>
        <c:title>
          <c:tx>
            <c:rich>
              <a:bodyPr rot="-5400000" vert="horz"/>
              <a:lstStyle/>
              <a:p>
                <a:pPr>
                  <a:defRPr lang="en-US" sz="900" b="1" i="0" baseline="0">
                    <a:solidFill>
                      <a:srgbClr val="3D4543"/>
                    </a:solidFill>
                    <a:latin typeface="Lato Light"/>
                    <a:ea typeface="Lato Light"/>
                    <a:cs typeface="Lato Light"/>
                  </a:defRPr>
                </a:pPr>
                <a:r>
                  <a:rPr lang="en-US" sz="900" b="1" baseline="0">
                    <a:solidFill>
                      <a:srgbClr val="3D4543"/>
                    </a:solidFill>
                    <a:latin typeface="Open Sans"/>
                    <a:ea typeface="Open Sans"/>
                    <a:cs typeface="Open Sans"/>
                  </a:rPr>
                  <a:t>Share of students in these situations who intervened</a:t>
                </a:r>
              </a:p>
            </c:rich>
          </c:tx>
          <c:layout>
            <c:manualLayout>
              <c:xMode val="edge"/>
              <c:yMode val="edge"/>
              <c:x val="1.1629827889535999E-2"/>
              <c:y val="9.8995157453871399E-2"/>
            </c:manualLayout>
          </c:layout>
          <c:overlay val="0"/>
          <c:spPr>
            <a:noFill/>
            <a:ln>
              <a:noFill/>
              <a:round/>
            </a:ln>
            <a:effectLst/>
          </c:spPr>
        </c:title>
        <c:numFmt formatCode="0%" sourceLinked="1"/>
        <c:majorTickMark val="none"/>
        <c:minorTickMark val="none"/>
        <c:tickLblPos val="nextTo"/>
        <c:crossAx val="628964880"/>
        <c:crosses val="autoZero"/>
        <c:crossBetween val="between"/>
      </c:valAx>
      <c:spPr>
        <a:noFill/>
        <a:ln w="25400">
          <a:noFill/>
          <a:round/>
        </a:ln>
        <a:effectLst/>
      </c:spPr>
    </c:plotArea>
    <c:legend>
      <c:legendPos val="b"/>
      <c:layout>
        <c:manualLayout>
          <c:xMode val="edge"/>
          <c:yMode val="edge"/>
          <c:x val="0.28678363327439488"/>
          <c:y val="4.6938682738675228E-2"/>
          <c:w val="0.69656151290413248"/>
          <c:h val="6.0191821673437847E-2"/>
        </c:manualLayout>
      </c:layout>
      <c:overlay val="0"/>
      <c:spPr>
        <a:noFill/>
        <a:ln>
          <a:noFill/>
          <a:round/>
        </a:ln>
        <a:effectLst/>
      </c:spPr>
      <c:txPr>
        <a:bodyPr/>
        <a:lstStyle/>
        <a:p>
          <a:pPr>
            <a:defRPr sz="10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900" b="0" i="0">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0877192982456"/>
          <c:y val="0.15589775283763138"/>
          <c:w val="0.8264160401002506"/>
          <c:h val="0.66285325540715956"/>
        </c:manualLayout>
      </c:layout>
      <c:barChart>
        <c:barDir val="col"/>
        <c:grouping val="clustered"/>
        <c:varyColors val="0"/>
        <c:ser>
          <c:idx val="0"/>
          <c:order val="0"/>
          <c:tx>
            <c:strRef>
              <c:f>Sheet1!$B$1</c:f>
              <c:strCache>
                <c:ptCount val="1"/>
                <c:pt idx="0">
                  <c:v>Pre-Course Assessment</c:v>
                </c:pt>
              </c:strCache>
            </c:strRef>
          </c:tx>
          <c:spPr>
            <a:solidFill>
              <a:srgbClr val="1F497D"/>
            </a:solidFill>
            <a:ln>
              <a:noFill/>
              <a:round/>
            </a:ln>
            <a:effectLst/>
          </c:spPr>
          <c:invertIfNegative val="0"/>
          <c:dLbls>
            <c:spPr>
              <a:noFill/>
              <a:ln>
                <a:noFill/>
                <a:round/>
              </a:ln>
              <a:effectLst/>
            </c:spPr>
            <c:txPr>
              <a:bodyPr/>
              <a:lstStyle/>
              <a:p>
                <a:pPr>
                  <a:defRPr lang="en-US" sz="1100" b="1" i="0"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Understanding sexual consent</c:v>
                </c:pt>
                <c:pt idx="1">
                  <c:v>Strategies for intervening and supporting survivors</c:v>
                </c:pt>
                <c:pt idx="2">
                  <c:v>Recognizing relationship abuse</c:v>
                </c:pt>
                <c:pt idx="3">
                  <c:v>Identifying and understanding harassment</c:v>
                </c:pt>
                <c:pt idx="4">
                  <c:v>Title IX Amendment</c:v>
                </c:pt>
              </c:strCache>
            </c:strRef>
          </c:cat>
          <c:val>
            <c:numRef>
              <c:f>'Sheet1'!$B$2:$B$6</c:f>
              <c:numCache>
                <c:formatCode>0%</c:formatCode>
                <c:ptCount val="5"/>
                <c:pt idx="0">
                  <c:v>0.91</c:v>
                </c:pt>
                <c:pt idx="1">
                  <c:v>0.76</c:v>
                </c:pt>
                <c:pt idx="2">
                  <c:v>0.88</c:v>
                </c:pt>
                <c:pt idx="3">
                  <c:v>0.88</c:v>
                </c:pt>
                <c:pt idx="4">
                  <c:v>0.85</c:v>
                </c:pt>
              </c:numCache>
            </c:numRef>
          </c:val>
          <c:extLst>
            <c:ext xmlns:c16="http://schemas.microsoft.com/office/drawing/2014/chart" uri="{C3380CC4-5D6E-409C-BE32-E72D297353CC}">
              <c16:uniqueId val="{00000000-9343-4870-8AF1-4980E8318896}"/>
            </c:ext>
          </c:extLst>
        </c:ser>
        <c:ser>
          <c:idx val="1"/>
          <c:order val="1"/>
          <c:tx>
            <c:strRef>
              <c:f>Sheet1!$C$1</c:f>
              <c:strCache>
                <c:ptCount val="1"/>
                <c:pt idx="0">
                  <c:v>Post-Course Assessment</c:v>
                </c:pt>
              </c:strCache>
            </c:strRef>
          </c:tx>
          <c:spPr>
            <a:solidFill>
              <a:srgbClr val="88A6E1"/>
            </a:solidFill>
            <a:ln>
              <a:noFill/>
              <a:round/>
            </a:ln>
            <a:effectLst/>
          </c:spPr>
          <c:invertIfNegative val="0"/>
          <c:dLbls>
            <c:spPr>
              <a:noFill/>
              <a:ln>
                <a:noFill/>
                <a:round/>
              </a:ln>
              <a:effectLst/>
            </c:spPr>
            <c:txPr>
              <a:bodyPr/>
              <a:lstStyle/>
              <a:p>
                <a:pPr>
                  <a:defRPr lang="en-US" sz="1100" b="1" i="0"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Understanding sexual consent</c:v>
                </c:pt>
                <c:pt idx="1">
                  <c:v>Strategies for intervening and supporting survivors</c:v>
                </c:pt>
                <c:pt idx="2">
                  <c:v>Recognizing relationship abuse</c:v>
                </c:pt>
                <c:pt idx="3">
                  <c:v>Identifying and understanding harassment</c:v>
                </c:pt>
                <c:pt idx="4">
                  <c:v>Title IX Amendment</c:v>
                </c:pt>
              </c:strCache>
            </c:strRef>
          </c:cat>
          <c:val>
            <c:numRef>
              <c:f>'Sheet1'!$C$2:$C$6</c:f>
              <c:numCache>
                <c:formatCode>0%</c:formatCode>
                <c:ptCount val="5"/>
                <c:pt idx="0">
                  <c:v>0.93</c:v>
                </c:pt>
                <c:pt idx="1">
                  <c:v>0.83</c:v>
                </c:pt>
                <c:pt idx="2">
                  <c:v>0.94</c:v>
                </c:pt>
                <c:pt idx="3">
                  <c:v>0.9</c:v>
                </c:pt>
                <c:pt idx="4">
                  <c:v>0.93</c:v>
                </c:pt>
              </c:numCache>
            </c:numRef>
          </c:val>
          <c:extLst>
            <c:ext xmlns:c16="http://schemas.microsoft.com/office/drawing/2014/chart" uri="{C3380CC4-5D6E-409C-BE32-E72D297353CC}">
              <c16:uniqueId val="{00000001-9343-4870-8AF1-4980E8318896}"/>
            </c:ext>
          </c:extLst>
        </c:ser>
        <c:dLbls>
          <c:dLblPos val="inEnd"/>
          <c:showLegendKey val="0"/>
          <c:showVal val="1"/>
          <c:showCatName val="0"/>
          <c:showSerName val="0"/>
          <c:showPercent val="0"/>
          <c:showBubbleSize val="0"/>
        </c:dLbls>
        <c:gapWidth val="50"/>
        <c:axId val="704424528"/>
        <c:axId val="626710512"/>
      </c:barChart>
      <c:catAx>
        <c:axId val="704424528"/>
        <c:scaling>
          <c:orientation val="minMax"/>
        </c:scaling>
        <c:delete val="0"/>
        <c:axPos val="b"/>
        <c:numFmt formatCode="General" sourceLinked="1"/>
        <c:majorTickMark val="out"/>
        <c:minorTickMark val="none"/>
        <c:tickLblPos val="nextTo"/>
        <c:spPr>
          <a:ln w="9525">
            <a:noFill/>
            <a:round/>
          </a:ln>
        </c:spPr>
        <c:txPr>
          <a:bodyPr rot="0"/>
          <a:lstStyle/>
          <a:p>
            <a:pPr algn="ctr">
              <a:defRPr sz="1050" b="1" baseline="0">
                <a:solidFill>
                  <a:srgbClr val="3C4543"/>
                </a:solidFill>
                <a:latin typeface="Open Sans"/>
                <a:ea typeface="Open Sans"/>
                <a:cs typeface="Open Sans"/>
              </a:defRPr>
            </a:pPr>
            <a:endParaRPr lang="en-US"/>
          </a:p>
        </c:txPr>
        <c:crossAx val="626710512"/>
        <c:crosses val="autoZero"/>
        <c:auto val="1"/>
        <c:lblAlgn val="ctr"/>
        <c:lblOffset val="100"/>
        <c:noMultiLvlLbl val="0"/>
      </c:catAx>
      <c:valAx>
        <c:axId val="626710512"/>
        <c:scaling>
          <c:orientation val="minMax"/>
          <c:max val="1"/>
          <c:min val="0"/>
        </c:scaling>
        <c:delete val="0"/>
        <c:axPos val="l"/>
        <c:title>
          <c:tx>
            <c:rich>
              <a:bodyPr rot="-5400000" vert="horz"/>
              <a:lstStyle/>
              <a:p>
                <a:pPr>
                  <a:defRPr lang="en-US" sz="1100" b="1" i="0" baseline="0">
                    <a:solidFill>
                      <a:srgbClr val="3C4543"/>
                    </a:solidFill>
                    <a:latin typeface="Open Sans"/>
                    <a:ea typeface="Open Sans"/>
                    <a:cs typeface="Open Sans"/>
                  </a:defRPr>
                </a:pPr>
                <a:r>
                  <a:rPr lang="en-US" sz="1100" b="1" i="0" baseline="0">
                    <a:solidFill>
                      <a:srgbClr val="3C4543"/>
                    </a:solidFill>
                    <a:latin typeface="Open Sans"/>
                    <a:ea typeface="Open Sans"/>
                    <a:cs typeface="Open Sans"/>
                  </a:rPr>
                  <a:t>Average Assessment Score</a:t>
                </a:r>
              </a:p>
            </c:rich>
          </c:tx>
          <c:layout>
            <c:manualLayout>
              <c:xMode val="edge"/>
              <c:yMode val="edge"/>
              <c:x val="1.7094019970055181E-2"/>
              <c:y val="0.27242677657533543"/>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lang="en-US" sz="1100" b="1" i="0" baseline="0">
                <a:solidFill>
                  <a:srgbClr val="3C4543"/>
                </a:solidFill>
                <a:latin typeface="Open Sans"/>
                <a:ea typeface="Open Sans"/>
                <a:cs typeface="Open Sans"/>
              </a:defRPr>
            </a:pPr>
            <a:endParaRPr lang="en-US"/>
          </a:p>
        </c:txPr>
        <c:crossAx val="704424528"/>
        <c:crosses val="autoZero"/>
        <c:crossBetween val="between"/>
      </c:valAx>
      <c:spPr>
        <a:noFill/>
        <a:ln>
          <a:noFill/>
          <a:round/>
        </a:ln>
        <a:effectLst/>
      </c:spPr>
    </c:plotArea>
    <c:legend>
      <c:legendPos val="t"/>
      <c:layout>
        <c:manualLayout>
          <c:xMode val="edge"/>
          <c:yMode val="edge"/>
          <c:x val="0.35197381932887201"/>
          <c:y val="2.5986591244280613E-2"/>
          <c:w val="0.64056254265770152"/>
          <c:h val="4.4894335287950761E-2"/>
        </c:manualLayout>
      </c:layout>
      <c:overlay val="0"/>
      <c:spPr>
        <a:noFill/>
        <a:ln>
          <a:noFill/>
          <a:round/>
        </a:ln>
        <a:effectLst/>
      </c:spPr>
      <c:txPr>
        <a:bodyPr/>
        <a:lstStyle/>
        <a:p>
          <a:pPr>
            <a:defRPr lang="en-US" sz="1100" b="1" i="0"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11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baseline="0">
                <a:solidFill>
                  <a:srgbClr val="3C4543"/>
                </a:solidFill>
                <a:latin typeface="Open Sans"/>
                <a:ea typeface="Open Sans"/>
                <a:cs typeface="Open Sans"/>
              </a:defRPr>
            </a:pPr>
            <a:r>
              <a:rPr lang="en-US" sz="1400" b="1" baseline="0">
                <a:solidFill>
                  <a:srgbClr val="3C4543"/>
                </a:solidFill>
                <a:latin typeface="Open Sans"/>
                <a:ea typeface="Open Sans"/>
                <a:cs typeface="Open Sans"/>
              </a:rPr>
              <a:t>Healthy Responses, Before and After the Course</a:t>
            </a:r>
          </a:p>
        </c:rich>
      </c:tx>
      <c:layout>
        <c:manualLayout>
          <c:xMode val="edge"/>
          <c:yMode val="edge"/>
          <c:x val="7.831710583500476E-4"/>
          <c:y val="1.0399741071013649E-2"/>
        </c:manualLayout>
      </c:layout>
      <c:overlay val="0"/>
      <c:spPr>
        <a:noFill/>
        <a:ln>
          <a:noFill/>
          <a:round/>
        </a:ln>
        <a:effectLst/>
      </c:spPr>
    </c:title>
    <c:autoTitleDeleted val="0"/>
    <c:plotArea>
      <c:layout>
        <c:manualLayout>
          <c:layoutTarget val="inner"/>
          <c:xMode val="edge"/>
          <c:yMode val="edge"/>
          <c:x val="6.8569694316569382E-2"/>
          <c:y val="0.25660071361057929"/>
          <c:w val="0.90933640486527623"/>
          <c:h val="0.55339396982887712"/>
        </c:manualLayout>
      </c:layout>
      <c:barChart>
        <c:barDir val="col"/>
        <c:grouping val="clustered"/>
        <c:varyColors val="0"/>
        <c:ser>
          <c:idx val="0"/>
          <c:order val="0"/>
          <c:tx>
            <c:strRef>
              <c:f>Sheet1!$B$1</c:f>
              <c:strCache>
                <c:ptCount val="1"/>
                <c:pt idx="0">
                  <c:v>Pre-Course Survey</c:v>
                </c:pt>
              </c:strCache>
            </c:strRef>
          </c:tx>
          <c:spPr>
            <a:solidFill>
              <a:srgbClr val="C6D2EF"/>
            </a:solidFill>
            <a:ln>
              <a:noFill/>
              <a:round/>
            </a:ln>
            <a:effectLst/>
          </c:spPr>
          <c:invertIfNegative val="0"/>
          <c:dLbls>
            <c:spPr>
              <a:noFill/>
              <a:ln>
                <a:noFill/>
                <a:round/>
              </a:ln>
              <a:effectLst/>
            </c:spPr>
            <c:txPr>
              <a:bodyPr/>
              <a:lstStyle/>
              <a:p>
                <a:pPr>
                  <a:defRPr sz="105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'Sheet1'!$B$2:$B$5</c:f>
              <c:numCache>
                <c:formatCode>0%</c:formatCode>
                <c:ptCount val="4"/>
                <c:pt idx="0">
                  <c:v>0.86</c:v>
                </c:pt>
                <c:pt idx="1">
                  <c:v>0.94</c:v>
                </c:pt>
                <c:pt idx="2">
                  <c:v>0.94</c:v>
                </c:pt>
                <c:pt idx="3">
                  <c:v>0.94</c:v>
                </c:pt>
              </c:numCache>
            </c:numRef>
          </c:val>
          <c:extLst>
            <c:ext xmlns:c16="http://schemas.microsoft.com/office/drawing/2014/chart" uri="{C3380CC4-5D6E-409C-BE32-E72D297353CC}">
              <c16:uniqueId val="{00000000-043A-4469-B182-AEB1A1828750}"/>
            </c:ext>
          </c:extLst>
        </c:ser>
        <c:ser>
          <c:idx val="1"/>
          <c:order val="1"/>
          <c:tx>
            <c:strRef>
              <c:f>Sheet1!$C$1</c:f>
              <c:strCache>
                <c:ptCount val="1"/>
                <c:pt idx="0">
                  <c:v>Post-Course Survey</c:v>
                </c:pt>
              </c:strCache>
            </c:strRef>
          </c:tx>
          <c:spPr>
            <a:solidFill>
              <a:srgbClr val="595959"/>
            </a:solidFill>
            <a:ln>
              <a:noFill/>
              <a:round/>
            </a:ln>
            <a:effectLst/>
          </c:spPr>
          <c:invertIfNegative val="0"/>
          <c:dLbls>
            <c:spPr>
              <a:noFill/>
              <a:ln>
                <a:noFill/>
                <a:round/>
              </a:ln>
              <a:effectLst/>
            </c:spPr>
            <c:txPr>
              <a:bodyPr/>
              <a:lstStyle/>
              <a:p>
                <a:pPr>
                  <a:defRPr sz="105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'Sheet1'!$C$2:$C$5</c:f>
              <c:numCache>
                <c:formatCode>0%</c:formatCode>
                <c:ptCount val="4"/>
                <c:pt idx="0">
                  <c:v>0.94</c:v>
                </c:pt>
                <c:pt idx="1">
                  <c:v>0.94</c:v>
                </c:pt>
                <c:pt idx="2">
                  <c:v>0.94</c:v>
                </c:pt>
                <c:pt idx="3">
                  <c:v>0.94</c:v>
                </c:pt>
              </c:numCache>
            </c:numRef>
          </c:val>
          <c:extLst>
            <c:ext xmlns:c16="http://schemas.microsoft.com/office/drawing/2014/chart" uri="{C3380CC4-5D6E-409C-BE32-E72D297353CC}">
              <c16:uniqueId val="{00000001-043A-4469-B182-AEB1A1828750}"/>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a:noFill/>
            <a:round/>
          </a:ln>
        </c:spPr>
        <c:txPr>
          <a:bodyPr/>
          <a:lstStyle/>
          <a:p>
            <a:pPr algn="ctr">
              <a:defRPr sz="900" b="1" baseline="0">
                <a:solidFill>
                  <a:srgbClr val="3C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900" b="1" baseline="0">
                <a:solidFill>
                  <a:srgbClr val="3C4543"/>
                </a:solidFill>
                <a:latin typeface="Open Sans"/>
                <a:ea typeface="Open Sans"/>
                <a:cs typeface="Open Sans"/>
              </a:defRPr>
            </a:pPr>
            <a:endParaRPr lang="en-US"/>
          </a:p>
        </c:txPr>
        <c:crossAx val="620271824"/>
        <c:crosses val="autoZero"/>
        <c:crossBetween val="between"/>
      </c:valAx>
      <c:spPr>
        <a:noFill/>
        <a:ln>
          <a:noFill/>
          <a:round/>
        </a:ln>
        <a:effectLst/>
      </c:spPr>
    </c:plotArea>
    <c:legend>
      <c:legendPos val="t"/>
      <c:layout>
        <c:manualLayout>
          <c:xMode val="edge"/>
          <c:yMode val="edge"/>
          <c:x val="0.24479504388098583"/>
          <c:y val="8.3756812291019972E-2"/>
          <c:w val="0.71528047076298451"/>
          <c:h val="5.4088275376954785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9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400" b="1" i="0" baseline="0">
                <a:solidFill>
                  <a:srgbClr val="3C4543"/>
                </a:solidFill>
                <a:latin typeface="Open Sans"/>
                <a:ea typeface="Open Sans"/>
                <a:cs typeface="Open Sans"/>
              </a:defRPr>
            </a:pPr>
            <a:r>
              <a:rPr lang="en-US" sz="1400" b="1" i="0" baseline="0">
                <a:solidFill>
                  <a:srgbClr val="3C4543"/>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a:noFill/>
          <a:round/>
        </a:ln>
        <a:effectLst/>
      </c:spPr>
    </c:title>
    <c:autoTitleDeleted val="0"/>
    <c:plotArea>
      <c:layout>
        <c:manualLayout>
          <c:layoutTarget val="inner"/>
          <c:xMode val="edge"/>
          <c:yMode val="edge"/>
          <c:x val="6.8569694316569382E-2"/>
          <c:y val="0.23346947933227427"/>
          <c:w val="0.90933640486527623"/>
          <c:h val="0.47772751128611418"/>
        </c:manualLayout>
      </c:layout>
      <c:barChart>
        <c:barDir val="col"/>
        <c:grouping val="clustered"/>
        <c:varyColors val="0"/>
        <c:ser>
          <c:idx val="0"/>
          <c:order val="0"/>
          <c:tx>
            <c:strRef>
              <c:f>Sheet1!$B$1</c:f>
              <c:strCache>
                <c:ptCount val="1"/>
                <c:pt idx="0">
                  <c:v>Pre-Course Survey</c:v>
                </c:pt>
              </c:strCache>
            </c:strRef>
          </c:tx>
          <c:spPr>
            <a:solidFill>
              <a:srgbClr val="1F497D"/>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'Sheet1'!$B$2:$B$6</c:f>
              <c:numCache>
                <c:formatCode>0%</c:formatCode>
                <c:ptCount val="5"/>
                <c:pt idx="0">
                  <c:v>0.87</c:v>
                </c:pt>
                <c:pt idx="1">
                  <c:v>0.82</c:v>
                </c:pt>
                <c:pt idx="2">
                  <c:v>0.78</c:v>
                </c:pt>
                <c:pt idx="3">
                  <c:v>0.96</c:v>
                </c:pt>
                <c:pt idx="4">
                  <c:v>0.83</c:v>
                </c:pt>
              </c:numCache>
            </c:numRef>
          </c:val>
          <c:extLst>
            <c:ext xmlns:c16="http://schemas.microsoft.com/office/drawing/2014/chart" uri="{C3380CC4-5D6E-409C-BE32-E72D297353CC}">
              <c16:uniqueId val="{00000000-F6D0-4E5D-AE5C-AD1F8460E714}"/>
            </c:ext>
          </c:extLst>
        </c:ser>
        <c:ser>
          <c:idx val="1"/>
          <c:order val="1"/>
          <c:tx>
            <c:strRef>
              <c:f>Sheet1!$C$1</c:f>
              <c:strCache>
                <c:ptCount val="1"/>
                <c:pt idx="0">
                  <c:v>Post-Course Survey</c:v>
                </c:pt>
              </c:strCache>
            </c:strRef>
          </c:tx>
          <c:spPr>
            <a:solidFill>
              <a:srgbClr val="DAF0FA"/>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'Sheet1'!$C$2:$C$6</c:f>
              <c:numCache>
                <c:formatCode>0%</c:formatCode>
                <c:ptCount val="5"/>
                <c:pt idx="0">
                  <c:v>0.93</c:v>
                </c:pt>
                <c:pt idx="1">
                  <c:v>0.94</c:v>
                </c:pt>
                <c:pt idx="2">
                  <c:v>0.91</c:v>
                </c:pt>
                <c:pt idx="3">
                  <c:v>0.95</c:v>
                </c:pt>
                <c:pt idx="4">
                  <c:v>0.88</c:v>
                </c:pt>
              </c:numCache>
            </c:numRef>
          </c:val>
          <c:extLst>
            <c:ext xmlns:c16="http://schemas.microsoft.com/office/drawing/2014/chart" uri="{C3380CC4-5D6E-409C-BE32-E72D297353CC}">
              <c16:uniqueId val="{00000001-F6D0-4E5D-AE5C-AD1F8460E714}"/>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a:noFill/>
            <a:round/>
          </a:ln>
        </c:spPr>
        <c:txPr>
          <a:bodyPr/>
          <a:lstStyle/>
          <a:p>
            <a:pPr algn="ctr">
              <a:defRPr sz="900" b="1" baseline="0">
                <a:solidFill>
                  <a:srgbClr val="3C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900" b="1" baseline="0">
                <a:solidFill>
                  <a:srgbClr val="3C4543"/>
                </a:solidFill>
                <a:latin typeface="Open Sans"/>
                <a:ea typeface="Open Sans"/>
                <a:cs typeface="Open Sans"/>
              </a:defRPr>
            </a:pPr>
            <a:endParaRPr lang="en-US"/>
          </a:p>
        </c:txPr>
        <c:crossAx val="620271824"/>
        <c:crosses val="autoZero"/>
        <c:crossBetween val="between"/>
      </c:valAx>
      <c:spPr>
        <a:noFill/>
        <a:ln>
          <a:noFill/>
          <a:round/>
        </a:ln>
        <a:effectLst/>
      </c:spPr>
    </c:plotArea>
    <c:legend>
      <c:legendPos val="t"/>
      <c:layout>
        <c:manualLayout>
          <c:xMode val="edge"/>
          <c:yMode val="edge"/>
          <c:x val="0.19964922282737216"/>
          <c:y val="0.1068543223987298"/>
          <c:w val="0.78758778253148976"/>
          <c:h val="3.5888743073782446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9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lang="en-US" sz="1200" b="1" i="0" baseline="0" dirty="0">
                <a:solidFill>
                  <a:srgbClr val="3D4543"/>
                </a:solidFill>
                <a:latin typeface="Open Sans"/>
                <a:ea typeface="Open Sans"/>
                <a:cs typeface="Open Sans"/>
              </a:rPr>
              <a:t>After Course </a:t>
            </a:r>
            <a:r>
              <a:rPr lang="en-US" sz="1200" b="0" i="1" baseline="0" dirty="0">
                <a:solidFill>
                  <a:srgbClr val="3D4543"/>
                </a:solidFill>
                <a:latin typeface="Open Sans"/>
                <a:ea typeface="Open Sans"/>
                <a:cs typeface="Open Sans"/>
              </a:rPr>
              <a:t>(Follow-Up Survey; n = 2,043)</a:t>
            </a:r>
          </a:p>
        </c:rich>
      </c:tx>
      <c:overlay val="0"/>
      <c:spPr>
        <a:noFill/>
        <a:ln>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1F497D"/>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...communicate about expectations in a sexual situation.</c:v>
                </c:pt>
                <c:pt idx="1">
                  <c:v>...take action in potential sexual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0.95</c:v>
                </c:pt>
                <c:pt idx="1">
                  <c:v>0.92</c:v>
                </c:pt>
                <c:pt idx="2">
                  <c:v>0.93</c:v>
                </c:pt>
                <c:pt idx="3">
                  <c:v>0.94</c:v>
                </c:pt>
                <c:pt idx="4">
                  <c:v>0.94</c:v>
                </c:pt>
              </c:numCache>
            </c:numRef>
          </c:val>
          <c:extLst>
            <c:ext xmlns:c16="http://schemas.microsoft.com/office/drawing/2014/chart" uri="{C3380CC4-5D6E-409C-BE32-E72D297353CC}">
              <c16:uniqueId val="{00000000-F3CE-4C81-8084-00EB18A6B46F}"/>
            </c:ext>
          </c:extLst>
        </c:ser>
        <c:ser>
          <c:idx val="1"/>
          <c:order val="1"/>
          <c:tx>
            <c:strRef>
              <c:f>Sheet1!$C$1</c:f>
              <c:strCache>
                <c:ptCount val="1"/>
                <c:pt idx="0">
                  <c:v>My peers would… (Perceived norm)</c:v>
                </c:pt>
              </c:strCache>
            </c:strRef>
          </c:tx>
          <c:spPr>
            <a:solidFill>
              <a:srgbClr val="B2E1F5"/>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...communicate about expectations in a sexual situation.</c:v>
                </c:pt>
                <c:pt idx="1">
                  <c:v>...take action in potential sexual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0.81</c:v>
                </c:pt>
                <c:pt idx="1">
                  <c:v>0.8</c:v>
                </c:pt>
                <c:pt idx="2">
                  <c:v>0.81</c:v>
                </c:pt>
                <c:pt idx="3">
                  <c:v>0.7</c:v>
                </c:pt>
                <c:pt idx="4">
                  <c:v>0.85</c:v>
                </c:pt>
              </c:numCache>
            </c:numRef>
          </c:val>
          <c:extLst>
            <c:ext xmlns:c16="http://schemas.microsoft.com/office/drawing/2014/chart" uri="{C3380CC4-5D6E-409C-BE32-E72D297353CC}">
              <c16:uniqueId val="{00000001-F3CE-4C81-8084-00EB18A6B46F}"/>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a:solidFill>
              <a:srgbClr val="E1E4E4"/>
            </a:solidFill>
            <a:prstDash val="solid"/>
            <a:round/>
          </a:ln>
        </c:spPr>
        <c:txPr>
          <a:bodyPr rot="0"/>
          <a:lstStyle/>
          <a:p>
            <a:pPr algn="ctr">
              <a:defRPr sz="950" baseline="0">
                <a:solidFill>
                  <a:srgbClr val="3D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a:noFill/>
              <a:round/>
            </a:ln>
          </c:spPr>
        </c:minorGridlines>
        <c:numFmt formatCode="0%" sourceLinked="1"/>
        <c:majorTickMark val="out"/>
        <c:minorTickMark val="none"/>
        <c:tickLblPos val="nextTo"/>
        <c:crossAx val="1007112432"/>
        <c:crosses val="autoZero"/>
        <c:crossBetween val="between"/>
      </c:valAx>
      <c:spPr>
        <a:noFill/>
        <a:ln>
          <a:noFill/>
          <a:round/>
        </a:ln>
        <a:effectLst/>
      </c:spPr>
    </c:plotArea>
    <c:legend>
      <c:legendPos val="t"/>
      <c:legendEntry>
        <c:idx val="0"/>
        <c:txPr>
          <a:bodyPr/>
          <a:lstStyle/>
          <a:p>
            <a:pPr>
              <a:defRPr sz="1050" b="1" baseline="0">
                <a:solidFill>
                  <a:srgbClr val="3D4543"/>
                </a:solidFill>
                <a:latin typeface="Open Sans"/>
                <a:ea typeface="Open Sans"/>
                <a:cs typeface="Open Sans"/>
              </a:defRPr>
            </a:pPr>
            <a:endParaRPr lang="en-US"/>
          </a:p>
        </c:txPr>
      </c:legendEntry>
      <c:overlay val="0"/>
      <c:spPr>
        <a:noFill/>
        <a:ln>
          <a:noFill/>
          <a:round/>
        </a:ln>
        <a:effectLst/>
      </c:spPr>
      <c:txPr>
        <a:bodyPr/>
        <a:lstStyle/>
        <a:p>
          <a:pPr>
            <a:defRPr sz="105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a:pPr>
            <a:r>
              <a:rPr lang="en-US" sz="1200" b="1" i="0" baseline="0" dirty="0">
                <a:solidFill>
                  <a:srgbClr val="3D4543"/>
                </a:solidFill>
                <a:latin typeface="Open Sans"/>
                <a:ea typeface="Open Sans"/>
                <a:cs typeface="Open Sans"/>
              </a:rPr>
              <a:t>Before Course </a:t>
            </a:r>
            <a:r>
              <a:rPr lang="en-US" sz="1200" b="0" i="1" baseline="0" dirty="0">
                <a:solidFill>
                  <a:srgbClr val="3D4543"/>
                </a:solidFill>
                <a:latin typeface="Open Sans"/>
                <a:ea typeface="Open Sans"/>
                <a:cs typeface="Open Sans"/>
              </a:rPr>
              <a:t>(Pre-Course Survey; n = 2,443)</a:t>
            </a:r>
          </a:p>
        </c:rich>
      </c:tx>
      <c:overlay val="0"/>
      <c:spPr>
        <a:noFill/>
        <a:ln>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1F497D"/>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...communicate about expectations in a sexual situation.</c:v>
                </c:pt>
                <c:pt idx="1">
                  <c:v>...take action in potential sexual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0.95</c:v>
                </c:pt>
                <c:pt idx="1">
                  <c:v>0.93</c:v>
                </c:pt>
                <c:pt idx="2">
                  <c:v>0.93</c:v>
                </c:pt>
                <c:pt idx="3">
                  <c:v>0.94</c:v>
                </c:pt>
                <c:pt idx="4">
                  <c:v>0.94</c:v>
                </c:pt>
              </c:numCache>
            </c:numRef>
          </c:val>
          <c:extLst>
            <c:ext xmlns:c16="http://schemas.microsoft.com/office/drawing/2014/chart" uri="{C3380CC4-5D6E-409C-BE32-E72D297353CC}">
              <c16:uniqueId val="{00000000-198B-440A-B501-E8F1122D4789}"/>
            </c:ext>
          </c:extLst>
        </c:ser>
        <c:ser>
          <c:idx val="1"/>
          <c:order val="1"/>
          <c:tx>
            <c:strRef>
              <c:f>Sheet1!$C$1</c:f>
              <c:strCache>
                <c:ptCount val="1"/>
                <c:pt idx="0">
                  <c:v>My peers would… (Perceived norm)</c:v>
                </c:pt>
              </c:strCache>
            </c:strRef>
          </c:tx>
          <c:spPr>
            <a:solidFill>
              <a:srgbClr val="B2E1F5"/>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...communicate about expectations in a sexual situation.</c:v>
                </c:pt>
                <c:pt idx="1">
                  <c:v>...take action in potential sexual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0.74</c:v>
                </c:pt>
                <c:pt idx="1">
                  <c:v>0.71</c:v>
                </c:pt>
                <c:pt idx="2">
                  <c:v>0.74</c:v>
                </c:pt>
                <c:pt idx="3">
                  <c:v>0.62</c:v>
                </c:pt>
                <c:pt idx="4">
                  <c:v>0.81</c:v>
                </c:pt>
              </c:numCache>
            </c:numRef>
          </c:val>
          <c:extLst>
            <c:ext xmlns:c16="http://schemas.microsoft.com/office/drawing/2014/chart" uri="{C3380CC4-5D6E-409C-BE32-E72D297353CC}">
              <c16:uniqueId val="{00000001-198B-440A-B501-E8F1122D4789}"/>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a:solidFill>
              <a:srgbClr val="E1E4E4"/>
            </a:solidFill>
            <a:prstDash val="solid"/>
            <a:round/>
          </a:ln>
        </c:spPr>
        <c:txPr>
          <a:bodyPr rot="0"/>
          <a:lstStyle/>
          <a:p>
            <a:pPr algn="ctr">
              <a:defRPr sz="950" baseline="0">
                <a:solidFill>
                  <a:srgbClr val="3D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a:noFill/>
              <a:round/>
            </a:ln>
          </c:spPr>
        </c:minorGridlines>
        <c:numFmt formatCode="0%" sourceLinked="1"/>
        <c:majorTickMark val="out"/>
        <c:minorTickMark val="none"/>
        <c:tickLblPos val="nextTo"/>
        <c:crossAx val="1007112432"/>
        <c:crosses val="autoZero"/>
        <c:crossBetween val="between"/>
      </c:valAx>
      <c:spPr>
        <a:noFill/>
        <a:ln>
          <a:noFill/>
          <a:round/>
        </a:ln>
        <a:effectLst/>
      </c:spPr>
    </c:plotArea>
    <c:legend>
      <c:legendPos val="t"/>
      <c:overlay val="0"/>
      <c:spPr>
        <a:noFill/>
        <a:ln>
          <a:noFill/>
          <a:round/>
        </a:ln>
        <a:effectLst/>
      </c:spPr>
      <c:txPr>
        <a:bodyPr/>
        <a:lstStyle/>
        <a:p>
          <a:pPr>
            <a:defRPr sz="11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1100">
          <a:solidFill>
            <a:srgbClr val="3D4543"/>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400" b="1" i="0" baseline="0">
                <a:solidFill>
                  <a:srgbClr val="3C4543"/>
                </a:solidFill>
                <a:latin typeface="Open Sans"/>
                <a:ea typeface="Open Sans"/>
                <a:cs typeface="Open Sans"/>
              </a:defRPr>
            </a:pPr>
            <a:r>
              <a:rPr lang="en-US" sz="1400" b="1" i="0" baseline="0">
                <a:solidFill>
                  <a:srgbClr val="3C4543"/>
                </a:solidFill>
                <a:latin typeface="Open Sans"/>
                <a:ea typeface="Open Sans"/>
                <a:cs typeface="Open Sans"/>
              </a:rPr>
              <a:t>Perceptions of Campus Climate</a:t>
            </a:r>
          </a:p>
        </c:rich>
      </c:tx>
      <c:layout>
        <c:manualLayout>
          <c:xMode val="edge"/>
          <c:yMode val="edge"/>
          <c:x val="1.5816829068171932E-3"/>
          <c:y val="0"/>
        </c:manualLayout>
      </c:layout>
      <c:overlay val="0"/>
      <c:spPr>
        <a:noFill/>
        <a:ln>
          <a:noFill/>
          <a:round/>
        </a:ln>
        <a:effectLst/>
      </c:spPr>
    </c:title>
    <c:autoTitleDeleted val="0"/>
    <c:plotArea>
      <c:layout>
        <c:manualLayout>
          <c:layoutTarget val="inner"/>
          <c:xMode val="edge"/>
          <c:yMode val="edge"/>
          <c:x val="6.2530958347066234E-2"/>
          <c:y val="0.22742940068068226"/>
          <c:w val="0.91537514083477933"/>
          <c:h val="0.56539711026128048"/>
        </c:manualLayout>
      </c:layout>
      <c:barChart>
        <c:barDir val="col"/>
        <c:grouping val="clustered"/>
        <c:varyColors val="0"/>
        <c:ser>
          <c:idx val="0"/>
          <c:order val="0"/>
          <c:tx>
            <c:strRef>
              <c:f>Sheet1!$B$1</c:f>
              <c:strCache>
                <c:ptCount val="1"/>
                <c:pt idx="0">
                  <c:v>Your Institution</c:v>
                </c:pt>
              </c:strCache>
            </c:strRef>
          </c:tx>
          <c:spPr>
            <a:solidFill>
              <a:srgbClr val="2D9084"/>
            </a:solidFill>
            <a:ln>
              <a:noFill/>
              <a:round/>
            </a:ln>
            <a:effectLst/>
          </c:spPr>
          <c:invertIfNegative val="0"/>
          <c:dLbls>
            <c:spPr>
              <a:noFill/>
              <a:ln>
                <a:noFill/>
                <a:round/>
              </a:ln>
              <a:effectLst/>
            </c:spPr>
            <c:txPr>
              <a:bodyPr/>
              <a:lstStyle/>
              <a:p>
                <a:pPr>
                  <a:defRPr sz="105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0.83</c:v>
                </c:pt>
                <c:pt idx="1">
                  <c:v>0.88</c:v>
                </c:pt>
                <c:pt idx="2">
                  <c:v>0.85</c:v>
                </c:pt>
                <c:pt idx="3">
                  <c:v>0.87</c:v>
                </c:pt>
                <c:pt idx="4">
                  <c:v>0.85</c:v>
                </c:pt>
              </c:numCache>
            </c:numRef>
          </c:val>
          <c:extLst>
            <c:ext xmlns:c16="http://schemas.microsoft.com/office/drawing/2014/chart" uri="{C3380CC4-5D6E-409C-BE32-E72D297353CC}">
              <c16:uniqueId val="{00000000-B6D9-4369-8048-711240DD4211}"/>
            </c:ext>
          </c:extLst>
        </c:ser>
        <c:ser>
          <c:idx val="1"/>
          <c:order val="1"/>
          <c:tx>
            <c:strRef>
              <c:f>Sheet1!$C$1</c:f>
              <c:strCache>
                <c:ptCount val="1"/>
                <c:pt idx="0">
                  <c:v>Peer Institutions</c:v>
                </c:pt>
              </c:strCache>
            </c:strRef>
          </c:tx>
          <c:spPr>
            <a:solidFill>
              <a:srgbClr val="8CD2F0"/>
            </a:solidFill>
            <a:ln>
              <a:noFill/>
              <a:round/>
            </a:ln>
            <a:effectLst/>
          </c:spPr>
          <c:invertIfNegative val="0"/>
          <c:dLbls>
            <c:spPr>
              <a:noFill/>
              <a:ln>
                <a:noFill/>
                <a:round/>
              </a:ln>
              <a:effectLst/>
            </c:spPr>
            <c:txPr>
              <a:bodyPr/>
              <a:lstStyle/>
              <a:p>
                <a:pPr>
                  <a:defRPr sz="105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'Sheet1'!$C$2:$C$6</c:f>
              <c:numCache>
                <c:formatCode>0%</c:formatCode>
                <c:ptCount val="5"/>
                <c:pt idx="0">
                  <c:v>0.8</c:v>
                </c:pt>
                <c:pt idx="1">
                  <c:v>0.85</c:v>
                </c:pt>
                <c:pt idx="2">
                  <c:v>0.83</c:v>
                </c:pt>
                <c:pt idx="3">
                  <c:v>0.85</c:v>
                </c:pt>
                <c:pt idx="4">
                  <c:v>0.83</c:v>
                </c:pt>
              </c:numCache>
            </c:numRef>
          </c:val>
          <c:extLst>
            <c:ext xmlns:c16="http://schemas.microsoft.com/office/drawing/2014/chart" uri="{C3380CC4-5D6E-409C-BE32-E72D297353CC}">
              <c16:uniqueId val="{00000001-B6D9-4369-8048-711240DD4211}"/>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sz="900" b="1" baseline="0">
                <a:solidFill>
                  <a:srgbClr val="3C4543"/>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9"/>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800" b="1" baseline="0">
                <a:solidFill>
                  <a:srgbClr val="3C4543"/>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46458886998791088"/>
          <c:y val="6.5820484441211191E-2"/>
          <c:w val="0.49864036316869237"/>
          <c:h val="3.3492134034207727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9811-C89F-4BBD-92A9-CACABFDDA257}" type="doc">
      <dgm:prSet loTypeId="urn:microsoft.com/office/officeart/2005/8/layout/pyramid1" loCatId="pyramid" qsTypeId="urn:microsoft.com/office/officeart/2005/8/quickstyle/simple1" csTypeId="urn:microsoft.com/office/officeart/2005/8/colors/accent1_2" phldr="1"/>
      <dgm:spPr/>
      <dgm:t>
        <a:bodyPr wrap="square"/>
        <a:lstStyle/>
        <a:p>
          <a:endParaRPr/>
        </a:p>
      </dgm:t>
    </dgm:pt>
    <dgm:pt modelId="{03C38BEA-50DC-48E4-9D2C-6A6C77EF4F49}">
      <dgm:prSet phldrT="[Text]" custT="1"/>
      <dgm:spPr bwMode="white">
        <a:solidFill>
          <a:schemeClr val="accent2">
            <a:lumMod val="40000"/>
            <a:lumOff val="60000"/>
          </a:schemeClr>
        </a:solidFill>
        <a:ln w="19050">
          <a:solidFill>
            <a:schemeClr val="bg1"/>
          </a:solidFill>
          <a:headEnd type="none"/>
          <a:tailEnd type="none"/>
        </a:ln>
      </dgm:spPr>
      <dgm:t>
        <a:bodyPr wrap="square" tIns="720000"/>
        <a:lstStyle/>
        <a:p>
          <a:endParaRPr lang="th-TH" sz="1000" b="1" i="0" dirty="0">
            <a:solidFill>
              <a:schemeClr val="tx1"/>
            </a:solidFill>
            <a:latin typeface="Open Sans"/>
          </a:endParaRPr>
        </a:p>
      </dgm:t>
    </dgm:pt>
    <dgm:pt modelId="{619B81BC-D2F4-463A-B1C2-A16115588C75}" type="parTrans" cxnId="{5A5B0645-B4C5-4751-A6E3-FB0E4EDDC8BA}">
      <dgm:prSet/>
      <dgm:spPr/>
      <dgm:t>
        <a:bodyPr wrap="square"/>
        <a:lstStyle/>
        <a:p>
          <a:endParaRPr lang="th-TH" sz="1000" b="1" dirty="0">
            <a:solidFill>
              <a:schemeClr val="bg1"/>
            </a:solidFill>
            <a:latin typeface="Lato"/>
          </a:endParaRPr>
        </a:p>
      </dgm:t>
    </dgm:pt>
    <dgm:pt modelId="{D3C8BB69-A5BA-4FAA-8067-A98DE6F526D0}" type="sibTrans" cxnId="{5A5B0645-B4C5-4751-A6E3-FB0E4EDDC8BA}">
      <dgm:prSet/>
      <dgm:spPr/>
      <dgm:t>
        <a:bodyPr wrap="square"/>
        <a:lstStyle/>
        <a:p>
          <a:endParaRPr lang="th-TH" sz="1000" b="1" dirty="0">
            <a:solidFill>
              <a:schemeClr val="bg1"/>
            </a:solidFill>
            <a:latin typeface="Lato"/>
          </a:endParaRPr>
        </a:p>
      </dgm:t>
    </dgm:pt>
    <dgm:pt modelId="{4F5C7F75-0DE7-4735-891A-0C26C31479C2}">
      <dgm:prSet phldrT="[Text]" custT="1"/>
      <dgm:spPr bwMode="white">
        <a:solidFill>
          <a:schemeClr val="accent2"/>
        </a:solidFill>
        <a:ln w="19050">
          <a:solidFill>
            <a:schemeClr val="bg1"/>
          </a:solidFill>
          <a:headEnd type="none"/>
          <a:tailEnd type="none"/>
        </a:ln>
      </dgm:spPr>
      <dgm:t>
        <a:bodyPr wrap="square" tIns="288000" bIns="36000" anchor="t"/>
        <a:lstStyle/>
        <a:p>
          <a:r>
            <a:rPr lang="en-US" sz="1200" b="1" i="0" dirty="0">
              <a:solidFill>
                <a:schemeClr val="bg1"/>
              </a:solidFill>
              <a:latin typeface="Open Sans"/>
            </a:rPr>
            <a:t>Policy</a:t>
          </a:r>
          <a:endParaRPr lang="th-TH" sz="1200" b="1" i="0" dirty="0">
            <a:solidFill>
              <a:schemeClr val="bg1"/>
            </a:solidFill>
            <a:latin typeface="Open Sans"/>
          </a:endParaRPr>
        </a:p>
      </dgm:t>
    </dgm:pt>
    <dgm:pt modelId="{26EECB4D-C913-4BBD-BCAE-6203B3CAF63A}" type="parTrans" cxnId="{ADA7C5F3-E360-46A8-840F-24BECA86AE6D}">
      <dgm:prSet/>
      <dgm:spPr/>
      <dgm:t>
        <a:bodyPr wrap="square"/>
        <a:lstStyle/>
        <a:p>
          <a:endParaRPr lang="th-TH" sz="1000" b="1" dirty="0">
            <a:solidFill>
              <a:schemeClr val="bg1"/>
            </a:solidFill>
            <a:latin typeface="Lato"/>
          </a:endParaRPr>
        </a:p>
      </dgm:t>
    </dgm:pt>
    <dgm:pt modelId="{3704374D-BD8E-4390-BFE3-3BD6C3F7B118}" type="sibTrans" cxnId="{ADA7C5F3-E360-46A8-840F-24BECA86AE6D}">
      <dgm:prSet/>
      <dgm:spPr/>
      <dgm:t>
        <a:bodyPr wrap="square"/>
        <a:lstStyle/>
        <a:p>
          <a:endParaRPr lang="th-TH" sz="1000" b="1" dirty="0">
            <a:solidFill>
              <a:schemeClr val="bg1"/>
            </a:solidFill>
            <a:latin typeface="Lato"/>
          </a:endParaRPr>
        </a:p>
      </dgm:t>
    </dgm:pt>
    <dgm:pt modelId="{028C942A-2A76-43F8-9FA6-52BD27CA088F}">
      <dgm:prSet phldrT="[Text]" custT="1"/>
      <dgm:spPr bwMode="white">
        <a:solidFill>
          <a:schemeClr val="accent1"/>
        </a:solidFill>
        <a:ln w="19050">
          <a:solidFill>
            <a:schemeClr val="bg1"/>
          </a:solidFill>
          <a:headEnd type="none"/>
          <a:tailEnd type="none"/>
        </a:ln>
      </dgm:spPr>
      <dgm:t>
        <a:bodyPr wrap="square" tIns="288000" bIns="36000" anchor="t"/>
        <a:lstStyle/>
        <a:p>
          <a:r>
            <a:rPr lang="en-US" sz="1200" b="1" dirty="0">
              <a:solidFill>
                <a:schemeClr val="bg1"/>
              </a:solidFill>
              <a:latin typeface="+mj-lt"/>
            </a:rPr>
            <a:t>Institutionalization</a:t>
          </a:r>
          <a:endParaRPr lang="th-TH" sz="1200" b="1" dirty="0">
            <a:solidFill>
              <a:schemeClr val="bg1"/>
            </a:solidFill>
            <a:latin typeface="+mj-lt"/>
          </a:endParaRPr>
        </a:p>
      </dgm:t>
    </dgm:pt>
    <dgm:pt modelId="{83FE4639-5066-4BF6-8F8C-F36F08E351B6}" type="parTrans" cxnId="{C906EF4E-E795-4BF6-B1F0-27C7E4A50C12}">
      <dgm:prSet/>
      <dgm:spPr/>
      <dgm:t>
        <a:bodyPr wrap="square"/>
        <a:lstStyle/>
        <a:p>
          <a:endParaRPr lang="th-TH" sz="1000" b="1" dirty="0">
            <a:solidFill>
              <a:schemeClr val="bg1"/>
            </a:solidFill>
            <a:latin typeface="Lato"/>
          </a:endParaRPr>
        </a:p>
      </dgm:t>
    </dgm:pt>
    <dgm:pt modelId="{11ECB7FE-88E6-4F03-A5F0-E992BC534331}" type="sibTrans" cxnId="{C906EF4E-E795-4BF6-B1F0-27C7E4A50C12}">
      <dgm:prSet/>
      <dgm:spPr/>
      <dgm:t>
        <a:bodyPr wrap="square"/>
        <a:lstStyle/>
        <a:p>
          <a:endParaRPr lang="th-TH" sz="1000" b="1" dirty="0">
            <a:solidFill>
              <a:schemeClr val="bg1"/>
            </a:solidFill>
            <a:latin typeface="Lato"/>
          </a:endParaRPr>
        </a:p>
      </dgm:t>
    </dgm:pt>
    <dgm:pt modelId="{40F7097D-8455-4031-BC55-AC2DE569E6CF}">
      <dgm:prSet phldrT="[Text]" custT="1"/>
      <dgm:spPr bwMode="white">
        <a:solidFill>
          <a:schemeClr val="accent1">
            <a:lumMod val="60000"/>
            <a:lumOff val="40000"/>
          </a:schemeClr>
        </a:solidFill>
        <a:ln w="19050">
          <a:solidFill>
            <a:schemeClr val="bg1">
              <a:alpha val="75000"/>
            </a:schemeClr>
          </a:solidFill>
          <a:headEnd type="none"/>
          <a:tailEnd type="none"/>
        </a:ln>
      </dgm:spPr>
      <dgm:t>
        <a:bodyPr wrap="square" tIns="288000" bIns="36000" anchor="t"/>
        <a:lstStyle/>
        <a:p>
          <a:r>
            <a:rPr lang="en-US" sz="1200" b="1" i="0" kern="1200" dirty="0">
              <a:solidFill>
                <a:schemeClr val="bg1"/>
              </a:solidFill>
              <a:latin typeface="Open Sans"/>
              <a:ea typeface="+mn-ea"/>
              <a:cs typeface="+mn-cs"/>
            </a:rPr>
            <a:t>Critical Processes</a:t>
          </a:r>
          <a:endParaRPr lang="th-TH" sz="1200" b="1" i="0" kern="1200" dirty="0">
            <a:solidFill>
              <a:schemeClr val="bg1"/>
            </a:solidFill>
            <a:latin typeface="Open Sans"/>
            <a:ea typeface="+mn-ea"/>
            <a:cs typeface="+mn-cs"/>
          </a:endParaRPr>
        </a:p>
      </dgm:t>
    </dgm:pt>
    <dgm:pt modelId="{835D1089-6813-420F-931F-BF9394802A5E}" type="parTrans" cxnId="{20E18A2F-A79A-47A4-8FEE-145BEAA9B754}">
      <dgm:prSet/>
      <dgm:spPr/>
      <dgm:t>
        <a:bodyPr wrap="square"/>
        <a:lstStyle/>
        <a:p>
          <a:endParaRPr lang="th-TH" sz="1000" b="1" dirty="0">
            <a:solidFill>
              <a:schemeClr val="bg1"/>
            </a:solidFill>
            <a:latin typeface="Lato"/>
          </a:endParaRPr>
        </a:p>
      </dgm:t>
    </dgm:pt>
    <dgm:pt modelId="{665EAA3E-1086-409C-959C-2DA52436FCBA}" type="sibTrans" cxnId="{20E18A2F-A79A-47A4-8FEE-145BEAA9B754}">
      <dgm:prSet/>
      <dgm:spPr/>
      <dgm:t>
        <a:bodyPr wrap="square"/>
        <a:lstStyle/>
        <a:p>
          <a:endParaRPr lang="th-TH" sz="1000" b="1" dirty="0">
            <a:solidFill>
              <a:schemeClr val="bg1"/>
            </a:solidFill>
            <a:latin typeface="Lato"/>
          </a:endParaRPr>
        </a:p>
      </dgm:t>
    </dgm:pt>
    <dgm:pt modelId="{91346B78-149D-4FB2-823B-FC942E9975A9}" type="pres">
      <dgm:prSet presAssocID="{D18F9811-C89F-4BBD-92A9-CACABFDDA257}" presName="Name0" presStyleCnt="0">
        <dgm:presLayoutVars>
          <dgm:dir/>
          <dgm:animLvl val="lvl"/>
          <dgm:resizeHandles val="exact"/>
        </dgm:presLayoutVars>
      </dgm:prSet>
      <dgm:spPr/>
    </dgm:pt>
    <dgm:pt modelId="{4A463CD0-F9D3-45AA-B65B-10AC9903E6D9}" type="pres">
      <dgm:prSet presAssocID="{03C38BEA-50DC-48E4-9D2C-6A6C77EF4F49}" presName="Name8" presStyleCnt="0"/>
      <dgm:spPr/>
    </dgm:pt>
    <dgm:pt modelId="{BF8CBAC0-34AC-45C1-BBB4-5466591E4B60}" type="pres">
      <dgm:prSet presAssocID="{03C38BEA-50DC-48E4-9D2C-6A6C77EF4F49}" presName="level" presStyleLbl="node1" presStyleIdx="0" presStyleCnt="4">
        <dgm:presLayoutVars>
          <dgm:chMax val="1"/>
          <dgm:bulletEnabled val="1"/>
        </dgm:presLayoutVars>
      </dgm:prSet>
      <dgm:spPr/>
    </dgm:pt>
    <dgm:pt modelId="{6EDFD512-C8D0-427D-8BEA-03B15EA6DDBF}" type="pres">
      <dgm:prSet presAssocID="{03C38BEA-50DC-48E4-9D2C-6A6C77EF4F49}" presName="levelTx" presStyleLbl="revTx" presStyleIdx="0" presStyleCnt="0">
        <dgm:presLayoutVars>
          <dgm:chMax val="1"/>
          <dgm:bulletEnabled val="1"/>
        </dgm:presLayoutVars>
      </dgm:prSet>
      <dgm:spPr/>
    </dgm:pt>
    <dgm:pt modelId="{39972EB0-45AC-455C-B20E-49A74AE48F8D}" type="pres">
      <dgm:prSet presAssocID="{4F5C7F75-0DE7-4735-891A-0C26C31479C2}" presName="Name8" presStyleCnt="0"/>
      <dgm:spPr/>
    </dgm:pt>
    <dgm:pt modelId="{4F154A30-990D-446A-B734-58DCCDF17FCA}" type="pres">
      <dgm:prSet presAssocID="{4F5C7F75-0DE7-4735-891A-0C26C31479C2}" presName="level" presStyleLbl="node1" presStyleIdx="1" presStyleCnt="4">
        <dgm:presLayoutVars>
          <dgm:chMax val="1"/>
          <dgm:bulletEnabled val="1"/>
        </dgm:presLayoutVars>
      </dgm:prSet>
      <dgm:spPr/>
    </dgm:pt>
    <dgm:pt modelId="{E9C9186F-A33C-43D4-8CCD-8215E4EA469E}" type="pres">
      <dgm:prSet presAssocID="{4F5C7F75-0DE7-4735-891A-0C26C31479C2}" presName="levelTx" presStyleLbl="revTx" presStyleIdx="0" presStyleCnt="0">
        <dgm:presLayoutVars>
          <dgm:chMax val="1"/>
          <dgm:bulletEnabled val="1"/>
        </dgm:presLayoutVars>
      </dgm:prSet>
      <dgm:spPr/>
    </dgm:pt>
    <dgm:pt modelId="{28AF2D49-5A42-49D2-AD84-F21B0DE0C666}" type="pres">
      <dgm:prSet presAssocID="{40F7097D-8455-4031-BC55-AC2DE569E6CF}" presName="Name8" presStyleCnt="0"/>
      <dgm:spPr/>
    </dgm:pt>
    <dgm:pt modelId="{82EB7E9D-24F5-403A-BF9B-B12B1215A2E5}" type="pres">
      <dgm:prSet presAssocID="{40F7097D-8455-4031-BC55-AC2DE569E6CF}" presName="level" presStyleLbl="node1" presStyleIdx="2" presStyleCnt="4">
        <dgm:presLayoutVars>
          <dgm:chMax val="1"/>
          <dgm:bulletEnabled val="1"/>
        </dgm:presLayoutVars>
      </dgm:prSet>
      <dgm:spPr/>
    </dgm:pt>
    <dgm:pt modelId="{3F50111A-2C03-4B73-9399-98AB4BE93651}" type="pres">
      <dgm:prSet presAssocID="{40F7097D-8455-4031-BC55-AC2DE569E6CF}" presName="levelTx" presStyleLbl="revTx" presStyleIdx="0" presStyleCnt="0">
        <dgm:presLayoutVars>
          <dgm:chMax val="1"/>
          <dgm:bulletEnabled val="1"/>
        </dgm:presLayoutVars>
      </dgm:prSet>
      <dgm:spPr/>
    </dgm:pt>
    <dgm:pt modelId="{F375242D-C385-435A-B4B4-B250C47AFE5A}" type="pres">
      <dgm:prSet presAssocID="{028C942A-2A76-43F8-9FA6-52BD27CA088F}" presName="Name8" presStyleCnt="0"/>
      <dgm:spPr/>
    </dgm:pt>
    <dgm:pt modelId="{49FE8BC1-6D88-4414-8294-3D4B2E2B8EEE}" type="pres">
      <dgm:prSet presAssocID="{028C942A-2A76-43F8-9FA6-52BD27CA088F}" presName="level" presStyleLbl="node1" presStyleIdx="3" presStyleCnt="4" custLinFactNeighborX="-360">
        <dgm:presLayoutVars>
          <dgm:chMax val="1"/>
          <dgm:bulletEnabled val="1"/>
        </dgm:presLayoutVars>
      </dgm:prSet>
      <dgm:spPr/>
    </dgm:pt>
    <dgm:pt modelId="{9C788B79-7BF0-42E6-AE65-87497E5CE2E5}" type="pres">
      <dgm:prSet presAssocID="{028C942A-2A76-43F8-9FA6-52BD27CA088F}" presName="levelTx" presStyleLbl="revTx" presStyleIdx="0" presStyleCnt="0">
        <dgm:presLayoutVars>
          <dgm:chMax val="1"/>
          <dgm:bulletEnabled val="1"/>
        </dgm:presLayoutVars>
      </dgm:prSet>
      <dgm:spPr/>
    </dgm:pt>
  </dgm:ptLst>
  <dgm:cxnLst>
    <dgm:cxn modelId="{5B18B219-9EF5-41C6-AD62-B61D6DBB7153}" type="presOf" srcId="{03C38BEA-50DC-48E4-9D2C-6A6C77EF4F49}" destId="{6EDFD512-C8D0-427D-8BEA-03B15EA6DDBF}" srcOrd="1" destOrd="0" presId="urn:microsoft.com/office/officeart/2005/8/layout/pyramid1"/>
    <dgm:cxn modelId="{20E18A2F-A79A-47A4-8FEE-145BEAA9B754}" srcId="{D18F9811-C89F-4BBD-92A9-CACABFDDA257}" destId="{40F7097D-8455-4031-BC55-AC2DE569E6CF}" srcOrd="2" destOrd="0" parTransId="{835D1089-6813-420F-931F-BF9394802A5E}" sibTransId="{665EAA3E-1086-409C-959C-2DA52436FCBA}"/>
    <dgm:cxn modelId="{968BDC44-8669-4903-B328-7E0C1C8654CE}" type="presOf" srcId="{40F7097D-8455-4031-BC55-AC2DE569E6CF}" destId="{3F50111A-2C03-4B73-9399-98AB4BE93651}" srcOrd="1" destOrd="0" presId="urn:microsoft.com/office/officeart/2005/8/layout/pyramid1"/>
    <dgm:cxn modelId="{5A5B0645-B4C5-4751-A6E3-FB0E4EDDC8BA}" srcId="{D18F9811-C89F-4BBD-92A9-CACABFDDA257}" destId="{03C38BEA-50DC-48E4-9D2C-6A6C77EF4F49}" srcOrd="0" destOrd="0" parTransId="{619B81BC-D2F4-463A-B1C2-A16115588C75}" sibTransId="{D3C8BB69-A5BA-4FAA-8067-A98DE6F526D0}"/>
    <dgm:cxn modelId="{625DE966-6ACD-4CF1-83A0-A0F01066E7CA}" type="presOf" srcId="{40F7097D-8455-4031-BC55-AC2DE569E6CF}" destId="{82EB7E9D-24F5-403A-BF9B-B12B1215A2E5}" srcOrd="0" destOrd="0" presId="urn:microsoft.com/office/officeart/2005/8/layout/pyramid1"/>
    <dgm:cxn modelId="{79E0FA66-7EB1-45FF-A5E6-810C524D47E5}" type="presOf" srcId="{03C38BEA-50DC-48E4-9D2C-6A6C77EF4F49}" destId="{BF8CBAC0-34AC-45C1-BBB4-5466591E4B60}" srcOrd="0" destOrd="0" presId="urn:microsoft.com/office/officeart/2005/8/layout/pyramid1"/>
    <dgm:cxn modelId="{C906EF4E-E795-4BF6-B1F0-27C7E4A50C12}" srcId="{D18F9811-C89F-4BBD-92A9-CACABFDDA257}" destId="{028C942A-2A76-43F8-9FA6-52BD27CA088F}" srcOrd="3" destOrd="0" parTransId="{83FE4639-5066-4BF6-8F8C-F36F08E351B6}" sibTransId="{11ECB7FE-88E6-4F03-A5F0-E992BC534331}"/>
    <dgm:cxn modelId="{C256459B-C546-42C0-8CFB-EA2654035632}" type="presOf" srcId="{D18F9811-C89F-4BBD-92A9-CACABFDDA257}" destId="{91346B78-149D-4FB2-823B-FC942E9975A9}" srcOrd="0" destOrd="0" presId="urn:microsoft.com/office/officeart/2005/8/layout/pyramid1"/>
    <dgm:cxn modelId="{41887DB7-5A01-4886-B06B-6DCECAFC5D8D}" type="presOf" srcId="{4F5C7F75-0DE7-4735-891A-0C26C31479C2}" destId="{E9C9186F-A33C-43D4-8CCD-8215E4EA469E}" srcOrd="1" destOrd="0" presId="urn:microsoft.com/office/officeart/2005/8/layout/pyramid1"/>
    <dgm:cxn modelId="{E9A692BD-AC6C-435E-AD68-CC17CE1B0CE6}" type="presOf" srcId="{028C942A-2A76-43F8-9FA6-52BD27CA088F}" destId="{49FE8BC1-6D88-4414-8294-3D4B2E2B8EEE}" srcOrd="0" destOrd="0" presId="urn:microsoft.com/office/officeart/2005/8/layout/pyramid1"/>
    <dgm:cxn modelId="{77696CCD-14EC-4D32-B997-5371705940DF}" type="presOf" srcId="{4F5C7F75-0DE7-4735-891A-0C26C31479C2}" destId="{4F154A30-990D-446A-B734-58DCCDF17FCA}" srcOrd="0" destOrd="0" presId="urn:microsoft.com/office/officeart/2005/8/layout/pyramid1"/>
    <dgm:cxn modelId="{824675DE-E2A4-4F72-B5D0-C497215304AB}" type="presOf" srcId="{028C942A-2A76-43F8-9FA6-52BD27CA088F}" destId="{9C788B79-7BF0-42E6-AE65-87497E5CE2E5}" srcOrd="1" destOrd="0" presId="urn:microsoft.com/office/officeart/2005/8/layout/pyramid1"/>
    <dgm:cxn modelId="{ADA7C5F3-E360-46A8-840F-24BECA86AE6D}" srcId="{D18F9811-C89F-4BBD-92A9-CACABFDDA257}" destId="{4F5C7F75-0DE7-4735-891A-0C26C31479C2}" srcOrd="1" destOrd="0" parTransId="{26EECB4D-C913-4BBD-BCAE-6203B3CAF63A}" sibTransId="{3704374D-BD8E-4390-BFE3-3BD6C3F7B118}"/>
    <dgm:cxn modelId="{991DDC90-2E54-41C2-B00C-8E3E540100E7}" type="presParOf" srcId="{91346B78-149D-4FB2-823B-FC942E9975A9}" destId="{4A463CD0-F9D3-45AA-B65B-10AC9903E6D9}" srcOrd="0" destOrd="0" presId="urn:microsoft.com/office/officeart/2005/8/layout/pyramid1"/>
    <dgm:cxn modelId="{C9D24A98-7D45-43D0-9555-64C667321FA9}" type="presParOf" srcId="{4A463CD0-F9D3-45AA-B65B-10AC9903E6D9}" destId="{BF8CBAC0-34AC-45C1-BBB4-5466591E4B60}" srcOrd="0" destOrd="0" presId="urn:microsoft.com/office/officeart/2005/8/layout/pyramid1"/>
    <dgm:cxn modelId="{CFB9BFDE-93F1-4BFD-8F0A-BDFEE7C1B630}" type="presParOf" srcId="{4A463CD0-F9D3-45AA-B65B-10AC9903E6D9}" destId="{6EDFD512-C8D0-427D-8BEA-03B15EA6DDBF}" srcOrd="1" destOrd="0" presId="urn:microsoft.com/office/officeart/2005/8/layout/pyramid1"/>
    <dgm:cxn modelId="{FC9AC05C-3E58-430B-8A47-CD4C8514F12E}" type="presParOf" srcId="{91346B78-149D-4FB2-823B-FC942E9975A9}" destId="{39972EB0-45AC-455C-B20E-49A74AE48F8D}" srcOrd="1" destOrd="0" presId="urn:microsoft.com/office/officeart/2005/8/layout/pyramid1"/>
    <dgm:cxn modelId="{D2DF95A7-0E6F-481A-BE84-E249F9FA4BE2}" type="presParOf" srcId="{39972EB0-45AC-455C-B20E-49A74AE48F8D}" destId="{4F154A30-990D-446A-B734-58DCCDF17FCA}" srcOrd="0" destOrd="0" presId="urn:microsoft.com/office/officeart/2005/8/layout/pyramid1"/>
    <dgm:cxn modelId="{5404187A-3C82-436D-B8B0-4CEA99E7B885}" type="presParOf" srcId="{39972EB0-45AC-455C-B20E-49A74AE48F8D}" destId="{E9C9186F-A33C-43D4-8CCD-8215E4EA469E}" srcOrd="1" destOrd="0" presId="urn:microsoft.com/office/officeart/2005/8/layout/pyramid1"/>
    <dgm:cxn modelId="{D15770DB-0E6B-41CF-981B-27E948519DEC}" type="presParOf" srcId="{91346B78-149D-4FB2-823B-FC942E9975A9}" destId="{28AF2D49-5A42-49D2-AD84-F21B0DE0C666}" srcOrd="2" destOrd="0" presId="urn:microsoft.com/office/officeart/2005/8/layout/pyramid1"/>
    <dgm:cxn modelId="{C20D2E01-F2BD-4E47-8247-3DC7C1D084A4}" type="presParOf" srcId="{28AF2D49-5A42-49D2-AD84-F21B0DE0C666}" destId="{82EB7E9D-24F5-403A-BF9B-B12B1215A2E5}" srcOrd="0" destOrd="0" presId="urn:microsoft.com/office/officeart/2005/8/layout/pyramid1"/>
    <dgm:cxn modelId="{74DA747D-84B2-4AD0-9D42-633A310DD517}" type="presParOf" srcId="{28AF2D49-5A42-49D2-AD84-F21B0DE0C666}" destId="{3F50111A-2C03-4B73-9399-98AB4BE93651}" srcOrd="1" destOrd="0" presId="urn:microsoft.com/office/officeart/2005/8/layout/pyramid1"/>
    <dgm:cxn modelId="{C83CFC3C-165F-41FD-AB65-7B6E3AC436A0}" type="presParOf" srcId="{91346B78-149D-4FB2-823B-FC942E9975A9}" destId="{F375242D-C385-435A-B4B4-B250C47AFE5A}" srcOrd="3" destOrd="0" presId="urn:microsoft.com/office/officeart/2005/8/layout/pyramid1"/>
    <dgm:cxn modelId="{B49C3483-E6DC-4330-8366-B0109A58F3CA}" type="presParOf" srcId="{F375242D-C385-435A-B4B4-B250C47AFE5A}" destId="{49FE8BC1-6D88-4414-8294-3D4B2E2B8EEE}" srcOrd="0" destOrd="0" presId="urn:microsoft.com/office/officeart/2005/8/layout/pyramid1"/>
    <dgm:cxn modelId="{CCF62584-6D08-4DB1-91F9-A80310DBB412}" type="presParOf" srcId="{F375242D-C385-435A-B4B4-B250C47AFE5A}" destId="{9C788B79-7BF0-42E6-AE65-87497E5CE2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BAC0-34AC-45C1-BBB4-5466591E4B60}">
      <dsp:nvSpPr>
        <dsp:cNvPr id="0" name=""/>
        <dsp:cNvSpPr/>
      </dsp:nvSpPr>
      <dsp:spPr bwMode="white">
        <a:xfrm>
          <a:off x="2342549" y="0"/>
          <a:ext cx="1561699" cy="1371600"/>
        </a:xfrm>
        <a:prstGeom prst="trapezoid">
          <a:avLst>
            <a:gd name="adj" fmla="val 56930"/>
          </a:avLst>
        </a:prstGeom>
        <a:solidFill>
          <a:schemeClr val="accent2">
            <a:lumMod val="40000"/>
            <a:lumOff val="60000"/>
          </a:schemeClr>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720000" rIns="12700" bIns="12700" numCol="1" spcCol="1270" anchor="ctr" anchorCtr="0">
          <a:noAutofit/>
        </a:bodyPr>
        <a:lstStyle/>
        <a:p>
          <a:pPr marL="0" lvl="0" indent="0" algn="ctr" defTabSz="444500">
            <a:lnSpc>
              <a:spcPct val="90000"/>
            </a:lnSpc>
            <a:spcBef>
              <a:spcPct val="0"/>
            </a:spcBef>
            <a:spcAft>
              <a:spcPct val="35000"/>
            </a:spcAft>
            <a:buNone/>
          </a:pPr>
          <a:endParaRPr lang="th-TH" sz="1000" b="1" i="0" kern="1200" dirty="0">
            <a:solidFill>
              <a:schemeClr val="tx1"/>
            </a:solidFill>
            <a:latin typeface="Open Sans"/>
          </a:endParaRPr>
        </a:p>
      </dsp:txBody>
      <dsp:txXfrm>
        <a:off x="2342549" y="0"/>
        <a:ext cx="1561699" cy="1371600"/>
      </dsp:txXfrm>
    </dsp:sp>
    <dsp:sp modelId="{4F154A30-990D-446A-B734-58DCCDF17FCA}">
      <dsp:nvSpPr>
        <dsp:cNvPr id="0" name=""/>
        <dsp:cNvSpPr/>
      </dsp:nvSpPr>
      <dsp:spPr bwMode="white">
        <a:xfrm>
          <a:off x="1561699" y="1371600"/>
          <a:ext cx="3123399" cy="1371600"/>
        </a:xfrm>
        <a:prstGeom prst="trapezoid">
          <a:avLst>
            <a:gd name="adj" fmla="val 56930"/>
          </a:avLst>
        </a:prstGeom>
        <a:solidFill>
          <a:schemeClr val="accent2"/>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Open Sans"/>
            </a:rPr>
            <a:t>Policy</a:t>
          </a:r>
          <a:endParaRPr lang="th-TH" sz="1200" b="1" i="0" kern="1200" dirty="0">
            <a:solidFill>
              <a:schemeClr val="bg1"/>
            </a:solidFill>
            <a:latin typeface="Open Sans"/>
          </a:endParaRPr>
        </a:p>
      </dsp:txBody>
      <dsp:txXfrm>
        <a:off x="2108294" y="1371600"/>
        <a:ext cx="2030210" cy="1371600"/>
      </dsp:txXfrm>
    </dsp:sp>
    <dsp:sp modelId="{82EB7E9D-24F5-403A-BF9B-B12B1215A2E5}">
      <dsp:nvSpPr>
        <dsp:cNvPr id="0" name=""/>
        <dsp:cNvSpPr/>
      </dsp:nvSpPr>
      <dsp:spPr bwMode="white">
        <a:xfrm>
          <a:off x="780850" y="2743200"/>
          <a:ext cx="4685099" cy="1371600"/>
        </a:xfrm>
        <a:prstGeom prst="trapezoid">
          <a:avLst>
            <a:gd name="adj" fmla="val 56930"/>
          </a:avLst>
        </a:prstGeom>
        <a:solidFill>
          <a:schemeClr val="accent1">
            <a:lumMod val="60000"/>
            <a:lumOff val="40000"/>
          </a:schemeClr>
        </a:solidFill>
        <a:ln w="19050" cap="flat">
          <a:solidFill>
            <a:schemeClr val="bg1">
              <a:alpha val="75000"/>
            </a:schemeClr>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Open Sans"/>
              <a:ea typeface="+mn-ea"/>
              <a:cs typeface="+mn-cs"/>
            </a:rPr>
            <a:t>Critical Processes</a:t>
          </a:r>
          <a:endParaRPr lang="th-TH" sz="1200" b="1" i="0" kern="1200" dirty="0">
            <a:solidFill>
              <a:schemeClr val="bg1"/>
            </a:solidFill>
            <a:latin typeface="Open Sans"/>
            <a:ea typeface="+mn-ea"/>
            <a:cs typeface="+mn-cs"/>
          </a:endParaRPr>
        </a:p>
      </dsp:txBody>
      <dsp:txXfrm>
        <a:off x="1600742" y="2743200"/>
        <a:ext cx="3045315" cy="1371600"/>
      </dsp:txXfrm>
    </dsp:sp>
    <dsp:sp modelId="{49FE8BC1-6D88-4414-8294-3D4B2E2B8EEE}">
      <dsp:nvSpPr>
        <dsp:cNvPr id="0" name=""/>
        <dsp:cNvSpPr/>
      </dsp:nvSpPr>
      <dsp:spPr bwMode="white">
        <a:xfrm>
          <a:off x="0" y="4114800"/>
          <a:ext cx="6246799" cy="1371600"/>
        </a:xfrm>
        <a:prstGeom prst="trapezoid">
          <a:avLst>
            <a:gd name="adj" fmla="val 56930"/>
          </a:avLst>
        </a:prstGeom>
        <a:solidFill>
          <a:schemeClr val="accent1"/>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mj-lt"/>
            </a:rPr>
            <a:t>Institutionalization</a:t>
          </a:r>
          <a:endParaRPr lang="th-TH" sz="1200" b="1" kern="1200" dirty="0">
            <a:solidFill>
              <a:schemeClr val="bg1"/>
            </a:solidFill>
            <a:latin typeface="+mj-lt"/>
          </a:endParaRPr>
        </a:p>
      </dsp:txBody>
      <dsp:txXfrm>
        <a:off x="1093189" y="4114800"/>
        <a:ext cx="4060420" cy="13716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0.72823</cdr:x>
      <cdr:y>0.16365</cdr:y>
    </cdr:from>
    <cdr:to>
      <cdr:x>0.87191</cdr:x>
      <cdr:y>0.2224</cdr:y>
    </cdr:to>
    <cdr:sp macro="" textlink="">
      <cdr:nvSpPr>
        <cdr:cNvPr id="4" name="TextBox 1">
          <a:extLst xmlns:a="http://schemas.openxmlformats.org/drawingml/2006/main">
            <a:ext uri="{FF2B5EF4-FFF2-40B4-BE49-F238E27FC236}">
              <a16:creationId xmlns:a16="http://schemas.microsoft.com/office/drawing/2014/main" id="{00A36BE5-E1E7-F61D-D2D9-CC4200135944}"/>
            </a:ext>
          </a:extLst>
        </cdr:cNvPr>
        <cdr:cNvSpPr txBox="1"/>
      </cdr:nvSpPr>
      <cdr:spPr>
        <a:xfrm xmlns:a="http://schemas.openxmlformats.org/drawingml/2006/main">
          <a:off x="4604633" y="799376"/>
          <a:ext cx="908491" cy="2870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cdr:x>
      <cdr:y>0</cdr:y>
    </cdr:from>
    <cdr:to>
      <cdr:x>0</cdr:x>
      <cdr:y>0</cdr:y>
    </cdr:to>
    <cdr:pic>
      <cdr:nvPicPr>
        <cdr:cNvPr id="8" name="chart">
          <a:extLst xmlns:a="http://schemas.openxmlformats.org/drawingml/2006/main">
            <a:ext uri="{FF2B5EF4-FFF2-40B4-BE49-F238E27FC236}">
              <a16:creationId xmlns:a16="http://schemas.microsoft.com/office/drawing/2014/main" id="{5346AF06-75B0-809C-C0E9-77A78AB81730}"/>
            </a:ext>
          </a:extLst>
        </cdr:cNvPr>
        <cdr:cNvPicPr>
          <a:picLocks xmlns:a="http://schemas.openxmlformats.org/drawingml/2006/main" noChangeAspect="1"/>
        </cdr:cNvPicPr>
      </cdr:nvPicPr>
      <cdr:blipFill>
        <a:blip xmlns:a="http://schemas.openxmlformats.org/drawingml/2006/main" xmlns:r="http://schemas.openxmlformats.org/officeDocument/2006/relationships"/>
        <a:stretch xmlns:a="http://schemas.openxmlformats.org/drawingml/2006/main">
          <a:fillRect/>
        </a:stretch>
      </cdr:blipFill>
      <cdr:spPr>
        <a:xfrm xmlns:a="http://schemas.openxmlformats.org/drawingml/2006/main" flipV="1">
          <a:off x="-5022412" y="-1261744"/>
          <a:ext cx="0" cy="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white">
          <a:xfrm>
            <a:off x="457198" y="457200"/>
            <a:ext cx="2971802" cy="228600"/>
          </a:xfrm>
          <a:prstGeom prst="rect">
            <a:avLst/>
          </a:prstGeom>
          <a:ln>
            <a:headEnd type="none"/>
            <a:tailEnd type="none"/>
          </a:ln>
        </p:spPr>
        <p:txBody>
          <a:bodyPr wrap="square" lIns="0" tIns="0" rIns="0" bIns="0"/>
          <a:lstStyle>
            <a:lvl1pPr algn="l">
              <a:defRPr sz="1200" dirty="0"/>
            </a:lvl1pPr>
          </a:lstStyle>
          <a:p>
            <a:endParaRPr lang="en-US" sz="900" dirty="0"/>
          </a:p>
        </p:txBody>
      </p:sp>
      <p:sp>
        <p:nvSpPr>
          <p:cNvPr id="3" name="Date Placeholder 2"/>
          <p:cNvSpPr>
            <a:spLocks noGrp="1"/>
          </p:cNvSpPr>
          <p:nvPr>
            <p:ph type="dt" sz="quarter" idx="1"/>
          </p:nvPr>
        </p:nvSpPr>
        <p:spPr bwMode="white">
          <a:xfrm>
            <a:off x="5683682" y="457200"/>
            <a:ext cx="717118" cy="228600"/>
          </a:xfrm>
          <a:prstGeom prst="rect">
            <a:avLst/>
          </a:prstGeom>
          <a:ln>
            <a:headEnd type="none"/>
            <a:tailEnd type="none"/>
          </a:ln>
        </p:spPr>
        <p:txBody>
          <a:bodyPr wrap="square" lIns="0" tIns="0" rIns="0" bIns="0"/>
          <a:lstStyle>
            <a:lvl1pPr algn="r">
              <a:defRPr sz="1200" dirty="0"/>
            </a:lvl1pPr>
          </a:lstStyle>
          <a:p>
            <a:fld id="{0B33F104-80B4-4E04-97E3-C87FB857B623}" type="datetimeFigureOut">
              <a:rPr lang="en-US" sz="900" dirty="0"/>
              <a:t>7/3/2025</a:t>
            </a:fld>
            <a:endParaRPr lang="en-US" sz="900" dirty="0"/>
          </a:p>
        </p:txBody>
      </p:sp>
      <p:sp>
        <p:nvSpPr>
          <p:cNvPr id="4" name="Footer Placeholder 3"/>
          <p:cNvSpPr>
            <a:spLocks noGrp="1"/>
          </p:cNvSpPr>
          <p:nvPr>
            <p:ph type="ftr" sz="quarter" idx="2"/>
          </p:nvPr>
        </p:nvSpPr>
        <p:spPr bwMode="white">
          <a:xfrm>
            <a:off x="457198" y="8459980"/>
            <a:ext cx="2743200" cy="228601"/>
          </a:xfrm>
          <a:prstGeom prst="rect">
            <a:avLst/>
          </a:prstGeom>
          <a:ln>
            <a:headEnd type="none"/>
            <a:tailEnd type="none"/>
          </a:ln>
        </p:spPr>
        <p:txBody>
          <a:bodyPr wrap="square" lIns="0" tIns="0" rIns="0" bIns="0" anchor="b"/>
          <a:lstStyle>
            <a:lvl1pPr algn="l">
              <a:defRPr sz="1200" dirty="0"/>
            </a:lvl1pPr>
          </a:lstStyle>
          <a:p>
            <a:endParaRPr lang="en-US" sz="900" dirty="0"/>
          </a:p>
        </p:txBody>
      </p:sp>
      <p:sp>
        <p:nvSpPr>
          <p:cNvPr id="5" name="Slide Number Placeholder 4"/>
          <p:cNvSpPr>
            <a:spLocks noGrp="1"/>
          </p:cNvSpPr>
          <p:nvPr>
            <p:ph type="sldNum" sz="quarter" idx="3"/>
          </p:nvPr>
        </p:nvSpPr>
        <p:spPr bwMode="white">
          <a:xfrm>
            <a:off x="5683682" y="8459980"/>
            <a:ext cx="717119" cy="228601"/>
          </a:xfrm>
          <a:prstGeom prst="rect">
            <a:avLst/>
          </a:prstGeom>
          <a:ln>
            <a:headEnd type="none"/>
            <a:tailEnd type="none"/>
          </a:ln>
        </p:spPr>
        <p:txBody>
          <a:bodyPr wrap="square" lIns="0" tIns="0" rIns="0" bIns="0" anchor="b"/>
          <a:lstStyle>
            <a:lvl1pPr algn="r">
              <a:defRPr sz="1200" dirty="0"/>
            </a:lvl1pPr>
          </a:lstStyle>
          <a:p>
            <a:fld id="{16BF8E5E-2FD0-4AE6-B0F5-D0C30D1FE04F}" type="slidenum">
              <a:rPr lang="en-US" sz="900" dirty="0"/>
              <a:t>‹#›</a:t>
            </a:fld>
            <a:endParaRPr lang="en-US" sz="9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white">
          <a:xfrm>
            <a:off x="685798" y="685800"/>
            <a:ext cx="2743200" cy="228600"/>
          </a:xfrm>
          <a:prstGeom prst="rect">
            <a:avLst/>
          </a:prstGeom>
          <a:ln>
            <a:headEnd type="none"/>
            <a:tailEnd type="none"/>
          </a:ln>
        </p:spPr>
        <p:txBody>
          <a:bodyPr wrap="square" lIns="0" tIns="0" rIns="0" bIns="0"/>
          <a:lstStyle>
            <a:lvl1pPr algn="l">
              <a:defRPr sz="900" dirty="0"/>
            </a:lvl1pPr>
          </a:lstStyle>
          <a:p>
            <a:endParaRPr lang="en-US" dirty="0"/>
          </a:p>
        </p:txBody>
      </p:sp>
      <p:sp>
        <p:nvSpPr>
          <p:cNvPr id="3" name="Date Placeholder 2"/>
          <p:cNvSpPr>
            <a:spLocks noGrp="1"/>
          </p:cNvSpPr>
          <p:nvPr>
            <p:ph type="dt" idx="1"/>
          </p:nvPr>
        </p:nvSpPr>
        <p:spPr bwMode="white">
          <a:xfrm>
            <a:off x="5455085" y="685800"/>
            <a:ext cx="715528" cy="228600"/>
          </a:xfrm>
          <a:prstGeom prst="rect">
            <a:avLst/>
          </a:prstGeom>
          <a:ln>
            <a:headEnd type="none"/>
            <a:tailEnd type="none"/>
          </a:ln>
        </p:spPr>
        <p:txBody>
          <a:bodyPr wrap="square" lIns="0" tIns="0" rIns="0" bIns="0"/>
          <a:lstStyle>
            <a:lvl1pPr algn="r">
              <a:defRPr sz="900" dirty="0"/>
            </a:lvl1pPr>
          </a:lstStyle>
          <a:p>
            <a:fld id="{A6248C5F-AC1F-4F90-B826-F3F4984AE898}" type="datetimeFigureOut">
              <a:rPr lang="en-US" dirty="0"/>
              <a:t>7/3/2025</a:t>
            </a:fld>
            <a:endParaRPr lang="en-US" dirty="0"/>
          </a:p>
        </p:txBody>
      </p:sp>
      <p:sp>
        <p:nvSpPr>
          <p:cNvPr id="4" name="Slide Image Placeholder 3"/>
          <p:cNvSpPr>
            <a:spLocks noGrp="1" noRot="1" noChangeAspect="1"/>
          </p:cNvSpPr>
          <p:nvPr>
            <p:ph type="sldImg" idx="2"/>
          </p:nvPr>
        </p:nvSpPr>
        <p:spPr bwMode="white">
          <a:xfrm>
            <a:off x="685800" y="1143000"/>
            <a:ext cx="5486400" cy="3086100"/>
          </a:xfrm>
          <a:prstGeom prst="rect">
            <a:avLst/>
          </a:prstGeom>
          <a:noFill/>
          <a:ln w="12700">
            <a:solidFill>
              <a:srgbClr val="000000"/>
            </a:solidFill>
            <a:headEnd type="none"/>
            <a:tailEnd type="none"/>
          </a:ln>
        </p:spPr>
        <p:txBody>
          <a:bodyPr wrap="square" lIns="91440" tIns="45720" rIns="91440" bIns="45720" anchor="ctr"/>
          <a:lstStyle/>
          <a:p>
            <a:endParaRPr lang="en-US" dirty="0"/>
          </a:p>
        </p:txBody>
      </p:sp>
      <p:sp>
        <p:nvSpPr>
          <p:cNvPr id="5" name="Notes Placeholder 4"/>
          <p:cNvSpPr>
            <a:spLocks noGrp="1"/>
          </p:cNvSpPr>
          <p:nvPr>
            <p:ph type="body" sz="quarter" idx="3"/>
          </p:nvPr>
        </p:nvSpPr>
        <p:spPr bwMode="white">
          <a:xfrm>
            <a:off x="685800" y="4572000"/>
            <a:ext cx="5486400" cy="3429000"/>
          </a:xfrm>
          <a:prstGeom prst="rect">
            <a:avLst/>
          </a:prstGeom>
          <a:ln>
            <a:headEnd type="none"/>
            <a:tailEnd type="none"/>
          </a:ln>
        </p:spPr>
        <p:txBody>
          <a:bodyPr wrap="square" lIns="0" tIns="0" rIns="0" bIns="0" numCol="1"/>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white">
          <a:xfrm>
            <a:off x="685800" y="8258358"/>
            <a:ext cx="2743200" cy="228600"/>
          </a:xfrm>
          <a:prstGeom prst="rect">
            <a:avLst/>
          </a:prstGeom>
          <a:ln>
            <a:headEnd type="none"/>
            <a:tailEnd type="none"/>
          </a:ln>
        </p:spPr>
        <p:txBody>
          <a:bodyPr wrap="square" lIns="0" tIns="0" rIns="0" bIns="0" anchor="b"/>
          <a:lstStyle>
            <a:lvl1pPr algn="l">
              <a:defRPr sz="900" dirty="0"/>
            </a:lvl1pPr>
          </a:lstStyle>
          <a:p>
            <a:endParaRPr lang="en-US" dirty="0"/>
          </a:p>
        </p:txBody>
      </p:sp>
      <p:sp>
        <p:nvSpPr>
          <p:cNvPr id="7" name="Slide Number Placeholder 6"/>
          <p:cNvSpPr>
            <a:spLocks noGrp="1"/>
          </p:cNvSpPr>
          <p:nvPr>
            <p:ph type="sldNum" sz="quarter" idx="5"/>
          </p:nvPr>
        </p:nvSpPr>
        <p:spPr bwMode="white">
          <a:xfrm>
            <a:off x="5455085" y="8258358"/>
            <a:ext cx="715528" cy="228600"/>
          </a:xfrm>
          <a:prstGeom prst="rect">
            <a:avLst/>
          </a:prstGeom>
          <a:ln>
            <a:headEnd type="none"/>
            <a:tailEnd type="none"/>
          </a:ln>
        </p:spPr>
        <p:txBody>
          <a:bodyPr wrap="square" lIns="0" tIns="0" rIns="0" bIns="0" anchor="b"/>
          <a:lstStyle>
            <a:lvl1pPr algn="r">
              <a:defRPr sz="900" dirty="0"/>
            </a:lvl1pPr>
          </a:lstStyle>
          <a:p>
            <a:fld id="{641B1B2C-1F52-44AB-960F-E6CE3AB6126E}" type="slidenum">
              <a:rPr lang="en-US" dirty="0"/>
              <a:t>‹#›</a:t>
            </a:fld>
            <a:endParaRPr lang="en-US" dirty="0"/>
          </a:p>
        </p:txBody>
      </p:sp>
    </p:spTree>
  </p:cSld>
  <p:clrMap bg1="lt1" tx1="dk1" bg2="lt2" tx2="dk2" accent1="accent1" accent2="accent2" accent3="accent3" accent4="accent4" accent5="accent5" accent6="accent6" hlink="hlink" folHlink="folHlink"/>
  <p:notesStyle>
    <a:lvl1pPr marL="0" algn="l" defTabSz="914400" rtl="0">
      <a:lnSpc>
        <a:spcPct val="120000"/>
      </a:lnSpc>
      <a:defRPr sz="1100" b="0" i="0" kern="1200" dirty="0">
        <a:solidFill>
          <a:schemeClr val="dk1"/>
        </a:solidFill>
        <a:latin typeface="Open Sans"/>
        <a:ea typeface="+mn-ea"/>
        <a:cs typeface="Open Sans"/>
      </a:defRPr>
    </a:lvl1pPr>
    <a:lvl2pPr marL="457200" algn="l" defTabSz="914400" rtl="0">
      <a:lnSpc>
        <a:spcPct val="120000"/>
      </a:lnSpc>
      <a:defRPr sz="1100" b="0" i="0" kern="1200" dirty="0">
        <a:solidFill>
          <a:schemeClr val="dk1"/>
        </a:solidFill>
        <a:latin typeface="Open Sans"/>
        <a:ea typeface="+mn-ea"/>
        <a:cs typeface="Open Sans"/>
      </a:defRPr>
    </a:lvl2pPr>
    <a:lvl3pPr marL="914400" algn="l" defTabSz="914400" rtl="0">
      <a:lnSpc>
        <a:spcPct val="120000"/>
      </a:lnSpc>
      <a:defRPr sz="1100" b="0" i="0" kern="1200" dirty="0">
        <a:solidFill>
          <a:schemeClr val="dk1"/>
        </a:solidFill>
        <a:latin typeface="Open Sans"/>
        <a:ea typeface="+mn-ea"/>
        <a:cs typeface="Open Sans"/>
      </a:defRPr>
    </a:lvl3pPr>
    <a:lvl4pPr marL="1371600" algn="l" defTabSz="914400" rtl="0">
      <a:lnSpc>
        <a:spcPct val="120000"/>
      </a:lnSpc>
      <a:defRPr sz="1100" b="0" i="0" kern="1200" dirty="0">
        <a:solidFill>
          <a:schemeClr val="dk1"/>
        </a:solidFill>
        <a:latin typeface="Open Sans"/>
        <a:ea typeface="+mn-ea"/>
        <a:cs typeface="Open Sans"/>
      </a:defRPr>
    </a:lvl4pPr>
    <a:lvl5pPr marL="1828800" algn="l" defTabSz="914400" rtl="0">
      <a:lnSpc>
        <a:spcPct val="120000"/>
      </a:lnSpc>
      <a:defRPr sz="1100" b="0" i="0" kern="1200" dirty="0">
        <a:solidFill>
          <a:schemeClr val="dk1"/>
        </a:solidFill>
        <a:latin typeface="Open Sans"/>
        <a:ea typeface="+mn-ea"/>
        <a:cs typeface="Open Sans"/>
      </a:defRPr>
    </a:lvl5pPr>
    <a:lvl6pPr marL="2286000" algn="l" defTabSz="914400" rtl="0">
      <a:defRPr sz="1200" kern="1200" dirty="0">
        <a:solidFill>
          <a:schemeClr val="dk1"/>
        </a:solidFill>
        <a:latin typeface="+mn-lt"/>
        <a:ea typeface="+mn-ea"/>
        <a:cs typeface="+mn-cs"/>
      </a:defRPr>
    </a:lvl6pPr>
    <a:lvl7pPr marL="2743200" algn="l" defTabSz="914400" rtl="0">
      <a:defRPr sz="1200" kern="1200" dirty="0">
        <a:solidFill>
          <a:schemeClr val="dk1"/>
        </a:solidFill>
        <a:latin typeface="+mn-lt"/>
        <a:ea typeface="+mn-ea"/>
        <a:cs typeface="+mn-cs"/>
      </a:defRPr>
    </a:lvl7pPr>
    <a:lvl8pPr marL="3200400" algn="l" defTabSz="914400" rtl="0">
      <a:defRPr sz="1200" kern="1200" dirty="0">
        <a:solidFill>
          <a:schemeClr val="dk1"/>
        </a:solidFill>
        <a:latin typeface="+mn-lt"/>
        <a:ea typeface="+mn-ea"/>
        <a:cs typeface="+mn-cs"/>
      </a:defRPr>
    </a:lvl8pPr>
    <a:lvl9pPr marL="3657600" algn="l" defTabSz="914400" rtl="0">
      <a:defRPr sz="1200" kern="1200" dirty="0">
        <a:solidFill>
          <a:schemeClr val="dk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BeforeCourse</a:t>
            </a:r>
          </a:p>
          <a:p>
            <a:r>
              <a:rPr lang="en-US" dirty="0"/>
              <a:t>|Actual1|</a:t>
            </a:r>
          </a:p>
          <a:p>
            <a:r>
              <a:rPr lang="en-US" dirty="0"/>
              <a:t>|Peer1|</a:t>
            </a:r>
          </a:p>
          <a:p>
            <a:r>
              <a:rPr lang="en-US" dirty="0"/>
              <a:t>|Actual2|</a:t>
            </a:r>
          </a:p>
          <a:p>
            <a:r>
              <a:rPr lang="en-US" dirty="0"/>
              <a:t>|Peer2|</a:t>
            </a:r>
          </a:p>
          <a:p>
            <a:r>
              <a:rPr lang="en-US" dirty="0"/>
              <a:t>|Actual3|</a:t>
            </a:r>
          </a:p>
          <a:p>
            <a:r>
              <a:rPr lang="en-US" dirty="0"/>
              <a:t>|Peer3|</a:t>
            </a:r>
          </a:p>
          <a:p>
            <a:r>
              <a:rPr lang="en-US" dirty="0"/>
              <a:t>|Actual4|</a:t>
            </a:r>
          </a:p>
          <a:p>
            <a:r>
              <a:rPr lang="en-US" dirty="0"/>
              <a:t>|Peer4|</a:t>
            </a:r>
          </a:p>
          <a:p>
            <a:r>
              <a:rPr lang="en-US" dirty="0"/>
              <a:t>|Actual5|</a:t>
            </a:r>
          </a:p>
          <a:p>
            <a:r>
              <a:rPr lang="en-US" dirty="0"/>
              <a:t>|Peer5|</a:t>
            </a:r>
          </a:p>
          <a:p>
            <a:endParaRPr lang="en-US" dirty="0"/>
          </a:p>
          <a:p>
            <a:r>
              <a:rPr lang="en-US" dirty="0"/>
              <a:t>&gt;&gt;&gt;&gt;&gt;&gt;&gt;&gt;&gt;&gt;&gt;&gt;</a:t>
            </a:r>
          </a:p>
          <a:p>
            <a:endParaRPr lang="en-US" dirty="0"/>
          </a:p>
          <a:p>
            <a:r>
              <a:rPr lang="en-US" dirty="0"/>
              <a:t>AfterCourse</a:t>
            </a:r>
          </a:p>
          <a:p>
            <a:r>
              <a:rPr lang="en-US" dirty="0"/>
              <a:t>|Actual6|</a:t>
            </a:r>
          </a:p>
          <a:p>
            <a:r>
              <a:rPr lang="en-US" dirty="0"/>
              <a:t>|Peer6|</a:t>
            </a:r>
          </a:p>
          <a:p>
            <a:r>
              <a:rPr lang="en-US" dirty="0"/>
              <a:t>|Actual7|</a:t>
            </a:r>
          </a:p>
          <a:p>
            <a:r>
              <a:rPr lang="en-US" dirty="0"/>
              <a:t>|Peer7|</a:t>
            </a:r>
          </a:p>
          <a:p>
            <a:r>
              <a:rPr lang="en-US" dirty="0"/>
              <a:t>|Actual8|</a:t>
            </a:r>
          </a:p>
          <a:p>
            <a:r>
              <a:rPr lang="en-US" dirty="0"/>
              <a:t>|Peer8|</a:t>
            </a:r>
          </a:p>
          <a:p>
            <a:r>
              <a:rPr lang="en-US" dirty="0"/>
              <a:t>|Actual9|</a:t>
            </a:r>
          </a:p>
          <a:p>
            <a:r>
              <a:rPr lang="en-US" dirty="0"/>
              <a:t>|Peer9|</a:t>
            </a:r>
          </a:p>
          <a:p>
            <a:r>
              <a:rPr lang="en-US" dirty="0"/>
              <a:t>|Actual10|</a:t>
            </a:r>
          </a:p>
          <a:p>
            <a:r>
              <a:rPr lang="en-US" dirty="0"/>
              <a:t>|Peer10|</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|campuspre1|</a:t>
            </a:r>
          </a:p>
          <a:p>
            <a:pPr marL="0" indent="0" algn="l" defTabSz="914400" rtl="0">
              <a:lnSpc>
                <a:spcPct val="120000"/>
              </a:lnSpc>
              <a:spcBef>
                <a:spcPts val="0"/>
              </a:spcBef>
              <a:spcAft>
                <a:spcPts val="0"/>
              </a:spcAft>
              <a:buClrTx/>
              <a:buSzTx/>
              <a:buFontTx/>
              <a:buNone/>
              <a:tabLst/>
            </a:pPr>
            <a:r>
              <a:rPr lang="en-US" dirty="0"/>
              <a:t>|campuspost1|</a:t>
            </a:r>
          </a:p>
          <a:p>
            <a:endParaRPr lang="en-US" dirty="0"/>
          </a:p>
          <a:p>
            <a:r>
              <a:rPr lang="en-US" dirty="0"/>
              <a:t>|campuspre2|</a:t>
            </a:r>
          </a:p>
          <a:p>
            <a:pPr marL="0" indent="0" algn="l" defTabSz="914400" rtl="0">
              <a:lnSpc>
                <a:spcPct val="120000"/>
              </a:lnSpc>
              <a:spcBef>
                <a:spcPts val="0"/>
              </a:spcBef>
              <a:spcAft>
                <a:spcPts val="0"/>
              </a:spcAft>
              <a:buClrTx/>
              <a:buSzTx/>
              <a:buFontTx/>
              <a:buNone/>
              <a:tabLst/>
            </a:pPr>
            <a:r>
              <a:rPr lang="en-US" dirty="0"/>
              <a:t>|campuspost2|</a:t>
            </a:r>
          </a:p>
          <a:p>
            <a:endParaRPr lang="en-US" dirty="0"/>
          </a:p>
          <a:p>
            <a:r>
              <a:rPr lang="en-US" dirty="0"/>
              <a:t>|campuspre3|</a:t>
            </a:r>
          </a:p>
          <a:p>
            <a:pPr marL="0" indent="0" algn="l" defTabSz="914400" rtl="0">
              <a:lnSpc>
                <a:spcPct val="120000"/>
              </a:lnSpc>
              <a:spcBef>
                <a:spcPts val="0"/>
              </a:spcBef>
              <a:spcAft>
                <a:spcPts val="0"/>
              </a:spcAft>
              <a:buClrTx/>
              <a:buSzTx/>
              <a:buFontTx/>
              <a:buNone/>
              <a:tabLst/>
            </a:pPr>
            <a:r>
              <a:rPr lang="en-US" dirty="0"/>
              <a:t>|campuspost3|</a:t>
            </a:r>
          </a:p>
          <a:p>
            <a:pPr marL="0" indent="0" algn="l" defTabSz="914400" rtl="0">
              <a:lnSpc>
                <a:spcPct val="120000"/>
              </a:lnSpc>
              <a:spcBef>
                <a:spcPts val="0"/>
              </a:spcBef>
              <a:spcAft>
                <a:spcPts val="0"/>
              </a:spcAft>
              <a:buClrTx/>
              <a:buSzTx/>
              <a:buFontTx/>
              <a:buNone/>
              <a:tabLst/>
            </a:pPr>
            <a:endParaRPr lang="en-US" dirty="0"/>
          </a:p>
          <a:p>
            <a:r>
              <a:rPr lang="en-US" dirty="0"/>
              <a:t>|campuspre4|</a:t>
            </a:r>
          </a:p>
          <a:p>
            <a:pPr marL="0" indent="0" algn="l" defTabSz="914400" rtl="0">
              <a:lnSpc>
                <a:spcPct val="120000"/>
              </a:lnSpc>
              <a:spcBef>
                <a:spcPts val="0"/>
              </a:spcBef>
              <a:spcAft>
                <a:spcPts val="0"/>
              </a:spcAft>
              <a:buClrTx/>
              <a:buSzTx/>
              <a:buFontTx/>
              <a:buNone/>
              <a:tabLst/>
            </a:pPr>
            <a:r>
              <a:rPr lang="en-US" dirty="0"/>
              <a:t>|campuspost4|</a:t>
            </a:r>
          </a:p>
          <a:p>
            <a:pPr marL="0" indent="0" algn="l" defTabSz="914400" rtl="0">
              <a:lnSpc>
                <a:spcPct val="120000"/>
              </a:lnSpc>
              <a:spcBef>
                <a:spcPts val="0"/>
              </a:spcBef>
              <a:spcAft>
                <a:spcPts val="0"/>
              </a:spcAft>
              <a:buClrTx/>
              <a:buSzTx/>
              <a:buFontTx/>
              <a:buNone/>
              <a:tabLst/>
            </a:pPr>
            <a:endParaRPr lang="en-US" dirty="0"/>
          </a:p>
          <a:p>
            <a:r>
              <a:rPr lang="en-US" dirty="0"/>
              <a:t>|campuspre5|</a:t>
            </a:r>
          </a:p>
          <a:p>
            <a:pPr marL="0" indent="0" algn="l" defTabSz="914400" rtl="0">
              <a:lnSpc>
                <a:spcPct val="120000"/>
              </a:lnSpc>
              <a:spcBef>
                <a:spcPts val="0"/>
              </a:spcBef>
              <a:spcAft>
                <a:spcPts val="0"/>
              </a:spcAft>
              <a:buClrTx/>
              <a:buSzTx/>
              <a:buFontTx/>
              <a:buNone/>
              <a:tabLst/>
            </a:pPr>
            <a:r>
              <a:rPr lang="en-US" dirty="0"/>
              <a:t>|campuspost5|</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|CommunityPre1|</a:t>
            </a:r>
          </a:p>
          <a:p>
            <a:r>
              <a:rPr lang="en-US" dirty="0"/>
              <a:t>|CommunityPost1|</a:t>
            </a:r>
          </a:p>
          <a:p>
            <a:endParaRPr lang="en-US" dirty="0"/>
          </a:p>
          <a:p>
            <a:r>
              <a:rPr lang="en-US" dirty="0"/>
              <a:t>|CommunityPre2|</a:t>
            </a:r>
          </a:p>
          <a:p>
            <a:r>
              <a:rPr lang="en-US" dirty="0"/>
              <a:t>|CommunityPost2|</a:t>
            </a:r>
          </a:p>
          <a:p>
            <a:endParaRPr lang="en-US" dirty="0"/>
          </a:p>
          <a:p>
            <a:r>
              <a:rPr lang="en-US" dirty="0"/>
              <a:t>|CommunityPre3|</a:t>
            </a:r>
          </a:p>
          <a:p>
            <a:r>
              <a:rPr lang="en-US" dirty="0"/>
              <a:t>|CommunityPost3|</a:t>
            </a:r>
          </a:p>
          <a:p>
            <a:endParaRPr lang="en-US" dirty="0"/>
          </a:p>
          <a:p>
            <a:r>
              <a:rPr lang="en-US" dirty="0"/>
              <a:t>|CommunityPre4|</a:t>
            </a:r>
          </a:p>
          <a:p>
            <a:r>
              <a:rPr lang="en-US" dirty="0"/>
              <a:t>|CommunityPost4|</a:t>
            </a:r>
          </a:p>
          <a:p>
            <a:endParaRPr lang="en-US" dirty="0"/>
          </a:p>
          <a:p>
            <a:r>
              <a:rPr lang="en-US" dirty="0"/>
              <a:t>|CommunityPre5|</a:t>
            </a:r>
          </a:p>
          <a:p>
            <a:r>
              <a:rPr lang="en-US" dirty="0"/>
              <a:t>|CommunityPost5|</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GenderIdentity</a:t>
            </a:r>
          </a:p>
          <a:p>
            <a:r>
              <a:rPr lang="en-US" dirty="0"/>
              <a:t>|fem|</a:t>
            </a:r>
          </a:p>
          <a:p>
            <a:r>
              <a:rPr lang="en-US" dirty="0"/>
              <a:t>|mal|</a:t>
            </a:r>
          </a:p>
          <a:p>
            <a:r>
              <a:rPr lang="en-US" dirty="0"/>
              <a:t>|they|</a:t>
            </a:r>
          </a:p>
          <a:p>
            <a:r>
              <a:rPr lang="en-US" dirty="0"/>
              <a:t>|oth|</a:t>
            </a:r>
          </a:p>
          <a:p>
            <a:endParaRPr lang="en-US" dirty="0"/>
          </a:p>
          <a:p>
            <a:r>
              <a:rPr lang="en-US" dirty="0"/>
              <a:t>&gt;&gt;&gt;&gt;&gt;&gt;&gt;&gt;&gt;&gt;</a:t>
            </a:r>
          </a:p>
          <a:p>
            <a:endParaRPr lang="en-US" dirty="0"/>
          </a:p>
          <a:p>
            <a:r>
              <a:rPr lang="en-US" dirty="0"/>
              <a:t>SexualOrientation</a:t>
            </a:r>
          </a:p>
          <a:p>
            <a:endParaRPr lang="en-US" dirty="0"/>
          </a:p>
          <a:p>
            <a:r>
              <a:rPr lang="en-US" dirty="0"/>
              <a:t>|het|</a:t>
            </a:r>
          </a:p>
          <a:p>
            <a:r>
              <a:rPr lang="en-US" dirty="0"/>
              <a:t>|bis|</a:t>
            </a:r>
          </a:p>
          <a:p>
            <a:r>
              <a:rPr lang="en-US" dirty="0"/>
              <a:t>|gay|</a:t>
            </a:r>
          </a:p>
          <a:p>
            <a:r>
              <a:rPr lang="en-US" dirty="0"/>
              <a:t>|les|</a:t>
            </a:r>
          </a:p>
          <a:p>
            <a:r>
              <a:rPr lang="en-US" dirty="0"/>
              <a:t>|ques|</a:t>
            </a:r>
          </a:p>
          <a:p>
            <a:r>
              <a:rPr lang="en-US" dirty="0"/>
              <a:t>|otr|</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Race</a:t>
            </a:r>
          </a:p>
          <a:p>
            <a:endParaRPr lang="en-US" dirty="0"/>
          </a:p>
          <a:p>
            <a:r>
              <a:rPr lang="en-US" dirty="0"/>
              <a:t>|race1|</a:t>
            </a:r>
          </a:p>
          <a:p>
            <a:r>
              <a:rPr lang="en-US" dirty="0"/>
              <a:t>|race2|</a:t>
            </a:r>
          </a:p>
          <a:p>
            <a:r>
              <a:rPr lang="en-US" dirty="0"/>
              <a:t>|race3|</a:t>
            </a:r>
          </a:p>
          <a:p>
            <a:r>
              <a:rPr lang="en-US" dirty="0"/>
              <a:t>|race5|</a:t>
            </a:r>
          </a:p>
          <a:p>
            <a:pPr marL="0" indent="0" algn="l" defTabSz="914400" rtl="0">
              <a:lnSpc>
                <a:spcPct val="120000"/>
              </a:lnSpc>
              <a:spcBef>
                <a:spcPts val="0"/>
              </a:spcBef>
              <a:spcAft>
                <a:spcPts val="0"/>
              </a:spcAft>
              <a:buClrTx/>
              <a:buSzTx/>
              <a:buFontTx/>
              <a:buNone/>
              <a:tabLst/>
            </a:pPr>
            <a:r>
              <a:rPr lang="en-US" dirty="0"/>
              <a:t>|race4|</a:t>
            </a:r>
          </a:p>
          <a:p>
            <a:r>
              <a:rPr lang="en-US" dirty="0"/>
              <a:t>|race6|</a:t>
            </a:r>
          </a:p>
          <a:p>
            <a:endParaRPr lang="en-US" dirty="0"/>
          </a:p>
          <a:p>
            <a:r>
              <a:rPr lang="en-US" dirty="0"/>
              <a:t>Year</a:t>
            </a:r>
          </a:p>
          <a:p>
            <a:endParaRPr lang="en-US" dirty="0"/>
          </a:p>
          <a:p>
            <a:r>
              <a:rPr lang="en-US" dirty="0"/>
              <a:t>|</a:t>
            </a:r>
            <a:r>
              <a:rPr lang="en-US" sz="1100" b="0" i="0" dirty="0">
                <a:solidFill>
                  <a:schemeClr val="dk1"/>
                </a:solidFill>
                <a:latin typeface="Open Sans"/>
                <a:ea typeface="Open Sans"/>
                <a:cs typeface="Open Sans"/>
              </a:rPr>
              <a:t>utw</a:t>
            </a:r>
            <a:r>
              <a:rPr lang="en-US" dirty="0"/>
              <a:t>|</a:t>
            </a:r>
          </a:p>
          <a:p>
            <a:r>
              <a:rPr lang="en-US" dirty="0"/>
              <a:t>|</a:t>
            </a:r>
            <a:r>
              <a:rPr lang="en-US" sz="1100" b="0" i="0" dirty="0">
                <a:solidFill>
                  <a:schemeClr val="dk1"/>
                </a:solidFill>
                <a:latin typeface="Open Sans"/>
                <a:ea typeface="Open Sans"/>
                <a:cs typeface="Open Sans"/>
              </a:rPr>
              <a:t>twf</a:t>
            </a:r>
            <a:r>
              <a:rPr lang="en-US" dirty="0"/>
              <a:t>|</a:t>
            </a:r>
          </a:p>
          <a:p>
            <a:r>
              <a:rPr lang="en-US" dirty="0"/>
              <a:t>|</a:t>
            </a:r>
            <a:r>
              <a:rPr lang="en-US" sz="1100" b="0" i="0" dirty="0">
                <a:solidFill>
                  <a:schemeClr val="dk1"/>
                </a:solidFill>
                <a:latin typeface="Open Sans"/>
                <a:ea typeface="Open Sans"/>
                <a:cs typeface="Open Sans"/>
              </a:rPr>
              <a:t>twn</a:t>
            </a:r>
            <a:r>
              <a:rPr lang="en-US" dirty="0"/>
              <a:t>|</a:t>
            </a:r>
          </a:p>
          <a:p>
            <a:r>
              <a:rPr lang="en-US" dirty="0"/>
              <a:t>|</a:t>
            </a:r>
            <a:r>
              <a:rPr lang="en-US" sz="1100" b="0" i="0" dirty="0">
                <a:solidFill>
                  <a:schemeClr val="dk1"/>
                </a:solidFill>
                <a:latin typeface="Open Sans"/>
                <a:ea typeface="Open Sans"/>
                <a:cs typeface="Open Sans"/>
              </a:rPr>
              <a:t>thf</a:t>
            </a:r>
            <a:r>
              <a:rPr lang="en-US" dirty="0"/>
              <a:t>|</a:t>
            </a:r>
          </a:p>
          <a:p>
            <a:r>
              <a:rPr lang="en-US" dirty="0"/>
              <a:t>|</a:t>
            </a:r>
            <a:r>
              <a:rPr lang="en-US" sz="1100" b="0" i="0" dirty="0">
                <a:solidFill>
                  <a:schemeClr val="dk1"/>
                </a:solidFill>
                <a:latin typeface="Open Sans"/>
                <a:ea typeface="Open Sans"/>
                <a:cs typeface="Open Sans"/>
              </a:rPr>
              <a:t>thn</a:t>
            </a:r>
            <a:r>
              <a:rPr lang="en-US" dirty="0"/>
              <a:t>|</a:t>
            </a:r>
          </a:p>
          <a:p>
            <a:r>
              <a:rPr lang="en-US" dirty="0"/>
              <a:t>|</a:t>
            </a:r>
            <a:r>
              <a:rPr lang="en-US" sz="1100" b="0" i="0" dirty="0">
                <a:solidFill>
                  <a:schemeClr val="dk1"/>
                </a:solidFill>
                <a:latin typeface="Open Sans"/>
                <a:ea typeface="Open Sans"/>
                <a:cs typeface="Open Sans"/>
              </a:rPr>
              <a:t>fof</a:t>
            </a:r>
            <a:r>
              <a:rPr lang="en-US" dirty="0"/>
              <a:t>|</a:t>
            </a:r>
          </a:p>
          <a:p>
            <a:r>
              <a:rPr lang="en-US" dirty="0"/>
              <a:t>|</a:t>
            </a:r>
            <a:r>
              <a:rPr lang="en-US" sz="1100" b="0" i="0" dirty="0">
                <a:solidFill>
                  <a:schemeClr val="dk1"/>
                </a:solidFill>
                <a:latin typeface="Open Sans"/>
                <a:ea typeface="Open Sans"/>
                <a:cs typeface="Open Sans"/>
              </a:rPr>
              <a:t>off</a:t>
            </a:r>
            <a:r>
              <a:rPr lang="en-US" dirty="0"/>
              <a:t>|</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Increased font size in the table and realigned</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Increased font size, realigned table, increased spacing, made color of fonts used for titles consistent</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Assessment</a:t>
            </a:r>
          </a:p>
          <a:p>
            <a:r>
              <a:rPr lang="en-US" dirty="0"/>
              <a:t>|post_avg|</a:t>
            </a:r>
          </a:p>
          <a:p>
            <a:pPr marL="0" indent="0" algn="l" defTabSz="914400" rtl="0">
              <a:lnSpc>
                <a:spcPct val="120000"/>
              </a:lnSpc>
              <a:spcBef>
                <a:spcPts val="0"/>
              </a:spcBef>
              <a:spcAft>
                <a:spcPts val="0"/>
              </a:spcAft>
              <a:buClrTx/>
              <a:buSzTx/>
              <a:buFontTx/>
              <a:buNone/>
              <a:tabLst/>
            </a:pPr>
            <a:r>
              <a:rPr lang="en-US" dirty="0"/>
              <a:t>|pre_avg|</a:t>
            </a:r>
          </a:p>
          <a:p>
            <a:endParaRPr lang="en-US" dirty="0"/>
          </a:p>
          <a:p>
            <a:r>
              <a:rPr lang="en-US" dirty="0"/>
              <a:t>&gt;&gt;&gt;&gt;&gt;&gt;&gt;&gt;&gt;&gt;&gt;</a:t>
            </a:r>
          </a:p>
          <a:p>
            <a:r>
              <a:rPr lang="en-US" dirty="0"/>
              <a:t>campusGraph</a:t>
            </a:r>
          </a:p>
          <a:p>
            <a:r>
              <a:rPr lang="en-US" dirty="0"/>
              <a:t>|your1|</a:t>
            </a:r>
          </a:p>
          <a:p>
            <a:r>
              <a:rPr lang="en-US" dirty="0"/>
              <a:t>|your2|</a:t>
            </a:r>
          </a:p>
          <a:p>
            <a:r>
              <a:rPr lang="en-US" dirty="0"/>
              <a:t>|your3|</a:t>
            </a:r>
          </a:p>
          <a:p>
            <a:r>
              <a:rPr lang="en-US" dirty="0"/>
              <a:t>|your4|</a:t>
            </a:r>
          </a:p>
          <a:p>
            <a:r>
              <a:rPr lang="en-US" dirty="0"/>
              <a:t>|your5|</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|Bystander1f|</a:t>
            </a:r>
          </a:p>
          <a:p>
            <a:r>
              <a:rPr lang="en-US" dirty="0"/>
              <a:t>|Bystander1m|</a:t>
            </a:r>
          </a:p>
          <a:p>
            <a:r>
              <a:rPr lang="en-US" dirty="0"/>
              <a:t>|Bystander2f|</a:t>
            </a:r>
          </a:p>
          <a:p>
            <a:r>
              <a:rPr lang="en-US" dirty="0"/>
              <a:t>|Bystander2m|</a:t>
            </a:r>
          </a:p>
          <a:p>
            <a:r>
              <a:rPr lang="en-US" dirty="0"/>
              <a:t>|Bystander3f|</a:t>
            </a:r>
          </a:p>
          <a:p>
            <a:r>
              <a:rPr lang="en-US" dirty="0"/>
              <a:t>|Bystander3m|</a:t>
            </a:r>
          </a:p>
          <a:p>
            <a:r>
              <a:rPr lang="en-US" dirty="0"/>
              <a:t>|Bystander4f|</a:t>
            </a:r>
          </a:p>
          <a:p>
            <a:r>
              <a:rPr lang="en-US" dirty="0"/>
              <a:t>|Bystander4m|</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|Gainpre1|</a:t>
            </a:r>
          </a:p>
          <a:p>
            <a:pPr marL="0" indent="0" algn="l" defTabSz="914400" rtl="0">
              <a:lnSpc>
                <a:spcPct val="120000"/>
              </a:lnSpc>
              <a:spcBef>
                <a:spcPts val="0"/>
              </a:spcBef>
              <a:spcAft>
                <a:spcPts val="0"/>
              </a:spcAft>
              <a:buClrTx/>
              <a:buSzTx/>
              <a:buFontTx/>
              <a:buNone/>
              <a:tabLst/>
            </a:pPr>
            <a:r>
              <a:rPr lang="en-US" dirty="0"/>
              <a:t>|Gainpost1|</a:t>
            </a:r>
          </a:p>
          <a:p>
            <a:r>
              <a:rPr lang="en-US" dirty="0"/>
              <a:t>|Gainpre2|</a:t>
            </a:r>
          </a:p>
          <a:p>
            <a:pPr marL="0" indent="0" algn="l" defTabSz="914400" rtl="0">
              <a:lnSpc>
                <a:spcPct val="120000"/>
              </a:lnSpc>
              <a:spcBef>
                <a:spcPts val="0"/>
              </a:spcBef>
              <a:spcAft>
                <a:spcPts val="0"/>
              </a:spcAft>
              <a:buClrTx/>
              <a:buSzTx/>
              <a:buFontTx/>
              <a:buNone/>
              <a:tabLst/>
            </a:pPr>
            <a:r>
              <a:rPr lang="en-US" dirty="0"/>
              <a:t>|Gainpost2|</a:t>
            </a:r>
          </a:p>
          <a:p>
            <a:r>
              <a:rPr lang="en-US" dirty="0"/>
              <a:t>|Gainpre3|</a:t>
            </a:r>
          </a:p>
          <a:p>
            <a:pPr marL="0" indent="0" algn="l" defTabSz="914400" rtl="0">
              <a:lnSpc>
                <a:spcPct val="120000"/>
              </a:lnSpc>
              <a:spcBef>
                <a:spcPts val="0"/>
              </a:spcBef>
              <a:spcAft>
                <a:spcPts val="0"/>
              </a:spcAft>
              <a:buClrTx/>
              <a:buSzTx/>
              <a:buFontTx/>
              <a:buNone/>
              <a:tabLst/>
            </a:pPr>
            <a:r>
              <a:rPr lang="en-US" dirty="0"/>
              <a:t>|Gainpost3|</a:t>
            </a:r>
          </a:p>
          <a:p>
            <a:r>
              <a:rPr lang="en-US" dirty="0"/>
              <a:t>|Gainpre4|</a:t>
            </a:r>
          </a:p>
          <a:p>
            <a:pPr marL="0" indent="0" algn="l" defTabSz="914400" rtl="0">
              <a:lnSpc>
                <a:spcPct val="120000"/>
              </a:lnSpc>
              <a:spcBef>
                <a:spcPts val="0"/>
              </a:spcBef>
              <a:spcAft>
                <a:spcPts val="0"/>
              </a:spcAft>
              <a:buClrTx/>
              <a:buSzTx/>
              <a:buFontTx/>
              <a:buNone/>
              <a:tabLst/>
            </a:pPr>
            <a:r>
              <a:rPr lang="en-US" dirty="0"/>
              <a:t>|Gainpost4|</a:t>
            </a:r>
          </a:p>
          <a:p>
            <a:r>
              <a:rPr lang="en-US" dirty="0"/>
              <a:t>|Gainpre5|</a:t>
            </a:r>
          </a:p>
          <a:p>
            <a:pPr marL="0" indent="0" algn="l" defTabSz="914400" rtl="0">
              <a:lnSpc>
                <a:spcPct val="120000"/>
              </a:lnSpc>
              <a:spcBef>
                <a:spcPts val="0"/>
              </a:spcBef>
              <a:spcAft>
                <a:spcPts val="0"/>
              </a:spcAft>
              <a:buClrTx/>
              <a:buSzTx/>
              <a:buFontTx/>
              <a:buNone/>
              <a:tabLst/>
            </a:pPr>
            <a:r>
              <a:rPr lang="en-US" dirty="0"/>
              <a:t>|Gainpost5|</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|HealthPre1|</a:t>
            </a:r>
          </a:p>
          <a:p>
            <a:r>
              <a:rPr lang="en-US" dirty="0"/>
              <a:t>|HealthPost1|</a:t>
            </a:r>
          </a:p>
          <a:p>
            <a:r>
              <a:rPr lang="en-US" dirty="0"/>
              <a:t>|HealthPre2|</a:t>
            </a:r>
          </a:p>
          <a:p>
            <a:r>
              <a:rPr lang="en-US" dirty="0"/>
              <a:t>|HealthPost2|</a:t>
            </a:r>
          </a:p>
          <a:p>
            <a:r>
              <a:rPr lang="en-US" dirty="0"/>
              <a:t>|HealthPre3|</a:t>
            </a:r>
          </a:p>
          <a:p>
            <a:r>
              <a:rPr lang="en-US" dirty="0"/>
              <a:t>|HealthPost3|</a:t>
            </a:r>
          </a:p>
          <a:p>
            <a:r>
              <a:rPr lang="en-US" dirty="0"/>
              <a:t>|HealthPre4|</a:t>
            </a:r>
          </a:p>
          <a:p>
            <a:r>
              <a:rPr lang="en-US" dirty="0"/>
              <a:t>|HealthPost4|</a:t>
            </a:r>
          </a:p>
          <a:p>
            <a:endParaRPr lang="en-US" dirty="0"/>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|SurvivorsPre1|</a:t>
            </a:r>
          </a:p>
          <a:p>
            <a:r>
              <a:rPr lang="en-US" dirty="0"/>
              <a:t>|SurvivorsPost1|</a:t>
            </a:r>
          </a:p>
          <a:p>
            <a:r>
              <a:rPr lang="en-US" dirty="0"/>
              <a:t>|SurvivorsPre2|</a:t>
            </a:r>
          </a:p>
          <a:p>
            <a:r>
              <a:rPr lang="en-US" dirty="0"/>
              <a:t>|SurvivorsPost2|</a:t>
            </a:r>
          </a:p>
          <a:p>
            <a:r>
              <a:rPr lang="en-US" dirty="0"/>
              <a:t>|SurvivorsPre3|</a:t>
            </a:r>
          </a:p>
          <a:p>
            <a:r>
              <a:rPr lang="en-US" dirty="0"/>
              <a:t>|SurvivorsPost3|</a:t>
            </a:r>
          </a:p>
          <a:p>
            <a:r>
              <a:rPr lang="en-US" dirty="0"/>
              <a:t>|SurvivorsPre4|</a:t>
            </a:r>
          </a:p>
          <a:p>
            <a:r>
              <a:rPr lang="en-US" dirty="0"/>
              <a:t>|SurvivorsPost4|</a:t>
            </a:r>
          </a:p>
          <a:p>
            <a:r>
              <a:rPr lang="en-US" dirty="0"/>
              <a:t>|SurvivorsPre5|</a:t>
            </a:r>
          </a:p>
          <a:p>
            <a:r>
              <a:rPr lang="en-US" dirty="0"/>
              <a:t>|SurvivorsPost5|</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2">
    <p:spTree>
      <p:nvGrpSpPr>
        <p:cNvPr id="1" name=""/>
        <p:cNvGrpSpPr/>
        <p:nvPr/>
      </p:nvGrpSpPr>
      <p:grpSpPr>
        <a:xfrm>
          <a:off x="0" y="0"/>
          <a:ext cx="0" cy="0"/>
          <a:chOff x="0" y="0"/>
          <a:chExt cx="0" cy="0"/>
        </a:xfrm>
      </p:grpSpPr>
      <p:pic>
        <p:nvPicPr>
          <p:cNvPr id="18" name="Google Shape;18;p35"/>
          <p:cNvPicPr>
            <a:picLocks noChangeAspect="1"/>
          </p:cNvPicPr>
          <p:nvPr/>
        </p:nvPicPr>
        <p:blipFill>
          <a:blip r:embed="rId2">
            <a:lum/>
          </a:blip>
          <a:srcRect/>
          <a:stretch>
            <a:fillRect/>
          </a:stretch>
        </p:blipFill>
        <p:spPr bwMode="white">
          <a:xfrm>
            <a:off x="646225" y="640010"/>
            <a:ext cx="2057400" cy="411480"/>
          </a:xfrm>
          <a:prstGeom prst="rect">
            <a:avLst/>
          </a:prstGeom>
          <a:noFill/>
          <a:ln>
            <a:noFill/>
            <a:headEnd type="none"/>
            <a:tailEnd type="none"/>
          </a:ln>
        </p:spPr>
      </p:pic>
      <p:sp>
        <p:nvSpPr>
          <p:cNvPr id="19" name="Google Shape;19;p35"/>
          <p:cNvSpPr>
            <a:spLocks noGrp="1"/>
          </p:cNvSpPr>
          <p:nvPr>
            <p:ph type="ctrTitle"/>
          </p:nvPr>
        </p:nvSpPr>
        <p:spPr bwMode="white">
          <a:xfrm>
            <a:off x="685800" y="3670668"/>
            <a:ext cx="7213600" cy="134546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solidFill>
                  <a:schemeClr val="dk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20" name="Google Shape;20;p35"/>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21" name="Google Shape;21;p35"/>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dirty="0">
              <a:solidFill>
                <a:schemeClr val="lt1"/>
              </a:solidFill>
              <a:latin typeface="Open Sans"/>
              <a:ea typeface="Open Sans"/>
              <a:cs typeface="Open Sans"/>
              <a:sym typeface="Lato Black"/>
            </a:endParaRPr>
          </a:p>
        </p:txBody>
      </p:sp>
      <p:pic>
        <p:nvPicPr>
          <p:cNvPr id="22" name="Google Shape;22;p35"/>
          <p:cNvPicPr>
            <a:picLocks noChangeAspect="1"/>
          </p:cNvPicPr>
          <p:nvPr/>
        </p:nvPicPr>
        <p:blipFill>
          <a:blip r:embed="rId3">
            <a:lum/>
          </a:blip>
          <a:srcRect/>
          <a:stretch>
            <a:fillRect/>
          </a:stretch>
        </p:blipFill>
        <p:spPr bwMode="white">
          <a:xfrm>
            <a:off x="1018133" y="685801"/>
            <a:ext cx="2332905" cy="527147"/>
          </a:xfrm>
          <a:prstGeom prst="rect">
            <a:avLst/>
          </a:prstGeom>
          <a:noFill/>
          <a:ln>
            <a:noFill/>
            <a:headEnd type="none"/>
            <a:tailEnd type="none"/>
          </a:ln>
        </p:spPr>
      </p:pic>
      <p:sp>
        <p:nvSpPr>
          <p:cNvPr id="23" name="Google Shape;23;p35"/>
          <p:cNvSpPr>
            <a:spLocks noGrp="1"/>
          </p:cNvSpPr>
          <p:nvPr>
            <p:ph type="body" idx="2"/>
          </p:nvPr>
        </p:nvSpPr>
        <p:spPr bwMode="white">
          <a:xfrm>
            <a:off x="-1" y="1600200"/>
            <a:ext cx="3769896" cy="914399"/>
          </a:xfrm>
          <a:prstGeom prst="rect">
            <a:avLst/>
          </a:prstGeom>
          <a:solidFill>
            <a:srgbClr val="F2F2F2"/>
          </a:solidFill>
          <a:ln>
            <a:noFill/>
            <a:headEnd type="none"/>
            <a:tailEnd type="none"/>
          </a:ln>
        </p:spPr>
        <p:txBody>
          <a:bodyPr wrap="square" lIns="687600" tIns="0" rIns="0" bIns="0" anchor="ctr">
            <a:noAutofit/>
          </a:bodyPr>
          <a:lstStyle>
            <a:lvl1pPr marL="457200" indent="-228600"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cxnSp>
        <p:nvCxnSpPr>
          <p:cNvPr id="24" name="Google Shape;24;p35"/>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25" name="Google Shape;25;p3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26" name="Google Shape;26;p35"/>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27" name="Google Shape;27;p3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1" name="Google Shape;91;p4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92" name="Google Shape;92;p44"/>
          <p:cNvSpPr>
            <a:spLocks noGrp="1"/>
          </p:cNvSpPr>
          <p:nvPr>
            <p:ph type="body" idx="1"/>
          </p:nvPr>
        </p:nvSpPr>
        <p:spPr bwMode="white">
          <a:xfrm>
            <a:off x="685800" y="1600201"/>
            <a:ext cx="5067300"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3" name="Google Shape;93;p44"/>
          <p:cNvSpPr>
            <a:spLocks noGrp="1"/>
          </p:cNvSpPr>
          <p:nvPr>
            <p:ph type="body" idx="2"/>
          </p:nvPr>
        </p:nvSpPr>
        <p:spPr bwMode="white">
          <a:xfrm>
            <a:off x="6438898" y="1600201"/>
            <a:ext cx="5067301"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4" name="Google Shape;94;p4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2CBD5880-992F-4005-BFFD-E3195D7F0079}" type="datetime1">
              <a:rPr lang="en-US" dirty="0"/>
              <a:t>7/3/2025</a:t>
            </a:fld>
            <a:endParaRPr lang="en-US" dirty="0"/>
          </a:p>
        </p:txBody>
      </p:sp>
      <p:sp>
        <p:nvSpPr>
          <p:cNvPr id="95" name="Google Shape;95;p4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96" name="Google Shape;96;p4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cxnSp>
        <p:nvCxnSpPr>
          <p:cNvPr id="97" name="Google Shape;97;p44"/>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p:spTree>
      <p:nvGrpSpPr>
        <p:cNvPr id="1" name=""/>
        <p:cNvGrpSpPr/>
        <p:nvPr/>
      </p:nvGrpSpPr>
      <p:grpSpPr>
        <a:xfrm>
          <a:off x="0" y="0"/>
          <a:ext cx="0" cy="0"/>
          <a:chOff x="0" y="0"/>
          <a:chExt cx="0" cy="0"/>
        </a:xfrm>
      </p:grpSpPr>
      <p:sp>
        <p:nvSpPr>
          <p:cNvPr id="99" name="Google Shape;99;p45"/>
          <p:cNvSpPr>
            <a:spLocks noGrp="1"/>
          </p:cNvSpPr>
          <p:nvPr>
            <p:ph type="pic" idx="2"/>
          </p:nvPr>
        </p:nvSpPr>
        <p:spPr bwMode="white">
          <a:xfrm>
            <a:off x="0" y="0"/>
            <a:ext cx="12192000" cy="6720840"/>
          </a:xfrm>
          <a:prstGeom prst="rect">
            <a:avLst/>
          </a:prstGeom>
          <a:solidFill>
            <a:schemeClr val="lt2"/>
          </a:solidFill>
          <a:ln>
            <a:noFill/>
            <a:headEnd type="none"/>
            <a:tailEnd type="none"/>
          </a:ln>
        </p:spPr>
        <p:txBody>
          <a:bodyPr wrap="square"/>
          <a:lstStyle/>
          <a:p>
            <a:endParaRPr/>
          </a:p>
        </p:txBody>
      </p:sp>
      <p:sp>
        <p:nvSpPr>
          <p:cNvPr id="101" name="Google Shape;101;p4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02" name="Google Shape;102;p4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03" name="Google Shape;103;p4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2">
            <a:lum/>
          </a:blip>
          <a:srcRect/>
          <a:stretch>
            <a:fillRect/>
          </a:stretch>
        </p:blipFill>
        <p:spPr bwMode="white">
          <a:xfrm>
            <a:off x="638476" y="6255643"/>
            <a:ext cx="1345963" cy="304136"/>
          </a:xfrm>
          <a:prstGeom prst="rect">
            <a:avLst/>
          </a:prstGeom>
          <a:noFill/>
          <a:ln>
            <a:noFill/>
            <a:headEnd type="none"/>
            <a:tailEnd type="none"/>
          </a:ln>
        </p:spPr>
      </p:pic>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05" name="Google Shape;105;p46"/>
          <p:cNvSpPr>
            <a:spLocks noGrp="1"/>
          </p:cNvSpPr>
          <p:nvPr>
            <p:ph type="ctrTitle"/>
          </p:nvPr>
        </p:nvSpPr>
        <p:spPr bwMode="white">
          <a:xfrm>
            <a:off x="685800" y="3670663"/>
            <a:ext cx="7213600" cy="134547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06" name="Google Shape;106;p46"/>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1200"/>
              </a:spcBef>
              <a:spcAft>
                <a:spcPts val="0"/>
              </a:spcAft>
              <a:buClr>
                <a:schemeClr val="dk1"/>
              </a:buClr>
              <a:buSzPts val="2400"/>
              <a:buNone/>
              <a:defRPr sz="2400" b="0" i="0" dirty="0">
                <a:latin typeface="Open Sans"/>
                <a:ea typeface="Open Sans"/>
                <a:cs typeface="Open Sans"/>
              </a:defRPr>
            </a:lvl1pPr>
            <a:lvl2pPr lvl="1" algn="ctr">
              <a:lnSpc>
                <a:spcPct val="130000"/>
              </a:lnSpc>
              <a:spcBef>
                <a:spcPts val="600"/>
              </a:spcBef>
              <a:spcAft>
                <a:spcPts val="0"/>
              </a:spcAft>
              <a:buClr>
                <a:schemeClr val="dk1"/>
              </a:buClr>
              <a:buSzPts val="2000"/>
              <a:buNone/>
              <a:defRPr sz="2000" dirty="0"/>
            </a:lvl2pPr>
            <a:lvl3pPr lvl="2" algn="ctr">
              <a:lnSpc>
                <a:spcPct val="130000"/>
              </a:lnSpc>
              <a:spcBef>
                <a:spcPts val="600"/>
              </a:spcBef>
              <a:spcAft>
                <a:spcPts val="0"/>
              </a:spcAft>
              <a:buClr>
                <a:schemeClr val="dk1"/>
              </a:buClr>
              <a:buSzPts val="1800"/>
              <a:buNone/>
              <a:defRPr sz="1800" dirty="0"/>
            </a:lvl3pPr>
            <a:lvl4pPr lvl="3" algn="ctr">
              <a:lnSpc>
                <a:spcPct val="130000"/>
              </a:lnSpc>
              <a:spcBef>
                <a:spcPts val="600"/>
              </a:spcBef>
              <a:spcAft>
                <a:spcPts val="0"/>
              </a:spcAft>
              <a:buClr>
                <a:schemeClr val="dk1"/>
              </a:buClr>
              <a:buSzPts val="1600"/>
              <a:buNone/>
              <a:defRPr sz="1600" dirty="0"/>
            </a:lvl4pPr>
            <a:lvl5pPr lvl="4" algn="ctr">
              <a:lnSpc>
                <a:spcPct val="130000"/>
              </a:lnSpc>
              <a:spcBef>
                <a:spcPts val="600"/>
              </a:spcBef>
              <a:spcAft>
                <a:spcPts val="0"/>
              </a:spcAft>
              <a:buClr>
                <a:schemeClr val="dk1"/>
              </a:buClr>
              <a:buSzPts val="1600"/>
              <a:buNone/>
              <a:defRPr sz="1600" dirty="0"/>
            </a:lvl5pPr>
            <a:lvl6pPr lvl="5" algn="ctr">
              <a:lnSpc>
                <a:spcPct val="90000"/>
              </a:lnSpc>
              <a:spcBef>
                <a:spcPts val="500"/>
              </a:spcBef>
              <a:spcAft>
                <a:spcPts val="0"/>
              </a:spcAft>
              <a:buClr>
                <a:schemeClr val="dk1"/>
              </a:buClr>
              <a:buSzPts val="1600"/>
              <a:buNone/>
              <a:defRPr sz="1600" dirty="0"/>
            </a:lvl6pPr>
            <a:lvl7pPr lvl="6" algn="ctr">
              <a:lnSpc>
                <a:spcPct val="90000"/>
              </a:lnSpc>
              <a:spcBef>
                <a:spcPts val="500"/>
              </a:spcBef>
              <a:spcAft>
                <a:spcPts val="0"/>
              </a:spcAft>
              <a:buClr>
                <a:schemeClr val="dk1"/>
              </a:buClr>
              <a:buSzPts val="1600"/>
              <a:buNone/>
              <a:defRPr sz="1600" dirty="0"/>
            </a:lvl7pPr>
            <a:lvl8pPr lvl="7" algn="ctr">
              <a:lnSpc>
                <a:spcPct val="90000"/>
              </a:lnSpc>
              <a:spcBef>
                <a:spcPts val="500"/>
              </a:spcBef>
              <a:spcAft>
                <a:spcPts val="0"/>
              </a:spcAft>
              <a:buClr>
                <a:schemeClr val="dk1"/>
              </a:buClr>
              <a:buSzPts val="1600"/>
              <a:buNone/>
              <a:defRPr sz="1600" dirty="0"/>
            </a:lvl8pPr>
            <a:lvl9pPr lvl="8" algn="ctr">
              <a:lnSpc>
                <a:spcPct val="90000"/>
              </a:lnSpc>
              <a:spcBef>
                <a:spcPts val="500"/>
              </a:spcBef>
              <a:spcAft>
                <a:spcPts val="0"/>
              </a:spcAft>
              <a:buClr>
                <a:schemeClr val="dk1"/>
              </a:buClr>
              <a:buSzPts val="1600"/>
              <a:buNone/>
              <a:defRPr sz="1600" dirty="0"/>
            </a:lvl9pPr>
          </a:lstStyle>
          <a:p>
            <a:r>
              <a:rPr lang="en-US" dirty="0"/>
              <a:t>Click to edit Master subtitle style</a:t>
            </a:r>
            <a:endParaRPr dirty="0"/>
          </a:p>
        </p:txBody>
      </p:sp>
      <p:sp>
        <p:nvSpPr>
          <p:cNvPr id="107" name="Google Shape;107;p46"/>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cxnSp>
        <p:nvCxnSpPr>
          <p:cNvPr id="109" name="Google Shape;109;p46"/>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110" name="Google Shape;110;p4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11" name="Google Shape;111;p4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12" name="Google Shape;112;p4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0" name="Google Shape;15;p34"/>
          <p:cNvPicPr>
            <a:picLocks noChangeAspect="1"/>
          </p:cNvPicPr>
          <p:nvPr/>
        </p:nvPicPr>
        <p:blipFill>
          <a:blip r:embed="rId2">
            <a:lum/>
          </a:blip>
          <a:srcRect/>
          <a:stretch>
            <a:fillRect/>
          </a:stretch>
        </p:blipFill>
        <p:spPr bwMode="white">
          <a:xfrm>
            <a:off x="710393" y="688976"/>
            <a:ext cx="2355106" cy="532164"/>
          </a:xfrm>
          <a:prstGeom prst="rect">
            <a:avLst/>
          </a:prstGeom>
          <a:noFill/>
          <a:ln>
            <a:noFill/>
            <a:headEnd type="none"/>
            <a:tailEnd type="none"/>
          </a:ln>
        </p:spPr>
      </p:pic>
      <p:sp>
        <p:nvSpPr>
          <p:cNvPr id="11" name="Rectangle 10"/>
          <p:cNvSpPr>
            <a:spLocks/>
          </p:cNvSpPr>
          <p:nvPr userDrawn="1"/>
        </p:nvSpPr>
        <p:spPr bwMode="white">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cxnSp>
        <p:nvCxnSpPr>
          <p:cNvPr id="13" name="Straight Connector 12"/>
          <p:cNvCxnSpPr/>
          <p:nvPr/>
        </p:nvCxnSpPr>
        <p:spPr bwMode="white">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pic>
        <p:nvPicPr>
          <p:cNvPr id="114" name="Google Shape;114;p47"/>
          <p:cNvPicPr>
            <a:picLocks noChangeAspect="1"/>
          </p:cNvPicPr>
          <p:nvPr/>
        </p:nvPicPr>
        <p:blipFill>
          <a:blip r:embed="rId2">
            <a:lum/>
          </a:blip>
          <a:srcRect t="8633" b="8632"/>
          <a:stretch>
            <a:fillRect/>
          </a:stretch>
        </p:blipFill>
        <p:spPr bwMode="white">
          <a:xfrm>
            <a:off x="0" y="0"/>
            <a:ext cx="12192000" cy="6720840"/>
          </a:xfrm>
          <a:prstGeom prst="rect">
            <a:avLst/>
          </a:prstGeom>
          <a:noFill/>
          <a:ln>
            <a:noFill/>
            <a:headEnd type="none"/>
            <a:tailEnd type="none"/>
          </a:ln>
        </p:spPr>
      </p:pic>
      <p:sp>
        <p:nvSpPr>
          <p:cNvPr id="116" name="Google Shape;116;p47"/>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17" name="Google Shape;117;p47"/>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18" name="Google Shape;118;p47"/>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4">
    <p:spTree>
      <p:nvGrpSpPr>
        <p:cNvPr id="1" name=""/>
        <p:cNvGrpSpPr/>
        <p:nvPr/>
      </p:nvGrpSpPr>
      <p:grpSpPr>
        <a:xfrm>
          <a:off x="0" y="0"/>
          <a:ext cx="0" cy="0"/>
          <a:chOff x="0" y="0"/>
          <a:chExt cx="0" cy="0"/>
        </a:xfrm>
      </p:grpSpPr>
      <p:pic>
        <p:nvPicPr>
          <p:cNvPr id="120" name="Google Shape;120;p48"/>
          <p:cNvPicPr>
            <a:picLocks noChangeAspect="1"/>
          </p:cNvPicPr>
          <p:nvPr/>
        </p:nvPicPr>
        <p:blipFill>
          <a:blip r:embed="rId2">
            <a:lum/>
          </a:blip>
          <a:srcRect t="2601" b="2600"/>
          <a:stretch>
            <a:fillRect/>
          </a:stretch>
        </p:blipFill>
        <p:spPr bwMode="white">
          <a:xfrm>
            <a:off x="0" y="0"/>
            <a:ext cx="12192000" cy="6720840"/>
          </a:xfrm>
          <a:prstGeom prst="rect">
            <a:avLst/>
          </a:prstGeom>
          <a:noFill/>
          <a:ln>
            <a:noFill/>
            <a:headEnd type="none"/>
            <a:tailEnd type="none"/>
          </a:ln>
        </p:spPr>
      </p:pic>
      <p:sp>
        <p:nvSpPr>
          <p:cNvPr id="121" name="Google Shape;121;p48"/>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23" name="Google Shape;123;p48"/>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24" name="Google Shape;124;p48"/>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25" name="Google Shape;125;p48"/>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5">
    <p:spTree>
      <p:nvGrpSpPr>
        <p:cNvPr id="1" name=""/>
        <p:cNvGrpSpPr/>
        <p:nvPr/>
      </p:nvGrpSpPr>
      <p:grpSpPr>
        <a:xfrm>
          <a:off x="0" y="0"/>
          <a:ext cx="0" cy="0"/>
          <a:chOff x="0" y="0"/>
          <a:chExt cx="0" cy="0"/>
        </a:xfrm>
      </p:grpSpPr>
      <p:pic>
        <p:nvPicPr>
          <p:cNvPr id="127" name="Google Shape;127;p49"/>
          <p:cNvPicPr>
            <a:picLocks noChangeAspect="1"/>
          </p:cNvPicPr>
          <p:nvPr/>
        </p:nvPicPr>
        <p:blipFill>
          <a:blip r:embed="rId2">
            <a:lum/>
          </a:blip>
          <a:srcRect t="8621" b="8621"/>
          <a:stretch>
            <a:fillRect/>
          </a:stretch>
        </p:blipFill>
        <p:spPr bwMode="white">
          <a:xfrm>
            <a:off x="0" y="0"/>
            <a:ext cx="12192000" cy="6720840"/>
          </a:xfrm>
          <a:prstGeom prst="rect">
            <a:avLst/>
          </a:prstGeom>
          <a:noFill/>
          <a:ln>
            <a:noFill/>
            <a:headEnd type="none"/>
            <a:tailEnd type="none"/>
          </a:ln>
        </p:spPr>
      </p:pic>
      <p:sp>
        <p:nvSpPr>
          <p:cNvPr id="128" name="Google Shape;128;p49"/>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0" name="Google Shape;130;p49"/>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1" name="Google Shape;131;p49"/>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2" name="Google Shape;132;p49"/>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6">
    <p:spTree>
      <p:nvGrpSpPr>
        <p:cNvPr id="1" name=""/>
        <p:cNvGrpSpPr/>
        <p:nvPr/>
      </p:nvGrpSpPr>
      <p:grpSpPr>
        <a:xfrm>
          <a:off x="0" y="0"/>
          <a:ext cx="0" cy="0"/>
          <a:chOff x="0" y="0"/>
          <a:chExt cx="0" cy="0"/>
        </a:xfrm>
      </p:grpSpPr>
      <p:pic>
        <p:nvPicPr>
          <p:cNvPr id="134" name="Google Shape;134;p50" descr="A picture containing computer, indoor, computer, person&#10;&#10;Description automatically generated"/>
          <p:cNvPicPr>
            <a:picLocks noChangeAspect="1"/>
          </p:cNvPicPr>
          <p:nvPr/>
        </p:nvPicPr>
        <p:blipFill>
          <a:blip r:embed="rId2">
            <a:lum/>
          </a:blip>
          <a:srcRect t="8721" b="8720"/>
          <a:stretch>
            <a:fillRect/>
          </a:stretch>
        </p:blipFill>
        <p:spPr bwMode="white">
          <a:xfrm>
            <a:off x="0" y="0"/>
            <a:ext cx="12192000" cy="6720840"/>
          </a:xfrm>
          <a:prstGeom prst="rect">
            <a:avLst/>
          </a:prstGeom>
          <a:noFill/>
          <a:ln>
            <a:noFill/>
            <a:headEnd type="none"/>
            <a:tailEnd type="none"/>
          </a:ln>
        </p:spPr>
      </p:pic>
      <p:sp>
        <p:nvSpPr>
          <p:cNvPr id="135" name="Google Shape;135;p50"/>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7" name="Google Shape;137;p50"/>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8" name="Google Shape;138;p50"/>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9" name="Google Shape;139;p50"/>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lide 7">
    <p:spTree>
      <p:nvGrpSpPr>
        <p:cNvPr id="1" name=""/>
        <p:cNvGrpSpPr/>
        <p:nvPr/>
      </p:nvGrpSpPr>
      <p:grpSpPr>
        <a:xfrm>
          <a:off x="0" y="0"/>
          <a:ext cx="0" cy="0"/>
          <a:chOff x="0" y="0"/>
          <a:chExt cx="0" cy="0"/>
        </a:xfrm>
      </p:grpSpPr>
      <p:pic>
        <p:nvPicPr>
          <p:cNvPr id="141" name="Google Shape;141;p51"/>
          <p:cNvPicPr>
            <a:picLocks noChangeAspect="1"/>
          </p:cNvPicPr>
          <p:nvPr/>
        </p:nvPicPr>
        <p:blipFill>
          <a:blip r:embed="rId2">
            <a:lum/>
          </a:blip>
          <a:srcRect t="8620" b="8620"/>
          <a:stretch>
            <a:fillRect/>
          </a:stretch>
        </p:blipFill>
        <p:spPr bwMode="white">
          <a:xfrm>
            <a:off x="0" y="0"/>
            <a:ext cx="12192000" cy="6721475"/>
          </a:xfrm>
          <a:prstGeom prst="rect">
            <a:avLst/>
          </a:prstGeom>
          <a:noFill/>
          <a:ln>
            <a:noFill/>
            <a:headEnd type="none"/>
            <a:tailEnd type="none"/>
          </a:ln>
        </p:spPr>
      </p:pic>
      <p:sp>
        <p:nvSpPr>
          <p:cNvPr id="143" name="Google Shape;143;p51"/>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44" name="Google Shape;144;p51"/>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45" name="Google Shape;145;p51"/>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2">
    <p:spTree>
      <p:nvGrpSpPr>
        <p:cNvPr id="1" name=""/>
        <p:cNvGrpSpPr/>
        <p:nvPr/>
      </p:nvGrpSpPr>
      <p:grpSpPr>
        <a:xfrm>
          <a:off x="0" y="0"/>
          <a:ext cx="0" cy="0"/>
          <a:chOff x="0" y="0"/>
          <a:chExt cx="0" cy="0"/>
        </a:xfrm>
      </p:grpSpPr>
      <p:pic>
        <p:nvPicPr>
          <p:cNvPr id="147" name="Google Shape;147;p52"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48" name="Google Shape;148;p52"/>
          <p:cNvSpPr>
            <a:spLocks/>
          </p:cNvSpPr>
          <p:nvPr/>
        </p:nvSpPr>
        <p:spPr bwMode="white">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49" name="Google Shape;149;p52"/>
          <p:cNvSpPr>
            <a:spLocks noGrp="1"/>
          </p:cNvSpPr>
          <p:nvPr>
            <p:ph type="title"/>
          </p:nvPr>
        </p:nvSpPr>
        <p:spPr bwMode="white">
          <a:xfrm>
            <a:off x="1142999" y="1093854"/>
            <a:ext cx="99360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50" name="Google Shape;150;p5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51" name="Google Shape;151;p5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52" name="Google Shape;152;p5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3">
            <a:lum/>
          </a:blip>
          <a:srcRect/>
          <a:stretch>
            <a:fillRect/>
          </a:stretch>
        </p:blipFill>
        <p:spPr bwMode="white">
          <a:xfrm>
            <a:off x="584565" y="6240100"/>
            <a:ext cx="1345963" cy="304136"/>
          </a:xfrm>
          <a:prstGeom prst="rect">
            <a:avLst/>
          </a:prstGeom>
          <a:noFill/>
          <a:ln>
            <a:noFill/>
            <a:headEnd type="none"/>
            <a:tailEnd type="none"/>
          </a:ln>
        </p:spPr>
      </p:pic>
      <p:pic>
        <p:nvPicPr>
          <p:cNvPr id="10"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3" name="Google Shape;60;p40"/>
          <p:cNvPicPr>
            <a:picLocks noChangeAspect="1"/>
          </p:cNvPicPr>
          <p:nvPr/>
        </p:nvPicPr>
        <p:blipFill>
          <a:blip r:embed="rId3">
            <a:lum/>
          </a:blip>
          <a:srcRect/>
          <a:stretch>
            <a:fillRect/>
          </a:stretch>
        </p:blipFill>
        <p:spPr bwMode="white">
          <a:xfrm>
            <a:off x="692387" y="6240100"/>
            <a:ext cx="1345963" cy="304136"/>
          </a:xfrm>
          <a:prstGeom prst="rect">
            <a:avLst/>
          </a:prstGeom>
          <a:noFill/>
          <a:ln>
            <a:noFill/>
            <a:headEnd type="none"/>
            <a:tailEnd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155" name="Google Shape;155;p53"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56" name="Google Shape;156;p53"/>
          <p:cNvSpPr>
            <a:spLocks/>
          </p:cNvSpPr>
          <p:nvPr/>
        </p:nvSpPr>
        <p:spPr bwMode="white">
          <a:xfrm>
            <a:off x="685800" y="239911"/>
            <a:ext cx="10820400" cy="627519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57" name="Google Shape;157;p53"/>
          <p:cNvSpPr>
            <a:spLocks noGrp="1"/>
          </p:cNvSpPr>
          <p:nvPr>
            <p:ph type="body" idx="1"/>
          </p:nvPr>
        </p:nvSpPr>
        <p:spPr bwMode="white">
          <a:xfrm>
            <a:off x="1350064" y="2566222"/>
            <a:ext cx="8364536" cy="2266672"/>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lt1"/>
              </a:buClr>
              <a:buSzPts val="3200"/>
              <a:buNone/>
              <a:defRPr sz="3200" b="0" i="0" dirty="0">
                <a:solidFill>
                  <a:schemeClr val="lt1"/>
                </a:solidFill>
                <a:latin typeface="Open Sans"/>
                <a:ea typeface="Open Sans"/>
                <a:cs typeface="Open Sans"/>
              </a:defRPr>
            </a:lvl1pPr>
            <a:lvl2pPr marL="914400" lvl="1" indent="-228600" algn="l">
              <a:lnSpc>
                <a:spcPct val="130000"/>
              </a:lnSpc>
              <a:spcBef>
                <a:spcPts val="600"/>
              </a:spcBef>
              <a:spcAft>
                <a:spcPts val="0"/>
              </a:spcAft>
              <a:buClr>
                <a:schemeClr val="lt1"/>
              </a:buClr>
              <a:buSzPts val="1000"/>
              <a:buNone/>
              <a:defRPr sz="1000" dirty="0">
                <a:solidFill>
                  <a:schemeClr val="lt1"/>
                </a:solidFill>
              </a:defRPr>
            </a:lvl2pPr>
            <a:lvl3pPr marL="1371600" lvl="2" indent="-292100" algn="l">
              <a:lnSpc>
                <a:spcPct val="130000"/>
              </a:lnSpc>
              <a:spcBef>
                <a:spcPts val="600"/>
              </a:spcBef>
              <a:spcAft>
                <a:spcPts val="0"/>
              </a:spcAft>
              <a:buClr>
                <a:schemeClr val="lt1"/>
              </a:buClr>
              <a:buSzPts val="1000"/>
              <a:buChar char="−"/>
              <a:defRPr sz="1000" dirty="0">
                <a:solidFill>
                  <a:schemeClr val="lt1"/>
                </a:solidFill>
              </a:defRPr>
            </a:lvl3pPr>
            <a:lvl4pPr marL="1828800" lvl="3" indent="-292100" algn="l">
              <a:lnSpc>
                <a:spcPct val="130000"/>
              </a:lnSpc>
              <a:spcBef>
                <a:spcPts val="600"/>
              </a:spcBef>
              <a:spcAft>
                <a:spcPts val="0"/>
              </a:spcAft>
              <a:buClr>
                <a:schemeClr val="lt1"/>
              </a:buClr>
              <a:buSzPts val="1000"/>
              <a:buChar char="−"/>
              <a:defRPr sz="1000" dirty="0">
                <a:solidFill>
                  <a:schemeClr val="lt1"/>
                </a:solidFill>
              </a:defRPr>
            </a:lvl4pPr>
            <a:lvl5pPr marL="2286000" lvl="4" indent="-292100" algn="l">
              <a:lnSpc>
                <a:spcPct val="130000"/>
              </a:lnSpc>
              <a:spcBef>
                <a:spcPts val="600"/>
              </a:spcBef>
              <a:spcAft>
                <a:spcPts val="0"/>
              </a:spcAft>
              <a:buClr>
                <a:schemeClr val="lt1"/>
              </a:buClr>
              <a:buSzPts val="1000"/>
              <a:buChar char="−"/>
              <a:defRPr sz="1000" dirty="0">
                <a:solidFill>
                  <a:schemeClr val="lt1"/>
                </a:solidFill>
              </a:defRPr>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158" name="Google Shape;158;p53"/>
          <p:cNvSpPr>
            <a:spLocks noGrp="1"/>
          </p:cNvSpPr>
          <p:nvPr>
            <p:ph type="body" idx="2"/>
          </p:nvPr>
        </p:nvSpPr>
        <p:spPr bwMode="white">
          <a:xfrm>
            <a:off x="1350064" y="5054675"/>
            <a:ext cx="8364536" cy="45630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1600"/>
              <a:buNone/>
              <a:defRPr sz="1600" b="0" i="0" dirty="0">
                <a:solidFill>
                  <a:schemeClr val="lt1"/>
                </a:solidFill>
                <a:latin typeface="Open Sans"/>
                <a:ea typeface="Open Sans"/>
                <a:cs typeface="Open Sans"/>
                <a:sym typeface="Lato"/>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r>
              <a:rPr lang="en-US" dirty="0"/>
              <a:t>Click to edit Master text styles</a:t>
            </a:r>
          </a:p>
        </p:txBody>
      </p:sp>
      <p:sp>
        <p:nvSpPr>
          <p:cNvPr id="159" name="Google Shape;159;p53"/>
          <p:cNvSpPr>
            <a:spLocks noGrp="1"/>
          </p:cNvSpPr>
          <p:nvPr>
            <p:ph type="title"/>
          </p:nvPr>
        </p:nvSpPr>
        <p:spPr bwMode="white">
          <a:xfrm>
            <a:off x="1350064" y="685800"/>
            <a:ext cx="8364536" cy="1467468"/>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60" name="Google Shape;160;p53"/>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61" name="Google Shape;161;p53"/>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2" name="Google Shape;162;p5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bwMode="white">
          <a:xfrm>
            <a:off x="9937869" y="5868064"/>
            <a:ext cx="1345963" cy="304136"/>
          </a:xfrm>
          <a:prstGeom prst="rect">
            <a:avLst/>
          </a:prstGeom>
          <a:noFill/>
          <a:ln>
            <a:noFill/>
            <a:headEnd type="none"/>
            <a:tailEnd type="none"/>
          </a:ln>
        </p:spPr>
      </p:pic>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pic>
        <p:nvPicPr>
          <p:cNvPr id="29" name="Google Shape;29;p36"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30" name="Google Shape;30;p36"/>
          <p:cNvSpPr>
            <a:spLocks/>
          </p:cNvSpPr>
          <p:nvPr/>
        </p:nvSpPr>
        <p:spPr bwMode="white">
          <a:xfrm>
            <a:off x="0" y="0"/>
            <a:ext cx="11506200" cy="6515100"/>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u="none" dirty="0">
              <a:solidFill>
                <a:schemeClr val="lt1"/>
              </a:solidFill>
              <a:latin typeface="Open Sans"/>
              <a:ea typeface="Open Sans"/>
              <a:cs typeface="Open Sans"/>
              <a:sym typeface="Lato Light"/>
            </a:endParaRPr>
          </a:p>
        </p:txBody>
      </p:sp>
      <p:sp>
        <p:nvSpPr>
          <p:cNvPr id="32" name="Google Shape;32;p36"/>
          <p:cNvSpPr>
            <a:spLocks noGrp="1"/>
          </p:cNvSpPr>
          <p:nvPr>
            <p:ph type="dt" idx="10"/>
          </p:nvPr>
        </p:nvSpPr>
        <p:spPr bwMode="white">
          <a:xfrm>
            <a:off x="9715501" y="654423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09B1430E-757A-4B2B-BF50-203CC43C942F}" type="datetime1">
              <a:rPr lang="en-US" dirty="0"/>
              <a:t>7/3/2025</a:t>
            </a:fld>
            <a:endParaRPr lang="en-US" dirty="0"/>
          </a:p>
        </p:txBody>
      </p:sp>
      <p:sp>
        <p:nvSpPr>
          <p:cNvPr id="33" name="Google Shape;33;p36"/>
          <p:cNvSpPr>
            <a:spLocks noGrp="1"/>
          </p:cNvSpPr>
          <p:nvPr>
            <p:ph type="ftr" idx="11"/>
          </p:nvPr>
        </p:nvSpPr>
        <p:spPr bwMode="white">
          <a:xfrm>
            <a:off x="664265" y="6544236"/>
            <a:ext cx="2895364"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pic>
        <p:nvPicPr>
          <p:cNvPr id="8" name="Google Shape;15;p34"/>
          <p:cNvPicPr>
            <a:picLocks noChangeAspect="1"/>
          </p:cNvPicPr>
          <p:nvPr/>
        </p:nvPicPr>
        <p:blipFill>
          <a:blip r:embed="rId3">
            <a:lum/>
          </a:blip>
          <a:srcRect/>
          <a:stretch>
            <a:fillRect/>
          </a:stretch>
        </p:blipFill>
        <p:spPr bwMode="white">
          <a:xfrm>
            <a:off x="10058496" y="5922578"/>
            <a:ext cx="1104709" cy="249622"/>
          </a:xfrm>
          <a:prstGeom prst="rect">
            <a:avLst/>
          </a:prstGeom>
          <a:noFill/>
          <a:ln>
            <a:noFill/>
            <a:headEnd type="none"/>
            <a:tailEnd type="none"/>
          </a:ln>
        </p:spPr>
      </p:pic>
      <p:sp>
        <p:nvSpPr>
          <p:cNvPr id="34" name="Google Shape;34;p3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0" name="Rectangle 9"/>
          <p:cNvSpPr>
            <a:spLocks/>
          </p:cNvSpPr>
          <p:nvPr userDrawn="1"/>
        </p:nvSpPr>
        <p:spPr bwMode="white">
          <a:xfrm>
            <a:off x="0" y="0"/>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pic>
        <p:nvPicPr>
          <p:cNvPr id="12" name="Google Shape;15;p34"/>
          <p:cNvPicPr>
            <a:picLocks noChangeAspect="1"/>
          </p:cNvPicPr>
          <p:nvPr/>
        </p:nvPicPr>
        <p:blipFill>
          <a:blip r:embed="rId3">
            <a:lum/>
          </a:blip>
          <a:srcRect/>
          <a:stretch>
            <a:fillRect/>
          </a:stretch>
        </p:blipFill>
        <p:spPr bwMode="white">
          <a:xfrm>
            <a:off x="9924130" y="5892216"/>
            <a:ext cx="1373440" cy="310345"/>
          </a:xfrm>
          <a:prstGeom prst="rect">
            <a:avLst/>
          </a:prstGeom>
          <a:noFill/>
          <a:ln>
            <a:noFill/>
            <a:headEnd type="none"/>
            <a:tailEnd type="none"/>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65" name="Google Shape;165;p5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66" name="Google Shape;166;p5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7" name="Google Shape;167;p5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pic>
        <p:nvPicPr>
          <p:cNvPr id="169" name="Google Shape;169;p55"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0" name="Google Shape;170;p5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71" name="Google Shape;171;p5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2" name="Google Shape;172;p5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6" name="Picture Placeholder 7" descr="A picture containing blur&#10;&#10;Description automatically generated"/>
          <p:cNvPicPr>
            <a:picLocks noChangeAspect="1"/>
          </p:cNvPicPr>
          <p:nvPr/>
        </p:nvPicPr>
        <p:blipFill>
          <a:blip r:embed="rId3">
            <a:lum/>
          </a:blip>
          <a:srcRect t="8534" b="8731"/>
          <a:stretch>
            <a:fillRect/>
          </a:stretch>
        </p:blipFill>
        <p:spPr bwMode="white">
          <a:xfrm>
            <a:off x="0" y="0"/>
            <a:ext cx="12192000" cy="6736882"/>
          </a:xfrm>
          <a:prstGeom prst="rect">
            <a:avLst/>
          </a:prstGeom>
          <a:ln>
            <a:headEnd type="none"/>
            <a:tailEnd type="none"/>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rand Bumper">
    <p:spTree>
      <p:nvGrpSpPr>
        <p:cNvPr id="1" name=""/>
        <p:cNvGrpSpPr/>
        <p:nvPr/>
      </p:nvGrpSpPr>
      <p:grpSpPr>
        <a:xfrm>
          <a:off x="0" y="0"/>
          <a:ext cx="0" cy="0"/>
          <a:chOff x="0" y="0"/>
          <a:chExt cx="0" cy="0"/>
        </a:xfrm>
      </p:grpSpPr>
      <p:pic>
        <p:nvPicPr>
          <p:cNvPr id="174" name="Google Shape;174;p56"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5" name="Google Shape;175;p56"/>
          <p:cNvSpPr>
            <a:spLocks/>
          </p:cNvSpPr>
          <p:nvPr/>
        </p:nvSpPr>
        <p:spPr bwMode="white">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76" name="Google Shape;176;p5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77" name="Google Shape;177;p5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8" name="Google Shape;178;p5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8" name="Google Shape;15;p34"/>
          <p:cNvPicPr>
            <a:picLocks noChangeAspect="1"/>
          </p:cNvPicPr>
          <p:nvPr/>
        </p:nvPicPr>
        <p:blipFill>
          <a:blip r:embed="rId3">
            <a:lum/>
          </a:blip>
          <a:srcRect/>
          <a:stretch>
            <a:fillRect/>
          </a:stretch>
        </p:blipFill>
        <p:spPr bwMode="white">
          <a:xfrm>
            <a:off x="4575405" y="3024844"/>
            <a:ext cx="3041189" cy="687193"/>
          </a:xfrm>
          <a:prstGeom prst="rect">
            <a:avLst/>
          </a:prstGeom>
          <a:noFill/>
          <a:ln>
            <a:noFill/>
            <a:headEnd type="none"/>
            <a:tailEnd type="none"/>
          </a:ln>
        </p:spPr>
      </p:pic>
      <p:pic>
        <p:nvPicPr>
          <p:cNvPr id="9"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0" name="Rectangle 9"/>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2" name="Google Shape;22;p35"/>
          <p:cNvPicPr>
            <a:picLocks noChangeAspect="1"/>
          </p:cNvPicPr>
          <p:nvPr/>
        </p:nvPicPr>
        <p:blipFill>
          <a:blip r:embed="rId3">
            <a:lum/>
          </a:blip>
          <a:srcRect/>
          <a:stretch>
            <a:fillRect/>
          </a:stretch>
        </p:blipFill>
        <p:spPr bwMode="white">
          <a:xfrm>
            <a:off x="4345566" y="2966925"/>
            <a:ext cx="3553834" cy="803030"/>
          </a:xfrm>
          <a:prstGeom prst="rect">
            <a:avLst/>
          </a:prstGeom>
          <a:noFill/>
          <a:ln>
            <a:noFill/>
            <a:headEnd type="none"/>
            <a:tailEnd type="none"/>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nd of Layouts">
    <p:spTree>
      <p:nvGrpSpPr>
        <p:cNvPr id="1" name=""/>
        <p:cNvGrpSpPr/>
        <p:nvPr/>
      </p:nvGrpSpPr>
      <p:grpSpPr>
        <a:xfrm>
          <a:off x="0" y="0"/>
          <a:ext cx="0" cy="0"/>
          <a:chOff x="0" y="0"/>
          <a:chExt cx="0" cy="0"/>
        </a:xfrm>
      </p:grpSpPr>
      <p:sp>
        <p:nvSpPr>
          <p:cNvPr id="181" name="Google Shape;181;p57"/>
          <p:cNvSpPr>
            <a:spLocks/>
          </p:cNvSpPr>
          <p:nvPr/>
        </p:nvSpPr>
        <p:spPr bwMode="white">
          <a:xfrm>
            <a:off x="0" y="0"/>
            <a:ext cx="12192000" cy="6858000"/>
          </a:xfrm>
          <a:prstGeom prst="rect">
            <a:avLst/>
          </a:prstGeom>
          <a:solidFill>
            <a:schemeClr val="dk2"/>
          </a:solidFill>
          <a:ln>
            <a:noFill/>
            <a:headEnd type="none"/>
            <a:tailEnd type="none"/>
          </a:ln>
        </p:spPr>
        <p:txBody>
          <a:bodyPr wrap="square" lIns="91425" tIns="45700" rIns="91425" bIns="45700" anchor="ctr">
            <a:noAutofit/>
          </a:bodyPr>
          <a:lstStyle/>
          <a:p>
            <a:pPr marL="0" indent="0" algn="ctr" rtl="0">
              <a:lnSpc>
                <a:spcPct val="90000"/>
              </a:lnSpc>
              <a:spcBef>
                <a:spcPts val="0"/>
              </a:spcBef>
              <a:spcAft>
                <a:spcPts val="0"/>
              </a:spcAft>
              <a:buNone/>
            </a:pPr>
            <a:r>
              <a:rPr lang="en-US" sz="8800" b="0" i="0" dirty="0">
                <a:solidFill>
                  <a:schemeClr val="lt1"/>
                </a:solidFill>
                <a:latin typeface="Open Sans"/>
                <a:ea typeface="Open Sans"/>
                <a:cs typeface="Open Sans"/>
                <a:sym typeface="Lato Black"/>
              </a:rPr>
              <a:t>DO NOT USE </a:t>
            </a:r>
            <a:br>
              <a:rPr lang="en-US" sz="8800" b="0" i="0" dirty="0">
                <a:solidFill>
                  <a:schemeClr val="lt1"/>
                </a:solidFill>
                <a:latin typeface="Open Sans"/>
                <a:ea typeface="Open Sans"/>
                <a:cs typeface="Open Sans"/>
                <a:sym typeface="Lato Black"/>
              </a:rPr>
            </a:br>
            <a:r>
              <a:rPr lang="en-US" sz="8800" b="0" i="0" dirty="0">
                <a:solidFill>
                  <a:schemeClr val="lt1"/>
                </a:solidFill>
                <a:latin typeface="Open Sans"/>
                <a:ea typeface="Open Sans"/>
                <a:cs typeface="Open Sans"/>
                <a:sym typeface="Lato Black"/>
              </a:rPr>
              <a:t>ANY LAYOUTS </a:t>
            </a:r>
            <a:br>
              <a:rPr lang="en-US" sz="8800" b="0" i="0" dirty="0">
                <a:solidFill>
                  <a:schemeClr val="lt1"/>
                </a:solidFill>
                <a:latin typeface="Open Sans"/>
                <a:ea typeface="Open Sans"/>
                <a:cs typeface="Open Sans"/>
                <a:sym typeface="Lato Black"/>
              </a:rPr>
            </a:br>
            <a:r>
              <a:rPr lang="en-US" sz="8800" b="0" i="0" dirty="0">
                <a:solidFill>
                  <a:schemeClr val="lt1"/>
                </a:solidFill>
                <a:latin typeface="Open Sans"/>
                <a:ea typeface="Open Sans"/>
                <a:cs typeface="Open Sans"/>
                <a:sym typeface="Lato Black"/>
              </a:rPr>
              <a:t>PAST THIS POINT</a:t>
            </a:r>
            <a:endParaRPr dirty="0"/>
          </a:p>
        </p:txBody>
      </p:sp>
      <p:sp>
        <p:nvSpPr>
          <p:cNvPr id="182" name="Google Shape;182;p5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E7766049-311B-47B8-98B1-7BA1943001E1}" type="datetime1">
              <a:rPr lang="en-US" dirty="0"/>
              <a:t>7/3/2025</a:t>
            </a:fld>
            <a:endParaRPr lang="en-US" dirty="0"/>
          </a:p>
        </p:txBody>
      </p:sp>
      <p:sp>
        <p:nvSpPr>
          <p:cNvPr id="183" name="Google Shape;183;p57"/>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84" name="Google Shape;184;p5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6" name="Rectangle 5"/>
          <p:cNvSpPr>
            <a:spLocks/>
          </p:cNvSpPr>
          <p:nvPr userDrawn="1"/>
        </p:nvSpPr>
        <p:spPr bwMode="white">
          <a:xfrm>
            <a:off x="0" y="0"/>
            <a:ext cx="12192000" cy="6858000"/>
          </a:xfrm>
          <a:prstGeom prst="rect">
            <a:avLst/>
          </a:prstGeom>
          <a:solidFill>
            <a:schemeClr val="l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lnSpc>
                <a:spcPct val="90000"/>
              </a:lnSpc>
            </a:pPr>
            <a:r>
              <a:rPr lang="en-US" sz="8800" cap="all" dirty="0">
                <a:latin typeface="+mj-lt"/>
              </a:rPr>
              <a:t>Do not use </a:t>
            </a:r>
            <a:br>
              <a:rPr lang="en-US" sz="8800" cap="all" dirty="0">
                <a:latin typeface="+mj-lt"/>
              </a:rPr>
            </a:br>
            <a:r>
              <a:rPr lang="en-US" sz="8800" cap="all" dirty="0">
                <a:latin typeface="+mj-lt"/>
              </a:rPr>
              <a:t>any layouts </a:t>
            </a:r>
            <a:br>
              <a:rPr lang="en-US" sz="8800" cap="all" dirty="0">
                <a:latin typeface="+mj-lt"/>
              </a:rPr>
            </a:br>
            <a:r>
              <a:rPr lang="en-US" sz="8800" cap="all" dirty="0">
                <a:latin typeface="+mj-lt"/>
              </a:rPr>
              <a:t>past this point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2">
    <p:spTree>
      <p:nvGrpSpPr>
        <p:cNvPr id="1" name=""/>
        <p:cNvGrpSpPr/>
        <p:nvPr/>
      </p:nvGrpSpPr>
      <p:grpSpPr>
        <a:xfrm>
          <a:off x="0" y="0"/>
          <a:ext cx="0" cy="0"/>
          <a:chOff x="0" y="0"/>
          <a:chExt cx="0" cy="0"/>
        </a:xfrm>
      </p:grpSpPr>
      <p:pic>
        <p:nvPicPr>
          <p:cNvPr id="11" name="Picture 10"/>
          <p:cNvPicPr>
            <a:picLocks noChangeAspect="1"/>
          </p:cNvPicPr>
          <p:nvPr/>
        </p:nvPicPr>
        <p:blipFill>
          <a:blip r:embed="rId2">
            <a:lum/>
          </a:blip>
          <a:srcRect/>
          <a:stretch>
            <a:fillRect/>
          </a:stretch>
        </p:blipFill>
        <p:spPr bwMode="white">
          <a:xfrm>
            <a:off x="646225" y="640010"/>
            <a:ext cx="2057400" cy="411480"/>
          </a:xfrm>
          <a:prstGeom prst="rect">
            <a:avLst/>
          </a:prstGeom>
          <a:ln>
            <a:headEnd type="none"/>
            <a:tailEnd type="none"/>
          </a:ln>
        </p:spPr>
      </p:pic>
      <p:sp>
        <p:nvSpPr>
          <p:cNvPr id="2" name="Title 1"/>
          <p:cNvSpPr>
            <a:spLocks noGrp="1"/>
          </p:cNvSpPr>
          <p:nvPr>
            <p:ph type="ctrTitle"/>
          </p:nvPr>
        </p:nvSpPr>
        <p:spPr bwMode="white">
          <a:xfrm>
            <a:off x="685800" y="3670668"/>
            <a:ext cx="7213600" cy="1345464"/>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lvl1pPr algn="l">
              <a:lnSpc>
                <a:spcPct val="100000"/>
              </a:lnSpc>
              <a:spcBef>
                <a:spcPts val="0"/>
              </a:spcBef>
              <a:spcAft>
                <a:spcPts val="0"/>
              </a:spcAft>
              <a:defRPr lang="en-US" sz="4000" b="0" i="0" dirty="0">
                <a:solidFill>
                  <a:schemeClr val="tx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685800" y="5257800"/>
            <a:ext cx="7213600" cy="914399"/>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lvl1pPr marL="0" indent="0" algn="l">
              <a:lnSpc>
                <a:spcPct val="100000"/>
              </a:lnSpc>
              <a:spcBef>
                <a:spcPts val="0"/>
              </a:spcBef>
              <a:spcAft>
                <a:spcPts val="0"/>
              </a:spcAft>
              <a:buNone/>
              <a:defRPr lang="en-US" sz="2400" b="0" i="0" dirty="0">
                <a:solidFill>
                  <a:schemeClr val="tx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12" name="Rectangle 11"/>
          <p:cNvSpPr>
            <a:spLocks/>
          </p:cNvSpPr>
          <p:nvPr userDrawn="1"/>
        </p:nvSpPr>
        <p:spPr bwMode="white">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5" name="Text Placeholder 4"/>
          <p:cNvSpPr>
            <a:spLocks noGrp="1"/>
          </p:cNvSpPr>
          <p:nvPr>
            <p:ph type="body" sz="quarter" idx="10"/>
          </p:nvPr>
        </p:nvSpPr>
        <p:spPr bwMode="white">
          <a:xfrm>
            <a:off x="-1" y="1600200"/>
            <a:ext cx="3769896" cy="914399"/>
          </a:xfrm>
          <a:solidFill>
            <a:schemeClr val="dk2">
              <a:lumMod val="20000"/>
              <a:lumOff val="80000"/>
            </a:schemeClr>
          </a:solidFill>
          <a:ln>
            <a:headEnd type="none"/>
            <a:tailEnd type="none"/>
          </a:ln>
        </p:spPr>
        <p:txBody>
          <a:bodyPr wrap="none" lIns="687600" tIns="0" rIns="0" bIns="0" anchor="ctr">
            <a:noAutofit/>
          </a:bodyPr>
          <a:lstStyle>
            <a:lvl1pPr marL="0" indent="0">
              <a:lnSpc>
                <a:spcPct val="100000"/>
              </a:lnSpc>
              <a:spcBef>
                <a:spcPts val="0"/>
              </a:spcBef>
              <a:buNone/>
              <a:defRPr sz="2400" b="0" i="0" dirty="0">
                <a:solidFill>
                  <a:schemeClr val="tx1"/>
                </a:solidFill>
                <a:latin typeface="Open Sans"/>
                <a:ea typeface="Open Sans"/>
                <a:cs typeface="Open Sans"/>
              </a:defRPr>
            </a:lvl1pPr>
          </a:lstStyle>
          <a:p>
            <a:endParaRPr lang="th-TH" dirty="0"/>
          </a:p>
        </p:txBody>
      </p:sp>
      <p:cxnSp>
        <p:nvCxnSpPr>
          <p:cNvPr id="16" name="Straight Connector 15"/>
          <p:cNvCxnSpPr/>
          <p:nvPr/>
        </p:nvCxnSpPr>
        <p:spPr bwMode="white">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1"/>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13" name="Footer Placeholder 12"/>
          <p:cNvSpPr>
            <a:spLocks noGrp="1"/>
          </p:cNvSpPr>
          <p:nvPr>
            <p:ph type="ftr" sz="quarter" idx="12"/>
          </p:nvPr>
        </p:nvSpPr>
        <p:spPr bwMode="white">
          <a:xfrm>
            <a:off x="685800" y="6407711"/>
            <a:ext cx="7239000" cy="136525"/>
          </a:xfrm>
          <a:ln>
            <a:headEnd type="none"/>
            <a:tailEnd type="none"/>
          </a:ln>
        </p:spPr>
        <p:txBody>
          <a:bodyPr wrap="square"/>
          <a:lstStyle/>
          <a:p>
            <a:endParaRPr lang="en-US" dirty="0"/>
          </a:p>
        </p:txBody>
      </p:sp>
      <p:sp>
        <p:nvSpPr>
          <p:cNvPr id="15" name="Slide Number Placeholder 14"/>
          <p:cNvSpPr>
            <a:spLocks noGrp="1"/>
          </p:cNvSpPr>
          <p:nvPr>
            <p:ph type="sldNum" sz="quarter" idx="13"/>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7" name="Google Shape;22;p35"/>
          <p:cNvPicPr>
            <a:picLocks noChangeAspect="1"/>
          </p:cNvPicPr>
          <p:nvPr/>
        </p:nvPicPr>
        <p:blipFill>
          <a:blip r:embed="rId3">
            <a:lum/>
          </a:blip>
          <a:srcRect/>
          <a:stretch>
            <a:fillRect/>
          </a:stretch>
        </p:blipFill>
        <p:spPr bwMode="white">
          <a:xfrm>
            <a:off x="751466" y="676336"/>
            <a:ext cx="2476499" cy="559594"/>
          </a:xfrm>
          <a:prstGeom prst="rect">
            <a:avLst/>
          </a:prstGeom>
          <a:noFill/>
          <a:ln>
            <a:noFill/>
            <a:headEnd type="none"/>
            <a:tailEnd type="none"/>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pic>
        <p:nvPicPr>
          <p:cNvPr id="12"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0" name="Rectangle 9"/>
          <p:cNvSpPr>
            <a:spLocks/>
          </p:cNvSpPr>
          <p:nvPr userDrawn="1"/>
        </p:nvSpPr>
        <p:spPr bwMode="white">
          <a:xfrm>
            <a:off x="4292600" y="-3"/>
            <a:ext cx="7899399" cy="6736882"/>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bwMode="white">
          <a:ln>
            <a:headEnd type="none"/>
            <a:tailEnd type="none"/>
          </a:ln>
        </p:spPr>
        <p:txBody>
          <a:bodyPr wrap="square"/>
          <a:lstStyle>
            <a:lvl1pPr>
              <a:defRPr dirty="0">
                <a:solidFill>
                  <a:schemeClr val="tx1">
                    <a:lumMod val="60000"/>
                    <a:lumOff val="40000"/>
                  </a:schemeClr>
                </a:solidFill>
              </a:defRPr>
            </a:lvl1pPr>
          </a:lstStyle>
          <a:p>
            <a:fld id="{09B1430E-757A-4B2B-BF50-203CC43C942F}" type="datetime1">
              <a:rPr lang="en-US" dirty="0"/>
              <a:t>7/3/2025</a:t>
            </a:fld>
            <a:endParaRPr lang="en-US" dirty="0"/>
          </a:p>
        </p:txBody>
      </p:sp>
      <p:sp>
        <p:nvSpPr>
          <p:cNvPr id="4" name="Footer Placeholder 3"/>
          <p:cNvSpPr>
            <a:spLocks noGrp="1"/>
          </p:cNvSpPr>
          <p:nvPr>
            <p:ph type="ftr" sz="quarter" idx="11"/>
          </p:nvPr>
        </p:nvSpPr>
        <p:spPr bwMode="white">
          <a:xfrm>
            <a:off x="664265" y="6407711"/>
            <a:ext cx="2895364"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5" name="Slide Number Placeholder 4"/>
          <p:cNvSpPr>
            <a:spLocks noGrp="1"/>
          </p:cNvSpPr>
          <p:nvPr>
            <p:ph type="sldNum" sz="quarter" idx="12"/>
          </p:nvPr>
        </p:nvSpPr>
        <p:spPr bwMode="white">
          <a:ln>
            <a:headEnd type="none"/>
            <a:tailEnd type="none"/>
          </a:ln>
        </p:spPr>
        <p:txBody>
          <a:bodyPr wrap="square"/>
          <a:lstStyle>
            <a:lvl1pPr>
              <a:defRPr dirty="0">
                <a:solidFill>
                  <a:schemeClr val="tx1"/>
                </a:solidFill>
              </a:defRPr>
            </a:lvl1pPr>
          </a:lstStyle>
          <a:p>
            <a:fld id="{4737D6AF-2FA5-476A-AF60-7A8CDF2E2DFB}" type="slidenum">
              <a:rPr lang="en-US" dirty="0"/>
              <a:t>‹#›</a:t>
            </a:fld>
            <a:endParaRPr lang="en-US" dirty="0"/>
          </a:p>
        </p:txBody>
      </p:sp>
      <p:sp>
        <p:nvSpPr>
          <p:cNvPr id="14" name="Rectangle 13"/>
          <p:cNvSpPr>
            <a:spLocks/>
          </p:cNvSpPr>
          <p:nvPr userDrawn="1"/>
        </p:nvSpPr>
        <p:spPr bwMode="white">
          <a:xfrm>
            <a:off x="0" y="0"/>
            <a:ext cx="3559629" cy="617220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a typeface="Open Sans"/>
              <a:cs typeface="Open Sans"/>
            </a:endParaRPr>
          </a:p>
        </p:txBody>
      </p:sp>
      <p:sp>
        <p:nvSpPr>
          <p:cNvPr id="2" name="Title 1"/>
          <p:cNvSpPr>
            <a:spLocks noGrp="1"/>
          </p:cNvSpPr>
          <p:nvPr>
            <p:ph type="title"/>
          </p:nvPr>
        </p:nvSpPr>
        <p:spPr bwMode="white">
          <a:xfrm>
            <a:off x="664265" y="1828800"/>
            <a:ext cx="2758204" cy="2514600"/>
          </a:xfrm>
          <a:ln>
            <a:headEnd type="none"/>
            <a:tailEnd type="none"/>
          </a:ln>
        </p:spPr>
        <p:txBody>
          <a:bodyPr wrap="square" anchor="ctr"/>
          <a:lstStyle>
            <a:lvl1pPr>
              <a:lnSpc>
                <a:spcPct val="100000"/>
              </a:lnSpc>
              <a:defRPr sz="4000" b="0" i="0" dirty="0">
                <a:solidFill>
                  <a:schemeClr val="bg1"/>
                </a:solidFill>
                <a:latin typeface="Open Sans"/>
                <a:ea typeface="Open Sans"/>
                <a:cs typeface="Open Sans"/>
              </a:defRPr>
            </a:lvl1pPr>
          </a:lstStyle>
          <a:p>
            <a:r>
              <a:rPr lang="en-US" dirty="0"/>
              <a:t>Click to edit Master title style</a:t>
            </a:r>
          </a:p>
        </p:txBody>
      </p:sp>
      <p:sp>
        <p:nvSpPr>
          <p:cNvPr id="16" name="Content Placeholder 6"/>
          <p:cNvSpPr>
            <a:spLocks noGrp="1"/>
          </p:cNvSpPr>
          <p:nvPr>
            <p:ph sz="quarter" idx="14"/>
          </p:nvPr>
        </p:nvSpPr>
        <p:spPr bwMode="white">
          <a:xfrm>
            <a:off x="4978400" y="685800"/>
            <a:ext cx="6527800" cy="5486400"/>
          </a:xfrm>
          <a:ln>
            <a:headEnd type="none"/>
            <a:tailEnd type="none"/>
          </a:ln>
        </p:spPr>
        <p:txBody>
          <a:bodyPr wrap="square" anchor="ctr"/>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oogle Shape;60;p40"/>
          <p:cNvPicPr>
            <a:picLocks noChangeAspect="1"/>
          </p:cNvPicPr>
          <p:nvPr/>
        </p:nvPicPr>
        <p:blipFill>
          <a:blip r:embed="rId3">
            <a:lum/>
          </a:blip>
          <a:srcRect/>
          <a:stretch>
            <a:fillRect/>
          </a:stretch>
        </p:blipFill>
        <p:spPr bwMode="white">
          <a:xfrm>
            <a:off x="685800" y="4351035"/>
            <a:ext cx="1704219" cy="385088"/>
          </a:xfrm>
          <a:prstGeom prst="rect">
            <a:avLst/>
          </a:prstGeom>
          <a:noFill/>
          <a:ln>
            <a:noFill/>
            <a:headEnd type="none"/>
            <a:tailEnd type="none"/>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white">
          <a:xfrm>
            <a:off x="3384550" y="0"/>
            <a:ext cx="8807450" cy="6720839"/>
          </a:xfrm>
          <a:solidFill>
            <a:schemeClr val="dk2"/>
          </a:solidFill>
          <a:ln>
            <a:headEnd type="none"/>
            <a:tailEnd type="none"/>
          </a:ln>
        </p:spPr>
        <p:txBody>
          <a:bodyPr wrap="square"/>
          <a:lstStyle>
            <a:lvl1pPr marL="0" indent="0">
              <a:buNone/>
              <a:defRPr sz="1600" b="0" i="0" dirty="0">
                <a:latin typeface="Open Sans"/>
                <a:ea typeface="Open Sans"/>
                <a:cs typeface="Open Sans"/>
              </a:defRPr>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US" dirty="0"/>
              <a:t>Click icon to add picture</a:t>
            </a:r>
          </a:p>
        </p:txBody>
      </p:sp>
      <p:sp>
        <p:nvSpPr>
          <p:cNvPr id="4" name="Text Placeholder 3"/>
          <p:cNvSpPr>
            <a:spLocks noGrp="1"/>
          </p:cNvSpPr>
          <p:nvPr>
            <p:ph type="body" sz="half" idx="2" hasCustomPrompt="1"/>
          </p:nvPr>
        </p:nvSpPr>
        <p:spPr bwMode="white">
          <a:xfrm>
            <a:off x="685801" y="1600200"/>
            <a:ext cx="2285999" cy="4572000"/>
          </a:xfrm>
          <a:ln>
            <a:headEnd type="none"/>
            <a:tailEnd type="none"/>
          </a:ln>
        </p:spPr>
        <p:txBody>
          <a:bodyPr wrap="square"/>
          <a:lstStyle>
            <a:lvl1pPr marL="0" indent="0">
              <a:buNone/>
              <a:defRPr sz="1000" b="0" i="0" dirty="0">
                <a:latin typeface="Open Sans"/>
                <a:ea typeface="Open Sans"/>
                <a:cs typeface="Open Sans"/>
              </a:defRPr>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US" dirty="0"/>
              <a:t>The placeholder to the right will hold an image. This is a space to add a caption.</a:t>
            </a:r>
          </a:p>
        </p:txBody>
      </p:sp>
      <p:sp>
        <p:nvSpPr>
          <p:cNvPr id="2" name="Date Placeholder 1"/>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51AC54C3-D162-43F7-A528-C4A8ACE42E89}" type="datetime1">
              <a:rPr lang="en-US" dirty="0"/>
              <a:t>7/3/2025</a:t>
            </a:fld>
            <a:endParaRPr lang="en-US" dirty="0"/>
          </a:p>
        </p:txBody>
      </p:sp>
      <p:sp>
        <p:nvSpPr>
          <p:cNvPr id="9" name="Footer Placeholder 8"/>
          <p:cNvSpPr>
            <a:spLocks noGrp="1"/>
          </p:cNvSpPr>
          <p:nvPr>
            <p:ph type="ftr" sz="quarter" idx="11"/>
          </p:nvPr>
        </p:nvSpPr>
        <p:spPr bwMode="white">
          <a:xfrm>
            <a:off x="3947949" y="6407711"/>
            <a:ext cx="5693762"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10" name="Slide Number Placeholder 9"/>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sp>
        <p:nvSpPr>
          <p:cNvPr id="5" name="Title 4"/>
          <p:cNvSpPr>
            <a:spLocks noGrp="1"/>
          </p:cNvSpPr>
          <p:nvPr>
            <p:ph type="title"/>
          </p:nvPr>
        </p:nvSpPr>
        <p:spPr bwMode="white">
          <a:xfrm>
            <a:off x="685800" y="648685"/>
            <a:ext cx="2285999" cy="640080"/>
          </a:xfrm>
          <a:ln>
            <a:headEnd type="none"/>
            <a:tailEnd type="none"/>
          </a:ln>
        </p:spPr>
        <p:txBody>
          <a:bodyPr wrap="square"/>
          <a:lstStyle>
            <a:lvl1pPr>
              <a:defRPr b="0" i="0" dirty="0">
                <a:latin typeface="Open Sans"/>
                <a:ea typeface="Open Sans"/>
                <a:cs typeface="Open Sans"/>
              </a:defRPr>
            </a:lvl1pPr>
          </a:lstStyle>
          <a:p>
            <a:r>
              <a:rPr lang="en-US" dirty="0"/>
              <a:t>Click to edit Master title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white">
          <a:xfrm>
            <a:off x="5183188" y="685800"/>
            <a:ext cx="6323012" cy="5486399"/>
          </a:xfrm>
          <a:ln>
            <a:headEnd type="none"/>
            <a:tailEnd type="none"/>
          </a:ln>
        </p:spPr>
        <p:txBody>
          <a:bodyPr wrap="square"/>
          <a:lstStyle>
            <a:lvl1pPr>
              <a:defRPr sz="1000" b="0" i="0" dirty="0">
                <a:latin typeface="Open Sans"/>
                <a:ea typeface="Open Sans"/>
                <a:cs typeface="Open Sans"/>
              </a:defRPr>
            </a:lvl1pPr>
            <a:lvl2pPr>
              <a:defRPr sz="1000" b="0" i="0" dirty="0">
                <a:latin typeface="Open Sans"/>
                <a:ea typeface="Open Sans"/>
                <a:cs typeface="Open Sans"/>
              </a:defRPr>
            </a:lvl2pPr>
            <a:lvl3pPr>
              <a:defRPr sz="1000" b="0" i="0" dirty="0">
                <a:latin typeface="Open Sans"/>
                <a:ea typeface="Open Sans"/>
                <a:cs typeface="Open Sans"/>
              </a:defRPr>
            </a:lvl3pPr>
            <a:lvl4pPr>
              <a:defRPr sz="1000" b="0" i="0" dirty="0">
                <a:latin typeface="Open Sans"/>
                <a:ea typeface="Open Sans"/>
                <a:cs typeface="Open Sans"/>
              </a:defRPr>
            </a:lvl4pPr>
            <a:lvl5pPr>
              <a:defRPr sz="1000" b="0" i="0" dirty="0">
                <a:latin typeface="Open Sans"/>
                <a:ea typeface="Open Sans"/>
                <a:cs typeface="Open Sans"/>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bwMode="white">
          <a:xfrm>
            <a:off x="685801" y="1600200"/>
            <a:ext cx="3606800" cy="4571998"/>
          </a:xfrm>
          <a:ln>
            <a:headEnd type="none"/>
            <a:tailEnd type="none"/>
          </a:ln>
        </p:spPr>
        <p:txBody>
          <a:bodyPr wrap="square"/>
          <a:lstStyle>
            <a:lvl1pPr marL="0" indent="0">
              <a:buNone/>
              <a:defRPr sz="1200" b="0" i="0" dirty="0">
                <a:latin typeface="Open Sans"/>
                <a:ea typeface="Open Sans"/>
                <a:cs typeface="Open Sans"/>
              </a:defRPr>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US" dirty="0"/>
              <a:t>The placeholder to the right will hold any content. This is a space to add a caption.</a:t>
            </a:r>
          </a:p>
        </p:txBody>
      </p:sp>
      <p:sp>
        <p:nvSpPr>
          <p:cNvPr id="5" name="Date Placeholder 4"/>
          <p:cNvSpPr>
            <a:spLocks noGrp="1"/>
          </p:cNvSpPr>
          <p:nvPr>
            <p:ph type="dt" sz="half" idx="10"/>
          </p:nvPr>
        </p:nvSpPr>
        <p:spPr bwMode="white">
          <a:ln>
            <a:headEnd type="none"/>
            <a:tailEnd type="none"/>
          </a:ln>
        </p:spPr>
        <p:txBody>
          <a:bodyPr wrap="square"/>
          <a:lstStyle/>
          <a:p>
            <a:fld id="{6441964A-2C9F-482C-9DC8-77759A4E5FF5}" type="datetime1">
              <a:rPr lang="en-US" dirty="0"/>
              <a:t>7/3/2025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p>
            <a:fld id="{4737D6AF-2FA5-476A-AF60-7A8CDF2E2DFB}" type="slidenum">
              <a:rPr lang="en-US" dirty="0"/>
              <a:t>‹#›</a:t>
            </a:fld>
            <a:endParaRPr lang="en-US" dirty="0"/>
          </a:p>
        </p:txBody>
      </p:sp>
      <p:sp>
        <p:nvSpPr>
          <p:cNvPr id="2" name="Title 1"/>
          <p:cNvSpPr>
            <a:spLocks noGrp="1"/>
          </p:cNvSpPr>
          <p:nvPr>
            <p:ph type="title"/>
          </p:nvPr>
        </p:nvSpPr>
        <p:spPr bwMode="white">
          <a:xfrm>
            <a:off x="685800" y="648686"/>
            <a:ext cx="3606800" cy="640080"/>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8" name="Straight Connector 7"/>
          <p:cNvCxnSpPr/>
          <p:nvPr/>
        </p:nvCxnSpPr>
        <p:spPr bwMode="white">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3">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33" b="8633"/>
          <a:stretch>
            <a:fillRect/>
          </a:stretch>
        </p:blipFill>
        <p:spPr bwMode="white">
          <a:xfrm>
            <a:off x="0" y="0"/>
            <a:ext cx="12192000" cy="6720840"/>
          </a:xfrm>
          <a:prstGeom prst="rect">
            <a:avLst/>
          </a:prstGeom>
          <a:ln>
            <a:headEnd type="none"/>
            <a:tailEnd type="none"/>
          </a:ln>
        </p:spPr>
      </p:pic>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9"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Slide 4">
    <p:spTree>
      <p:nvGrpSpPr>
        <p:cNvPr id="1" name=""/>
        <p:cNvGrpSpPr/>
        <p:nvPr/>
      </p:nvGrpSpPr>
      <p:grpSpPr>
        <a:xfrm>
          <a:off x="0" y="0"/>
          <a:ext cx="0" cy="0"/>
          <a:chOff x="0" y="0"/>
          <a:chExt cx="0" cy="0"/>
        </a:xfrm>
      </p:grpSpPr>
      <p:pic>
        <p:nvPicPr>
          <p:cNvPr id="9" name="Picture Placeholder 5"/>
          <p:cNvPicPr>
            <a:picLocks noChangeAspect="1"/>
          </p:cNvPicPr>
          <p:nvPr/>
        </p:nvPicPr>
        <p:blipFill>
          <a:blip r:embed="rId2">
            <a:lum/>
          </a:blip>
          <a:srcRect t="2601" b="2601"/>
          <a:stretch>
            <a:fillRect/>
          </a:stretch>
        </p:blipFill>
        <p:spPr bwMode="white">
          <a:xfrm>
            <a:off x="0" y="0"/>
            <a:ext cx="12192000" cy="6720840"/>
          </a:xfrm>
          <a:prstGeom prst="rect">
            <a:avLst/>
          </a:prstGeom>
          <a:ln>
            <a:headEnd type="none"/>
            <a:tailEnd type="none"/>
          </a:ln>
        </p:spPr>
      </p:pic>
      <p:sp>
        <p:nvSpPr>
          <p:cNvPr id="10" name="Rectangle 9"/>
          <p:cNvSpPr>
            <a:spLocks/>
          </p:cNvSpPr>
          <p:nvPr userDrawn="1"/>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36" name="Google Shape;36;p3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37" name="Google Shape;37;p37"/>
          <p:cNvSpPr>
            <a:spLocks/>
          </p:cNvSpPr>
          <p:nvPr/>
        </p:nvSpPr>
        <p:spPr bwMode="white">
          <a:xfrm>
            <a:off x="4292600" y="-3"/>
            <a:ext cx="7899399" cy="6736882"/>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u="none" dirty="0">
              <a:solidFill>
                <a:schemeClr val="lt1"/>
              </a:solidFill>
              <a:latin typeface="Open Sans"/>
              <a:ea typeface="Open Sans"/>
              <a:cs typeface="Open Sans"/>
              <a:sym typeface="Lato Light"/>
            </a:endParaRPr>
          </a:p>
        </p:txBody>
      </p:sp>
      <p:sp>
        <p:nvSpPr>
          <p:cNvPr id="38" name="Google Shape;38;p3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rgbClr val="939B9D"/>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39" name="Google Shape;39;p37"/>
          <p:cNvSpPr>
            <a:spLocks noGrp="1"/>
          </p:cNvSpPr>
          <p:nvPr>
            <p:ph type="ftr" idx="11"/>
          </p:nvPr>
        </p:nvSpPr>
        <p:spPr bwMode="white">
          <a:xfrm>
            <a:off x="664265" y="6407711"/>
            <a:ext cx="2895364"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40" name="Google Shape;40;p3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dk1"/>
                </a:solidFill>
                <a:latin typeface="Open Sans"/>
                <a:ea typeface="Open Sans"/>
                <a:cs typeface="Open Sans"/>
                <a:sym typeface="Lato Black"/>
              </a:defRPr>
            </a:lvl1pPr>
            <a:lvl2pPr marL="0" lvl="1" indent="0" algn="ctr">
              <a:spcBef>
                <a:spcPts val="0"/>
              </a:spcBef>
              <a:buNone/>
              <a:defRPr sz="700" b="1" i="0" u="none" dirty="0">
                <a:solidFill>
                  <a:schemeClr val="dk1"/>
                </a:solidFill>
                <a:latin typeface="Lato Black"/>
                <a:ea typeface="Lato Black"/>
                <a:cs typeface="Lato Black"/>
                <a:sym typeface="Lato Black"/>
              </a:defRPr>
            </a:lvl2pPr>
            <a:lvl3pPr marL="0" lvl="2" indent="0" algn="ctr">
              <a:spcBef>
                <a:spcPts val="0"/>
              </a:spcBef>
              <a:buNone/>
              <a:defRPr sz="700" b="1" i="0" u="none" dirty="0">
                <a:solidFill>
                  <a:schemeClr val="dk1"/>
                </a:solidFill>
                <a:latin typeface="Lato Black"/>
                <a:ea typeface="Lato Black"/>
                <a:cs typeface="Lato Black"/>
                <a:sym typeface="Lato Black"/>
              </a:defRPr>
            </a:lvl3pPr>
            <a:lvl4pPr marL="0" lvl="3" indent="0" algn="ctr">
              <a:spcBef>
                <a:spcPts val="0"/>
              </a:spcBef>
              <a:buNone/>
              <a:defRPr sz="700" b="1" i="0" u="none" dirty="0">
                <a:solidFill>
                  <a:schemeClr val="dk1"/>
                </a:solidFill>
                <a:latin typeface="Lato Black"/>
                <a:ea typeface="Lato Black"/>
                <a:cs typeface="Lato Black"/>
                <a:sym typeface="Lato Black"/>
              </a:defRPr>
            </a:lvl4pPr>
            <a:lvl5pPr marL="0" lvl="4" indent="0" algn="ctr">
              <a:spcBef>
                <a:spcPts val="0"/>
              </a:spcBef>
              <a:buNone/>
              <a:defRPr sz="700" b="1" i="0" u="none" dirty="0">
                <a:solidFill>
                  <a:schemeClr val="dk1"/>
                </a:solidFill>
                <a:latin typeface="Lato Black"/>
                <a:ea typeface="Lato Black"/>
                <a:cs typeface="Lato Black"/>
                <a:sym typeface="Lato Black"/>
              </a:defRPr>
            </a:lvl5pPr>
            <a:lvl6pPr marL="0" lvl="5" indent="0" algn="ctr">
              <a:spcBef>
                <a:spcPts val="0"/>
              </a:spcBef>
              <a:buNone/>
              <a:defRPr sz="700" b="1" i="0" u="none" dirty="0">
                <a:solidFill>
                  <a:schemeClr val="dk1"/>
                </a:solidFill>
                <a:latin typeface="Lato Black"/>
                <a:ea typeface="Lato Black"/>
                <a:cs typeface="Lato Black"/>
                <a:sym typeface="Lato Black"/>
              </a:defRPr>
            </a:lvl6pPr>
            <a:lvl7pPr marL="0" lvl="6" indent="0" algn="ctr">
              <a:spcBef>
                <a:spcPts val="0"/>
              </a:spcBef>
              <a:buNone/>
              <a:defRPr sz="700" b="1" i="0" u="none" dirty="0">
                <a:solidFill>
                  <a:schemeClr val="dk1"/>
                </a:solidFill>
                <a:latin typeface="Lato Black"/>
                <a:ea typeface="Lato Black"/>
                <a:cs typeface="Lato Black"/>
                <a:sym typeface="Lato Black"/>
              </a:defRPr>
            </a:lvl7pPr>
            <a:lvl8pPr marL="0" lvl="7" indent="0" algn="ctr">
              <a:spcBef>
                <a:spcPts val="0"/>
              </a:spcBef>
              <a:buNone/>
              <a:defRPr sz="700" b="1" i="0" u="none" dirty="0">
                <a:solidFill>
                  <a:schemeClr val="dk1"/>
                </a:solidFill>
                <a:latin typeface="Lato Black"/>
                <a:ea typeface="Lato Black"/>
                <a:cs typeface="Lato Black"/>
                <a:sym typeface="Lato Black"/>
              </a:defRPr>
            </a:lvl8pPr>
            <a:lvl9pPr marL="0" lvl="8" indent="0" algn="ctr">
              <a:spcBef>
                <a:spcPts val="0"/>
              </a:spcBef>
              <a:buNone/>
              <a:defRPr sz="700" b="1" i="0" u="none" dirty="0">
                <a:solidFill>
                  <a:schemeClr val="dk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41" name="Google Shape;41;p37"/>
          <p:cNvSpPr>
            <a:spLocks/>
          </p:cNvSpPr>
          <p:nvPr/>
        </p:nvSpPr>
        <p:spPr bwMode="white">
          <a:xfrm>
            <a:off x="0" y="0"/>
            <a:ext cx="3559629" cy="617220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dirty="0">
              <a:solidFill>
                <a:schemeClr val="lt1"/>
              </a:solidFill>
              <a:latin typeface="Open Sans"/>
              <a:ea typeface="Open Sans"/>
              <a:cs typeface="Open Sans"/>
              <a:sym typeface="Lato Black"/>
            </a:endParaRPr>
          </a:p>
        </p:txBody>
      </p:sp>
      <p:sp>
        <p:nvSpPr>
          <p:cNvPr id="43" name="Google Shape;43;p37"/>
          <p:cNvSpPr>
            <a:spLocks noGrp="1"/>
          </p:cNvSpPr>
          <p:nvPr>
            <p:ph type="title"/>
          </p:nvPr>
        </p:nvSpPr>
        <p:spPr bwMode="white">
          <a:xfrm>
            <a:off x="664265" y="1828800"/>
            <a:ext cx="2758204" cy="2514600"/>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44" name="Google Shape;44;p37"/>
          <p:cNvSpPr>
            <a:spLocks noGrp="1"/>
          </p:cNvSpPr>
          <p:nvPr>
            <p:ph type="body" idx="1"/>
          </p:nvPr>
        </p:nvSpPr>
        <p:spPr bwMode="white">
          <a:xfrm>
            <a:off x="4978400" y="685800"/>
            <a:ext cx="6527800" cy="5486400"/>
          </a:xfrm>
          <a:prstGeom prst="rect">
            <a:avLst/>
          </a:prstGeom>
          <a:noFill/>
          <a:ln>
            <a:noFill/>
            <a:headEnd type="none"/>
            <a:tailEnd type="none"/>
          </a:ln>
        </p:spPr>
        <p:txBody>
          <a:bodyPr wrap="square" lIns="0" tIns="0" rIns="0" bIns="0" anchor="ctr">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11" name="Google Shape;60;p40"/>
          <p:cNvPicPr>
            <a:picLocks noChangeAspect="1"/>
          </p:cNvPicPr>
          <p:nvPr/>
        </p:nvPicPr>
        <p:blipFill>
          <a:blip r:embed="rId3">
            <a:lum/>
          </a:blip>
          <a:srcRect/>
          <a:stretch>
            <a:fillRect/>
          </a:stretch>
        </p:blipFill>
        <p:spPr bwMode="white">
          <a:xfrm>
            <a:off x="697404" y="4309088"/>
            <a:ext cx="1345963" cy="304136"/>
          </a:xfrm>
          <a:prstGeom prst="rect">
            <a:avLst/>
          </a:prstGeom>
          <a:noFill/>
          <a:ln>
            <a:noFill/>
            <a:headEnd type="none"/>
            <a:tailEnd type="none"/>
          </a:ln>
        </p:spPr>
      </p:pic>
    </p:spTree>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Slide 5">
    <p:spTree>
      <p:nvGrpSpPr>
        <p:cNvPr id="1" name=""/>
        <p:cNvGrpSpPr/>
        <p:nvPr/>
      </p:nvGrpSpPr>
      <p:grpSpPr>
        <a:xfrm>
          <a:off x="0" y="0"/>
          <a:ext cx="0" cy="0"/>
          <a:chOff x="0" y="0"/>
          <a:chExt cx="0" cy="0"/>
        </a:xfrm>
      </p:grpSpPr>
      <p:pic>
        <p:nvPicPr>
          <p:cNvPr id="8" name="Picture Placeholder 5"/>
          <p:cNvPicPr>
            <a:picLocks noChangeAspect="1"/>
          </p:cNvPicPr>
          <p:nvPr/>
        </p:nvPicPr>
        <p:blipFill>
          <a:blip r:embed="rId2">
            <a:lum/>
          </a:blip>
          <a:srcRect t="8621" b="8621"/>
          <a:stretch>
            <a:fillRect/>
          </a:stretch>
        </p:blipFill>
        <p:spPr bwMode="white">
          <a:xfrm>
            <a:off x="0" y="0"/>
            <a:ext cx="12192000" cy="6720840"/>
          </a:xfrm>
          <a:prstGeom prst="rect">
            <a:avLst/>
          </a:prstGeom>
          <a:ln>
            <a:headEnd type="none"/>
            <a:tailEnd type="none"/>
          </a:ln>
        </p:spPr>
      </p:pic>
      <p:sp>
        <p:nvSpPr>
          <p:cNvPr id="9" name="Rectangle 8"/>
          <p:cNvSpPr>
            <a:spLocks/>
          </p:cNvSpPr>
          <p:nvPr userDrawn="1"/>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10"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6">
    <p:spTree>
      <p:nvGrpSpPr>
        <p:cNvPr id="1" name=""/>
        <p:cNvGrpSpPr/>
        <p:nvPr/>
      </p:nvGrpSpPr>
      <p:grpSpPr>
        <a:xfrm>
          <a:off x="0" y="0"/>
          <a:ext cx="0" cy="0"/>
          <a:chOff x="0" y="0"/>
          <a:chExt cx="0" cy="0"/>
        </a:xfrm>
      </p:grpSpPr>
      <p:pic>
        <p:nvPicPr>
          <p:cNvPr id="7" name="Picture Placeholder 4" descr="A picture containing computer, indoor, computer, person&#10;&#10;Description automatically generated"/>
          <p:cNvPicPr>
            <a:picLocks noChangeAspect="1"/>
          </p:cNvPicPr>
          <p:nvPr/>
        </p:nvPicPr>
        <p:blipFill>
          <a:blip r:embed="rId2">
            <a:lum/>
          </a:blip>
          <a:srcRect t="8721" b="8721"/>
          <a:stretch>
            <a:fillRect/>
          </a:stretch>
        </p:blipFill>
        <p:spPr bwMode="white">
          <a:xfrm>
            <a:off x="0" y="0"/>
            <a:ext cx="12192000" cy="6720840"/>
          </a:xfrm>
          <a:prstGeom prst="rect">
            <a:avLst/>
          </a:prstGeom>
          <a:ln>
            <a:headEnd type="none"/>
            <a:tailEnd type="none"/>
          </a:ln>
        </p:spPr>
      </p:pic>
      <p:sp>
        <p:nvSpPr>
          <p:cNvPr id="9" name="Rectangle 8"/>
          <p:cNvSpPr>
            <a:spLocks/>
          </p:cNvSpPr>
          <p:nvPr userDrawn="1"/>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7">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20" b="8620"/>
          <a:stretch>
            <a:fillRect/>
          </a:stretch>
        </p:blipFill>
        <p:spPr bwMode="white">
          <a:xfrm>
            <a:off x="0" y="0"/>
            <a:ext cx="12192000" cy="6721475"/>
          </a:xfrm>
          <a:prstGeom prst="rect">
            <a:avLst/>
          </a:prstGeom>
          <a:ln>
            <a:headEnd type="none"/>
            <a:tailEnd type="none"/>
          </a:ln>
        </p:spPr>
      </p:pic>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bwMode="white">
          <a:xfrm>
            <a:off x="685801" y="1600200"/>
            <a:ext cx="5067299"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4" name="Content Placeholder 3"/>
          <p:cNvSpPr>
            <a:spLocks noGrp="1"/>
          </p:cNvSpPr>
          <p:nvPr>
            <p:ph sz="half" idx="2" hasCustomPrompt="1"/>
          </p:nvPr>
        </p:nvSpPr>
        <p:spPr bwMode="white">
          <a:xfrm>
            <a:off x="685801" y="2514599"/>
            <a:ext cx="5067299"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bwMode="white">
          <a:xfrm>
            <a:off x="6438900" y="1600200"/>
            <a:ext cx="5045074"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6" name="Content Placeholder 5"/>
          <p:cNvSpPr>
            <a:spLocks noGrp="1"/>
          </p:cNvSpPr>
          <p:nvPr>
            <p:ph sz="quarter" idx="4" hasCustomPrompt="1"/>
          </p:nvPr>
        </p:nvSpPr>
        <p:spPr bwMode="white">
          <a:xfrm>
            <a:off x="6438900" y="2514599"/>
            <a:ext cx="5045074"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bwMode="white">
          <a:ln>
            <a:headEnd type="none"/>
            <a:tailEnd type="none"/>
          </a:ln>
        </p:spPr>
        <p:txBody>
          <a:bodyPr wrap="square"/>
          <a:lstStyle/>
          <a:p>
            <a:fld id="{186795C3-54DB-416B-A0EB-4F51232B26E9}"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fld id="{4737D6AF-2FA5-476A-AF60-7A8CDF2E2DFB}" type="slidenum">
              <a:rPr lang="en-US" dirty="0"/>
              <a:t>‹#›</a:t>
            </a:fld>
            <a:endParaRPr lang="en-US" dirty="0"/>
          </a:p>
        </p:txBody>
      </p:sp>
      <p:sp>
        <p:nvSpPr>
          <p:cNvPr id="10" name="Title 9"/>
          <p:cNvSpPr>
            <a:spLocks noGrp="1"/>
          </p:cNvSpPr>
          <p:nvPr>
            <p:ph type="title"/>
          </p:nvPr>
        </p:nvSpPr>
        <p:spPr bwMode="white">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11" name="Straight Connector 10"/>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bwMode="white">
          <a:ln>
            <a:headEnd type="none"/>
            <a:tailEnd type="none"/>
          </a:ln>
        </p:spPr>
        <p:txBody>
          <a:bodyPr wrap="square"/>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pPr algn="l"/>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pPr algn="ctr"/>
            <a:fld id="{4737D6AF-2FA5-476A-AF60-7A8CDF2E2DFB}" type="slidenum">
              <a:rPr lang="en-US" dirty="0"/>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2">
    <p:spTree>
      <p:nvGrpSpPr>
        <p:cNvPr id="1" name=""/>
        <p:cNvGrpSpPr/>
        <p:nvPr/>
      </p:nvGrpSpPr>
      <p:grpSpPr>
        <a:xfrm>
          <a:off x="0" y="0"/>
          <a:ext cx="0" cy="0"/>
          <a:chOff x="0" y="0"/>
          <a:chExt cx="0" cy="0"/>
        </a:xfrm>
      </p:grpSpPr>
      <p:pic>
        <p:nvPicPr>
          <p:cNvPr id="13"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6" name="Title 5"/>
          <p:cNvSpPr>
            <a:spLocks noGrp="1"/>
          </p:cNvSpPr>
          <p:nvPr>
            <p:ph type="title"/>
          </p:nvPr>
        </p:nvSpPr>
        <p:spPr bwMode="white">
          <a:xfrm>
            <a:off x="1142999" y="1093854"/>
            <a:ext cx="9936000" cy="638832"/>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9" name="Slide Number Placeholder 8"/>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60;p40"/>
          <p:cNvPicPr>
            <a:picLocks noChangeAspect="1"/>
          </p:cNvPicPr>
          <p:nvPr/>
        </p:nvPicPr>
        <p:blipFill>
          <a:blip r:embed="rId3">
            <a:lum/>
          </a:blip>
          <a:srcRect/>
          <a:stretch>
            <a:fillRect/>
          </a:stretch>
        </p:blipFill>
        <p:spPr bwMode="white">
          <a:xfrm>
            <a:off x="685800" y="6199156"/>
            <a:ext cx="1225062" cy="276817"/>
          </a:xfrm>
          <a:prstGeom prst="rect">
            <a:avLst/>
          </a:prstGeom>
          <a:noFill/>
          <a:ln>
            <a:noFill/>
            <a:headEnd type="none"/>
            <a:tailEnd type="none"/>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pic>
        <p:nvPicPr>
          <p:cNvPr id="7"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8" name="Rectangle 7"/>
          <p:cNvSpPr>
            <a:spLocks/>
          </p:cNvSpPr>
          <p:nvPr userDrawn="1"/>
        </p:nvSpPr>
        <p:spPr bwMode="white">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14" name="Content Placeholder 2"/>
          <p:cNvSpPr>
            <a:spLocks noGrp="1"/>
          </p:cNvSpPr>
          <p:nvPr>
            <p:ph idx="13" hasCustomPrompt="1"/>
          </p:nvPr>
        </p:nvSpPr>
        <p:spPr bwMode="white">
          <a:xfrm>
            <a:off x="1350064" y="2566222"/>
            <a:ext cx="8364536" cy="2266672"/>
          </a:xfrm>
          <a:ln>
            <a:headEnd type="none"/>
            <a:tailEnd type="none"/>
          </a:ln>
        </p:spPr>
        <p:txBody>
          <a:bodyPr wrap="square"/>
          <a:lstStyle>
            <a:lvl1pPr marL="0" indent="0">
              <a:buNone/>
              <a:defRPr sz="3200" b="0" i="0" dirty="0">
                <a:solidFill>
                  <a:schemeClr val="bg1"/>
                </a:solidFill>
                <a:latin typeface="Open Sans"/>
                <a:ea typeface="Open Sans"/>
                <a:cs typeface="Open Sans"/>
              </a:defRPr>
            </a:lvl1pPr>
            <a:lvl2pPr>
              <a:buNone/>
              <a:defRPr sz="1000" dirty="0">
                <a:solidFill>
                  <a:schemeClr val="bg1"/>
                </a:solidFill>
              </a:defRPr>
            </a:lvl2pPr>
            <a:lvl3pPr>
              <a:defRPr sz="1000" dirty="0">
                <a:solidFill>
                  <a:schemeClr val="bg1"/>
                </a:solidFill>
              </a:defRPr>
            </a:lvl3pPr>
            <a:lvl4pPr>
              <a:defRPr sz="1000" dirty="0">
                <a:solidFill>
                  <a:schemeClr val="bg1"/>
                </a:solidFill>
              </a:defRPr>
            </a:lvl4pPr>
            <a:lvl5pPr>
              <a:defRPr sz="1000" dirty="0">
                <a:solidFill>
                  <a:schemeClr val="bg1"/>
                </a:solidFill>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a:t>
            </a:r>
          </a:p>
        </p:txBody>
      </p:sp>
      <p:sp>
        <p:nvSpPr>
          <p:cNvPr id="3" name="Text Placeholder 2"/>
          <p:cNvSpPr>
            <a:spLocks noGrp="1"/>
          </p:cNvSpPr>
          <p:nvPr>
            <p:ph type="body" idx="1" hasCustomPrompt="1"/>
          </p:nvPr>
        </p:nvSpPr>
        <p:spPr bwMode="white">
          <a:xfrm>
            <a:off x="1350064" y="5054675"/>
            <a:ext cx="8364536" cy="456306"/>
          </a:xfrm>
          <a:ln>
            <a:headEnd type="none"/>
            <a:tailEnd type="none"/>
          </a:ln>
        </p:spPr>
        <p:txBody>
          <a:bodyPr wrap="square" lIns="0" tIns="0" rIns="0" bIns="0"/>
          <a:lstStyle>
            <a:lvl1pPr marL="0" indent="0" algn="l">
              <a:lnSpc>
                <a:spcPct val="100000"/>
              </a:lnSpc>
              <a:spcBef>
                <a:spcPts val="0"/>
              </a:spcBef>
              <a:spcAft>
                <a:spcPts val="0"/>
              </a:spcAft>
              <a:buNone/>
              <a:defRPr sz="1600" b="0" i="0" dirty="0">
                <a:solidFill>
                  <a:schemeClr val="bg1"/>
                </a:solidFill>
                <a:latin typeface="Open Sans"/>
                <a:ea typeface="Open Sans"/>
                <a:cs typeface="Open Sans"/>
              </a:defRPr>
            </a:lvl1pPr>
            <a:lvl2pPr marL="457200" indent="0">
              <a:buNone/>
              <a:defRPr sz="2000" dirty="0">
                <a:solidFill>
                  <a:schemeClr val="tx1">
                    <a:tint val="75000"/>
                  </a:schemeClr>
                </a:solidFill>
              </a:defRPr>
            </a:lvl2pPr>
            <a:lvl3pPr marL="914400" indent="0">
              <a:buNone/>
              <a:defRPr sz="1800" dirty="0">
                <a:solidFill>
                  <a:schemeClr val="tx1">
                    <a:tint val="75000"/>
                  </a:schemeClr>
                </a:solidFill>
              </a:defRPr>
            </a:lvl3pPr>
            <a:lvl4pPr marL="1371600" indent="0">
              <a:buNone/>
              <a:defRPr sz="1600" dirty="0">
                <a:solidFill>
                  <a:schemeClr val="tx1">
                    <a:tint val="75000"/>
                  </a:schemeClr>
                </a:solidFill>
              </a:defRPr>
            </a:lvl4pPr>
            <a:lvl5pPr marL="1828800" indent="0">
              <a:buNone/>
              <a:defRPr sz="1600" dirty="0">
                <a:solidFill>
                  <a:schemeClr val="tx1">
                    <a:tint val="75000"/>
                  </a:schemeClr>
                </a:solidFill>
              </a:defRPr>
            </a:lvl5pPr>
            <a:lvl6pPr marL="2286000" indent="0">
              <a:buNone/>
              <a:defRPr sz="1600" dirty="0">
                <a:solidFill>
                  <a:schemeClr val="tx1">
                    <a:tint val="75000"/>
                  </a:schemeClr>
                </a:solidFill>
              </a:defRPr>
            </a:lvl6pPr>
            <a:lvl7pPr marL="2743200" indent="0">
              <a:buNone/>
              <a:defRPr sz="1600" dirty="0">
                <a:solidFill>
                  <a:schemeClr val="tx1">
                    <a:tint val="75000"/>
                  </a:schemeClr>
                </a:solidFill>
              </a:defRPr>
            </a:lvl7pPr>
            <a:lvl8pPr marL="3200400" indent="0">
              <a:buNone/>
              <a:defRPr sz="1600" dirty="0">
                <a:solidFill>
                  <a:schemeClr val="tx1">
                    <a:tint val="75000"/>
                  </a:schemeClr>
                </a:solidFill>
              </a:defRPr>
            </a:lvl8pPr>
            <a:lvl9pPr marL="3657600" indent="0">
              <a:buNone/>
              <a:defRPr sz="1600" dirty="0">
                <a:solidFill>
                  <a:schemeClr val="tx1">
                    <a:tint val="75000"/>
                  </a:schemeClr>
                </a:solidFill>
              </a:defRPr>
            </a:lvl9pPr>
          </a:lstStyle>
          <a:p>
            <a:r>
              <a:rPr lang="en-US" dirty="0"/>
              <a:t>Click to add source</a:t>
            </a:r>
          </a:p>
        </p:txBody>
      </p:sp>
      <p:sp>
        <p:nvSpPr>
          <p:cNvPr id="2" name="Title 1"/>
          <p:cNvSpPr>
            <a:spLocks noGrp="1"/>
          </p:cNvSpPr>
          <p:nvPr>
            <p:ph type="title"/>
          </p:nvPr>
        </p:nvSpPr>
        <p:spPr bwMode="white">
          <a:xfrm>
            <a:off x="1350064" y="685800"/>
            <a:ext cx="8364536" cy="1467468"/>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lstStyle>
            <a:lvl1pPr algn="l">
              <a:lnSpc>
                <a:spcPct val="100000"/>
              </a:lnSpc>
              <a:spcBef>
                <a:spcPts val="0"/>
              </a:spcBef>
              <a:spcAft>
                <a:spcPts val="0"/>
              </a:spcAft>
              <a:defRPr lang="en-US" sz="4000" b="0" i="0" dirty="0">
                <a:solidFill>
                  <a:schemeClr val="bg1"/>
                </a:solidFill>
                <a:latin typeface="Open Sans"/>
                <a:ea typeface="Open Sans"/>
                <a:cs typeface="Open Sans"/>
              </a:defRPr>
            </a:lvl1pPr>
          </a:lstStyle>
          <a:p>
            <a:pPr marL="0">
              <a:spcAft>
                <a:spcPts val="1200"/>
              </a:spcAft>
            </a:pPr>
            <a:r>
              <a:rPr lang="en-US" dirty="0"/>
              <a:t>Click to edit Master title style</a:t>
            </a:r>
          </a:p>
        </p:txBody>
      </p:sp>
      <p:sp>
        <p:nvSpPr>
          <p:cNvPr id="20" name="Date Placeholder 19"/>
          <p:cNvSpPr>
            <a:spLocks noGrp="1"/>
          </p:cNvSpPr>
          <p:nvPr>
            <p:ph type="dt" sz="half" idx="10"/>
          </p:nvPr>
        </p:nvSpPr>
        <p:spPr bwMode="white">
          <a:xfrm>
            <a:off x="9715501" y="6560016"/>
            <a:ext cx="1790700" cy="136525"/>
          </a:xfrm>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21" name="Footer Placeholder 20"/>
          <p:cNvSpPr>
            <a:spLocks noGrp="1"/>
          </p:cNvSpPr>
          <p:nvPr>
            <p:ph type="ftr" sz="quarter" idx="11"/>
          </p:nvPr>
        </p:nvSpPr>
        <p:spPr bwMode="white">
          <a:xfrm>
            <a:off x="685800" y="6560016"/>
            <a:ext cx="7239000"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22" name="Slide Number Placeholder 21"/>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bwMode="white">
          <a:xfrm>
            <a:off x="9938896" y="5844239"/>
            <a:ext cx="1343909" cy="303672"/>
          </a:xfrm>
          <a:prstGeom prst="rect">
            <a:avLst/>
          </a:prstGeom>
          <a:noFill/>
          <a:ln>
            <a:noFill/>
            <a:headEnd type="none"/>
            <a:tailEnd type="none"/>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Blank 2">
    <p:spTree>
      <p:nvGrpSpPr>
        <p:cNvPr id="1" name=""/>
        <p:cNvGrpSpPr/>
        <p:nvPr/>
      </p:nvGrpSpPr>
      <p:grpSpPr>
        <a:xfrm>
          <a:off x="0" y="0"/>
          <a:ext cx="0" cy="0"/>
          <a:chOff x="0" y="0"/>
          <a:chExt cx="0" cy="0"/>
        </a:xfrm>
      </p:grpSpPr>
      <p:pic>
        <p:nvPicPr>
          <p:cNvPr id="20"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8" name="Rectangle 17"/>
          <p:cNvSpPr>
            <a:spLocks/>
          </p:cNvSpPr>
          <p:nvPr userDrawn="1"/>
        </p:nvSpPr>
        <p:spPr bwMode="white">
          <a:xfrm>
            <a:off x="0" y="0"/>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bwMode="white">
          <a:xfrm>
            <a:off x="9715501" y="6544236"/>
            <a:ext cx="1790700" cy="136525"/>
          </a:xfrm>
          <a:ln>
            <a:headEnd type="none"/>
            <a:tailEnd type="none"/>
          </a:ln>
        </p:spPr>
        <p:txBody>
          <a:bodyPr wrap="square"/>
          <a:lstStyle>
            <a:lvl1pPr>
              <a:defRPr dirty="0">
                <a:solidFill>
                  <a:schemeClr val="bg1"/>
                </a:solidFill>
              </a:defRPr>
            </a:lvl1pPr>
          </a:lstStyle>
          <a:p>
            <a:fld id="{09B1430E-757A-4B2B-BF50-203CC43C942F}" type="datetime1">
              <a:rPr lang="en-US" dirty="0"/>
              <a:t>7/3/2025</a:t>
            </a:fld>
            <a:endParaRPr lang="en-US" dirty="0"/>
          </a:p>
        </p:txBody>
      </p:sp>
      <p:sp>
        <p:nvSpPr>
          <p:cNvPr id="4" name="Footer Placeholder 3"/>
          <p:cNvSpPr>
            <a:spLocks noGrp="1"/>
          </p:cNvSpPr>
          <p:nvPr>
            <p:ph type="ftr" sz="quarter" idx="11"/>
          </p:nvPr>
        </p:nvSpPr>
        <p:spPr bwMode="white">
          <a:xfrm>
            <a:off x="664265" y="6544236"/>
            <a:ext cx="2895364" cy="136525"/>
          </a:xfrm>
          <a:ln>
            <a:headEnd type="none"/>
            <a:tailEnd type="none"/>
          </a:ln>
        </p:spPr>
        <p:txBody>
          <a:bodyPr wrap="square"/>
          <a:lstStyle>
            <a:lvl1pPr>
              <a:defRPr dirty="0">
                <a:solidFill>
                  <a:schemeClr val="bg1"/>
                </a:solidFill>
              </a:defRPr>
            </a:lvl1pPr>
          </a:lstStyle>
          <a:p>
            <a:endParaRPr lang="en-US" dirty="0"/>
          </a:p>
        </p:txBody>
      </p:sp>
      <p:sp>
        <p:nvSpPr>
          <p:cNvPr id="5" name="Slide Number Placeholder 4"/>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22;p35"/>
          <p:cNvPicPr>
            <a:picLocks noChangeAspect="1"/>
          </p:cNvPicPr>
          <p:nvPr/>
        </p:nvPicPr>
        <p:blipFill>
          <a:blip r:embed="rId3">
            <a:lum/>
          </a:blip>
          <a:srcRect/>
          <a:stretch>
            <a:fillRect/>
          </a:stretch>
        </p:blipFill>
        <p:spPr bwMode="white">
          <a:xfrm>
            <a:off x="9523719" y="5762126"/>
            <a:ext cx="1814795" cy="410074"/>
          </a:xfrm>
          <a:prstGeom prst="rect">
            <a:avLst/>
          </a:prstGeom>
          <a:noFill/>
          <a:ln>
            <a:noFill/>
            <a:headEnd type="none"/>
            <a:tailEnd type="none"/>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bwMode="white">
          <a:xfrm>
            <a:off x="0" y="0"/>
            <a:ext cx="12192000" cy="6720840"/>
          </a:xfrm>
          <a:solidFill>
            <a:schemeClr val="dk2"/>
          </a:solidFill>
          <a:ln>
            <a:headEnd type="none"/>
            <a:tailEnd type="none"/>
          </a:ln>
        </p:spPr>
        <p:txBody>
          <a:bodyPr wrap="square"/>
          <a:lstStyle>
            <a:lvl1pPr marL="0" indent="0">
              <a:buNone/>
              <a:defRPr sz="1600" b="0" i="0" dirty="0">
                <a:latin typeface="Open Sans"/>
                <a:ea typeface="Open Sans"/>
                <a:cs typeface="Open Sans"/>
              </a:defRPr>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US" dirty="0"/>
              <a:t>Click icon to add picture</a:t>
            </a:r>
          </a:p>
        </p:txBody>
      </p:sp>
      <p:sp>
        <p:nvSpPr>
          <p:cNvPr id="5" name="Date Placeholder 4"/>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DFD93552-69AB-4F6C-A4A0-E4931C56BBF1}" type="datetime1">
              <a:rPr lang="en-US" dirty="0"/>
              <a:t>7/3/2025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7" name="Slide Number Placeholder 6"/>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60;p40"/>
          <p:cNvPicPr>
            <a:picLocks noChangeAspect="1"/>
          </p:cNvPicPr>
          <p:nvPr/>
        </p:nvPicPr>
        <p:blipFill>
          <a:blip r:embed="rId2">
            <a:lum/>
          </a:blip>
          <a:srcRect/>
          <a:stretch>
            <a:fillRect/>
          </a:stretch>
        </p:blipFill>
        <p:spPr bwMode="white">
          <a:xfrm>
            <a:off x="640530" y="6240564"/>
            <a:ext cx="1343909" cy="303672"/>
          </a:xfrm>
          <a:prstGeom prst="rect">
            <a:avLst/>
          </a:prstGeom>
          <a:noFill/>
          <a:ln>
            <a:noFill/>
            <a:headEnd type="none"/>
            <a:tailEnd type="none"/>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rand Bumper">
    <p:spTree>
      <p:nvGrpSpPr>
        <p:cNvPr id="1" name=""/>
        <p:cNvGrpSpPr/>
        <p:nvPr/>
      </p:nvGrpSpPr>
      <p:grpSpPr>
        <a:xfrm>
          <a:off x="0" y="0"/>
          <a:ext cx="0" cy="0"/>
          <a:chOff x="0" y="0"/>
          <a:chExt cx="0" cy="0"/>
        </a:xfrm>
      </p:grpSpPr>
      <p:pic>
        <p:nvPicPr>
          <p:cNvPr id="15"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7" name="Date Placeholder 6"/>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xfrm>
            <a:off x="685800" y="6407711"/>
            <a:ext cx="7239000"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9" name="Slide Number Placeholder 8"/>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22;p35"/>
          <p:cNvPicPr>
            <a:picLocks noChangeAspect="1"/>
          </p:cNvPicPr>
          <p:nvPr/>
        </p:nvPicPr>
        <p:blipFill>
          <a:blip r:embed="rId3">
            <a:lum/>
          </a:blip>
          <a:srcRect/>
          <a:stretch>
            <a:fillRect/>
          </a:stretch>
        </p:blipFill>
        <p:spPr bwMode="white">
          <a:xfrm>
            <a:off x="4527123" y="2983757"/>
            <a:ext cx="3137754" cy="709012"/>
          </a:xfrm>
          <a:prstGeom prst="rect">
            <a:avLst/>
          </a:prstGeom>
          <a:noFill/>
          <a:ln>
            <a:noFill/>
            <a:headEnd type="none"/>
            <a:tailEnd type="none"/>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46" name="Google Shape;46;p38"/>
          <p:cNvSpPr>
            <a:spLocks noGrp="1"/>
          </p:cNvSpPr>
          <p:nvPr>
            <p:ph type="pic" idx="2"/>
          </p:nvPr>
        </p:nvSpPr>
        <p:spPr bwMode="white">
          <a:xfrm>
            <a:off x="3384550" y="0"/>
            <a:ext cx="8807450" cy="6720839"/>
          </a:xfrm>
          <a:prstGeom prst="rect">
            <a:avLst/>
          </a:prstGeom>
          <a:solidFill>
            <a:schemeClr val="lt2"/>
          </a:solidFill>
          <a:ln>
            <a:noFill/>
            <a:headEnd type="none"/>
            <a:tailEnd type="none"/>
          </a:ln>
        </p:spPr>
        <p:txBody>
          <a:bodyPr wrap="square"/>
          <a:lstStyle/>
          <a:p>
            <a:endParaRPr/>
          </a:p>
        </p:txBody>
      </p:sp>
      <p:sp>
        <p:nvSpPr>
          <p:cNvPr id="47" name="Google Shape;47;p38"/>
          <p:cNvSpPr>
            <a:spLocks noGrp="1"/>
          </p:cNvSpPr>
          <p:nvPr>
            <p:ph type="body" idx="1"/>
          </p:nvPr>
        </p:nvSpPr>
        <p:spPr bwMode="white">
          <a:xfrm>
            <a:off x="685801" y="1600200"/>
            <a:ext cx="2285999" cy="4572000"/>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000"/>
              <a:buNone/>
              <a:defRPr sz="10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48" name="Google Shape;48;p38"/>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49" name="Google Shape;49;p38"/>
          <p:cNvSpPr>
            <a:spLocks noGrp="1"/>
          </p:cNvSpPr>
          <p:nvPr>
            <p:ph type="ftr" idx="11"/>
          </p:nvPr>
        </p:nvSpPr>
        <p:spPr bwMode="white">
          <a:xfrm>
            <a:off x="3947949" y="6407711"/>
            <a:ext cx="5693762"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50" name="Google Shape;50;p38"/>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51" name="Google Shape;51;p38"/>
          <p:cNvSpPr>
            <a:spLocks noGrp="1"/>
          </p:cNvSpPr>
          <p:nvPr>
            <p:ph type="title"/>
          </p:nvPr>
        </p:nvSpPr>
        <p:spPr bwMode="white">
          <a:xfrm>
            <a:off x="685800" y="648685"/>
            <a:ext cx="2285999"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3" name="Google Shape;53;p39"/>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54" name="Google Shape;54;p39"/>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55" name="Google Shape;55;p39"/>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pPr algn="l"/>
            <a:endParaRPr lang="en-US" dirty="0"/>
          </a:p>
        </p:txBody>
      </p:sp>
      <p:sp>
        <p:nvSpPr>
          <p:cNvPr id="56" name="Google Shape;56;p39"/>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pPr algn="ctr"/>
            <a:fld id="{4737D6AF-2FA5-476A-AF60-7A8CDF2E2DFB}"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8" name="Google Shape;58;p40"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59" name="Google Shape;59;p40"/>
          <p:cNvSpPr>
            <a:spLocks/>
          </p:cNvSpPr>
          <p:nvPr/>
        </p:nvSpPr>
        <p:spPr bwMode="white">
          <a:xfrm>
            <a:off x="685800" y="239911"/>
            <a:ext cx="10820400" cy="627519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pic>
        <p:nvPicPr>
          <p:cNvPr id="60" name="Google Shape;60;p40"/>
          <p:cNvPicPr>
            <a:picLocks noChangeAspect="1"/>
          </p:cNvPicPr>
          <p:nvPr/>
        </p:nvPicPr>
        <p:blipFill>
          <a:blip r:embed="rId3">
            <a:lum/>
          </a:blip>
          <a:srcRect/>
          <a:stretch>
            <a:fillRect/>
          </a:stretch>
        </p:blipFill>
        <p:spPr bwMode="white">
          <a:xfrm>
            <a:off x="940313" y="5868064"/>
            <a:ext cx="1345963" cy="304136"/>
          </a:xfrm>
          <a:prstGeom prst="rect">
            <a:avLst/>
          </a:prstGeom>
          <a:noFill/>
          <a:ln>
            <a:noFill/>
            <a:headEnd type="none"/>
            <a:tailEnd type="none"/>
          </a:ln>
        </p:spPr>
      </p:pic>
      <p:sp>
        <p:nvSpPr>
          <p:cNvPr id="61" name="Google Shape;61;p40"/>
          <p:cNvSpPr>
            <a:spLocks noGrp="1"/>
          </p:cNvSpPr>
          <p:nvPr>
            <p:ph type="title"/>
          </p:nvPr>
        </p:nvSpPr>
        <p:spPr bwMode="white">
          <a:xfrm>
            <a:off x="1350064" y="685800"/>
            <a:ext cx="8364536" cy="2338251"/>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62" name="Google Shape;62;p40"/>
          <p:cNvSpPr>
            <a:spLocks noGrp="1"/>
          </p:cNvSpPr>
          <p:nvPr>
            <p:ph type="body" idx="1"/>
          </p:nvPr>
        </p:nvSpPr>
        <p:spPr bwMode="white">
          <a:xfrm>
            <a:off x="1350064" y="3114026"/>
            <a:ext cx="8364536" cy="83173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r>
              <a:rPr lang="en-US" dirty="0"/>
              <a:t>Click to edit Master text styles</a:t>
            </a:r>
          </a:p>
        </p:txBody>
      </p:sp>
      <p:sp>
        <p:nvSpPr>
          <p:cNvPr id="63" name="Google Shape;63;p40"/>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64" name="Google Shape;64;p40"/>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65" name="Google Shape;65;p40"/>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0"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userDrawn="1"/>
        </p:nvSpPr>
        <p:spPr bwMode="white">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3" name="Google Shape;60;p40"/>
          <p:cNvPicPr>
            <a:picLocks noChangeAspect="1"/>
          </p:cNvPicPr>
          <p:nvPr/>
        </p:nvPicPr>
        <p:blipFill>
          <a:blip r:embed="rId3">
            <a:lum/>
          </a:blip>
          <a:srcRect/>
          <a:stretch>
            <a:fillRect/>
          </a:stretch>
        </p:blipFill>
        <p:spPr bwMode="white">
          <a:xfrm>
            <a:off x="994224" y="5823149"/>
            <a:ext cx="1345963" cy="304136"/>
          </a:xfrm>
          <a:prstGeom prst="rect">
            <a:avLst/>
          </a:prstGeom>
          <a:noFill/>
          <a:ln>
            <a:noFill/>
            <a:headEnd type="none"/>
            <a:tailEnd type="none"/>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67" name="Google Shape;67;p41"/>
          <p:cNvSpPr>
            <a:spLocks noGrp="1"/>
          </p:cNvSpPr>
          <p:nvPr>
            <p:ph type="body" idx="1"/>
          </p:nvPr>
        </p:nvSpPr>
        <p:spPr bwMode="white">
          <a:xfrm>
            <a:off x="5183188" y="685800"/>
            <a:ext cx="6323012" cy="5486399"/>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sz="1000" b="0" i="0" dirty="0">
                <a:latin typeface="Open Sans"/>
                <a:ea typeface="Open Sans"/>
                <a:cs typeface="Open Sans"/>
              </a:defRPr>
            </a:lvl1pPr>
            <a:lvl2pPr marL="914400" lvl="1" indent="-292100" algn="l">
              <a:lnSpc>
                <a:spcPct val="130000"/>
              </a:lnSpc>
              <a:spcBef>
                <a:spcPts val="600"/>
              </a:spcBef>
              <a:spcAft>
                <a:spcPts val="0"/>
              </a:spcAft>
              <a:buClr>
                <a:schemeClr val="dk1"/>
              </a:buClr>
              <a:buSzPts val="1000"/>
              <a:buChar char="−"/>
              <a:defRPr sz="1000" dirty="0"/>
            </a:lvl2pPr>
            <a:lvl3pPr marL="1371600" lvl="2" indent="-292100" algn="l">
              <a:lnSpc>
                <a:spcPct val="130000"/>
              </a:lnSpc>
              <a:spcBef>
                <a:spcPts val="600"/>
              </a:spcBef>
              <a:spcAft>
                <a:spcPts val="0"/>
              </a:spcAft>
              <a:buClr>
                <a:schemeClr val="dk1"/>
              </a:buClr>
              <a:buSzPts val="1000"/>
              <a:buChar char="−"/>
              <a:defRPr sz="1000" dirty="0"/>
            </a:lvl3pPr>
            <a:lvl4pPr marL="1828800" lvl="3" indent="-292100" algn="l">
              <a:lnSpc>
                <a:spcPct val="130000"/>
              </a:lnSpc>
              <a:spcBef>
                <a:spcPts val="600"/>
              </a:spcBef>
              <a:spcAft>
                <a:spcPts val="0"/>
              </a:spcAft>
              <a:buClr>
                <a:schemeClr val="dk1"/>
              </a:buClr>
              <a:buSzPts val="1000"/>
              <a:buChar char="−"/>
              <a:defRPr sz="1000" dirty="0"/>
            </a:lvl4pPr>
            <a:lvl5pPr marL="2286000" lvl="4" indent="-292100" algn="l">
              <a:lnSpc>
                <a:spcPct val="130000"/>
              </a:lnSpc>
              <a:spcBef>
                <a:spcPts val="600"/>
              </a:spcBef>
              <a:spcAft>
                <a:spcPts val="0"/>
              </a:spcAft>
              <a:buClr>
                <a:schemeClr val="dk1"/>
              </a:buClr>
              <a:buSzPts val="1000"/>
              <a:buChar char="−"/>
              <a:defRPr sz="1000" dirty="0"/>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68" name="Google Shape;68;p41"/>
          <p:cNvSpPr>
            <a:spLocks noGrp="1"/>
          </p:cNvSpPr>
          <p:nvPr>
            <p:ph type="body" idx="2"/>
          </p:nvPr>
        </p:nvSpPr>
        <p:spPr bwMode="white">
          <a:xfrm>
            <a:off x="685801" y="1600200"/>
            <a:ext cx="3606800" cy="4571998"/>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200"/>
              <a:buNone/>
              <a:defRPr sz="12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69" name="Google Shape;69;p41"/>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441964A-2C9F-482C-9DC8-77759A4E5FF5}" type="datetime1">
              <a:rPr lang="en-US" dirty="0"/>
              <a:t>7/3/2025</a:t>
            </a:fld>
            <a:endParaRPr lang="en-US" dirty="0"/>
          </a:p>
        </p:txBody>
      </p:sp>
      <p:sp>
        <p:nvSpPr>
          <p:cNvPr id="70" name="Google Shape;70;p41"/>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71" name="Google Shape;71;p41"/>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72" name="Google Shape;72;p41"/>
          <p:cNvSpPr>
            <a:spLocks noGrp="1"/>
          </p:cNvSpPr>
          <p:nvPr>
            <p:ph type="title"/>
          </p:nvPr>
        </p:nvSpPr>
        <p:spPr bwMode="white">
          <a:xfrm>
            <a:off x="685800" y="648686"/>
            <a:ext cx="3606800"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73" name="Google Shape;73;p41"/>
          <p:cNvCxnSpPr/>
          <p:nvPr/>
        </p:nvCxnSpPr>
        <p:spPr bwMode="white">
          <a:xfrm>
            <a:off x="4737894" y="0"/>
            <a:ext cx="0" cy="61721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bwMode="white">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75" name="Google Shape;75;p42"/>
          <p:cNvSpPr>
            <a:spLocks noGrp="1"/>
          </p:cNvSpPr>
          <p:nvPr>
            <p:ph type="body" idx="1"/>
          </p:nvPr>
        </p:nvSpPr>
        <p:spPr bwMode="white">
          <a:xfrm>
            <a:off x="685801" y="1600200"/>
            <a:ext cx="5067299"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6" name="Google Shape;76;p42"/>
          <p:cNvSpPr>
            <a:spLocks noGrp="1"/>
          </p:cNvSpPr>
          <p:nvPr>
            <p:ph type="body" idx="2"/>
          </p:nvPr>
        </p:nvSpPr>
        <p:spPr bwMode="white">
          <a:xfrm>
            <a:off x="685801" y="2514599"/>
            <a:ext cx="5067299"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7" name="Google Shape;77;p42"/>
          <p:cNvSpPr>
            <a:spLocks noGrp="1"/>
          </p:cNvSpPr>
          <p:nvPr>
            <p:ph type="body" idx="3"/>
          </p:nvPr>
        </p:nvSpPr>
        <p:spPr bwMode="white">
          <a:xfrm>
            <a:off x="6438900" y="1600200"/>
            <a:ext cx="5045074"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8" name="Google Shape;78;p42"/>
          <p:cNvSpPr>
            <a:spLocks noGrp="1"/>
          </p:cNvSpPr>
          <p:nvPr>
            <p:ph type="body" idx="4"/>
          </p:nvPr>
        </p:nvSpPr>
        <p:spPr bwMode="white">
          <a:xfrm>
            <a:off x="6438900" y="2514599"/>
            <a:ext cx="5045074"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9" name="Google Shape;79;p4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86795C3-54DB-416B-A0EB-4F51232B26E9}" type="datetime1">
              <a:rPr lang="en-US" dirty="0"/>
              <a:t>7/3/2025</a:t>
            </a:fld>
            <a:endParaRPr lang="en-US" dirty="0"/>
          </a:p>
        </p:txBody>
      </p:sp>
      <p:sp>
        <p:nvSpPr>
          <p:cNvPr id="80" name="Google Shape;80;p4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1" name="Google Shape;81;p4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82" name="Google Shape;82;p42"/>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83" name="Google Shape;83;p42"/>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11" name="Straight Connector 10"/>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5" name="Google Shape;85;p43"/>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86" name="Google Shape;86;p43"/>
          <p:cNvSpPr>
            <a:spLocks noGrp="1"/>
          </p:cNvSpPr>
          <p:nvPr>
            <p:ph type="body" idx="1"/>
          </p:nvPr>
        </p:nvSpPr>
        <p:spPr bwMode="white">
          <a:xfrm>
            <a:off x="685799" y="1600201"/>
            <a:ext cx="10820399" cy="4576762"/>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87" name="Google Shape;87;p43"/>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75422CD-EACF-4D91-99E5-FBC9D88AB4C5}" type="datetime1">
              <a:rPr lang="en-US" dirty="0"/>
              <a:t>7/3/2025</a:t>
            </a:fld>
            <a:endParaRPr lang="en-US" dirty="0"/>
          </a:p>
        </p:txBody>
      </p:sp>
      <p:sp>
        <p:nvSpPr>
          <p:cNvPr id="88" name="Google Shape;88;p43"/>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9" name="Google Shape;89;p4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10;p3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rtl="0">
              <a:lnSpc>
                <a:spcPct val="90000"/>
              </a:lnSpc>
              <a:spcBef>
                <a:spcPts val="0"/>
              </a:spcBef>
              <a:spcAft>
                <a:spcPts val="0"/>
              </a:spcAft>
              <a:buClr>
                <a:schemeClr val="tx1"/>
              </a:buClr>
              <a:buSzPts val="2400"/>
              <a:buFont typeface="Lato Black"/>
              <a:buNone/>
              <a:defRPr sz="2400" b="0" i="0" u="none" dirty="0">
                <a:solidFill>
                  <a:schemeClr val="tx1"/>
                </a:solidFill>
                <a:latin typeface="Lato Black"/>
                <a:ea typeface="Lato Black"/>
                <a:cs typeface="Lato Black"/>
                <a:sym typeface="Lato Black"/>
              </a:defRPr>
            </a:lvl1pPr>
            <a:lvl2pPr lvl="1">
              <a:spcBef>
                <a:spcPts val="0"/>
              </a:spcBef>
              <a:spcAft>
                <a:spcPts val="0"/>
              </a:spcAft>
              <a:buSzPts val="1400"/>
              <a:buNone/>
              <a:defRPr sz="1800" dirty="0"/>
            </a:lvl2pPr>
            <a:lvl3pPr lvl="2">
              <a:spcBef>
                <a:spcPts val="0"/>
              </a:spcBef>
              <a:spcAft>
                <a:spcPts val="0"/>
              </a:spcAft>
              <a:buSzPts val="1400"/>
              <a:buNone/>
              <a:defRPr sz="1800" dirty="0"/>
            </a:lvl3pPr>
            <a:lvl4pPr lvl="3">
              <a:spcBef>
                <a:spcPts val="0"/>
              </a:spcBef>
              <a:spcAft>
                <a:spcPts val="0"/>
              </a:spcAft>
              <a:buSzPts val="1400"/>
              <a:buNone/>
              <a:defRPr sz="1800" dirty="0"/>
            </a:lvl4pPr>
            <a:lvl5pPr lvl="4">
              <a:spcBef>
                <a:spcPts val="0"/>
              </a:spcBef>
              <a:spcAft>
                <a:spcPts val="0"/>
              </a:spcAft>
              <a:buSzPts val="1400"/>
              <a:buNone/>
              <a:defRPr sz="1800" dirty="0"/>
            </a:lvl5pPr>
            <a:lvl6pPr lvl="5">
              <a:spcBef>
                <a:spcPts val="0"/>
              </a:spcBef>
              <a:spcAft>
                <a:spcPts val="0"/>
              </a:spcAft>
              <a:buSzPts val="1400"/>
              <a:buNone/>
              <a:defRPr sz="1800" dirty="0"/>
            </a:lvl6pPr>
            <a:lvl7pPr lvl="6">
              <a:spcBef>
                <a:spcPts val="0"/>
              </a:spcBef>
              <a:spcAft>
                <a:spcPts val="0"/>
              </a:spcAft>
              <a:buSzPts val="1400"/>
              <a:buNone/>
              <a:defRPr sz="1800" dirty="0"/>
            </a:lvl7pPr>
            <a:lvl8pPr lvl="7">
              <a:spcBef>
                <a:spcPts val="0"/>
              </a:spcBef>
              <a:spcAft>
                <a:spcPts val="0"/>
              </a:spcAft>
              <a:buSzPts val="1400"/>
              <a:buNone/>
              <a:defRPr sz="1800" dirty="0"/>
            </a:lvl8pPr>
            <a:lvl9pPr lvl="8">
              <a:spcBef>
                <a:spcPts val="0"/>
              </a:spcBef>
              <a:spcAft>
                <a:spcPts val="0"/>
              </a:spcAft>
              <a:buSzPts val="1400"/>
              <a:buNone/>
              <a:defRPr sz="1800" dirty="0"/>
            </a:lvl9pPr>
          </a:lstStyle>
          <a:p>
            <a:endParaRPr dirty="0"/>
          </a:p>
        </p:txBody>
      </p:sp>
      <p:sp>
        <p:nvSpPr>
          <p:cNvPr id="11" name="Google Shape;11;p34"/>
          <p:cNvSpPr>
            <a:spLocks noGrp="1"/>
          </p:cNvSpPr>
          <p:nvPr>
            <p:ph type="body" idx="1"/>
          </p:nvPr>
        </p:nvSpPr>
        <p:spPr bwMode="white">
          <a:xfrm>
            <a:off x="685800" y="1600201"/>
            <a:ext cx="10820400" cy="4576762"/>
          </a:xfrm>
          <a:prstGeom prst="rect">
            <a:avLst/>
          </a:prstGeom>
          <a:noFill/>
          <a:ln>
            <a:noFill/>
            <a:headEnd type="none"/>
            <a:tailEnd type="none"/>
          </a:ln>
        </p:spPr>
        <p:txBody>
          <a:bodyPr wrap="square" lIns="0" tIns="0" rIns="0" bIns="0" anchor="t">
            <a:noAutofit/>
          </a:bodyPr>
          <a:lstStyle>
            <a:lvl1pPr marL="457200" indent="-292100" algn="l" rtl="0">
              <a:lnSpc>
                <a:spcPct val="130000"/>
              </a:lnSpc>
              <a:spcBef>
                <a:spcPts val="1200"/>
              </a:spcBef>
              <a:spcAft>
                <a:spcPts val="0"/>
              </a:spcAft>
              <a:buClr>
                <a:schemeClr val="tx1"/>
              </a:buClr>
              <a:buSzPts val="1000"/>
              <a:buFont typeface="Arial"/>
              <a:buChar char="•"/>
              <a:defRPr sz="1000" b="0" i="0" u="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9pPr>
          </a:lstStyle>
          <a:p>
            <a:endParaRPr dirty="0"/>
          </a:p>
        </p:txBody>
      </p:sp>
      <p:sp>
        <p:nvSpPr>
          <p:cNvPr id="12" name="Google Shape;12;p3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rtl="0">
              <a:spcBef>
                <a:spcPts val="0"/>
              </a:spcBef>
              <a:spcAft>
                <a:spcPts val="0"/>
              </a:spcAft>
              <a:buSzPts val="1400"/>
              <a:buNone/>
              <a:defRPr sz="700" b="0" i="0" u="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dirty="0">
                <a:solidFill>
                  <a:schemeClr val="tx1"/>
                </a:solidFill>
                <a:latin typeface="Lato Light"/>
                <a:ea typeface="Lato Light"/>
                <a:cs typeface="Lato Light"/>
                <a:sym typeface="Lato Light"/>
              </a:defRPr>
            </a:lvl9pPr>
          </a:lstStyle>
          <a:p>
            <a:fld id="{196514B2-5A79-4CB2-A884-9382BAF6D46D}" type="datetime1">
              <a:rPr lang="en-US" dirty="0"/>
              <a:t>7/3/2025</a:t>
            </a:fld>
            <a:endParaRPr lang="en-US" dirty="0"/>
          </a:p>
        </p:txBody>
      </p:sp>
      <p:sp>
        <p:nvSpPr>
          <p:cNvPr id="13" name="Google Shape;13;p3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rtl="0">
              <a:spcBef>
                <a:spcPts val="0"/>
              </a:spcBef>
              <a:spcAft>
                <a:spcPts val="0"/>
              </a:spcAft>
              <a:buSzPts val="1400"/>
              <a:buNone/>
              <a:defRPr sz="700" b="0" i="0" u="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dirty="0">
                <a:solidFill>
                  <a:schemeClr val="tx1"/>
                </a:solidFill>
                <a:latin typeface="Lato Light"/>
                <a:ea typeface="Lato Light"/>
                <a:cs typeface="Lato Light"/>
                <a:sym typeface="Lato Light"/>
              </a:defRPr>
            </a:lvl9pPr>
          </a:lstStyle>
          <a:p>
            <a:endParaRPr lang="en-US" dirty="0"/>
          </a:p>
        </p:txBody>
      </p:sp>
      <p:sp>
        <p:nvSpPr>
          <p:cNvPr id="14" name="Google Shape;14;p3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rtl="0">
              <a:spcBef>
                <a:spcPts val="0"/>
              </a:spcBef>
              <a:buNone/>
              <a:defRPr sz="700" b="0" i="0" u="none" dirty="0">
                <a:solidFill>
                  <a:schemeClr val="tx1"/>
                </a:solidFill>
                <a:latin typeface="Open Sans"/>
                <a:ea typeface="Open Sans"/>
                <a:cs typeface="Open Sans"/>
                <a:sym typeface="Lato Black"/>
              </a:defRPr>
            </a:lvl1pPr>
            <a:lvl2pPr marL="0" lvl="1" indent="0" algn="ctr" rtl="0">
              <a:spcBef>
                <a:spcPts val="0"/>
              </a:spcBef>
              <a:buNone/>
              <a:defRPr sz="700" b="1" i="0" u="none" dirty="0">
                <a:solidFill>
                  <a:schemeClr val="tx1"/>
                </a:solidFill>
                <a:latin typeface="Lato Black"/>
                <a:ea typeface="Lato Black"/>
                <a:cs typeface="Lato Black"/>
                <a:sym typeface="Lato Black"/>
              </a:defRPr>
            </a:lvl2pPr>
            <a:lvl3pPr marL="0" lvl="2" indent="0" algn="ctr" rtl="0">
              <a:spcBef>
                <a:spcPts val="0"/>
              </a:spcBef>
              <a:buNone/>
              <a:defRPr sz="700" b="1" i="0" u="none" dirty="0">
                <a:solidFill>
                  <a:schemeClr val="tx1"/>
                </a:solidFill>
                <a:latin typeface="Lato Black"/>
                <a:ea typeface="Lato Black"/>
                <a:cs typeface="Lato Black"/>
                <a:sym typeface="Lato Black"/>
              </a:defRPr>
            </a:lvl3pPr>
            <a:lvl4pPr marL="0" lvl="3" indent="0" algn="ctr" rtl="0">
              <a:spcBef>
                <a:spcPts val="0"/>
              </a:spcBef>
              <a:buNone/>
              <a:defRPr sz="700" b="1" i="0" u="none" dirty="0">
                <a:solidFill>
                  <a:schemeClr val="tx1"/>
                </a:solidFill>
                <a:latin typeface="Lato Black"/>
                <a:ea typeface="Lato Black"/>
                <a:cs typeface="Lato Black"/>
                <a:sym typeface="Lato Black"/>
              </a:defRPr>
            </a:lvl4pPr>
            <a:lvl5pPr marL="0" lvl="4" indent="0" algn="ctr" rtl="0">
              <a:spcBef>
                <a:spcPts val="0"/>
              </a:spcBef>
              <a:buNone/>
              <a:defRPr sz="700" b="1" i="0" u="none" dirty="0">
                <a:solidFill>
                  <a:schemeClr val="tx1"/>
                </a:solidFill>
                <a:latin typeface="Lato Black"/>
                <a:ea typeface="Lato Black"/>
                <a:cs typeface="Lato Black"/>
                <a:sym typeface="Lato Black"/>
              </a:defRPr>
            </a:lvl5pPr>
            <a:lvl6pPr marL="0" lvl="5" indent="0" algn="ctr" rtl="0">
              <a:spcBef>
                <a:spcPts val="0"/>
              </a:spcBef>
              <a:buNone/>
              <a:defRPr sz="700" b="1" i="0" u="none" dirty="0">
                <a:solidFill>
                  <a:schemeClr val="tx1"/>
                </a:solidFill>
                <a:latin typeface="Lato Black"/>
                <a:ea typeface="Lato Black"/>
                <a:cs typeface="Lato Black"/>
                <a:sym typeface="Lato Black"/>
              </a:defRPr>
            </a:lvl6pPr>
            <a:lvl7pPr marL="0" lvl="6" indent="0" algn="ctr" rtl="0">
              <a:spcBef>
                <a:spcPts val="0"/>
              </a:spcBef>
              <a:buNone/>
              <a:defRPr sz="700" b="1" i="0" u="none" dirty="0">
                <a:solidFill>
                  <a:schemeClr val="tx1"/>
                </a:solidFill>
                <a:latin typeface="Lato Black"/>
                <a:ea typeface="Lato Black"/>
                <a:cs typeface="Lato Black"/>
                <a:sym typeface="Lato Black"/>
              </a:defRPr>
            </a:lvl7pPr>
            <a:lvl8pPr marL="0" lvl="7" indent="0" algn="ctr" rtl="0">
              <a:spcBef>
                <a:spcPts val="0"/>
              </a:spcBef>
              <a:buNone/>
              <a:defRPr sz="700" b="1" i="0" u="none" dirty="0">
                <a:solidFill>
                  <a:schemeClr val="tx1"/>
                </a:solidFill>
                <a:latin typeface="Lato Black"/>
                <a:ea typeface="Lato Black"/>
                <a:cs typeface="Lato Black"/>
                <a:sym typeface="Lato Black"/>
              </a:defRPr>
            </a:lvl8pPr>
            <a:lvl9pPr marL="0" lvl="8" indent="0" algn="ctr" rtl="0">
              <a:spcBef>
                <a:spcPts val="0"/>
              </a:spcBef>
              <a:buNone/>
              <a:defRPr sz="700" b="1" i="0" u="none" dirty="0">
                <a:solidFill>
                  <a:schemeClr val="tx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5" name="Google Shape;15;p34"/>
          <p:cNvPicPr>
            <a:picLocks noChangeAspect="1"/>
          </p:cNvPicPr>
          <p:nvPr/>
        </p:nvPicPr>
        <p:blipFill>
          <a:blip r:embed="rId41">
            <a:lum/>
          </a:blip>
          <a:srcRect/>
          <a:stretch>
            <a:fillRect/>
          </a:stretch>
        </p:blipFill>
        <p:spPr bwMode="white">
          <a:xfrm>
            <a:off x="355909" y="6209314"/>
            <a:ext cx="1373440" cy="310345"/>
          </a:xfrm>
          <a:prstGeom prst="rect">
            <a:avLst/>
          </a:prstGeom>
          <a:noFill/>
          <a:ln>
            <a:noFill/>
            <a:headEnd type="none"/>
            <a:tailEnd type="none"/>
          </a:ln>
        </p:spPr>
      </p:pic>
      <p:pic>
        <p:nvPicPr>
          <p:cNvPr id="9" name="Picture 8"/>
          <p:cNvPicPr>
            <a:picLocks noChangeAspect="1"/>
          </p:cNvPicPr>
          <p:nvPr/>
        </p:nvPicPr>
        <p:blipFill>
          <a:blip r:embed="rId42">
            <a:lum/>
          </a:blip>
          <a:srcRect/>
          <a:stretch>
            <a:fillRect/>
          </a:stretch>
        </p:blipFill>
        <p:spPr bwMode="white">
          <a:xfrm flipV="1">
            <a:off x="0" y="6637309"/>
            <a:ext cx="12192000" cy="226194"/>
          </a:xfrm>
          <a:prstGeom prst="rect">
            <a:avLst/>
          </a:prstGeom>
          <a:ln>
            <a:headEnd type="none"/>
            <a:tailEnd type="none"/>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664" r:id="rId28"/>
    <p:sldLayoutId id="2147483665" r:id="rId29"/>
    <p:sldLayoutId id="2147483667" r:id="rId30"/>
    <p:sldLayoutId id="2147483666" r:id="rId31"/>
    <p:sldLayoutId id="2147483649" r:id="rId32"/>
    <p:sldLayoutId id="2147483653" r:id="rId33"/>
    <p:sldLayoutId id="2147483654" r:id="rId34"/>
    <p:sldLayoutId id="2147483662" r:id="rId35"/>
    <p:sldLayoutId id="2147483672" r:id="rId36"/>
    <p:sldLayoutId id="2147483670" r:id="rId37"/>
    <p:sldLayoutId id="2147483659" r:id="rId38"/>
    <p:sldLayoutId id="2147483669" r:id="rId39"/>
  </p:sldLayoutIdLst>
  <p:hf hdr="0" dt="0"/>
  <p:txStyles>
    <p:title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titleStyle>
    <p:body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bodyStyle>
    <p:other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1" userDrawn="1">
          <p15:clr>
            <a:srgbClr val="F26B43"/>
          </p15:clr>
        </p15:guide>
        <p15:guide id="22" pos="7680" userDrawn="1">
          <p15:clr>
            <a:srgbClr val="F26B43"/>
          </p15:clr>
        </p15:guide>
        <p15:guide id="23" pos="432" userDrawn="1">
          <p15:clr>
            <a:srgbClr val="F26B43"/>
          </p15:clr>
        </p15:guide>
        <p15:guide id="24" pos="2704" userDrawn="1">
          <p15:clr>
            <a:srgbClr val="F26B43"/>
          </p15:clr>
        </p15:guide>
        <p15:guide id="25" pos="4976" userDrawn="1">
          <p15:clr>
            <a:srgbClr val="F26B43"/>
          </p15:clr>
        </p15:guide>
        <p15:guide id="26" pos="7248" userDrawn="1">
          <p15:clr>
            <a:srgbClr val="F26B43"/>
          </p15:clr>
        </p15:guide>
        <p15:guide id="27" orient="horz" userDrawn="1">
          <p15:clr>
            <a:srgbClr val="F26B43"/>
          </p15:clr>
        </p15:guide>
        <p15:guide id="28" orient="horz" pos="4320" userDrawn="1">
          <p15:clr>
            <a:srgbClr val="F26B43"/>
          </p15:clr>
        </p15:guide>
        <p15:guide id="29" orient="horz" pos="432" userDrawn="1">
          <p15:clr>
            <a:srgbClr val="F26B43"/>
          </p15:clr>
        </p15:guide>
        <p15:guide id="30" orient="horz" pos="1584" userDrawn="1">
          <p15:clr>
            <a:srgbClr val="F26B43"/>
          </p15:clr>
        </p15:guide>
        <p15:guide id="31" orient="horz" pos="2736" userDrawn="1">
          <p15:clr>
            <a:srgbClr val="F26B43"/>
          </p15:clr>
        </p15:guide>
        <p15:guide id="32" orient="horz" pos="3888" userDrawn="1">
          <p15:clr>
            <a:srgbClr val="F26B43"/>
          </p15:clr>
        </p15:guide>
        <p15:guide id="33" orient="horz" pos="4104" userDrawn="1">
          <p15:clr>
            <a:srgbClr val="5ACBF0"/>
          </p15:clr>
        </p15:guide>
        <p15:guide id="34" orient="horz" pos="1008" userDrawn="1">
          <p15:clr>
            <a:srgbClr val="A4A3A4"/>
          </p15:clr>
        </p15:guide>
        <p15:guide id="35" orient="horz" pos="2160" userDrawn="1">
          <p15:clr>
            <a:srgbClr val="A4A3A4"/>
          </p15:clr>
        </p15:guide>
        <p15:guide id="36" orient="horz" pos="3312" userDrawn="1">
          <p15:clr>
            <a:srgbClr val="A4A3A4"/>
          </p15:clr>
        </p15:guide>
        <p15:guide id="37" pos="3840" userDrawn="1">
          <p15:clr>
            <a:srgbClr val="A4A3A4"/>
          </p15:clr>
        </p15:guide>
        <p15:guide id="38" orient="horz" pos="1296" userDrawn="1">
          <p15:clr>
            <a:srgbClr val="5ACBF0"/>
          </p15:clr>
        </p15:guide>
        <p15:guide id="39" pos="6120" userDrawn="1">
          <p15:clr>
            <a:srgbClr val="A4A3A4"/>
          </p15:clr>
        </p15:guide>
        <p15:guide id="40" pos="1560"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chart" Target="../charts/chart13.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tiff"/><Relationship Id="rId4" Type="http://schemas.openxmlformats.org/officeDocument/2006/relationships/image" Target="../media/image22.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bwMode="white">
          <a:ln>
            <a:headEnd type="none"/>
            <a:tailEnd type="none"/>
          </a:ln>
        </p:spPr>
        <p:txBody>
          <a:bodyPr wrap="square"/>
          <a:lstStyle/>
          <a:p>
            <a:r>
              <a:rPr lang="en-US" b="1" dirty="0"/>
              <a:t>Sexual Assault Prevention for Graduate Students</a:t>
            </a:r>
          </a:p>
        </p:txBody>
      </p:sp>
      <p:sp>
        <p:nvSpPr>
          <p:cNvPr id="6" name="Subtitle 5"/>
          <p:cNvSpPr>
            <a:spLocks noGrp="1"/>
          </p:cNvSpPr>
          <p:nvPr>
            <p:ph type="subTitle" idx="1"/>
          </p:nvPr>
        </p:nvSpPr>
        <p:spPr bwMode="white">
          <a:ln>
            <a:headEnd type="none"/>
            <a:tailEnd type="none"/>
          </a:ln>
        </p:spPr>
        <p:txBody>
          <a:bodyPr wrap="square"/>
          <a:lstStyle/>
          <a:p>
            <a:r>
              <a:rPr lang="en-US" dirty="0">
                <a:latin typeface="Open Sans"/>
                <a:ea typeface="Open Sans"/>
                <a:cs typeface="Open Sans"/>
              </a:rPr>
              <a:t>Impact Report </a:t>
            </a:r>
            <a:r>
              <a:rPr lang="en-US" dirty="0">
                <a:ea typeface="Open Sans"/>
                <a:cs typeface="Open Sans"/>
              </a:rPr>
              <a:t>| 2023–2024 Academic Year</a:t>
            </a:r>
          </a:p>
        </p:txBody>
      </p:sp>
      <p:sp>
        <p:nvSpPr>
          <p:cNvPr id="7" name="Text Placeholder 6"/>
          <p:cNvSpPr>
            <a:spLocks noGrp="1"/>
          </p:cNvSpPr>
          <p:nvPr>
            <p:ph type="body" sz="quarter" idx="10"/>
          </p:nvPr>
        </p:nvSpPr>
        <p:spPr bwMode="white">
          <a:xfrm>
            <a:off x="-1" y="1600200"/>
            <a:ext cx="4140312" cy="1178981"/>
          </a:xfrm>
          <a:solidFill>
            <a:schemeClr val="tx2">
              <a:lumMod val="60000"/>
              <a:lumOff val="40000"/>
            </a:schemeClr>
          </a:solidFill>
          <a:ln>
            <a:headEnd type="none"/>
            <a:tailEnd type="none"/>
          </a:ln>
        </p:spPr>
        <p:txBody>
          <a:bodyPr wrap="square">
            <a:normAutofit/>
          </a:bodyPr>
          <a:lstStyle/>
          <a:p>
            <a:r>
              <a:rPr lang="en-US" sz="2200" b="1" dirty="0">
                <a:latin typeface="Open Sans"/>
                <a:ea typeface="Open Sans"/>
                <a:cs typeface="Open Sans"/>
              </a:rPr>
              <a:t>Georgia Institute of Technology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Knowledge Gain</a:t>
            </a:r>
            <a:br>
              <a:rPr lang="en-US" b="1" dirty="0"/>
            </a:br>
            <a:endParaRPr lang="en-US" b="1" dirty="0"/>
          </a:p>
        </p:txBody>
      </p:sp>
      <p:sp>
        <p:nvSpPr>
          <p:cNvPr id="3" name="Content Placeholder 2"/>
          <p:cNvSpPr>
            <a:spLocks noGrp="1"/>
          </p:cNvSpPr>
          <p:nvPr>
            <p:ph type="body" idx="1"/>
          </p:nvPr>
        </p:nvSpPr>
        <p:spPr bwMode="white">
          <a:xfrm>
            <a:off x="685800" y="1600034"/>
            <a:ext cx="3504233" cy="1344168"/>
          </a:xfrm>
          <a:ln>
            <a:headEnd type="none"/>
            <a:tailEnd type="none"/>
          </a:ln>
        </p:spPr>
        <p:txBody>
          <a:bodyPr wrap="square"/>
          <a:lstStyle/>
          <a:p>
            <a:pPr marL="0" indent="0">
              <a:lnSpc>
                <a:spcPct val="150000"/>
              </a:lnSpc>
              <a:buNone/>
            </a:pPr>
            <a:r>
              <a:rPr lang="en-US" sz="1200" dirty="0"/>
              <a:t>Assessments in SAPG, which students take before and after the course, are designed to measure their comprehension and knowledge of topics related to sexual assault.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10</a:t>
            </a:fld>
            <a:endParaRPr lang="en-US" dirty="0"/>
          </a:p>
        </p:txBody>
      </p:sp>
      <p:cxnSp>
        <p:nvCxnSpPr>
          <p:cNvPr id="7" name="Straight Connector 6"/>
          <p:cNvCxnSpPr/>
          <p:nvPr/>
        </p:nvCxnSpPr>
        <p:spPr bwMode="white">
          <a:xfrm>
            <a:off x="4292600" y="1600034"/>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a:grpSpLocks/>
          </p:cNvGrpSpPr>
          <p:nvPr/>
        </p:nvGrpSpPr>
        <p:grpSpPr bwMode="white">
          <a:xfrm>
            <a:off x="699081" y="3913799"/>
            <a:ext cx="3490947" cy="1911650"/>
            <a:chOff x="5121802" y="5049527"/>
            <a:chExt cx="3490947" cy="1203001"/>
          </a:xfrm>
        </p:grpSpPr>
        <p:sp>
          <p:nvSpPr>
            <p:cNvPr id="10" name="Rectangle 9"/>
            <p:cNvSpPr>
              <a:spLocks/>
            </p:cNvSpPr>
            <p:nvPr/>
          </p:nvSpPr>
          <p:spPr bwMode="white">
            <a:xfrm>
              <a:off x="5243666" y="5049527"/>
              <a:ext cx="3369083" cy="1202988"/>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Open Sans"/>
                </a:rPr>
                <a:t>Programming Tip</a:t>
              </a:r>
            </a:p>
            <a:p>
              <a:pPr>
                <a:lnSpc>
                  <a:spcPct val="130000"/>
                </a:lnSpc>
                <a:spcBef>
                  <a:spcPts val="1200"/>
                </a:spcBef>
              </a:pPr>
              <a:r>
                <a:rPr lang="en-US" sz="900" dirty="0">
                  <a:solidFill>
                    <a:schemeClr val="tx1"/>
                  </a:solidFill>
                  <a:latin typeface="Open Sans"/>
                </a:rPr>
                <a:t>Where are your students knowledgeable and where is there room to learn more? SAPG is intended to provide foundational knowledge and skills that can be built upon. Knowledge data can inform which content areas should be built out or reinforced as part of your ongoing prevention efforts.</a:t>
              </a:r>
            </a:p>
          </p:txBody>
        </p:sp>
        <p:sp>
          <p:nvSpPr>
            <p:cNvPr id="11" name="Rectangle 10"/>
            <p:cNvSpPr>
              <a:spLocks/>
            </p:cNvSpPr>
            <p:nvPr/>
          </p:nvSpPr>
          <p:spPr bwMode="white">
            <a:xfrm>
              <a:off x="5121802" y="5049528"/>
              <a:ext cx="137160" cy="1203000"/>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grpSp>
      <p:graphicFrame>
        <p:nvGraphicFramePr>
          <p:cNvPr id="13" name="Content Placeholder 14"/>
          <p:cNvGraphicFramePr/>
          <p:nvPr/>
        </p:nvGraphicFramePr>
        <p:xfrm>
          <a:off x="4627453" y="1033152"/>
          <a:ext cx="6743601" cy="513888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Learner Impact</a:t>
            </a:r>
          </a:p>
        </p:txBody>
      </p:sp>
      <p:sp>
        <p:nvSpPr>
          <p:cNvPr id="3" name="Content Placeholder 2"/>
          <p:cNvSpPr>
            <a:spLocks noGrp="1"/>
          </p:cNvSpPr>
          <p:nvPr>
            <p:ph type="body" idx="1"/>
          </p:nvPr>
        </p:nvSpPr>
        <p:spPr bwMode="white">
          <a:xfrm>
            <a:off x="685799" y="1600201"/>
            <a:ext cx="3504233" cy="1828258"/>
          </a:xfrm>
          <a:ln>
            <a:headEnd type="none"/>
            <a:tailEnd type="none"/>
          </a:ln>
        </p:spPr>
        <p:txBody>
          <a:bodyPr wrap="square"/>
          <a:lstStyle/>
          <a:p>
            <a:pPr marL="0" indent="0">
              <a:lnSpc>
                <a:spcPct val="150000"/>
              </a:lnSpc>
              <a:buNone/>
            </a:pPr>
            <a:r>
              <a:rPr lang="en-US" sz="1200" dirty="0"/>
              <a:t>After taking SAPG, students were asked to reflect on the course experience and tell us how the course impacted their awareness, knowledge, and skill in ways that will help them to make healthier decisions and support their peers in the future.</a:t>
            </a:r>
          </a:p>
          <a:p>
            <a:pPr marL="0" indent="0">
              <a:lnSpc>
                <a:spcPct val="150000"/>
              </a:lnSpc>
              <a:buNone/>
            </a:pPr>
            <a:endParaRPr lang="en-US" sz="1200"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11</a:t>
            </a:fld>
            <a:endParaRPr lang="en-US" dirty="0"/>
          </a:p>
        </p:txBody>
      </p:sp>
      <p:cxnSp>
        <p:nvCxnSpPr>
          <p:cNvPr id="7" name="Straight Connector 6"/>
          <p:cNvCxnSpPr/>
          <p:nvPr/>
        </p:nvCxnSpPr>
        <p:spPr bwMode="white">
          <a:xfrm>
            <a:off x="4292600" y="1600034"/>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Content Placeholder 4"/>
          <p:cNvSpPr txBox="1">
            <a:spLocks noChangeArrowheads="1"/>
          </p:cNvSpPr>
          <p:nvPr/>
        </p:nvSpPr>
        <p:spPr bwMode="white">
          <a:xfrm>
            <a:off x="4481518" y="5739234"/>
            <a:ext cx="6399831" cy="424194"/>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Open Sans"/>
                <a:ea typeface="Open Sans"/>
                <a:cs typeface="Open Sans"/>
              </a:rPr>
              <a:t>Note:</a:t>
            </a:r>
            <a:r>
              <a:rPr lang="en-US" sz="900" dirty="0">
                <a:latin typeface="Open Sans"/>
                <a:ea typeface="Open Sans"/>
                <a:cs typeface="Open Sans"/>
              </a:rPr>
              <a:t> Percentages represent students that responded “agree” or “strongly agree” to each item in the Post-Course Survey (</a:t>
            </a:r>
            <a:r>
              <a:rPr lang="en-US" sz="900" i="1" dirty="0">
                <a:latin typeface="Open Sans"/>
                <a:ea typeface="Open Sans"/>
                <a:cs typeface="Open Sans"/>
              </a:rPr>
              <a:t>n</a:t>
            </a:r>
            <a:r>
              <a:rPr lang="en-US" sz="900" dirty="0">
                <a:latin typeface="Open Sans"/>
                <a:ea typeface="Open Sans"/>
                <a:cs typeface="Open Sans"/>
              </a:rPr>
              <a:t> = 2,125).</a:t>
            </a:r>
          </a:p>
        </p:txBody>
      </p:sp>
      <p:grpSp>
        <p:nvGrpSpPr>
          <p:cNvPr id="9" name="Group 8"/>
          <p:cNvGrpSpPr>
            <a:grpSpLocks/>
          </p:cNvGrpSpPr>
          <p:nvPr/>
        </p:nvGrpSpPr>
        <p:grpSpPr bwMode="white">
          <a:xfrm>
            <a:off x="685799" y="3920891"/>
            <a:ext cx="3504233" cy="1911647"/>
            <a:chOff x="5108520" y="5053994"/>
            <a:chExt cx="3504233" cy="1203000"/>
          </a:xfrm>
        </p:grpSpPr>
        <p:sp>
          <p:nvSpPr>
            <p:cNvPr id="10" name="Rectangle 9"/>
            <p:cNvSpPr>
              <a:spLocks/>
            </p:cNvSpPr>
            <p:nvPr/>
          </p:nvSpPr>
          <p:spPr bwMode="white">
            <a:xfrm>
              <a:off x="5211089" y="5058348"/>
              <a:ext cx="3401664" cy="1198645"/>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Open Sans"/>
                </a:rPr>
                <a:t>Programming Tip</a:t>
              </a:r>
            </a:p>
            <a:p>
              <a:pPr>
                <a:lnSpc>
                  <a:spcPct val="130000"/>
                </a:lnSpc>
                <a:spcBef>
                  <a:spcPts val="1200"/>
                </a:spcBef>
              </a:pPr>
              <a:r>
                <a:rPr lang="en-US" sz="900" dirty="0">
                  <a:solidFill>
                    <a:schemeClr val="tx1"/>
                  </a:solidFill>
                  <a:latin typeface="Open Sans"/>
                </a:rPr>
                <a:t>How can you reinforce students’ skills and feelings of self-efficacy throughout the year and over your students’ college careers? Ongoing training — both annually online and through in-person opportunities such as workshops, role-playing, peer conversations — can reinforce key information, allow students to practice their skills, and build confidence.</a:t>
              </a:r>
            </a:p>
          </p:txBody>
        </p:sp>
        <p:sp>
          <p:nvSpPr>
            <p:cNvPr id="11" name="Rectangle 10"/>
            <p:cNvSpPr>
              <a:spLocks/>
            </p:cNvSpPr>
            <p:nvPr/>
          </p:nvSpPr>
          <p:spPr bwMode="white">
            <a:xfrm>
              <a:off x="5108520" y="5053994"/>
              <a:ext cx="137160" cy="1203000"/>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grpSp>
      <p:graphicFrame>
        <p:nvGraphicFramePr>
          <p:cNvPr id="13" name="Table 12"/>
          <p:cNvGraphicFramePr/>
          <p:nvPr/>
        </p:nvGraphicFramePr>
        <p:xfrm>
          <a:off x="4481518" y="1600034"/>
          <a:ext cx="6399833" cy="3872570"/>
        </p:xfrm>
        <a:graphic>
          <a:graphicData uri="http://schemas.openxmlformats.org/drawingml/2006/table">
            <a:tbl>
              <a:tblPr firstRow="1" bandRow="1">
                <a:tableStyleId>{5C22544A-7EE6-4342-B048-85BDC9FD1C3A}</a:tableStyleId>
              </a:tblPr>
              <a:tblGrid>
                <a:gridCol w="5121854">
                  <a:extLst>
                    <a:ext uri="{9D8B030D-6E8A-4147-A177-3AD203B41FA5}">
                      <a16:colId xmlns:a16="http://schemas.microsoft.com/office/drawing/2014/main" val="20000"/>
                    </a:ext>
                  </a:extLst>
                </a:gridCol>
                <a:gridCol w="1277979">
                  <a:extLst>
                    <a:ext uri="{9D8B030D-6E8A-4147-A177-3AD203B41FA5}">
                      <a16:colId xmlns:a16="http://schemas.microsoft.com/office/drawing/2014/main" val="20001"/>
                    </a:ext>
                  </a:extLst>
                </a:gridCol>
              </a:tblGrid>
              <a:tr h="656358">
                <a:tc gridSpan="2">
                  <a:txBody>
                    <a:bodyPr/>
                    <a:lstStyle/>
                    <a:p>
                      <a:pPr marL="0" algn="l" defTabSz="914400" rtl="0"/>
                      <a:r>
                        <a:rPr lang="en" sz="1400" b="1" i="0" kern="1200" dirty="0">
                          <a:solidFill>
                            <a:schemeClr val="bg1"/>
                          </a:solidFill>
                          <a:latin typeface="Open Sans"/>
                          <a:ea typeface="+mn-ea"/>
                          <a:cs typeface="+mn-cs"/>
                        </a:rPr>
                        <a:t>Your students reported that </a:t>
                      </a:r>
                      <a:r>
                        <a:rPr lang="en-US" sz="1400" b="1" i="0" kern="1200" dirty="0">
                          <a:solidFill>
                            <a:schemeClr val="bg1"/>
                          </a:solidFill>
                          <a:latin typeface="Open Sans"/>
                          <a:ea typeface="+mn-ea"/>
                          <a:cs typeface="+mn-cs"/>
                        </a:rPr>
                        <a:t>SAPG</a:t>
                      </a:r>
                      <a:r>
                        <a:rPr lang="en" sz="1400" b="1" i="0" kern="1200" dirty="0">
                          <a:solidFill>
                            <a:schemeClr val="bg1"/>
                          </a:solidFill>
                          <a:latin typeface="Open Sans"/>
                          <a:ea typeface="+mn-ea"/>
                          <a:cs typeface="+mn-cs"/>
                        </a:rPr>
                        <a:t>:</a:t>
                      </a:r>
                      <a:endParaRPr lang="en-US" sz="800" b="0" i="0" kern="1200" dirty="0">
                        <a:solidFill>
                          <a:schemeClr val="bg1"/>
                        </a:solidFill>
                        <a:latin typeface="Open Sans"/>
                        <a:ea typeface="+mn-ea"/>
                        <a:cs typeface="+mn-cs"/>
                      </a:endParaRPr>
                    </a:p>
                  </a:txBody>
                  <a:tcPr marL="182880" marR="0" marT="0" marB="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1"/>
                      </a:solidFill>
                      <a:prstDash val="solid"/>
                      <a:round/>
                      <a:headEnd type="none" w="med" len="med"/>
                      <a:tailEnd type="none" w="med" len="med"/>
                    </a:lnT>
                    <a:lnB w="12700" cap="flat">
                      <a:noFill/>
                      <a:prstDash val="solid"/>
                      <a:round/>
                      <a:headEnd type="none" w="med" len="med"/>
                      <a:tailEnd type="none" w="med" len="med"/>
                    </a:lnB>
                    <a:solidFill>
                      <a:srgbClr val="4BACC6"/>
                    </a:solidFill>
                  </a:tcPr>
                </a:tc>
                <a:tc hMerge="1">
                  <a:txBody>
                    <a:bodyPr/>
                    <a:lstStyle/>
                    <a:p>
                      <a:endParaRPr lang="en-US" dirty="0"/>
                    </a:p>
                  </a:txBody>
                  <a:tcPr horzOverflow="overflow"/>
                </a:tc>
                <a:extLst>
                  <a:ext uri="{0D108BD9-81ED-4DB2-BD59-A6C34878D82A}">
                    <a16:rowId xmlns:a16="http://schemas.microsoft.com/office/drawing/2014/main" val="10000"/>
                  </a:ext>
                </a:extLst>
              </a:tr>
              <a:tr h="533088">
                <a:tc>
                  <a:txBody>
                    <a:bodyPr/>
                    <a:lstStyle/>
                    <a:p>
                      <a:pPr marL="0" algn="l" defTabSz="685800" rtl="0"/>
                      <a:r>
                        <a:rPr lang="en-US" sz="1200" b="0" i="0" kern="1200" dirty="0">
                          <a:solidFill>
                            <a:schemeClr val="tx1"/>
                          </a:solidFill>
                          <a:latin typeface="Open Sans"/>
                        </a:rPr>
                        <a:t>Made me more confident in my ability to intervene when I see concerning behavior.</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ctr"/>
                      <a:r>
                        <a:rPr lang="en-US" sz="1800" b="1" i="0" dirty="0">
                          <a:solidFill>
                            <a:srgbClr val="4BACC6"/>
                          </a:solidFill>
                          <a:latin typeface="Open Sans"/>
                          <a:ea typeface="Open Sans"/>
                          <a:cs typeface="Open Sans"/>
                        </a:rPr>
                        <a:t>88%</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533088">
                <a:tc>
                  <a:txBody>
                    <a:bodyPr/>
                    <a:lstStyle/>
                    <a:p>
                      <a:pPr marL="0" algn="l" defTabSz="685800" rtl="0"/>
                      <a:r>
                        <a:rPr lang="en-US" sz="1200" b="0" i="0" kern="1200" dirty="0">
                          <a:solidFill>
                            <a:schemeClr val="tx1"/>
                          </a:solidFill>
                          <a:latin typeface="Open Sans"/>
                        </a:rPr>
                        <a:t>Helped me identify characteristics of healthy and unhealthy relationships.</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4BACC6"/>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620261">
                <a:tc>
                  <a:txBody>
                    <a:bodyPr/>
                    <a:lstStyle/>
                    <a:p>
                      <a:pPr marL="0" algn="l" defTabSz="685800" rtl="0"/>
                      <a:r>
                        <a:rPr lang="en-US" sz="1200" b="0" i="0" kern="1200" dirty="0">
                          <a:solidFill>
                            <a:schemeClr val="tx1"/>
                          </a:solidFill>
                          <a:latin typeface="Open Sans"/>
                        </a:rPr>
                        <a:t>Taught me where to find resources for sexual assault and abusive relationships at my school.</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4BACC6"/>
                          </a:solidFill>
                          <a:latin typeface="Open Sans"/>
                          <a:ea typeface="Open Sans"/>
                          <a:cs typeface="Open Sans"/>
                        </a:rPr>
                        <a:t>91%</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533088">
                <a:tc>
                  <a:txBody>
                    <a:bodyPr/>
                    <a:lstStyle/>
                    <a:p>
                      <a:pPr marL="0" algn="l" defTabSz="685800" rtl="0"/>
                      <a:r>
                        <a:rPr lang="en-US" sz="1200" b="0" i="0" kern="1200" dirty="0">
                          <a:solidFill>
                            <a:schemeClr val="tx1"/>
                          </a:solidFill>
                          <a:latin typeface="Open Sans"/>
                        </a:rPr>
                        <a:t>Provided me with skills to better support someone who has experienced sexual assault.</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4BACC6"/>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533088">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rPr>
                        <a:t>Increased my understanding of school policies related to issues covered in the course.</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4BACC6"/>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r h="463599">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rPr>
                        <a:t>Gave me information about sexual consent that I plan to use if I choose to be sexually active.</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4BACC6"/>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6"/>
                  </a:ext>
                </a:extLst>
              </a:tr>
            </a:tbl>
          </a:graphicData>
        </a:graphic>
      </p:graphicFrame>
      <p:sp>
        <p:nvSpPr>
          <p:cNvPr id="14" name="TextBox 13"/>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Healthy Relationships and Consent</a:t>
            </a:r>
            <a:br>
              <a:rPr lang="en-US" b="1" dirty="0"/>
            </a:br>
            <a:endParaRPr lang="en-US"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12</a:t>
            </a:fld>
            <a:endParaRPr lang="en-US" dirty="0"/>
          </a:p>
        </p:txBody>
      </p:sp>
      <p:graphicFrame>
        <p:nvGraphicFramePr>
          <p:cNvPr id="14" name="Content Placeholder 16"/>
          <p:cNvGraphicFramePr/>
          <p:nvPr/>
        </p:nvGraphicFramePr>
        <p:xfrm>
          <a:off x="5022412" y="1261744"/>
          <a:ext cx="6323012" cy="4884737"/>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bwMode="white">
          <a:xfrm>
            <a:off x="685800" y="1292462"/>
            <a:ext cx="3606801" cy="1884951"/>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100" dirty="0">
                <a:latin typeface="Open Sans"/>
                <a:ea typeface="Open Sans"/>
                <a:cs typeface="Open Sans"/>
                <a:sym typeface="Arial"/>
              </a:rPr>
              <a:t>In addition to developing knowledge, SAPG helps students build skills and attitudes they can use to support a healthy community. These include identifying unhealthy situations, supporting friends, and modeling attitudes that reflect healthy community norms.</a:t>
            </a:r>
          </a:p>
        </p:txBody>
      </p:sp>
      <p:grpSp>
        <p:nvGrpSpPr>
          <p:cNvPr id="10" name="Group 9"/>
          <p:cNvGrpSpPr>
            <a:grpSpLocks/>
          </p:cNvGrpSpPr>
          <p:nvPr/>
        </p:nvGrpSpPr>
        <p:grpSpPr bwMode="white">
          <a:xfrm>
            <a:off x="707343" y="3428999"/>
            <a:ext cx="3482692" cy="2402886"/>
            <a:chOff x="5579348" y="4980957"/>
            <a:chExt cx="3593519" cy="1203000"/>
          </a:xfrm>
        </p:grpSpPr>
        <p:sp>
          <p:nvSpPr>
            <p:cNvPr id="11" name="Rectangle 10"/>
            <p:cNvSpPr>
              <a:spLocks/>
            </p:cNvSpPr>
            <p:nvPr/>
          </p:nvSpPr>
          <p:spPr bwMode="white">
            <a:xfrm>
              <a:off x="5716507" y="4980957"/>
              <a:ext cx="3456360" cy="120300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Open Sans"/>
                </a:rPr>
                <a:t>Programming Tip :</a:t>
              </a:r>
            </a:p>
            <a:p>
              <a:pPr marL="0" indent="0">
                <a:lnSpc>
                  <a:spcPct val="130000"/>
                </a:lnSpc>
                <a:spcAft>
                  <a:spcPts val="200"/>
                </a:spcAft>
                <a:buFont typeface="Arial"/>
                <a:buNone/>
              </a:pPr>
              <a:endParaRPr lang="en-US" sz="1000" b="1" dirty="0">
                <a:solidFill>
                  <a:schemeClr val="tx2"/>
                </a:solidFill>
                <a:latin typeface="Open Sans"/>
              </a:endParaRPr>
            </a:p>
            <a:p>
              <a:pPr marL="0" indent="0">
                <a:lnSpc>
                  <a:spcPct val="130000"/>
                </a:lnSpc>
                <a:spcAft>
                  <a:spcPts val="200"/>
                </a:spcAft>
                <a:buFont typeface="Arial"/>
                <a:buNone/>
              </a:pPr>
              <a:r>
                <a:rPr lang="en-US" sz="900" dirty="0">
                  <a:solidFill>
                    <a:schemeClr val="tx1"/>
                  </a:solidFill>
                  <a:latin typeface="Open Sans"/>
                </a:rPr>
                <a:t>Research has shown that young adults are likely to overestimate their own abilities, particularly when it comes to areas where they have not had to employ those skills. This leads to some students feeling overconfident in the pre-course survey, but after taking the course, they may acquire a more nuanced perspective, which can help explain the flat or slight decrease in healthy responses pre-to-post course that you may see in the chart on this page.</a:t>
              </a:r>
            </a:p>
          </p:txBody>
        </p:sp>
        <p:sp>
          <p:nvSpPr>
            <p:cNvPr id="12" name="Rectangle 11"/>
            <p:cNvSpPr>
              <a:spLocks/>
            </p:cNvSpPr>
            <p:nvPr/>
          </p:nvSpPr>
          <p:spPr bwMode="white">
            <a:xfrm>
              <a:off x="5579348" y="4980957"/>
              <a:ext cx="137159" cy="1203000"/>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grpSp>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a:spLocks/>
          </p:cNvSpPr>
          <p:nvPr/>
        </p:nvSpPr>
        <p:spPr bwMode="white">
          <a:xfrm>
            <a:off x="5161645" y="6120706"/>
            <a:ext cx="5496303" cy="287005"/>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Open Sans"/>
                <a:ea typeface="Open Sans"/>
                <a:cs typeface="Open Sans"/>
              </a:rPr>
              <a:t>Note:</a:t>
            </a:r>
            <a:r>
              <a:rPr lang="en-US" sz="900" dirty="0">
                <a:solidFill>
                  <a:srgbClr val="3C4543"/>
                </a:solidFill>
                <a:latin typeface="Open Sans"/>
                <a:ea typeface="Open Sans"/>
                <a:cs typeface="Open Sans"/>
              </a:rPr>
              <a:t> Percentages represent students that responded “agree" or "strongly agree” for each item.</a:t>
            </a:r>
          </a:p>
        </p:txBody>
      </p:sp>
      <p:sp>
        <p:nvSpPr>
          <p:cNvPr id="6" name="TextBox 5"/>
          <p:cNvSpPr txBox="1">
            <a:spLocks noChangeArrowheads="1"/>
          </p:cNvSpPr>
          <p:nvPr/>
        </p:nvSpPr>
        <p:spPr bwMode="white">
          <a:xfrm>
            <a:off x="7518400" y="1844403"/>
            <a:ext cx="994624"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 </a:t>
            </a:r>
            <a:r>
              <a:rPr lang="en-US" sz="900" dirty="0">
                <a:latin typeface="Open Sans"/>
                <a:ea typeface="Open Sans"/>
                <a:cs typeface="Open Sans"/>
              </a:rPr>
              <a:t>= 2,443)</a:t>
            </a:r>
          </a:p>
        </p:txBody>
      </p:sp>
      <p:sp>
        <p:nvSpPr>
          <p:cNvPr id="4" name="TextBox 3"/>
          <p:cNvSpPr txBox="1">
            <a:spLocks noChangeArrowheads="1"/>
          </p:cNvSpPr>
          <p:nvPr/>
        </p:nvSpPr>
        <p:spPr bwMode="white">
          <a:xfrm>
            <a:off x="9509760" y="1863461"/>
            <a:ext cx="994624"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 </a:t>
            </a:r>
            <a:r>
              <a:rPr lang="en-US" sz="900" dirty="0">
                <a:latin typeface="Open Sans"/>
                <a:ea typeface="Open Sans"/>
                <a:cs typeface="Open Sans"/>
              </a:rPr>
              <a:t>= 2,125)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Supporting Survivors</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13</a:t>
            </a:fld>
            <a:endParaRPr lang="en-US" dirty="0"/>
          </a:p>
        </p:txBody>
      </p:sp>
      <p:graphicFrame>
        <p:nvGraphicFramePr>
          <p:cNvPr id="14" name="Content Placeholder 16"/>
          <p:cNvGraphicFramePr/>
          <p:nvPr/>
        </p:nvGraphicFramePr>
        <p:xfrm>
          <a:off x="5114547" y="1334487"/>
          <a:ext cx="6546036" cy="482251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bwMode="white">
          <a:xfrm>
            <a:off x="707343" y="1292462"/>
            <a:ext cx="3585258" cy="1884951"/>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100" dirty="0">
                <a:latin typeface="Open Sans"/>
                <a:ea typeface="Open Sans"/>
                <a:cs typeface="Open Sans"/>
                <a:sym typeface="Arial"/>
              </a:rPr>
              <a:t>Maintaining a healthy community requires supporting community members who experience sexual assault. SAPG covers: access to support and reporting resources, intervening in unhealthy situations and supporting others, and addressing attitudes of victim blaming when a sexual assault occurs.</a:t>
            </a:r>
          </a:p>
        </p:txBody>
      </p:sp>
      <p:grpSp>
        <p:nvGrpSpPr>
          <p:cNvPr id="10" name="Group 9"/>
          <p:cNvGrpSpPr>
            <a:grpSpLocks/>
          </p:cNvGrpSpPr>
          <p:nvPr/>
        </p:nvGrpSpPr>
        <p:grpSpPr bwMode="white">
          <a:xfrm>
            <a:off x="706404" y="3946936"/>
            <a:ext cx="3469344" cy="1895468"/>
            <a:chOff x="5593121" y="5240260"/>
            <a:chExt cx="3579746" cy="948962"/>
          </a:xfrm>
        </p:grpSpPr>
        <p:sp>
          <p:nvSpPr>
            <p:cNvPr id="11" name="Rectangle 10"/>
            <p:cNvSpPr>
              <a:spLocks/>
            </p:cNvSpPr>
            <p:nvPr/>
          </p:nvSpPr>
          <p:spPr bwMode="white">
            <a:xfrm>
              <a:off x="5716507" y="5240260"/>
              <a:ext cx="3456360" cy="943697"/>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Open Sans"/>
                </a:rPr>
                <a:t>Critical Processes Tip :</a:t>
              </a:r>
            </a:p>
            <a:p>
              <a:pPr marL="0" indent="0">
                <a:lnSpc>
                  <a:spcPts val="1200"/>
                </a:lnSpc>
                <a:spcAft>
                  <a:spcPts val="200"/>
                </a:spcAft>
                <a:buFont typeface="Arial"/>
                <a:buNone/>
              </a:pPr>
              <a:endParaRPr lang="en-US" sz="1000" b="1" dirty="0">
                <a:solidFill>
                  <a:schemeClr val="tx2"/>
                </a:solidFill>
                <a:latin typeface="Open Sans"/>
              </a:endParaRPr>
            </a:p>
            <a:p>
              <a:pPr>
                <a:lnSpc>
                  <a:spcPct val="130000"/>
                </a:lnSpc>
                <a:spcAft>
                  <a:spcPts val="200"/>
                </a:spcAft>
              </a:pPr>
              <a:r>
                <a:rPr lang="en-US" sz="900" dirty="0">
                  <a:solidFill>
                    <a:srgbClr val="4C5758"/>
                  </a:solidFill>
                  <a:latin typeface="Open Sans"/>
                </a:rPr>
                <a:t>To learn more about what your colleagues are doing on their campuses, what is being shown to work in research, and to connect with others trying to prevent sexual assault and domestic violence in higher education, join the Campus Prevention Network at: </a:t>
              </a:r>
              <a:r>
                <a:rPr lang="en-US" sz="900" dirty="0">
                  <a:solidFill>
                    <a:srgbClr val="538E89"/>
                  </a:solidFill>
                  <a:latin typeface="Open Sans"/>
                </a:rPr>
                <a:t>vectorsolutions.com/networks/campus-prevention-network/</a:t>
              </a:r>
            </a:p>
          </p:txBody>
        </p:sp>
        <p:sp>
          <p:nvSpPr>
            <p:cNvPr id="12" name="Rectangle 11"/>
            <p:cNvSpPr>
              <a:spLocks/>
            </p:cNvSpPr>
            <p:nvPr/>
          </p:nvSpPr>
          <p:spPr bwMode="white">
            <a:xfrm>
              <a:off x="5593121" y="5245525"/>
              <a:ext cx="137159" cy="943697"/>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grpSp>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a:spLocks noGrp="1"/>
          </p:cNvSpPr>
          <p:nvPr>
            <p:ph type="ftr" idx="11"/>
          </p:nvPr>
        </p:nvSpPr>
        <p:spPr bwMode="white">
          <a:xfrm>
            <a:off x="5114547" y="5995353"/>
            <a:ext cx="5496303" cy="287005"/>
          </a:xfrm>
          <a:ln>
            <a:headEnd type="none"/>
            <a:tailEnd type="none"/>
          </a:ln>
        </p:spPr>
        <p:txBody>
          <a:bodyPr wrap="square"/>
          <a:lstStyle/>
          <a:p>
            <a:pPr>
              <a:lnSpc>
                <a:spcPts val="1200"/>
              </a:lnSpc>
              <a:spcAft>
                <a:spcPts val="200"/>
              </a:spcAft>
            </a:pPr>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Percentages represent students that responded “agree" or "strongly agree” for each item.</a:t>
            </a:r>
          </a:p>
        </p:txBody>
      </p:sp>
      <p:sp>
        <p:nvSpPr>
          <p:cNvPr id="4" name="TextBox 3"/>
          <p:cNvSpPr txBox="1">
            <a:spLocks noChangeArrowheads="1"/>
          </p:cNvSpPr>
          <p:nvPr/>
        </p:nvSpPr>
        <p:spPr bwMode="white">
          <a:xfrm>
            <a:off x="7579360" y="1980613"/>
            <a:ext cx="934604"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 </a:t>
            </a:r>
            <a:r>
              <a:rPr lang="en-US" sz="900" dirty="0">
                <a:latin typeface="Open Sans"/>
                <a:ea typeface="Open Sans"/>
                <a:cs typeface="Open Sans"/>
              </a:rPr>
              <a:t>= 2,443)</a:t>
            </a:r>
          </a:p>
        </p:txBody>
      </p:sp>
      <p:sp>
        <p:nvSpPr>
          <p:cNvPr id="6" name="TextBox 5"/>
          <p:cNvSpPr txBox="1">
            <a:spLocks noChangeArrowheads="1"/>
          </p:cNvSpPr>
          <p:nvPr/>
        </p:nvSpPr>
        <p:spPr bwMode="white">
          <a:xfrm>
            <a:off x="9875520" y="1980614"/>
            <a:ext cx="843280"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 </a:t>
            </a:r>
            <a:r>
              <a:rPr lang="en-US" sz="900" dirty="0">
                <a:latin typeface="Open Sans"/>
                <a:ea typeface="Open Sans"/>
                <a:cs typeface="Open Sans"/>
              </a:rPr>
              <a:t>= 2,125)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rPr>
              <a:t>Sexual Assault Prevention On Your Campus</a:t>
            </a:r>
            <a:br>
              <a:rPr lang="en-US" sz="4000" b="1" dirty="0">
                <a:solidFill>
                  <a:srgbClr val="CCCCCB">
                    <a:lumMod val="75000"/>
                  </a:srgbClr>
                </a:solidFill>
              </a:rPr>
            </a:br>
            <a:endParaRPr lang="en-US" b="1" dirty="0"/>
          </a:p>
        </p:txBody>
      </p:sp>
      <p:sp>
        <p:nvSpPr>
          <p:cNvPr id="7" name="Text Placeholder 6"/>
          <p:cNvSpPr>
            <a:spLocks noGrp="1"/>
          </p:cNvSpPr>
          <p:nvPr>
            <p:ph type="body" idx="1"/>
          </p:nvPr>
        </p:nvSpPr>
        <p:spPr bwMode="white">
          <a:ln>
            <a:headEnd type="none"/>
            <a:tailEnd type="none"/>
          </a:ln>
        </p:spPr>
        <p:txBody>
          <a:bodyPr wrap="square"/>
          <a:lstStyle/>
          <a:p>
            <a:r>
              <a:rPr lang="en-US" sz="2400" b="1" i="1" dirty="0">
                <a:solidFill>
                  <a:srgbClr val="FFFFFF"/>
                </a:solidFill>
              </a:rPr>
              <a:t>Data and insights from students at Georgia Institute of Technology</a:t>
            </a:r>
            <a:endParaRPr lang="en-US" sz="2400" b="1" dirty="0">
              <a:solidFill>
                <a:srgbClr val="FFFFFF"/>
              </a:solidFill>
            </a:endParaRP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solidFill>
                  <a:schemeClr val="tx1"/>
                </a:solidFill>
              </a:rPr>
              <a:t>Engaging the Healthy Majority</a:t>
            </a:r>
            <a:br>
              <a:rPr lang="en-US" sz="2400" b="1" dirty="0">
                <a:solidFill>
                  <a:schemeClr val="tx1"/>
                </a:solidFill>
                <a:latin typeface="Open Sans"/>
                <a:ea typeface="Open Sans"/>
                <a:cs typeface="Open Sans"/>
              </a:rPr>
            </a:br>
            <a:endParaRPr lang="en-US" b="1" dirty="0">
              <a:solidFill>
                <a:schemeClr val="tx1"/>
              </a:solidFill>
            </a:endParaRPr>
          </a:p>
        </p:txBody>
      </p:sp>
      <p:sp>
        <p:nvSpPr>
          <p:cNvPr id="17" name="Content Placeholder 4"/>
          <p:cNvSpPr>
            <a:spLocks noGrp="1"/>
          </p:cNvSpPr>
          <p:nvPr>
            <p:ph type="body" idx="1"/>
          </p:nvPr>
        </p:nvSpPr>
        <p:spPr bwMode="white">
          <a:xfrm>
            <a:off x="692127" y="1287518"/>
            <a:ext cx="3670019" cy="4765224"/>
          </a:xfrm>
          <a:ln>
            <a:headEnd type="none"/>
            <a:tailEnd type="none"/>
          </a:ln>
        </p:spPr>
        <p:txBody>
          <a:bodyPr wrap="square" numCol="1" spcCol="457200" anchor="t">
            <a:noAutofit/>
          </a:bodyPr>
          <a:lstStyle/>
          <a:p>
            <a:pPr marL="0" indent="0">
              <a:lnSpc>
                <a:spcPct val="120000"/>
              </a:lnSpc>
              <a:buNone/>
            </a:pPr>
            <a:r>
              <a:rPr lang="en-US" sz="1100" dirty="0">
                <a:solidFill>
                  <a:schemeClr val="tx1"/>
                </a:solidFill>
                <a:latin typeface="Open Sans"/>
              </a:rPr>
              <a:t>SAPG data shows that most students have healthy attitudes and behaviors related to relationships. Although it is often tempting to focus on the relatively small group of “unhealthy” students, engaging the “healthy majority” can create a culture of care and accountability that helps build a safe community.</a:t>
            </a:r>
          </a:p>
          <a:p>
            <a:pPr marL="0" indent="0">
              <a:lnSpc>
                <a:spcPct val="120000"/>
              </a:lnSpc>
              <a:buNone/>
            </a:pPr>
            <a:r>
              <a:rPr lang="en-US" sz="1100" dirty="0">
                <a:solidFill>
                  <a:schemeClr val="tx1"/>
                </a:solidFill>
                <a:latin typeface="Open Sans"/>
              </a:rPr>
              <a:t>In addition to reporting on the personal experiences of your students, the following pages highlight topics that can help you understand how to engage and bolster the healthy majority on your campus: bystander intervention, social norms, perceptions of campus climate, and readiness to engage in prevention efforts on your campus.</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15</a:t>
            </a:fld>
            <a:endParaRPr lang="en-US" dirty="0"/>
          </a:p>
        </p:txBody>
      </p:sp>
      <p:grpSp>
        <p:nvGrpSpPr>
          <p:cNvPr id="23" name="Group 22"/>
          <p:cNvGrpSpPr>
            <a:grpSpLocks/>
          </p:cNvGrpSpPr>
          <p:nvPr/>
        </p:nvGrpSpPr>
        <p:grpSpPr bwMode="white">
          <a:xfrm>
            <a:off x="5375502" y="4398264"/>
            <a:ext cx="4792625" cy="1904404"/>
            <a:chOff x="6779870" y="4165928"/>
            <a:chExt cx="3848308" cy="2158968"/>
          </a:xfrm>
        </p:grpSpPr>
        <p:sp>
          <p:nvSpPr>
            <p:cNvPr id="21" name="Rectangle 20"/>
            <p:cNvSpPr>
              <a:spLocks/>
            </p:cNvSpPr>
            <p:nvPr/>
          </p:nvSpPr>
          <p:spPr bwMode="white">
            <a:xfrm>
              <a:off x="6890005" y="4165928"/>
              <a:ext cx="3738173" cy="2158968"/>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Open Sans"/>
                  <a:ea typeface="Open Sans"/>
                  <a:cs typeface="Open Sans"/>
                </a:rPr>
                <a:t>Critical Processes Tip</a:t>
              </a:r>
            </a:p>
            <a:p>
              <a:pPr marL="0" indent="0">
                <a:lnSpc>
                  <a:spcPct val="130000"/>
                </a:lnSpc>
                <a:spcAft>
                  <a:spcPts val="200"/>
                </a:spcAft>
                <a:buFont typeface="Arial"/>
                <a:buNone/>
              </a:pPr>
              <a:endParaRPr lang="en-US" sz="1000" dirty="0">
                <a:solidFill>
                  <a:schemeClr val="tx2"/>
                </a:solidFill>
                <a:latin typeface="Open Sans"/>
              </a:endParaRPr>
            </a:p>
            <a:p>
              <a:pPr marL="0" indent="0">
                <a:lnSpc>
                  <a:spcPct val="130000"/>
                </a:lnSpc>
                <a:spcAft>
                  <a:spcPts val="200"/>
                </a:spcAft>
                <a:buFont typeface="Arial"/>
                <a:buNone/>
              </a:pPr>
              <a:r>
                <a:rPr lang="en-US" sz="1000" dirty="0">
                  <a:solidFill>
                    <a:srgbClr val="4C5758"/>
                  </a:solidFill>
                  <a:latin typeface="Open Sans"/>
                  <a:ea typeface="Open Sans"/>
                  <a:cs typeface="Open Sans"/>
                </a:rPr>
                <a:t>Reflect on the share of your sexual assault prevention programming and policies that is focused on supporting the healthy majority, compared to addressing or disciplining the unhealthy minority. Are there areas where you could supplement or expand efforts that develop a positive culture on your campus?</a:t>
              </a:r>
            </a:p>
          </p:txBody>
        </p:sp>
        <p:sp>
          <p:nvSpPr>
            <p:cNvPr id="22" name="Rectangle 21"/>
            <p:cNvSpPr>
              <a:spLocks/>
            </p:cNvSpPr>
            <p:nvPr/>
          </p:nvSpPr>
          <p:spPr bwMode="white">
            <a:xfrm>
              <a:off x="6779870" y="4165928"/>
              <a:ext cx="110135" cy="2158968"/>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grpSp>
      <p:pic>
        <p:nvPicPr>
          <p:cNvPr id="27" name="Picture 26"/>
          <p:cNvPicPr>
            <a:picLocks noChangeAspect="1"/>
          </p:cNvPicPr>
          <p:nvPr/>
        </p:nvPicPr>
        <p:blipFill>
          <a:blip r:embed="rId2">
            <a:lum/>
          </a:blip>
          <a:srcRect b="23227"/>
          <a:stretch>
            <a:fillRect/>
          </a:stretch>
        </p:blipFill>
        <p:spPr bwMode="white">
          <a:xfrm>
            <a:off x="5375503" y="1166959"/>
            <a:ext cx="6031826" cy="2458468"/>
          </a:xfrm>
          <a:prstGeom prst="rect">
            <a:avLst/>
          </a:prstGeom>
          <a:ln>
            <a:headEnd type="none"/>
            <a:tailEnd type="none"/>
          </a:ln>
        </p:spPr>
      </p:pic>
      <p:sp>
        <p:nvSpPr>
          <p:cNvPr id="28" name="TextBox 27"/>
          <p:cNvSpPr txBox="1">
            <a:spLocks noChangeArrowheads="1"/>
          </p:cNvSpPr>
          <p:nvPr/>
        </p:nvSpPr>
        <p:spPr bwMode="white">
          <a:xfrm>
            <a:off x="5273639" y="3669398"/>
            <a:ext cx="2879558" cy="230832"/>
          </a:xfrm>
          <a:prstGeom prst="rect">
            <a:avLst/>
          </a:prstGeom>
          <a:noFill/>
          <a:ln>
            <a:headEnd type="none"/>
            <a:tailEnd type="none"/>
          </a:ln>
        </p:spPr>
        <p:txBody>
          <a:bodyPr wrap="square">
            <a:spAutoFit/>
          </a:bodyPr>
          <a:lstStyle/>
          <a:p>
            <a:r>
              <a:rPr lang="en-US" sz="900" dirty="0">
                <a:solidFill>
                  <a:srgbClr val="4A4A4A"/>
                </a:solidFill>
                <a:latin typeface="Open Sans"/>
                <a:ea typeface="Open Sans"/>
                <a:cs typeface="Open Sans"/>
              </a:rPr>
              <a:t>Healthy Attitudes and Behaviors</a:t>
            </a:r>
          </a:p>
        </p:txBody>
      </p:sp>
      <p:sp>
        <p:nvSpPr>
          <p:cNvPr id="29" name="TextBox 28"/>
          <p:cNvSpPr txBox="1">
            <a:spLocks noChangeArrowheads="1"/>
          </p:cNvSpPr>
          <p:nvPr/>
        </p:nvSpPr>
        <p:spPr bwMode="white">
          <a:xfrm>
            <a:off x="8688057" y="3654009"/>
            <a:ext cx="2879558" cy="230832"/>
          </a:xfrm>
          <a:prstGeom prst="rect">
            <a:avLst/>
          </a:prstGeom>
          <a:noFill/>
          <a:ln>
            <a:headEnd type="none"/>
            <a:tailEnd type="none"/>
          </a:ln>
        </p:spPr>
        <p:txBody>
          <a:bodyPr wrap="square">
            <a:spAutoFit/>
          </a:bodyPr>
          <a:lstStyle/>
          <a:p>
            <a:pPr algn="r"/>
            <a:r>
              <a:rPr lang="en-US" sz="900" dirty="0">
                <a:solidFill>
                  <a:srgbClr val="4A4A4A"/>
                </a:solidFill>
                <a:latin typeface="Open Sans"/>
                <a:ea typeface="Open Sans"/>
                <a:cs typeface="Open Sans"/>
              </a:rPr>
              <a:t>Unhealthy Attitudes and Behaviors</a:t>
            </a:r>
          </a:p>
        </p:txBody>
      </p:sp>
      <p:sp>
        <p:nvSpPr>
          <p:cNvPr id="33" name="Rectangle 32"/>
          <p:cNvSpPr>
            <a:spLocks/>
          </p:cNvSpPr>
          <p:nvPr/>
        </p:nvSpPr>
        <p:spPr bwMode="white">
          <a:xfrm>
            <a:off x="5377680" y="3534783"/>
            <a:ext cx="5303520" cy="96252"/>
          </a:xfrm>
          <a:prstGeom prst="rect">
            <a:avLst/>
          </a:prstGeom>
          <a:gradFill rotWithShape="1">
            <a:gsLst>
              <a:gs pos="0">
                <a:srgbClr val="057878"/>
              </a:gs>
              <a:gs pos="99000">
                <a:srgbClr val="FCB62F"/>
              </a:gs>
            </a:gsLst>
            <a:lin ang="0" scaled="1"/>
            <a:tileRect/>
          </a:gradFill>
          <a:ln w="12700" cap="flat">
            <a:noFill/>
            <a:prstDash val="solid"/>
            <a:miter/>
            <a:headEnd type="none"/>
            <a:tailEnd type="none"/>
          </a:ln>
          <a:effectLst/>
        </p:spPr>
        <p:txBody>
          <a:bodyPr wrap="square" anchor="ctr"/>
          <a:lstStyle/>
          <a:p>
            <a:pPr marL="0" indent="0" algn="ctr" defTabSz="914400">
              <a:lnSpc>
                <a:spcPct val="100000"/>
              </a:lnSpc>
              <a:spcBef>
                <a:spcPts val="0"/>
              </a:spcBef>
              <a:spcAft>
                <a:spcPts val="0"/>
              </a:spcAft>
              <a:buClrTx/>
              <a:buSzTx/>
              <a:buFontTx/>
              <a:buNone/>
              <a:tabLst/>
            </a:pPr>
            <a:endParaRPr lang="en-US" sz="1800" u="none" kern="0" spc="0" dirty="0">
              <a:ln>
                <a:noFill/>
              </a:ln>
              <a:solidFill>
                <a:srgbClr val="4A4A4A"/>
              </a:solidFill>
              <a:effectLst/>
              <a:uLnTx/>
              <a:uFillTx/>
              <a:latin typeface="Open Sans"/>
              <a:ea typeface="+mn-ea"/>
              <a:cs typeface="+mn-cs"/>
            </a:endParaRPr>
          </a:p>
        </p:txBody>
      </p:sp>
      <p:cxnSp>
        <p:nvCxnSpPr>
          <p:cNvPr id="34" name="Straight Connector 33"/>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Snip Same Side Corner Rectangle 35"/>
          <p:cNvSpPr>
            <a:spLocks/>
          </p:cNvSpPr>
          <p:nvPr/>
        </p:nvSpPr>
        <p:spPr bwMode="white">
          <a:xfrm>
            <a:off x="5733288" y="2177725"/>
            <a:ext cx="2900769" cy="1145492"/>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7" name="Snip Same Side Corner Rectangle 36"/>
          <p:cNvSpPr>
            <a:spLocks/>
          </p:cNvSpPr>
          <p:nvPr/>
        </p:nvSpPr>
        <p:spPr bwMode="white">
          <a:xfrm>
            <a:off x="8231320" y="2851979"/>
            <a:ext cx="913473" cy="638833"/>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9" name="TextBox 38"/>
          <p:cNvSpPr txBox="1">
            <a:spLocks noChangeArrowheads="1"/>
          </p:cNvSpPr>
          <p:nvPr/>
        </p:nvSpPr>
        <p:spPr bwMode="white">
          <a:xfrm>
            <a:off x="5645052" y="2273417"/>
            <a:ext cx="2674505" cy="1169551"/>
          </a:xfrm>
          <a:prstGeom prst="rect">
            <a:avLst/>
          </a:prstGeom>
          <a:noFill/>
          <a:ln>
            <a:headEnd type="none"/>
            <a:tailEnd type="none"/>
          </a:ln>
        </p:spPr>
        <p:txBody>
          <a:bodyPr wrap="square">
            <a:spAutoFit/>
          </a:bodyPr>
          <a:lstStyle/>
          <a:p>
            <a:pPr algn="ctr"/>
            <a:r>
              <a:rPr lang="en-US" sz="1400" dirty="0">
                <a:latin typeface="Open Sans"/>
              </a:rPr>
              <a:t>Most college </a:t>
            </a:r>
          </a:p>
          <a:p>
            <a:pPr algn="ctr"/>
            <a:r>
              <a:rPr lang="en-US" sz="1400" dirty="0">
                <a:latin typeface="Open Sans"/>
              </a:rPr>
              <a:t>students have healthy </a:t>
            </a:r>
          </a:p>
          <a:p>
            <a:pPr algn="ctr"/>
            <a:r>
              <a:rPr lang="en-US" sz="1400" dirty="0">
                <a:latin typeface="Open Sans"/>
              </a:rPr>
              <a:t>attitudes and behaviors    </a:t>
            </a:r>
          </a:p>
          <a:p>
            <a:pPr algn="ctr"/>
            <a:r>
              <a:rPr lang="en-US" sz="1400" dirty="0">
                <a:latin typeface="Open Sans"/>
              </a:rPr>
              <a:t>when it comes to relationships.</a:t>
            </a:r>
          </a:p>
        </p:txBody>
      </p:sp>
      <p:sp>
        <p:nvSpPr>
          <p:cNvPr id="19" name="TextBox 18"/>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Personal Experiences By Gender Identity</a:t>
            </a:r>
            <a:br>
              <a:rPr lang="en-US" sz="2400" b="1" dirty="0">
                <a:solidFill>
                  <a:schemeClr val="tx2"/>
                </a:solidFill>
              </a:rPr>
            </a:br>
            <a:endParaRPr lang="en-US"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16</a:t>
            </a:fld>
            <a:endParaRPr lang="en-US" dirty="0"/>
          </a:p>
        </p:txBody>
      </p:sp>
      <p:sp>
        <p:nvSpPr>
          <p:cNvPr id="7" name="Content Placeholder 4"/>
          <p:cNvSpPr txBox="1">
            <a:spLocks noChangeArrowheads="1"/>
          </p:cNvSpPr>
          <p:nvPr/>
        </p:nvSpPr>
        <p:spPr bwMode="white">
          <a:xfrm>
            <a:off x="480349" y="1287518"/>
            <a:ext cx="5433754" cy="892733"/>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100" dirty="0">
                <a:latin typeface="Open Sans"/>
                <a:ea typeface="Open Sans"/>
                <a:cs typeface="Open Sans"/>
              </a:rPr>
              <a:t>Some of your students will arrive on campus with personal experience with sexual assault, relationship violence, or stalking. Others may have these experiences after they become members of your community. </a:t>
            </a:r>
            <a:endParaRPr lang="en-US" sz="1100" dirty="0">
              <a:latin typeface="Open Sans"/>
              <a:ea typeface="Open Sans"/>
              <a:cs typeface="Open Sans"/>
              <a:sym typeface="Arial"/>
            </a:endParaRPr>
          </a:p>
        </p:txBody>
      </p:sp>
      <p:sp>
        <p:nvSpPr>
          <p:cNvPr id="8" name="Content Placeholder 4"/>
          <p:cNvSpPr txBox="1">
            <a:spLocks noChangeArrowheads="1"/>
          </p:cNvSpPr>
          <p:nvPr/>
        </p:nvSpPr>
        <p:spPr bwMode="white">
          <a:xfrm>
            <a:off x="480349" y="2499414"/>
            <a:ext cx="5584302" cy="2178336"/>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400"/>
              </a:lnSpc>
              <a:spcAft>
                <a:spcPts val="200"/>
              </a:spcAft>
              <a:buNone/>
            </a:pPr>
            <a:r>
              <a:rPr lang="en-US" sz="1400" b="1" dirty="0">
                <a:solidFill>
                  <a:srgbClr val="4F81BD"/>
                </a:solidFill>
                <a:latin typeface="Open Sans"/>
                <a:ea typeface="Open Sans"/>
                <a:cs typeface="Open Sans"/>
              </a:rPr>
              <a:t>Sexual Assault</a:t>
            </a:r>
            <a:br>
              <a:rPr lang="en-US" sz="1400" dirty="0">
                <a:solidFill>
                  <a:schemeClr val="tx2"/>
                </a:solidFill>
                <a:latin typeface="Open Sans"/>
                <a:ea typeface="Open Sans"/>
                <a:cs typeface="Open Sans"/>
              </a:rPr>
            </a:br>
            <a:r>
              <a:rPr lang="en-US" sz="1200" dirty="0">
                <a:latin typeface="Open Sans"/>
                <a:ea typeface="Open Sans"/>
                <a:cs typeface="Open Sans"/>
              </a:rPr>
              <a:t>In the past, someone pressured or forced me into sexual contact without my explicit consent. </a:t>
            </a:r>
          </a:p>
          <a:p>
            <a:pPr marL="0" indent="0" defTabSz="685800">
              <a:lnSpc>
                <a:spcPts val="1400"/>
              </a:lnSpc>
              <a:spcAft>
                <a:spcPts val="200"/>
              </a:spcAft>
              <a:buNone/>
            </a:pPr>
            <a:r>
              <a:rPr lang="en-US" sz="1400" b="1" dirty="0">
                <a:solidFill>
                  <a:srgbClr val="4F81BD"/>
                </a:solidFill>
                <a:latin typeface="Open Sans"/>
                <a:ea typeface="Open Sans"/>
                <a:cs typeface="Open Sans"/>
              </a:rPr>
              <a:t>Relationship Violence</a:t>
            </a:r>
            <a:br>
              <a:rPr lang="en-US" sz="1400" dirty="0">
                <a:solidFill>
                  <a:schemeClr val="tx2"/>
                </a:solidFill>
                <a:latin typeface="Open Sans"/>
                <a:ea typeface="Open Sans"/>
                <a:cs typeface="Open Sans"/>
              </a:rPr>
            </a:br>
            <a:r>
              <a:rPr lang="en-US" sz="1200" dirty="0">
                <a:latin typeface="Open Sans"/>
                <a:ea typeface="Open Sans"/>
                <a:cs typeface="Open Sans"/>
              </a:rPr>
              <a:t>I have experienced some form of abuse or threats of abuse in a current or previous relationship. </a:t>
            </a:r>
          </a:p>
          <a:p>
            <a:pPr marL="0" indent="0" defTabSz="685800">
              <a:lnSpc>
                <a:spcPts val="1400"/>
              </a:lnSpc>
              <a:spcAft>
                <a:spcPts val="200"/>
              </a:spcAft>
              <a:buNone/>
            </a:pPr>
            <a:r>
              <a:rPr lang="en-US" sz="1400" b="1" dirty="0">
                <a:solidFill>
                  <a:srgbClr val="4F81BD"/>
                </a:solidFill>
                <a:latin typeface="Open Sans"/>
                <a:ea typeface="Open Sans"/>
                <a:cs typeface="Open Sans"/>
              </a:rPr>
              <a:t>Stalking</a:t>
            </a:r>
            <a:br>
              <a:rPr lang="en-US" sz="1400" dirty="0">
                <a:solidFill>
                  <a:schemeClr val="tx2"/>
                </a:solidFill>
                <a:latin typeface="Open Sans"/>
                <a:ea typeface="Open Sans"/>
                <a:cs typeface="Open Sans"/>
              </a:rPr>
            </a:br>
            <a:r>
              <a:rPr lang="en-US" sz="1200" dirty="0">
                <a:latin typeface="Open Sans"/>
                <a:ea typeface="Open Sans"/>
                <a:cs typeface="Open Sans"/>
              </a:rPr>
              <a:t>In the past, I have experienced repeated and unwanted attention, harassment, or other contact from another person that has made me feel afraid. </a:t>
            </a:r>
          </a:p>
        </p:txBody>
      </p:sp>
      <p:sp>
        <p:nvSpPr>
          <p:cNvPr id="9" name="Content Placeholder 4"/>
          <p:cNvSpPr txBox="1">
            <a:spLocks noChangeArrowheads="1"/>
          </p:cNvSpPr>
          <p:nvPr/>
        </p:nvSpPr>
        <p:spPr bwMode="white">
          <a:xfrm>
            <a:off x="480349" y="4877983"/>
            <a:ext cx="5267444" cy="1212401"/>
          </a:xfrm>
          <a:prstGeom prst="rect">
            <a:avLst/>
          </a:prstGeom>
          <a:ln>
            <a:headEnd type="none"/>
            <a:tailEnd type="none"/>
          </a:ln>
        </p:spPr>
        <p:txBody>
          <a:bodyPr wrap="square" lIns="91440" tIns="45720" rIns="91440" bIns="45720" numCol="1" spcCol="457200" anchor="ctr">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Font typeface="Arial"/>
              <a:buNone/>
            </a:pPr>
            <a:r>
              <a:rPr lang="en-US" sz="1050" b="1" dirty="0">
                <a:latin typeface="Open Sans"/>
                <a:ea typeface="Open Sans"/>
                <a:cs typeface="Open Sans"/>
              </a:rPr>
              <a:t>Note</a:t>
            </a:r>
          </a:p>
          <a:p>
            <a:pPr marL="0" indent="0" defTabSz="685800">
              <a:lnSpc>
                <a:spcPts val="1200"/>
              </a:lnSpc>
              <a:spcAft>
                <a:spcPts val="200"/>
              </a:spcAft>
              <a:buNone/>
            </a:pPr>
            <a:r>
              <a:rPr lang="en-US" sz="900" dirty="0">
                <a:latin typeface="Open Sans"/>
                <a:ea typeface="Open Sans"/>
                <a:cs typeface="Open Sans"/>
              </a:rPr>
              <a:t>Vector Solutions recognizes and appreciates that everyone may not identify with either of these two gender identities. While this report presents comparisons between students who identify as male or female, the survey presented additional non-binary options for students to self-identify including an option to write-in how they identify. To examine attitudes, experiences, and behaviors of additional gender identities, you can access your institution’s data through the administrator site. </a:t>
            </a:r>
          </a:p>
        </p:txBody>
      </p:sp>
      <p:grpSp>
        <p:nvGrpSpPr>
          <p:cNvPr id="10" name="Group 9"/>
          <p:cNvGrpSpPr>
            <a:grpSpLocks/>
          </p:cNvGrpSpPr>
          <p:nvPr/>
        </p:nvGrpSpPr>
        <p:grpSpPr bwMode="white">
          <a:xfrm>
            <a:off x="6064651" y="4802178"/>
            <a:ext cx="5615651" cy="1212402"/>
            <a:chOff x="5121802" y="5005871"/>
            <a:chExt cx="3107803" cy="1203000"/>
          </a:xfrm>
        </p:grpSpPr>
        <p:sp>
          <p:nvSpPr>
            <p:cNvPr id="11" name="Rectangle 10"/>
            <p:cNvSpPr>
              <a:spLocks/>
            </p:cNvSpPr>
            <p:nvPr/>
          </p:nvSpPr>
          <p:spPr bwMode="white">
            <a:xfrm>
              <a:off x="5197709" y="5005871"/>
              <a:ext cx="3031896" cy="120300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182880" bIns="0" anchor="ctr"/>
            <a:lstStyle/>
            <a:p>
              <a:pPr>
                <a:lnSpc>
                  <a:spcPct val="130000"/>
                </a:lnSpc>
                <a:spcBef>
                  <a:spcPts val="1200"/>
                </a:spcBef>
              </a:pPr>
              <a:r>
                <a:rPr lang="en-US" sz="1000" b="1" dirty="0">
                  <a:solidFill>
                    <a:schemeClr val="tx1"/>
                  </a:solidFill>
                  <a:latin typeface="Open Sans"/>
                </a:rPr>
                <a:t>Critical Processes Tip</a:t>
              </a:r>
            </a:p>
            <a:p>
              <a:pPr>
                <a:lnSpc>
                  <a:spcPct val="130000"/>
                </a:lnSpc>
                <a:spcBef>
                  <a:spcPts val="1200"/>
                </a:spcBef>
              </a:pPr>
              <a:r>
                <a:rPr lang="en-US" sz="900" dirty="0">
                  <a:solidFill>
                    <a:srgbClr val="4C5758"/>
                  </a:solidFill>
                  <a:latin typeface="Open Sans"/>
                </a:rPr>
                <a:t>Notice how personal experiences may be different for male-identifying and female-identifying students. Think about what other demographic characteristics may have an influence on personal experiences at your institution, including race, ethnicity, group membership, year in school, sexual orientation, etc.</a:t>
              </a:r>
            </a:p>
          </p:txBody>
        </p:sp>
        <p:sp>
          <p:nvSpPr>
            <p:cNvPr id="12" name="Rectangle 11"/>
            <p:cNvSpPr>
              <a:spLocks/>
            </p:cNvSpPr>
            <p:nvPr/>
          </p:nvSpPr>
          <p:spPr bwMode="white">
            <a:xfrm>
              <a:off x="5121802" y="5005871"/>
              <a:ext cx="75907" cy="1203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Open Sans"/>
              </a:endParaRPr>
            </a:p>
          </p:txBody>
        </p:sp>
      </p:grpSp>
      <p:sp>
        <p:nvSpPr>
          <p:cNvPr id="14" name="TextBox 13"/>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graphicFrame>
        <p:nvGraphicFramePr>
          <p:cNvPr id="3" name="Table 2"/>
          <p:cNvGraphicFramePr/>
          <p:nvPr/>
        </p:nvGraphicFramePr>
        <p:xfrm>
          <a:off x="6525489" y="1288766"/>
          <a:ext cx="5286894" cy="1772920"/>
        </p:xfrm>
        <a:graphic>
          <a:graphicData uri="http://schemas.openxmlformats.org/drawingml/2006/table">
            <a:tbl>
              <a:tblPr>
                <a:tableStyleId>{5940675A-B579-460E-94D1-54222C63F5DA}</a:tableStyleId>
              </a:tblPr>
              <a:tblGrid>
                <a:gridCol w="1995054">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822960">
                  <a:extLst>
                    <a:ext uri="{9D8B030D-6E8A-4147-A177-3AD203B41FA5}">
                      <a16:colId xmlns:a16="http://schemas.microsoft.com/office/drawing/2014/main" val="20003"/>
                    </a:ext>
                  </a:extLst>
                </a:gridCol>
                <a:gridCol w="822960">
                  <a:extLst>
                    <a:ext uri="{9D8B030D-6E8A-4147-A177-3AD203B41FA5}">
                      <a16:colId xmlns:a16="http://schemas.microsoft.com/office/drawing/2014/main" val="20004"/>
                    </a:ext>
                  </a:extLst>
                </a:gridCol>
              </a:tblGrid>
              <a:tr h="0">
                <a:tc rowSpan="2">
                  <a:txBody>
                    <a:bodyPr/>
                    <a:lstStyle>
                      <a:lvl1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9pPr>
                    </a:lstStyle>
                    <a:p>
                      <a:endParaRPr lang="en-US" sz="1200" b="0" i="0" dirty="0">
                        <a:latin typeface="Lato"/>
                        <a:ea typeface="Lato"/>
                        <a:cs typeface="Lato"/>
                      </a:endParaRPr>
                    </a:p>
                  </a:txBody>
                  <a:tcPr anchor="ctr" horzOverflow="overflow">
                    <a:lnL w="12700">
                      <a:noFill/>
                      <a:headEnd type="none"/>
                      <a:tailEnd type="none"/>
                    </a:lnL>
                    <a:lnR w="12700">
                      <a:noFill/>
                      <a:headEnd type="none"/>
                      <a:tailEnd type="none"/>
                    </a:lnR>
                    <a:lnT w="127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gridSpan="2">
                  <a:txBody>
                    <a:bodyPr/>
                    <a:lstStyle>
                      <a:lvl1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9pPr>
                    </a:lstStyle>
                    <a:p>
                      <a:pPr algn="ctr"/>
                      <a:r>
                        <a:rPr lang="en-US" sz="1300" b="1" i="0" dirty="0">
                          <a:solidFill>
                            <a:srgbClr val="FFFFFF"/>
                          </a:solidFill>
                          <a:latin typeface="Open Sans"/>
                          <a:ea typeface="Open Sans"/>
                          <a:cs typeface="Open Sans"/>
                        </a:rPr>
                        <a:t>She / Her</a:t>
                      </a:r>
                    </a:p>
                  </a:txBody>
                  <a:tcPr anchor="ctr" horzOverflow="overflow">
                    <a:lnL w="12700">
                      <a:noFill/>
                      <a:headEnd type="none"/>
                      <a:tailEnd type="none"/>
                    </a:lnL>
                    <a:lnR w="76200" cap="flat">
                      <a:solidFill>
                        <a:srgbClr val="FFFFFF"/>
                      </a:solidFill>
                      <a:prstDash val="solid"/>
                      <a:round/>
                      <a:headEnd type="none" w="med" len="med"/>
                      <a:tailEnd type="none" w="med" len="med"/>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solidFill>
                      <a:schemeClr val="accent1"/>
                    </a:solidFill>
                  </a:tcPr>
                </a:tc>
                <a:tc hMerge="1">
                  <a:txBody>
                    <a:bodyPr/>
                    <a:lstStyle/>
                    <a:p>
                      <a:endParaRPr lang="en-US" sz="1200" b="0" i="0" dirty="0">
                        <a:latin typeface="Lato"/>
                        <a:ea typeface="Lato"/>
                        <a:cs typeface="Lato"/>
                      </a:endParaRPr>
                    </a:p>
                  </a:txBody>
                  <a:tcPr horzOverflow="overflow"/>
                </a:tc>
                <a:tc gridSpan="2">
                  <a:txBody>
                    <a:bodyPr/>
                    <a:lstStyle>
                      <a:lvl1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dirty="0">
                          <a:solidFill>
                            <a:schemeClr val="bg1"/>
                          </a:solidFill>
                          <a:latin typeface="Calibri"/>
                          <a:sym typeface="Arial"/>
                        </a:defRPr>
                      </a:lvl9pPr>
                    </a:lstStyle>
                    <a:p>
                      <a:pPr algn="ctr"/>
                      <a:r>
                        <a:rPr lang="en-US" sz="1300" b="1" i="0" dirty="0">
                          <a:solidFill>
                            <a:srgbClr val="FFFFFF"/>
                          </a:solidFill>
                          <a:latin typeface="Open Sans"/>
                          <a:ea typeface="Open Sans"/>
                          <a:cs typeface="Open Sans"/>
                        </a:rPr>
                        <a:t>He / Him</a:t>
                      </a:r>
                    </a:p>
                  </a:txBody>
                  <a:tcPr anchor="ctr" horzOverflow="overflow">
                    <a:lnL w="76200" cap="flat">
                      <a:solidFill>
                        <a:srgbClr val="FFFFFF"/>
                      </a:solidFill>
                      <a:prstDash val="solid"/>
                      <a:round/>
                      <a:headEnd type="none" w="med" len="med"/>
                      <a:tailEnd type="none" w="med" len="med"/>
                    </a:lnL>
                    <a:lnR w="12700">
                      <a:noFill/>
                      <a:headEnd type="none"/>
                      <a:tailEnd type="none"/>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solidFill>
                      <a:schemeClr val="accent3">
                        <a:lumMod val="75000"/>
                      </a:schemeClr>
                    </a:solidFill>
                  </a:tcPr>
                </a:tc>
                <a:tc hMerge="1">
                  <a:txBody>
                    <a:bodyPr/>
                    <a:lstStyle/>
                    <a:p>
                      <a:endParaRPr lang="en-US" sz="1200" b="0" i="0" dirty="0">
                        <a:latin typeface="Lato"/>
                        <a:ea typeface="Lato"/>
                        <a:cs typeface="Lato"/>
                      </a:endParaRPr>
                    </a:p>
                  </a:txBody>
                  <a:tcPr horzOverflow="overflow"/>
                </a:tc>
                <a:extLst>
                  <a:ext uri="{0D108BD9-81ED-4DB2-BD59-A6C34878D82A}">
                    <a16:rowId xmlns:a16="http://schemas.microsoft.com/office/drawing/2014/main" val="10000"/>
                  </a:ext>
                </a:extLst>
              </a:tr>
              <a:tr h="370840">
                <a:tc vMerge="1">
                  <a:txBody>
                    <a:bodyPr/>
                    <a:lstStyle/>
                    <a:p>
                      <a:endParaRPr lang="en-US" sz="1200" b="0" i="0" dirty="0">
                        <a:latin typeface="Lato"/>
                        <a:ea typeface="Lato"/>
                        <a:cs typeface="Lato"/>
                      </a:endParaRPr>
                    </a:p>
                  </a:txBody>
                  <a:tcPr anchor="ctr" horzOverflow="overflow">
                    <a:no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000" b="1" i="0" dirty="0">
                          <a:latin typeface="Open Sans"/>
                          <a:ea typeface="Open Sans"/>
                          <a:cs typeface="Open Sans"/>
                        </a:rPr>
                        <a:t>Before</a:t>
                      </a:r>
                    </a:p>
                  </a:txBody>
                  <a:tcPr anchor="ctr" horzOverflow="overflow">
                    <a:lnL w="38100">
                      <a:noFill/>
                      <a:headEnd type="none"/>
                      <a:tailEnd type="none"/>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000" b="1" i="0" dirty="0">
                          <a:latin typeface="Open Sans"/>
                          <a:ea typeface="Open Sans"/>
                          <a:cs typeface="Open Sans"/>
                        </a:rPr>
                        <a:t>After</a:t>
                      </a:r>
                    </a:p>
                  </a:txBody>
                  <a:tcPr anchor="ctr" horzOverflow="overflow">
                    <a:lnL w="12700">
                      <a:noFill/>
                      <a:headEnd type="none"/>
                      <a:tailEnd type="none"/>
                    </a:lnL>
                    <a:lnR w="76200" cap="flat">
                      <a:solidFill>
                        <a:srgbClr val="FFFFFF"/>
                      </a:solidFill>
                      <a:prstDash val="solid"/>
                      <a:round/>
                      <a:headEnd type="none" w="med" len="med"/>
                      <a:tailEnd type="none" w="med" len="med"/>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marL="0" algn="ctr" defTabSz="685800" rtl="0"/>
                      <a:r>
                        <a:rPr lang="en-US" sz="1000" b="1" i="0" kern="1200" dirty="0">
                          <a:solidFill>
                            <a:schemeClr val="tx1"/>
                          </a:solidFill>
                          <a:latin typeface="Open Sans"/>
                          <a:ea typeface="Open Sans"/>
                          <a:cs typeface="Open Sans"/>
                        </a:rPr>
                        <a:t>Before</a:t>
                      </a:r>
                    </a:p>
                  </a:txBody>
                  <a:tcPr anchor="ctr" horzOverflow="overflow">
                    <a:lnL w="76200" cap="flat">
                      <a:solidFill>
                        <a:srgbClr val="FFFFFF"/>
                      </a:solidFill>
                      <a:prstDash val="solid"/>
                      <a:round/>
                      <a:headEnd type="none" w="med" len="med"/>
                      <a:tailEnd type="none" w="med" len="med"/>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marL="0" algn="ctr" defTabSz="685800" rtl="0"/>
                      <a:r>
                        <a:rPr lang="en-US" sz="1000" b="1" i="0" kern="1200" dirty="0">
                          <a:solidFill>
                            <a:schemeClr val="tx1"/>
                          </a:solidFill>
                          <a:latin typeface="Open Sans"/>
                          <a:ea typeface="Open Sans"/>
                          <a:cs typeface="Open Sans"/>
                        </a:rPr>
                        <a:t>After</a:t>
                      </a:r>
                    </a:p>
                  </a:txBody>
                  <a:tcPr anchor="ctr" horzOverflow="overflow">
                    <a:lnL w="12700">
                      <a:noFill/>
                      <a:headEnd type="none"/>
                      <a:tailEnd type="none"/>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extLst>
                  <a:ext uri="{0D108BD9-81ED-4DB2-BD59-A6C34878D82A}">
                    <a16:rowId xmlns:a16="http://schemas.microsoft.com/office/drawing/2014/main" val="10001"/>
                  </a:ext>
                </a:extLst>
              </a:tr>
              <a:tr h="370840">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marL="0" indent="0" algn="l" defTabSz="685800" rtl="0">
                        <a:lnSpc>
                          <a:spcPct val="100000"/>
                        </a:lnSpc>
                        <a:spcBef>
                          <a:spcPts val="0"/>
                        </a:spcBef>
                        <a:spcAft>
                          <a:spcPts val="0"/>
                        </a:spcAft>
                        <a:buClrTx/>
                        <a:buSzTx/>
                        <a:buFontTx/>
                        <a:buNone/>
                        <a:tabLst/>
                      </a:pPr>
                      <a:r>
                        <a:rPr lang="en-US" sz="1300" b="1" i="0" dirty="0">
                          <a:solidFill>
                            <a:srgbClr val="4F81BD"/>
                          </a:solidFill>
                          <a:latin typeface="Open Sans"/>
                          <a:ea typeface="Open Sans"/>
                          <a:cs typeface="Open Sans"/>
                        </a:rPr>
                        <a:t>Sexual Assault</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18.15%</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2.90%</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5.03%</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1.23%</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extLst>
                  <a:ext uri="{0D108BD9-81ED-4DB2-BD59-A6C34878D82A}">
                    <a16:rowId xmlns:a16="http://schemas.microsoft.com/office/drawing/2014/main" val="10002"/>
                  </a:ext>
                </a:extLst>
              </a:tr>
              <a:tr h="370840">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r>
                        <a:rPr lang="en-US" sz="1300" b="1" i="0" dirty="0">
                          <a:solidFill>
                            <a:srgbClr val="4F81BD"/>
                          </a:solidFill>
                          <a:latin typeface="Open Sans"/>
                          <a:ea typeface="Open Sans"/>
                          <a:cs typeface="Open Sans"/>
                        </a:rPr>
                        <a:t>Relationship Violence</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8.18%</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1.09%</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5.88%</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0.83%</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extLst>
                  <a:ext uri="{0D108BD9-81ED-4DB2-BD59-A6C34878D82A}">
                    <a16:rowId xmlns:a16="http://schemas.microsoft.com/office/drawing/2014/main" val="10003"/>
                  </a:ext>
                </a:extLst>
              </a:tr>
              <a:tr h="370840">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r>
                        <a:rPr lang="en-US" sz="1300" b="1" i="0" dirty="0">
                          <a:solidFill>
                            <a:srgbClr val="4F81BD"/>
                          </a:solidFill>
                          <a:latin typeface="Open Sans"/>
                          <a:ea typeface="Open Sans"/>
                          <a:cs typeface="Open Sans"/>
                        </a:rPr>
                        <a:t>Stalking</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21.31%</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3.28%</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4.02%</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tc>
                  <a:txBody>
                    <a:bodyPr/>
                    <a:lstStyle>
                      <a:lvl1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dirty="0">
                          <a:solidFill>
                            <a:schemeClr val="tx1"/>
                          </a:solidFill>
                          <a:latin typeface="Calibri"/>
                          <a:sym typeface="Arial"/>
                        </a:defRPr>
                      </a:lvl9pPr>
                    </a:lstStyle>
                    <a:p>
                      <a:pPr algn="ctr"/>
                      <a:r>
                        <a:rPr lang="en-US" sz="1200" b="0" i="0" dirty="0">
                          <a:latin typeface="Open Sans"/>
                          <a:ea typeface="Open Sans"/>
                          <a:cs typeface="Open Sans"/>
                        </a:rPr>
                        <a:t>0.72%</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chemeClr val="tx2">
                        <a:lumMod val="60000"/>
                        <a:lumOff val="40000"/>
                        <a:alpha val="50000"/>
                      </a:schemeClr>
                    </a:solidFill>
                  </a:tcPr>
                </a:tc>
                <a:extLst>
                  <a:ext uri="{0D108BD9-81ED-4DB2-BD59-A6C34878D82A}">
                    <a16:rowId xmlns:a16="http://schemas.microsoft.com/office/drawing/2014/main" val="10004"/>
                  </a:ext>
                </a:extLst>
              </a:tr>
            </a:tbl>
          </a:graphicData>
        </a:graphic>
      </p:graphicFrame>
      <p:sp>
        <p:nvSpPr>
          <p:cNvPr id="4" name="Content Placeholder 4"/>
          <p:cNvSpPr txBox="1">
            <a:spLocks noChangeArrowheads="1"/>
          </p:cNvSpPr>
          <p:nvPr/>
        </p:nvSpPr>
        <p:spPr bwMode="white">
          <a:xfrm>
            <a:off x="6454791" y="3095976"/>
            <a:ext cx="5151427" cy="1503679"/>
          </a:xfrm>
          <a:prstGeom prst="rect">
            <a:avLst/>
          </a:prstGeom>
          <a:ln>
            <a:headEnd type="none"/>
            <a:tailEnd type="none"/>
          </a:ln>
        </p:spPr>
        <p:txBody>
          <a:bodyPr wrap="square" lIns="91440" tIns="45720" rIns="91440" bIns="45720" numCol="1" spcCol="457200" anchor="ctr">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buClrTx/>
              <a:buNone/>
            </a:pPr>
            <a:r>
              <a:rPr lang="en-US" sz="900" b="1" i="0" u="none" kern="1200" spc="0" dirty="0">
                <a:ln>
                  <a:noFill/>
                </a:ln>
                <a:effectLst/>
                <a:uLnTx/>
                <a:uFillTx/>
                <a:latin typeface="Open Sans"/>
                <a:ea typeface="Open Sans"/>
                <a:cs typeface="Open Sans"/>
              </a:rPr>
              <a:t>Before </a:t>
            </a:r>
            <a:r>
              <a:rPr lang="en-US" sz="900" dirty="0">
                <a:latin typeface="Open Sans"/>
                <a:ea typeface="Open Sans"/>
                <a:cs typeface="Open Sans"/>
              </a:rPr>
              <a:t>= </a:t>
            </a:r>
            <a:r>
              <a:rPr lang="en-US" sz="900" b="0" i="0" u="none" kern="1200" spc="0" dirty="0">
                <a:ln>
                  <a:noFill/>
                </a:ln>
                <a:effectLst/>
                <a:uLnTx/>
                <a:uFillTx/>
                <a:latin typeface="Open Sans"/>
                <a:ea typeface="Open Sans"/>
                <a:cs typeface="Open Sans"/>
              </a:rPr>
              <a:t>Percentage (%) of respondents who reported “Yes, before coming to campus” OR “Yes, before and after coming to campus”</a:t>
            </a:r>
            <a:r>
              <a:rPr lang="en-US" sz="900" dirty="0">
                <a:latin typeface="Open Sans"/>
                <a:ea typeface="Open Sans"/>
                <a:cs typeface="Open Sans"/>
              </a:rPr>
              <a:t> </a:t>
            </a:r>
            <a:endParaRPr lang="en-US" sz="900" b="0" i="0" u="none" kern="1200" spc="0" dirty="0">
              <a:ln>
                <a:noFill/>
              </a:ln>
              <a:effectLst/>
              <a:uLnTx/>
              <a:uFillTx/>
              <a:latin typeface="Open Sans"/>
              <a:ea typeface="Open Sans"/>
              <a:cs typeface="Open Sans"/>
            </a:endParaRPr>
          </a:p>
          <a:p>
            <a:pPr marL="0" indent="0" algn="l" defTabSz="685800" rtl="0">
              <a:lnSpc>
                <a:spcPct val="90000"/>
              </a:lnSpc>
              <a:spcBef>
                <a:spcPts val="750"/>
              </a:spcBef>
              <a:spcAft>
                <a:spcPts val="0"/>
              </a:spcAft>
              <a:buClrTx/>
              <a:buSzTx/>
              <a:buFont typeface="Arial"/>
              <a:buNone/>
              <a:tabLst/>
            </a:pPr>
            <a:r>
              <a:rPr lang="en-US" sz="900" b="1" i="0" u="none" kern="1200" spc="0" dirty="0">
                <a:ln>
                  <a:noFill/>
                </a:ln>
                <a:effectLst/>
                <a:uLnTx/>
                <a:uFillTx/>
                <a:latin typeface="Open Sans"/>
                <a:ea typeface="Open Sans"/>
                <a:cs typeface="Open Sans"/>
              </a:rPr>
              <a:t>After</a:t>
            </a:r>
            <a:r>
              <a:rPr lang="en-US" sz="900" b="0" i="0" u="none" kern="1200" spc="0" dirty="0">
                <a:ln>
                  <a:noFill/>
                </a:ln>
                <a:effectLst/>
                <a:uLnTx/>
                <a:uFillTx/>
                <a:latin typeface="Open Sans"/>
                <a:ea typeface="Open Sans"/>
                <a:cs typeface="Open Sans"/>
              </a:rPr>
              <a:t> = Percentage (%) of respondents who reported “Yes, after coming to campus” OR “Yes, before and after coming to campus”</a:t>
            </a:r>
          </a:p>
          <a:p>
            <a:pPr defTabSz="685800">
              <a:buNone/>
            </a:pPr>
            <a:r>
              <a:rPr lang="en-US" sz="900" b="1" u="sng" dirty="0">
                <a:latin typeface="Open Sans"/>
                <a:ea typeface="Lato Light"/>
                <a:cs typeface="Lato Light"/>
              </a:rPr>
              <a:t>Note:</a:t>
            </a:r>
            <a:r>
              <a:rPr lang="en-US" sz="900" dirty="0">
                <a:latin typeface="Open Sans"/>
                <a:ea typeface="Lato Light"/>
                <a:cs typeface="Lato Light"/>
              </a:rPr>
              <a:t> Based on responses to the Follow-Up Survey (Part Two) (</a:t>
            </a:r>
            <a:r>
              <a:rPr lang="en-US" sz="900" i="1" dirty="0">
                <a:latin typeface="Open Sans"/>
                <a:ea typeface="Lato Light"/>
                <a:cs typeface="Lato Light"/>
              </a:rPr>
              <a:t>n</a:t>
            </a:r>
            <a:r>
              <a:rPr lang="en-US" sz="900" dirty="0">
                <a:latin typeface="Open Sans"/>
                <a:ea typeface="Lato Light"/>
                <a:cs typeface="Lato Light"/>
              </a:rPr>
              <a:t> = </a:t>
            </a:r>
            <a:r>
              <a:rPr lang="en-US" sz="900" dirty="0">
                <a:solidFill>
                  <a:schemeClr val="tx1"/>
                </a:solidFill>
                <a:latin typeface="Open Sans"/>
                <a:ea typeface="Open Sans"/>
                <a:cs typeface="Open Sans"/>
              </a:rPr>
              <a:t>2,043</a:t>
            </a:r>
            <a:r>
              <a:rPr lang="en-US" sz="900" dirty="0">
                <a:latin typeface="Open Sans"/>
                <a:ea typeface="Lato Light"/>
                <a:cs typeface="Lato Light"/>
              </a:rPr>
              <a:t>).</a:t>
            </a:r>
            <a:endParaRPr lang="en-US" sz="900" dirty="0">
              <a:solidFill>
                <a:srgbClr val="000000"/>
              </a:solidFill>
              <a:latin typeface="Open Sans"/>
              <a:ea typeface="Lato Light"/>
              <a:cs typeface="Lato Light"/>
            </a:endParaRPr>
          </a:p>
          <a:p>
            <a:pPr marL="0" indent="0" defTabSz="685800">
              <a:buClrTx/>
              <a:buNone/>
            </a:pPr>
            <a:endParaRPr lang="en-US" sz="900" dirty="0">
              <a:latin typeface="Open Sans"/>
              <a:ea typeface="Open Sans"/>
              <a:cs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latin typeface="Open Sans"/>
                <a:ea typeface="Open Sans"/>
                <a:cs typeface="Open Sans"/>
              </a:rPr>
              <a:t>Bystander Behaviors by Gender Identity – She / Her</a:t>
            </a:r>
            <a:br>
              <a:rPr lang="en-US" b="1" dirty="0"/>
            </a:br>
            <a:endParaRPr lang="en-US"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17</a:t>
            </a:fld>
            <a:endParaRPr lang="en-US" dirty="0"/>
          </a:p>
        </p:txBody>
      </p:sp>
      <p:cxnSp>
        <p:nvCxnSpPr>
          <p:cNvPr id="15" name="Straight Connector 14"/>
          <p:cNvCxnSpPr/>
          <p:nvPr/>
        </p:nvCxnSpPr>
        <p:spPr bwMode="white">
          <a:xfrm>
            <a:off x="4752848" y="1287518"/>
            <a:ext cx="0" cy="4683635"/>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603516"/>
          </a:xfrm>
          <a:prstGeom prst="rect">
            <a:avLst/>
          </a:prstGeom>
          <a:noFill/>
          <a:ln>
            <a:headEnd type="none"/>
            <a:tailEnd type="none"/>
          </a:ln>
        </p:spPr>
        <p:txBody>
          <a:bodyPr wrap="square">
            <a:spAutoFit/>
          </a:bodyPr>
          <a:lstStyle/>
          <a:p>
            <a:pPr>
              <a:lnSpc>
                <a:spcPct val="150000"/>
              </a:lnSpc>
              <a:spcAft>
                <a:spcPts val="200"/>
              </a:spcAft>
              <a:buClr>
                <a:srgbClr val="595959"/>
              </a:buClr>
              <a:buSzPts val="1800"/>
            </a:pPr>
            <a:r>
              <a:rPr lang="en-US" sz="1100" dirty="0">
                <a:solidFill>
                  <a:schemeClr val="tx1"/>
                </a:solidFill>
                <a:latin typeface="Open Sans"/>
                <a:ea typeface="Open Sans"/>
                <a:cs typeface="Open Sans"/>
              </a:rPr>
              <a:t>Understanding how your students prefer to stand up for one another can help you develop strategies to reinforce those strengths, and to help students feel more supported when they do stand up. Below are the preferred bystander behaviors for female-identifying students on your campus.</a:t>
            </a:r>
            <a:endParaRPr lang="en-US" sz="1100" dirty="0">
              <a:solidFill>
                <a:schemeClr val="tx1"/>
              </a:solidFill>
              <a:latin typeface="Open Sans"/>
              <a:ea typeface="Open Sans"/>
              <a:cs typeface="Open Sans"/>
              <a:sym typeface="Arial"/>
            </a:endParaRPr>
          </a:p>
        </p:txBody>
      </p:sp>
      <p:sp>
        <p:nvSpPr>
          <p:cNvPr id="19" name="Rectangle 18"/>
          <p:cNvSpPr>
            <a:spLocks/>
          </p:cNvSpPr>
          <p:nvPr/>
        </p:nvSpPr>
        <p:spPr bwMode="white">
          <a:xfrm>
            <a:off x="794384" y="3695661"/>
            <a:ext cx="3594734" cy="2141479"/>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Open Sans"/>
                <a:ea typeface="Open Sans"/>
                <a:cs typeface="Open Sans"/>
              </a:rPr>
              <a:t>Programming Tip</a:t>
            </a:r>
          </a:p>
          <a:p>
            <a:pPr marL="0" indent="0">
              <a:lnSpc>
                <a:spcPts val="1200"/>
              </a:lnSpc>
              <a:spcAft>
                <a:spcPts val="200"/>
              </a:spcAft>
              <a:buFont typeface="Arial"/>
              <a:buNone/>
            </a:pPr>
            <a:endParaRPr lang="en-US" sz="900" dirty="0">
              <a:solidFill>
                <a:srgbClr val="4C5758"/>
              </a:solidFill>
              <a:latin typeface="Open Sans"/>
            </a:endParaRPr>
          </a:p>
          <a:p>
            <a:pPr>
              <a:lnSpc>
                <a:spcPct val="130000"/>
              </a:lnSpc>
              <a:spcAft>
                <a:spcPts val="200"/>
              </a:spcAft>
            </a:pPr>
            <a:r>
              <a:rPr lang="en-US" sz="900" dirty="0">
                <a:solidFill>
                  <a:srgbClr val="4C5758"/>
                </a:solidFill>
                <a:latin typeface="Open Sans"/>
              </a:rPr>
              <a:t>Given that students with different identities report  different experiences, attitudes, and behaviors, it is important to consider additional resources that may be directed towards specific student populations on campus. These efforts may focus on high-risk student sub-groups, and we also suggest using targeted supplemental education and resources for under-represented identities to help all students feel safe and welcome on campus.</a:t>
            </a:r>
          </a:p>
        </p:txBody>
      </p:sp>
      <p:sp>
        <p:nvSpPr>
          <p:cNvPr id="20" name="Rectangle 19"/>
          <p:cNvSpPr>
            <a:spLocks/>
          </p:cNvSpPr>
          <p:nvPr/>
        </p:nvSpPr>
        <p:spPr bwMode="white">
          <a:xfrm>
            <a:off x="685800" y="3695663"/>
            <a:ext cx="137160" cy="2141480"/>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sp>
        <p:nvSpPr>
          <p:cNvPr id="11" name="TextBox 10"/>
          <p:cNvSpPr txBox="1">
            <a:spLocks noChangeArrowheads="1"/>
          </p:cNvSpPr>
          <p:nvPr/>
        </p:nvSpPr>
        <p:spPr bwMode="white">
          <a:xfrm>
            <a:off x="5145830" y="4019034"/>
            <a:ext cx="5603656" cy="1877018"/>
          </a:xfrm>
          <a:prstGeom prst="rect">
            <a:avLst/>
          </a:prstGeom>
          <a:solidFill>
            <a:schemeClr val="bg1">
              <a:lumMod val="95000"/>
            </a:schemeClr>
          </a:solidFill>
          <a:ln>
            <a:headEnd type="none"/>
            <a:tailEnd type="none"/>
          </a:ln>
        </p:spPr>
        <p:txBody>
          <a:bodyPr wrap="square" anchor="ctr">
            <a:noAutofit/>
          </a:bodyPr>
          <a:lstStyle/>
          <a:p>
            <a:pPr>
              <a:spcAft>
                <a:spcPts val="300"/>
              </a:spcAft>
            </a:pPr>
            <a:r>
              <a:rPr lang="en-US" b="1" dirty="0">
                <a:solidFill>
                  <a:schemeClr val="accent1"/>
                </a:solidFill>
                <a:latin typeface="Open Sans"/>
                <a:ea typeface="Open Sans"/>
                <a:cs typeface="Open Sans"/>
              </a:rPr>
              <a:t>Preferred Bystander Behaviors</a:t>
            </a:r>
          </a:p>
          <a:p>
            <a:r>
              <a:rPr lang="en-US" sz="1100" dirty="0">
                <a:solidFill>
                  <a:schemeClr val="tx1"/>
                </a:solidFill>
                <a:latin typeface="Open Sans"/>
                <a:ea typeface="Open Sans"/>
                <a:cs typeface="Open Sans"/>
              </a:rPr>
              <a:t>Female-identifying students are most likely to express confidence in engaging in the following three behaviors if they observed a potential sexual assault situation: </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Asking the person who you’re concerned about if they need help.</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Finding the friends of those involved and asking them for help.</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Creating a distraction to cause one or more of the people to disengage from the situation.</a:t>
            </a:r>
          </a:p>
        </p:txBody>
      </p:sp>
      <p:sp>
        <p:nvSpPr>
          <p:cNvPr id="18" name="Content Placeholder 4"/>
          <p:cNvSpPr txBox="1">
            <a:spLocks noChangeArrowheads="1"/>
          </p:cNvSpPr>
          <p:nvPr/>
        </p:nvSpPr>
        <p:spPr bwMode="white">
          <a:xfrm>
            <a:off x="5145816" y="3670300"/>
            <a:ext cx="5678371" cy="212210"/>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Open Sans"/>
                <a:ea typeface="Open Sans"/>
                <a:cs typeface="Open Sans"/>
              </a:rPr>
              <a:t>Note:</a:t>
            </a:r>
            <a:r>
              <a:rPr lang="en-US" sz="900" dirty="0">
                <a:latin typeface="Open Sans"/>
                <a:ea typeface="Open Sans"/>
                <a:cs typeface="Open Sans"/>
              </a:rPr>
              <a:t> Percentages are of students who indicated they have been present in the described scenario.</a:t>
            </a:r>
          </a:p>
        </p:txBody>
      </p:sp>
      <p:sp>
        <p:nvSpPr>
          <p:cNvPr id="16" name="TextBox 15"/>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graphicFrame>
        <p:nvGraphicFramePr>
          <p:cNvPr id="13" name="Table 12"/>
          <p:cNvGraphicFramePr/>
          <p:nvPr/>
        </p:nvGraphicFramePr>
        <p:xfrm>
          <a:off x="5145829" y="1346346"/>
          <a:ext cx="5603659" cy="2318264"/>
        </p:xfrm>
        <a:graphic>
          <a:graphicData uri="http://schemas.openxmlformats.org/drawingml/2006/table">
            <a:tbl>
              <a:tblPr firstRow="1" bandRow="1">
                <a:tableStyleId>{5C22544A-7EE6-4342-B048-85BDC9FD1C3A}</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402604">
                <a:tc gridSpan="2">
                  <a:txBody>
                    <a:bodyPr/>
                    <a:lstStyle/>
                    <a:p>
                      <a:r>
                        <a:rPr lang="en-US" sz="1400" b="1" kern="1200" dirty="0">
                          <a:solidFill>
                            <a:srgbClr val="FFFFFF"/>
                          </a:solidFill>
                        </a:rPr>
                        <a:t>Bystander Intervention Scenario</a:t>
                      </a:r>
                      <a:endParaRPr lang="en-US" sz="1400" b="1" i="0" kern="1200" dirty="0">
                        <a:solidFill>
                          <a:srgbClr val="FFFFFF"/>
                        </a:solidFill>
                      </a:endParaRPr>
                    </a:p>
                  </a:txBody>
                  <a:tcPr marT="0" marB="0" anchor="ctr" horzOverflow="overflow">
                    <a:solidFill>
                      <a:schemeClr val="accent1"/>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78915">
                <a:tc>
                  <a:txBody>
                    <a:bodyPr/>
                    <a:lstStyle/>
                    <a:p>
                      <a:pPr marL="0" algn="l" defTabSz="685800" rtl="0"/>
                      <a:r>
                        <a:rPr lang="en-US" sz="1050" b="0" i="0" kern="1200" dirty="0">
                          <a:solidFill>
                            <a:schemeClr val="tx1"/>
                          </a:solidFill>
                          <a:latin typeface="Open Sans"/>
                          <a:ea typeface="Open Sans"/>
                          <a:cs typeface="Open Sans"/>
                        </a:rPr>
                        <a:t>I spoke up when I heard someone saying something I found offensive or demeaning.</a:t>
                      </a:r>
                    </a:p>
                  </a:txBody>
                  <a:tcPr anchor="ctr" horzOverflow="overflow"/>
                </a:tc>
                <a:tc>
                  <a:txBody>
                    <a:bodyPr/>
                    <a:lstStyle/>
                    <a:p>
                      <a:pPr algn="ctr"/>
                      <a:r>
                        <a:rPr lang="en-US" sz="1100" b="1" dirty="0"/>
                        <a:t>83</a:t>
                      </a:r>
                      <a:r>
                        <a:rPr lang="en-US" sz="1100" b="1" kern="1200" dirty="0">
                          <a:solidFill>
                            <a:schemeClr val="tx1"/>
                          </a:solidFill>
                          <a:latin typeface="Open Sans"/>
                          <a:ea typeface="Open Sans"/>
                          <a:cs typeface="Open Sans"/>
                        </a:rPr>
                        <a:t>%</a:t>
                      </a:r>
                      <a:endParaRPr lang="en-US" sz="1100" b="0" i="0" dirty="0">
                        <a:solidFill>
                          <a:schemeClr val="tx1"/>
                        </a:solidFill>
                        <a:latin typeface="Open Sans"/>
                        <a:ea typeface="Open Sans"/>
                        <a:cs typeface="Open Sans"/>
                      </a:endParaRPr>
                    </a:p>
                  </a:txBody>
                  <a:tcPr anchor="ctr" horzOverflow="overflow"/>
                </a:tc>
                <a:extLst>
                  <a:ext uri="{0D108BD9-81ED-4DB2-BD59-A6C34878D82A}">
                    <a16:rowId xmlns:a16="http://schemas.microsoft.com/office/drawing/2014/main" val="10001"/>
                  </a:ext>
                </a:extLst>
              </a:tr>
              <a:tr h="478915">
                <a:tc>
                  <a:txBody>
                    <a:bodyPr/>
                    <a:lstStyle/>
                    <a:p>
                      <a:pPr marL="0" algn="l" defTabSz="685800" rtl="0"/>
                      <a:r>
                        <a:rPr lang="en-US" sz="1050" b="0" i="0" kern="1200" dirty="0">
                          <a:solidFill>
                            <a:schemeClr val="tx1"/>
                          </a:solidFill>
                          <a:latin typeface="Open Sans"/>
                          <a:ea typeface="Open Sans"/>
                          <a:cs typeface="Open Sans"/>
                        </a:rPr>
                        <a:t>I expressed concern when I saw a person exhibiting abusive behavior toward their partner.</a:t>
                      </a:r>
                    </a:p>
                  </a:txBody>
                  <a:tcPr anchor="ctr" horzOverflow="overflow"/>
                </a:tc>
                <a:tc>
                  <a:txBody>
                    <a:bodyPr/>
                    <a:lstStyle/>
                    <a:p>
                      <a:pPr marL="0" algn="ctr" defTabSz="685800" rtl="0"/>
                      <a:r>
                        <a:rPr lang="en-US" sz="1100" b="1" dirty="0"/>
                        <a:t>87</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tc>
                <a:extLst>
                  <a:ext uri="{0D108BD9-81ED-4DB2-BD59-A6C34878D82A}">
                    <a16:rowId xmlns:a16="http://schemas.microsoft.com/office/drawing/2014/main" val="10002"/>
                  </a:ext>
                </a:extLst>
              </a:tr>
              <a:tr h="478915">
                <a:tc>
                  <a:txBody>
                    <a:bodyPr/>
                    <a:lstStyle/>
                    <a:p>
                      <a:pPr marL="0" algn="l" defTabSz="685800" rtl="0"/>
                      <a:r>
                        <a:rPr lang="en-US" sz="1050" b="0" i="0" kern="1200" dirty="0">
                          <a:solidFill>
                            <a:schemeClr val="tx1"/>
                          </a:solidFill>
                          <a:latin typeface="Open Sans"/>
                          <a:ea typeface="Open Sans"/>
                          <a:cs typeface="Open Sans"/>
                        </a:rPr>
                        <a:t>I helped someone get support or find resources when they told me about an unwanted sexual experience.</a:t>
                      </a:r>
                    </a:p>
                  </a:txBody>
                  <a:tcPr anchor="ctr" horzOverflow="overflow"/>
                </a:tc>
                <a:tc>
                  <a:txBody>
                    <a:bodyPr/>
                    <a:lstStyle/>
                    <a:p>
                      <a:pPr marL="0" algn="ctr" defTabSz="685800" rtl="0"/>
                      <a:r>
                        <a:rPr lang="en-US" sz="1100" b="1" dirty="0"/>
                        <a:t>82</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tc>
                <a:extLst>
                  <a:ext uri="{0D108BD9-81ED-4DB2-BD59-A6C34878D82A}">
                    <a16:rowId xmlns:a16="http://schemas.microsoft.com/office/drawing/2014/main" val="10003"/>
                  </a:ext>
                </a:extLst>
              </a:tr>
              <a:tr h="478915">
                <a:tc>
                  <a:txBody>
                    <a:bodyPr/>
                    <a:lstStyle/>
                    <a:p>
                      <a:pPr marL="0" indent="0" algn="l" defTabSz="685800" rtl="0">
                        <a:lnSpc>
                          <a:spcPct val="100000"/>
                        </a:lnSpc>
                        <a:spcBef>
                          <a:spcPts val="0"/>
                        </a:spcBef>
                        <a:spcAft>
                          <a:spcPts val="0"/>
                        </a:spcAft>
                        <a:buClrTx/>
                        <a:buSzTx/>
                        <a:buFontTx/>
                        <a:buNone/>
                        <a:tabLst/>
                      </a:pPr>
                      <a:r>
                        <a:rPr lang="en-US" sz="1050" b="0" i="0" kern="1200" dirty="0">
                          <a:solidFill>
                            <a:schemeClr val="tx1"/>
                          </a:solidFill>
                          <a:latin typeface="Open Sans"/>
                          <a:ea typeface="Open Sans"/>
                          <a:cs typeface="Open Sans"/>
                        </a:rPr>
                        <a:t>I intervened when I saw someone trying to take advantage of someone else sexually.</a:t>
                      </a:r>
                    </a:p>
                  </a:txBody>
                  <a:tcPr anchor="ctr" horzOverflow="overflow"/>
                </a:tc>
                <a:tc>
                  <a:txBody>
                    <a:bodyPr/>
                    <a:lstStyle/>
                    <a:p>
                      <a:pPr marL="0" indent="0" algn="ctr" defTabSz="914400" rtl="0">
                        <a:lnSpc>
                          <a:spcPct val="100000"/>
                        </a:lnSpc>
                        <a:spcBef>
                          <a:spcPts val="0"/>
                        </a:spcBef>
                        <a:spcAft>
                          <a:spcPts val="0"/>
                        </a:spcAft>
                        <a:buClrTx/>
                        <a:buSzTx/>
                        <a:buFontTx/>
                        <a:buNone/>
                        <a:tabLst/>
                      </a:pPr>
                      <a:r>
                        <a:rPr lang="en-US" sz="1100" b="1" dirty="0"/>
                        <a:t>78</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tc>
                <a:extLst>
                  <a:ext uri="{0D108BD9-81ED-4DB2-BD59-A6C34878D82A}">
                    <a16:rowId xmlns:a16="http://schemas.microsoft.com/office/drawing/2014/main" val="10004"/>
                  </a:ext>
                </a:extLst>
              </a:tr>
            </a:tbl>
          </a:graphicData>
        </a:graphic>
      </p:graphicFrame>
      <p:sp>
        <p:nvSpPr>
          <p:cNvPr id="3" name="TextBox 2"/>
          <p:cNvSpPr txBox="1">
            <a:spLocks noChangeArrowheads="1"/>
          </p:cNvSpPr>
          <p:nvPr/>
        </p:nvSpPr>
        <p:spPr bwMode="white">
          <a:xfrm>
            <a:off x="5145815" y="6085493"/>
            <a:ext cx="5794155" cy="230832"/>
          </a:xfrm>
          <a:prstGeom prst="rect">
            <a:avLst/>
          </a:prstGeom>
          <a:noFill/>
          <a:ln>
            <a:headEnd type="none"/>
            <a:tailEnd type="none"/>
          </a:ln>
        </p:spPr>
        <p:txBody>
          <a:bodyPr wrap="square">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All data shown on this slide are based on responses to the Follow-Up Survey (Part Two) (</a:t>
            </a:r>
            <a:r>
              <a:rPr lang="en-US" sz="900" i="1" dirty="0">
                <a:solidFill>
                  <a:schemeClr val="tx1"/>
                </a:solidFill>
                <a:latin typeface="Open Sans"/>
                <a:ea typeface="Open Sans"/>
                <a:cs typeface="Open Sans"/>
              </a:rPr>
              <a:t>n</a:t>
            </a:r>
            <a:r>
              <a:rPr lang="en-US" sz="900" dirty="0">
                <a:solidFill>
                  <a:schemeClr val="tx1"/>
                </a:solidFill>
                <a:latin typeface="Open Sans"/>
                <a:ea typeface="Open Sans"/>
                <a:cs typeface="Open Sans"/>
              </a:rPr>
              <a:t> = 2,043).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latin typeface="Open Sans"/>
                <a:ea typeface="Open Sans"/>
                <a:cs typeface="Open Sans"/>
              </a:rPr>
              <a:t>Bystander Behaviors by Gender Identity – He / Him</a:t>
            </a:r>
            <a:br>
              <a:rPr lang="en-US" b="1" dirty="0"/>
            </a:br>
            <a:endParaRPr lang="en-US"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18</a:t>
            </a:fld>
            <a:endParaRPr lang="en-US" dirty="0"/>
          </a:p>
        </p:txBody>
      </p:sp>
      <p:cxnSp>
        <p:nvCxnSpPr>
          <p:cNvPr id="15" name="Straight Connector 14"/>
          <p:cNvCxnSpPr/>
          <p:nvPr/>
        </p:nvCxnSpPr>
        <p:spPr bwMode="white">
          <a:xfrm>
            <a:off x="4676648" y="1287518"/>
            <a:ext cx="0" cy="4683635"/>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852712" cy="2001830"/>
          </a:xfrm>
          <a:prstGeom prst="rect">
            <a:avLst/>
          </a:prstGeom>
          <a:noFill/>
          <a:ln>
            <a:headEnd type="none"/>
            <a:tailEnd type="none"/>
          </a:ln>
        </p:spPr>
        <p:txBody>
          <a:bodyPr wrap="square">
            <a:spAutoFit/>
          </a:bodyPr>
          <a:lstStyle/>
          <a:p>
            <a:pPr marL="0" indent="0" defTabSz="914400">
              <a:lnSpc>
                <a:spcPct val="150000"/>
              </a:lnSpc>
              <a:spcAft>
                <a:spcPts val="200"/>
              </a:spcAft>
              <a:buClr>
                <a:srgbClr val="595959"/>
              </a:buClr>
              <a:buSzPts val="1800"/>
              <a:buNone/>
            </a:pPr>
            <a:r>
              <a:rPr lang="en-US" sz="1200" dirty="0">
                <a:latin typeface="Open Sans"/>
                <a:ea typeface="Open Sans"/>
                <a:cs typeface="Open Sans"/>
              </a:rPr>
              <a:t>Proactive bystander behaviors — stepping in directly or engaging other observers indirectly — are some of the most important ways students can support and build a healthy campus environment. On the right is a summary of when male-identifying students on your campus have intervened, and their preferred strategies for doing so.</a:t>
            </a:r>
            <a:endParaRPr lang="en-US" sz="1200" dirty="0">
              <a:latin typeface="Open Sans"/>
              <a:ea typeface="Open Sans"/>
              <a:cs typeface="Open Sans"/>
              <a:sym typeface="Arial"/>
            </a:endParaRPr>
          </a:p>
        </p:txBody>
      </p:sp>
      <p:sp>
        <p:nvSpPr>
          <p:cNvPr id="19" name="Rectangle 18"/>
          <p:cNvSpPr>
            <a:spLocks/>
          </p:cNvSpPr>
          <p:nvPr/>
        </p:nvSpPr>
        <p:spPr bwMode="white">
          <a:xfrm>
            <a:off x="800099" y="3492499"/>
            <a:ext cx="3389934" cy="239639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Open Sans"/>
              </a:rPr>
              <a:t>Programming Tip</a:t>
            </a:r>
          </a:p>
          <a:p>
            <a:pPr marL="0" indent="0">
              <a:lnSpc>
                <a:spcPts val="1200"/>
              </a:lnSpc>
              <a:spcAft>
                <a:spcPts val="200"/>
              </a:spcAft>
              <a:buFont typeface="Arial"/>
              <a:buNone/>
            </a:pPr>
            <a:endParaRPr lang="en-US" sz="900" dirty="0">
              <a:solidFill>
                <a:srgbClr val="4C5758"/>
              </a:solidFill>
              <a:latin typeface="Open Sans"/>
            </a:endParaRPr>
          </a:p>
          <a:p>
            <a:pPr marL="0" indent="0">
              <a:lnSpc>
                <a:spcPct val="130000"/>
              </a:lnSpc>
              <a:spcAft>
                <a:spcPts val="200"/>
              </a:spcAft>
              <a:buFont typeface="Arial"/>
              <a:buNone/>
            </a:pPr>
            <a:r>
              <a:rPr lang="en-US" sz="900" dirty="0">
                <a:solidFill>
                  <a:srgbClr val="4C5758"/>
                </a:solidFill>
                <a:latin typeface="Open Sans"/>
              </a:rPr>
              <a:t>Research has shown that male-identifying students may be more likely to engage in active, direct bystander behaviors than their female-identifying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20" name="Rectangle 19"/>
          <p:cNvSpPr>
            <a:spLocks/>
          </p:cNvSpPr>
          <p:nvPr/>
        </p:nvSpPr>
        <p:spPr bwMode="white">
          <a:xfrm>
            <a:off x="685800" y="3488899"/>
            <a:ext cx="137160" cy="2411744"/>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sp>
        <p:nvSpPr>
          <p:cNvPr id="11" name="TextBox 10"/>
          <p:cNvSpPr txBox="1">
            <a:spLocks noChangeArrowheads="1"/>
          </p:cNvSpPr>
          <p:nvPr/>
        </p:nvSpPr>
        <p:spPr bwMode="white">
          <a:xfrm>
            <a:off x="5220534" y="3980934"/>
            <a:ext cx="5603667" cy="1877018"/>
          </a:xfrm>
          <a:prstGeom prst="rect">
            <a:avLst/>
          </a:prstGeom>
          <a:solidFill>
            <a:schemeClr val="bg1">
              <a:lumMod val="95000"/>
            </a:schemeClr>
          </a:solidFill>
          <a:ln>
            <a:headEnd type="none"/>
            <a:tailEnd type="none"/>
          </a:ln>
        </p:spPr>
        <p:txBody>
          <a:bodyPr wrap="square" anchor="ctr">
            <a:noAutofit/>
          </a:bodyPr>
          <a:lstStyle/>
          <a:p>
            <a:pPr>
              <a:spcAft>
                <a:spcPts val="300"/>
              </a:spcAft>
            </a:pPr>
            <a:r>
              <a:rPr lang="en-US" b="1" dirty="0">
                <a:solidFill>
                  <a:schemeClr val="accent3">
                    <a:lumMod val="75000"/>
                  </a:schemeClr>
                </a:solidFill>
                <a:latin typeface="Open Sans"/>
                <a:ea typeface="Open Sans"/>
                <a:cs typeface="Open Sans"/>
              </a:rPr>
              <a:t>Preferred Bystander Behaviors</a:t>
            </a:r>
          </a:p>
          <a:p>
            <a:r>
              <a:rPr lang="en-US" sz="1100" dirty="0">
                <a:solidFill>
                  <a:schemeClr val="tx1"/>
                </a:solidFill>
                <a:latin typeface="Open Sans"/>
                <a:ea typeface="Open Sans"/>
                <a:cs typeface="Open Sans"/>
              </a:rPr>
              <a:t>Male-identifying students are most likely to express confidence in engaging in the following three behaviors if they observed a potential sexual assault situation: </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Asking the person who you’re concerned about if they need help.</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Telling someone in a position of authority about the situation.</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Creating a distraction to cause one or more of the people to disengage from the situation.</a:t>
            </a:r>
          </a:p>
        </p:txBody>
      </p:sp>
      <p:graphicFrame>
        <p:nvGraphicFramePr>
          <p:cNvPr id="14" name="Table 13"/>
          <p:cNvGraphicFramePr/>
          <p:nvPr/>
        </p:nvGraphicFramePr>
        <p:xfrm>
          <a:off x="5220533" y="1313935"/>
          <a:ext cx="5603659" cy="2318264"/>
        </p:xfrm>
        <a:graphic>
          <a:graphicData uri="http://schemas.openxmlformats.org/drawingml/2006/table">
            <a:tbl>
              <a:tblPr firstRow="1" bandRow="1">
                <a:tableStyleId>{21E4AEA4-8DFA-4A89-87EB-49C32662AFE0}</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402604">
                <a:tc gridSpan="2">
                  <a:txBody>
                    <a:bodyPr/>
                    <a:lstStyle/>
                    <a:p>
                      <a:r>
                        <a:rPr lang="en-US" sz="1400" b="1" i="0" kern="1200" dirty="0">
                          <a:solidFill>
                            <a:schemeClr val="bg1"/>
                          </a:solidFill>
                          <a:latin typeface="Open Sans"/>
                        </a:rPr>
                        <a:t>Bystander Intervention Scenario</a:t>
                      </a:r>
                    </a:p>
                  </a:txBody>
                  <a:tcPr marT="0" marB="0" anchor="ctr" horzOverflow="overflow">
                    <a:solidFill>
                      <a:schemeClr val="accent3">
                        <a:lumMod val="75000"/>
                      </a:schemeClr>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78915">
                <a:tc>
                  <a:txBody>
                    <a:bodyPr/>
                    <a:lstStyle/>
                    <a:p>
                      <a:pPr marL="0" algn="l" defTabSz="685800" rtl="0"/>
                      <a:r>
                        <a:rPr lang="en-US" sz="1100" b="0" i="0" kern="1200" dirty="0">
                          <a:solidFill>
                            <a:schemeClr val="tx1"/>
                          </a:solidFill>
                          <a:latin typeface="Open Sans"/>
                        </a:rPr>
                        <a:t>I spoke up when I heard someone saying something I found offensive or demeaning.</a:t>
                      </a:r>
                      <a:endParaRPr lang="en-US" sz="1100" b="0" i="0" kern="1200" dirty="0">
                        <a:solidFill>
                          <a:schemeClr val="tx1"/>
                        </a:solidFill>
                        <a:latin typeface="Open Sans"/>
                        <a:ea typeface="Open Sans"/>
                        <a:cs typeface="Open Sans"/>
                      </a:endParaRPr>
                    </a:p>
                  </a:txBody>
                  <a:tcPr anchor="ctr" horzOverflow="overflow">
                    <a:solidFill>
                      <a:schemeClr val="tx1">
                        <a:lumMod val="20000"/>
                        <a:lumOff val="80000"/>
                      </a:schemeClr>
                    </a:solidFill>
                  </a:tcPr>
                </a:tc>
                <a:tc>
                  <a:txBody>
                    <a:bodyPr/>
                    <a:lstStyle/>
                    <a:p>
                      <a:pPr algn="ctr"/>
                      <a:r>
                        <a:rPr lang="en-US" sz="1100" b="1" dirty="0"/>
                        <a:t>68</a:t>
                      </a:r>
                      <a:r>
                        <a:rPr lang="en-US" sz="1100" b="1" kern="1200" dirty="0">
                          <a:solidFill>
                            <a:schemeClr val="tx1"/>
                          </a:solidFill>
                          <a:latin typeface="Open Sans"/>
                          <a:ea typeface="Open Sans"/>
                          <a:cs typeface="Open Sans"/>
                        </a:rPr>
                        <a:t>%</a:t>
                      </a:r>
                      <a:endParaRPr lang="en-US" sz="1100" b="0" i="0" dirty="0">
                        <a:solidFill>
                          <a:schemeClr val="tx1"/>
                        </a:solidFill>
                        <a:latin typeface="Open Sans"/>
                        <a:ea typeface="Open Sans"/>
                        <a:cs typeface="Open Sans"/>
                      </a:endParaRPr>
                    </a:p>
                  </a:txBody>
                  <a:tcPr anchor="ctr" horzOverflow="overflow">
                    <a:solidFill>
                      <a:schemeClr val="tx1">
                        <a:lumMod val="20000"/>
                        <a:lumOff val="80000"/>
                      </a:schemeClr>
                    </a:solidFill>
                  </a:tcPr>
                </a:tc>
                <a:extLst>
                  <a:ext uri="{0D108BD9-81ED-4DB2-BD59-A6C34878D82A}">
                    <a16:rowId xmlns:a16="http://schemas.microsoft.com/office/drawing/2014/main" val="10001"/>
                  </a:ext>
                </a:extLst>
              </a:tr>
              <a:tr h="478915">
                <a:tc>
                  <a:txBody>
                    <a:bodyPr/>
                    <a:lstStyle/>
                    <a:p>
                      <a:pPr marL="0" algn="l" defTabSz="685800" rtl="0"/>
                      <a:r>
                        <a:rPr lang="en-US" sz="1100" b="0" i="0" kern="1200" dirty="0">
                          <a:solidFill>
                            <a:schemeClr val="tx1"/>
                          </a:solidFill>
                          <a:latin typeface="Open Sans"/>
                        </a:rPr>
                        <a:t>I expressed concern when I saw a person exhibiting abusive behavior toward their partner.</a:t>
                      </a:r>
                      <a:endParaRPr lang="en-US" sz="1100" b="0" i="0" kern="1200" dirty="0">
                        <a:solidFill>
                          <a:schemeClr val="tx1"/>
                        </a:solidFill>
                        <a:latin typeface="Open Sans"/>
                        <a:ea typeface="Open Sans"/>
                        <a:cs typeface="Open Sans"/>
                      </a:endParaRPr>
                    </a:p>
                  </a:txBody>
                  <a:tcPr anchor="ctr" horzOverflow="overflow">
                    <a:solidFill>
                      <a:schemeClr val="tx2">
                        <a:lumMod val="20000"/>
                        <a:lumOff val="80000"/>
                      </a:schemeClr>
                    </a:solidFill>
                  </a:tcPr>
                </a:tc>
                <a:tc>
                  <a:txBody>
                    <a:bodyPr/>
                    <a:lstStyle/>
                    <a:p>
                      <a:pPr marL="0" algn="ctr" defTabSz="685800" rtl="0"/>
                      <a:r>
                        <a:rPr lang="en-US" sz="1100" b="1" dirty="0"/>
                        <a:t>75</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solidFill>
                      <a:schemeClr val="tx2">
                        <a:lumMod val="20000"/>
                        <a:lumOff val="80000"/>
                      </a:schemeClr>
                    </a:solidFill>
                  </a:tcPr>
                </a:tc>
                <a:extLst>
                  <a:ext uri="{0D108BD9-81ED-4DB2-BD59-A6C34878D82A}">
                    <a16:rowId xmlns:a16="http://schemas.microsoft.com/office/drawing/2014/main" val="10002"/>
                  </a:ext>
                </a:extLst>
              </a:tr>
              <a:tr h="478915">
                <a:tc>
                  <a:txBody>
                    <a:bodyPr/>
                    <a:lstStyle/>
                    <a:p>
                      <a:pPr marL="0" algn="l" defTabSz="685800" rtl="0"/>
                      <a:r>
                        <a:rPr lang="en-US" sz="1100" b="0" i="0" kern="1200" dirty="0">
                          <a:solidFill>
                            <a:schemeClr val="tx1"/>
                          </a:solidFill>
                          <a:latin typeface="Open Sans"/>
                        </a:rPr>
                        <a:t>I helped someone get support or find resources when they told me about an unwanted sexual experience.</a:t>
                      </a:r>
                      <a:endParaRPr lang="en-US" sz="1100" b="0" i="0" kern="1200" dirty="0">
                        <a:solidFill>
                          <a:schemeClr val="tx1"/>
                        </a:solidFill>
                        <a:latin typeface="Open Sans"/>
                        <a:ea typeface="Open Sans"/>
                        <a:cs typeface="Open Sans"/>
                      </a:endParaRPr>
                    </a:p>
                  </a:txBody>
                  <a:tcPr anchor="ctr" horzOverflow="overflow">
                    <a:solidFill>
                      <a:schemeClr val="tx1">
                        <a:lumMod val="20000"/>
                        <a:lumOff val="80000"/>
                      </a:schemeClr>
                    </a:solidFill>
                  </a:tcPr>
                </a:tc>
                <a:tc>
                  <a:txBody>
                    <a:bodyPr/>
                    <a:lstStyle/>
                    <a:p>
                      <a:pPr marL="0" algn="ctr" defTabSz="685800" rtl="0"/>
                      <a:r>
                        <a:rPr lang="en-US" sz="1100" b="1" dirty="0"/>
                        <a:t>67</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solidFill>
                      <a:schemeClr val="tx1">
                        <a:lumMod val="20000"/>
                        <a:lumOff val="80000"/>
                      </a:schemeClr>
                    </a:solidFill>
                  </a:tcPr>
                </a:tc>
                <a:extLst>
                  <a:ext uri="{0D108BD9-81ED-4DB2-BD59-A6C34878D82A}">
                    <a16:rowId xmlns:a16="http://schemas.microsoft.com/office/drawing/2014/main" val="10003"/>
                  </a:ext>
                </a:extLst>
              </a:tr>
              <a:tr h="478915">
                <a:tc>
                  <a:txBody>
                    <a:bodyPr/>
                    <a:lstStyle/>
                    <a:p>
                      <a:pPr marL="0" indent="0" algn="l" defTabSz="685800" rtl="0">
                        <a:lnSpc>
                          <a:spcPct val="100000"/>
                        </a:lnSpc>
                        <a:spcBef>
                          <a:spcPts val="0"/>
                        </a:spcBef>
                        <a:spcAft>
                          <a:spcPts val="0"/>
                        </a:spcAft>
                        <a:buClrTx/>
                        <a:buSzTx/>
                        <a:buFontTx/>
                        <a:buNone/>
                        <a:tabLst/>
                      </a:pPr>
                      <a:r>
                        <a:rPr lang="en-US" sz="1100" b="0" i="0" kern="1200" dirty="0">
                          <a:solidFill>
                            <a:schemeClr val="tx1"/>
                          </a:solidFill>
                          <a:latin typeface="Open Sans"/>
                        </a:rPr>
                        <a:t>I intervened when I saw someone trying to take advantage of someone else sexually.</a:t>
                      </a:r>
                      <a:endParaRPr lang="en-US" sz="1100" b="0" i="0" kern="1200" dirty="0">
                        <a:solidFill>
                          <a:schemeClr val="tx1"/>
                        </a:solidFill>
                        <a:latin typeface="Open Sans"/>
                        <a:ea typeface="Open Sans"/>
                        <a:cs typeface="Open Sans"/>
                      </a:endParaRPr>
                    </a:p>
                  </a:txBody>
                  <a:tcPr anchor="ctr" horzOverflow="overflow">
                    <a:solidFill>
                      <a:schemeClr val="tx2">
                        <a:lumMod val="20000"/>
                        <a:lumOff val="80000"/>
                      </a:schemeClr>
                    </a:solidFill>
                  </a:tcPr>
                </a:tc>
                <a:tc>
                  <a:txBody>
                    <a:bodyPr/>
                    <a:lstStyle/>
                    <a:p>
                      <a:pPr marL="0" indent="0" algn="ctr" defTabSz="914400" rtl="0">
                        <a:lnSpc>
                          <a:spcPct val="100000"/>
                        </a:lnSpc>
                        <a:spcBef>
                          <a:spcPts val="0"/>
                        </a:spcBef>
                        <a:spcAft>
                          <a:spcPts val="0"/>
                        </a:spcAft>
                        <a:buClrTx/>
                        <a:buSzTx/>
                        <a:buFontTx/>
                        <a:buNone/>
                        <a:tabLst/>
                      </a:pPr>
                      <a:r>
                        <a:rPr lang="en-US" sz="1100" b="1" dirty="0"/>
                        <a:t>66</a:t>
                      </a:r>
                      <a:r>
                        <a:rPr lang="en-US" sz="1100" b="1" kern="1200" dirty="0">
                          <a:solidFill>
                            <a:schemeClr val="tx1"/>
                          </a:solidFill>
                          <a:latin typeface="Open Sans"/>
                          <a:ea typeface="Open Sans"/>
                          <a:cs typeface="Open Sans"/>
                        </a:rPr>
                        <a:t>%</a:t>
                      </a:r>
                      <a:endParaRPr lang="en-US" sz="1100" b="0" i="0" kern="1200" dirty="0">
                        <a:solidFill>
                          <a:schemeClr val="tx1"/>
                        </a:solidFill>
                        <a:latin typeface="Open Sans"/>
                        <a:ea typeface="Open Sans"/>
                        <a:cs typeface="Open Sans"/>
                      </a:endParaRPr>
                    </a:p>
                  </a:txBody>
                  <a:tcPr anchor="ctr" horzOverflow="overflow">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18" name="Content Placeholder 4"/>
          <p:cNvSpPr txBox="1">
            <a:spLocks noChangeArrowheads="1"/>
          </p:cNvSpPr>
          <p:nvPr/>
        </p:nvSpPr>
        <p:spPr bwMode="white">
          <a:xfrm>
            <a:off x="5220520" y="3632199"/>
            <a:ext cx="5603667" cy="297181"/>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Open Sans"/>
                <a:ea typeface="Open Sans"/>
                <a:cs typeface="Open Sans"/>
              </a:rPr>
              <a:t>Note:</a:t>
            </a:r>
            <a:r>
              <a:rPr lang="en-US" sz="900" dirty="0">
                <a:latin typeface="Open Sans"/>
                <a:ea typeface="Open Sans"/>
                <a:cs typeface="Open Sans"/>
              </a:rPr>
              <a:t> Percentages represent students who indicated they had been present in the described scenario.</a:t>
            </a:r>
          </a:p>
        </p:txBody>
      </p:sp>
      <p:sp>
        <p:nvSpPr>
          <p:cNvPr id="16" name="TextBox 15"/>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TextBox 2"/>
          <p:cNvSpPr txBox="1">
            <a:spLocks noChangeArrowheads="1"/>
          </p:cNvSpPr>
          <p:nvPr/>
        </p:nvSpPr>
        <p:spPr bwMode="white">
          <a:xfrm>
            <a:off x="5220520" y="6089395"/>
            <a:ext cx="5836488" cy="230832"/>
          </a:xfrm>
          <a:prstGeom prst="rect">
            <a:avLst/>
          </a:prstGeom>
          <a:noFill/>
          <a:ln>
            <a:headEnd type="none"/>
            <a:tailEnd type="none"/>
          </a:ln>
        </p:spPr>
        <p:txBody>
          <a:bodyPr wrap="square">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All data shown on this slide are based on responses to the Follow-Up Survey (Part Two) (</a:t>
            </a:r>
            <a:r>
              <a:rPr lang="en-US" sz="900" i="1" dirty="0">
                <a:solidFill>
                  <a:schemeClr val="tx1"/>
                </a:solidFill>
                <a:latin typeface="Open Sans"/>
                <a:ea typeface="Open Sans"/>
                <a:cs typeface="Open Sans"/>
              </a:rPr>
              <a:t>n</a:t>
            </a:r>
            <a:r>
              <a:rPr lang="en-US" sz="900" dirty="0">
                <a:solidFill>
                  <a:schemeClr val="tx1"/>
                </a:solidFill>
                <a:latin typeface="Open Sans"/>
                <a:ea typeface="Open Sans"/>
                <a:cs typeface="Open Sans"/>
              </a:rPr>
              <a:t> = 2,043).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descr="AfterCourse"/>
          <p:cNvGraphicFramePr/>
          <p:nvPr>
            <p:extLst>
              <p:ext uri="{D42A27DB-BD31-4B8C-83A1-F6EECF244321}">
                <p14:modId xmlns:p14="http://schemas.microsoft.com/office/powerpoint/2010/main" val="415529656"/>
              </p:ext>
            </p:extLst>
          </p:nvPr>
        </p:nvGraphicFramePr>
        <p:xfrm>
          <a:off x="5008065" y="3710981"/>
          <a:ext cx="5303520" cy="26517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bwMode="white">
          <a:ln>
            <a:headEnd type="none"/>
            <a:tailEnd type="none"/>
          </a:ln>
        </p:spPr>
        <p:txBody>
          <a:bodyPr wrap="square"/>
          <a:lstStyle/>
          <a:p>
            <a:r>
              <a:rPr lang="en-US" b="1" dirty="0">
                <a:solidFill>
                  <a:srgbClr val="3D4543"/>
                </a:solidFill>
              </a:rPr>
              <a:t>Social Norms for Behavior</a:t>
            </a:r>
            <a:br>
              <a:rPr lang="en-US" sz="2400" b="1" dirty="0">
                <a:solidFill>
                  <a:srgbClr val="3D4543"/>
                </a:solidFill>
                <a:latin typeface="Open Sans"/>
                <a:ea typeface="Open Sans"/>
                <a:cs typeface="Open Sans"/>
              </a:rPr>
            </a:br>
            <a:endParaRPr lang="en-US" b="1" dirty="0">
              <a:solidFill>
                <a:srgbClr val="3D4543"/>
              </a:solidFill>
            </a:endParaRP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19</a:t>
            </a:fld>
            <a:endParaRPr lang="en-US" dirty="0"/>
          </a:p>
        </p:txBody>
      </p:sp>
      <p:graphicFrame>
        <p:nvGraphicFramePr>
          <p:cNvPr id="11" name="Chart 10" descr="BeforeCourse"/>
          <p:cNvGraphicFramePr/>
          <p:nvPr>
            <p:extLst>
              <p:ext uri="{D42A27DB-BD31-4B8C-83A1-F6EECF244321}">
                <p14:modId xmlns:p14="http://schemas.microsoft.com/office/powerpoint/2010/main" val="1392005923"/>
              </p:ext>
            </p:extLst>
          </p:nvPr>
        </p:nvGraphicFramePr>
        <p:xfrm>
          <a:off x="5008065" y="1104191"/>
          <a:ext cx="530352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Table 16"/>
          <p:cNvGraphicFramePr/>
          <p:nvPr/>
        </p:nvGraphicFramePr>
        <p:xfrm>
          <a:off x="10369832" y="1334487"/>
          <a:ext cx="1256287" cy="2198345"/>
        </p:xfrm>
        <a:graphic>
          <a:graphicData uri="http://schemas.openxmlformats.org/drawingml/2006/table">
            <a:tbl>
              <a:tblPr firstRow="1" bandRow="1">
                <a:tableStyleId>{2D5ABB26-0587-4C30-8999-92F81FD0307C}</a:tableStyleId>
              </a:tblPr>
              <a:tblGrid>
                <a:gridCol w="1256287">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mn-lt"/>
                          <a:ea typeface="+mn-ea"/>
                          <a:cs typeface="+mn-cs"/>
                        </a:rPr>
                        <a:t>Norms Gap, Before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mn-lt"/>
                        </a:rPr>
                        <a:t>21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mn-lt"/>
                        </a:rPr>
                        <a:t>22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mn-lt"/>
                        </a:rPr>
                        <a:t>19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32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13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graphicFrame>
        <p:nvGraphicFramePr>
          <p:cNvPr id="18" name="Table 17"/>
          <p:cNvGraphicFramePr/>
          <p:nvPr/>
        </p:nvGraphicFramePr>
        <p:xfrm>
          <a:off x="10369833" y="3937688"/>
          <a:ext cx="1256286" cy="2198345"/>
        </p:xfrm>
        <a:graphic>
          <a:graphicData uri="http://schemas.openxmlformats.org/drawingml/2006/table">
            <a:tbl>
              <a:tblPr firstRow="1" bandRow="1">
                <a:tableStyleId>{2D5ABB26-0587-4C30-8999-92F81FD0307C}</a:tableStyleId>
              </a:tblPr>
              <a:tblGrid>
                <a:gridCol w="1256286">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mn-lt"/>
                          <a:ea typeface="+mn-ea"/>
                          <a:cs typeface="+mn-cs"/>
                        </a:rPr>
                        <a:t>Norms Gap, After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mn-lt"/>
                        </a:rPr>
                        <a:t>14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mn-lt"/>
                        </a:rPr>
                        <a:t>12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mn-lt"/>
                        </a:rPr>
                        <a:t>12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24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9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cxnSp>
        <p:nvCxnSpPr>
          <p:cNvPr id="19" name="Straight Connector 18"/>
          <p:cNvCxnSpPr/>
          <p:nvPr/>
        </p:nvCxnSpPr>
        <p:spPr bwMode="white">
          <a:xfrm>
            <a:off x="4909532"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bwMode="white">
          <a:xfrm>
            <a:off x="685799" y="1371841"/>
            <a:ext cx="3975297" cy="2376292"/>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100" dirty="0">
                <a:solidFill>
                  <a:srgbClr val="3D4543"/>
                </a:solidFill>
                <a:latin typeface="Open Sans"/>
              </a:rPr>
              <a:t>An individual is more likely to act in a particular way if they believe their actions will be supported by their peers. However, research shows that there is often a gap between what an individual thinks they would do (the “actual norm”), and what they believe their peers would do (the “perceived norm”). This is called the ”norms gap.” </a:t>
            </a:r>
            <a:r>
              <a:rPr lang="en-US" sz="1100" dirty="0">
                <a:solidFill>
                  <a:srgbClr val="3D4543"/>
                </a:solidFill>
                <a:latin typeface="Open Sans"/>
                <a:sym typeface="Arial"/>
              </a:rPr>
              <a:t>SAPG aims to decrease the norms gap among your students so they’ll be more likely to engage in positive behaviors on campus.</a:t>
            </a:r>
          </a:p>
        </p:txBody>
      </p:sp>
      <p:sp>
        <p:nvSpPr>
          <p:cNvPr id="21" name="Rectangle 20"/>
          <p:cNvSpPr>
            <a:spLocks/>
          </p:cNvSpPr>
          <p:nvPr/>
        </p:nvSpPr>
        <p:spPr bwMode="white">
          <a:xfrm>
            <a:off x="840271" y="3862436"/>
            <a:ext cx="3820825" cy="2108717"/>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50" b="1" dirty="0">
                <a:solidFill>
                  <a:schemeClr val="tx1"/>
                </a:solidFill>
                <a:latin typeface="Open Sans"/>
                <a:ea typeface="Open Sans"/>
                <a:cs typeface="Open Sans"/>
              </a:rPr>
              <a:t>Programming Tip</a:t>
            </a:r>
          </a:p>
          <a:p>
            <a:pPr marL="0" indent="0">
              <a:lnSpc>
                <a:spcPts val="1200"/>
              </a:lnSpc>
              <a:spcAft>
                <a:spcPts val="200"/>
              </a:spcAft>
              <a:buFont typeface="Arial"/>
              <a:buNone/>
            </a:pPr>
            <a:endParaRPr lang="en-US" sz="1050" b="1" dirty="0">
              <a:solidFill>
                <a:schemeClr val="tx2"/>
              </a:solidFill>
              <a:latin typeface="Open Sans"/>
              <a:ea typeface="Open Sans"/>
              <a:cs typeface="Open Sans"/>
            </a:endParaRPr>
          </a:p>
          <a:p>
            <a:pPr>
              <a:lnSpc>
                <a:spcPct val="130000"/>
              </a:lnSpc>
              <a:spcAft>
                <a:spcPts val="200"/>
              </a:spcAft>
            </a:pPr>
            <a:r>
              <a:rPr lang="en-US" sz="1000" dirty="0">
                <a:solidFill>
                  <a:srgbClr val="4C5758"/>
                </a:solidFill>
                <a:latin typeface="Open Sans"/>
                <a:ea typeface="Open Sans"/>
                <a:cs typeface="Open Sans"/>
              </a:rPr>
              <a:t>Feelings of not being supported by other members of a social group or community are likely to be an obstacle to intervening, standing up to concerning behavior, and supporting friends and peers. You can examine the norms gap between subgroups by using data from your administrator site and looking into which groups could use additional training and support to close the norms gap.</a:t>
            </a:r>
          </a:p>
        </p:txBody>
      </p:sp>
      <p:sp>
        <p:nvSpPr>
          <p:cNvPr id="23" name="Rectangle 22"/>
          <p:cNvSpPr>
            <a:spLocks/>
          </p:cNvSpPr>
          <p:nvPr/>
        </p:nvSpPr>
        <p:spPr bwMode="white">
          <a:xfrm>
            <a:off x="709422" y="3862433"/>
            <a:ext cx="130833" cy="2108738"/>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sp>
        <p:nvSpPr>
          <p:cNvPr id="14" name="TextBox 13"/>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rgbClr val="3D4543"/>
                </a:solidFill>
                <a:latin typeface="Open Sans"/>
              </a:rPr>
              <a:t>Georgia Institute of Technology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ChangeArrowheads="1"/>
          </p:cNvSpPr>
          <p:nvPr/>
        </p:nvSpPr>
        <p:spPr bwMode="white">
          <a:xfrm>
            <a:off x="685801" y="812337"/>
            <a:ext cx="10132016" cy="5356019"/>
          </a:xfrm>
          <a:prstGeom prst="rect">
            <a:avLst/>
          </a:prstGeom>
          <a:ln>
            <a:headEnd type="none"/>
            <a:tailEnd type="none"/>
          </a:ln>
        </p:spPr>
        <p:txBody>
          <a:bodyPr wrap="square" lIns="0" tIns="0" rIns="0" bIns="0" numCol="2" spcCol="45720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spcBef>
                <a:spcPts val="0"/>
              </a:spcBef>
              <a:buNone/>
            </a:pPr>
            <a:r>
              <a:rPr lang="en-US" sz="1100" dirty="0">
                <a:solidFill>
                  <a:srgbClr val="222222"/>
                </a:solidFill>
                <a:latin typeface="Open Sans"/>
                <a:ea typeface="+mn-lt"/>
                <a:cs typeface="Segoe UI"/>
              </a:rPr>
              <a:t>I am pleased to provide your 2023-24 Impact Report for </a:t>
            </a:r>
            <a:r>
              <a:rPr lang="en-US" sz="1100" i="1" dirty="0">
                <a:solidFill>
                  <a:srgbClr val="222222"/>
                </a:solidFill>
                <a:latin typeface="Open Sans"/>
                <a:ea typeface="+mn-lt"/>
                <a:cs typeface="Segoe UI"/>
              </a:rPr>
              <a:t>Sexual Assault Prevention for Graduate Students</a:t>
            </a:r>
            <a:r>
              <a:rPr lang="en-US" sz="1100" dirty="0">
                <a:solidFill>
                  <a:srgbClr val="222222"/>
                </a:solidFill>
                <a:latin typeface="Open Sans"/>
                <a:ea typeface="+mn-lt"/>
                <a:cs typeface="Segoe UI"/>
              </a:rPr>
              <a:t>. This year’s report includes key insights from your Vector Solutions program, demonstrating the impact of your investment in the health, safety, and well-being of your students.</a:t>
            </a:r>
            <a:endParaRPr lang="en-US" sz="1100" dirty="0">
              <a:solidFill>
                <a:srgbClr val="222222"/>
              </a:solidFill>
              <a:latin typeface="Open Sans"/>
              <a:ea typeface="Open Sans"/>
              <a:cs typeface="Segoe UI"/>
            </a:endParaRPr>
          </a:p>
          <a:p>
            <a:pPr marL="0" indent="0" defTabSz="914400">
              <a:spcBef>
                <a:spcPts val="0"/>
              </a:spcBef>
              <a:buNone/>
            </a:pPr>
            <a:endParaRPr lang="en-US" sz="1100" dirty="0">
              <a:solidFill>
                <a:srgbClr val="515859"/>
              </a:solidFill>
              <a:latin typeface="Open Sans"/>
              <a:ea typeface="+mn-lt"/>
              <a:cs typeface="Segoe UI"/>
            </a:endParaRPr>
          </a:p>
          <a:p>
            <a:pPr marL="0" indent="0" defTabSz="914400">
              <a:lnSpc>
                <a:spcPct val="107000"/>
              </a:lnSpc>
              <a:spcBef>
                <a:spcPts val="0"/>
              </a:spcBef>
              <a:buNone/>
            </a:pPr>
            <a:r>
              <a:rPr lang="en-US" sz="1100" dirty="0">
                <a:solidFill>
                  <a:srgbClr val="222222"/>
                </a:solidFill>
                <a:latin typeface="Open Sans"/>
                <a:ea typeface="+mn-lt"/>
                <a:cs typeface="Segoe UI"/>
              </a:rPr>
              <a:t>As a public health professional, I think often about prevention as a process – not a program. We’ve built our courses and surveys to align with best practices and support you in the prevention process. Here are some guiding points and questions to help you make the most of your Vector data: </a:t>
            </a:r>
            <a:endParaRPr lang="en-US" sz="1100" dirty="0">
              <a:solidFill>
                <a:srgbClr val="515859"/>
              </a:solidFill>
              <a:latin typeface="Open Sans"/>
              <a:ea typeface="+mn-lt"/>
              <a:cs typeface="Segoe UI"/>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When it comes to safety and wellness, scale and impact matters. </a:t>
            </a:r>
            <a:r>
              <a:rPr lang="en-US" sz="1100" b="1" dirty="0">
                <a:solidFill>
                  <a:srgbClr val="222222"/>
                </a:solidFill>
                <a:latin typeface="Open Sans"/>
                <a:ea typeface="+mn-lt"/>
                <a:cs typeface="+mn-lt"/>
              </a:rPr>
              <a:t>How are you highlighting the reach and results of your online programming to garner visibility and support for your work?</a:t>
            </a:r>
            <a:r>
              <a:rPr lang="en-US" sz="1100" dirty="0">
                <a:solidFill>
                  <a:srgbClr val="222222"/>
                </a:solidFill>
                <a:latin typeface="Open Sans"/>
                <a:ea typeface="+mn-lt"/>
                <a:cs typeface="+mn-lt"/>
              </a:rPr>
              <a:t> Leading institutions share their data in cabinet-level briefs, in Annual Security Reports, in marketing and PR efforts, and even to support accreditation.</a:t>
            </a: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Our courses and surveys address a range of factors that influence behavior change: knowledge and awareness, attitudes and beliefs, perceived outcomes, personal and social norms, behavioral skills, perceived behavioral control, and cues to action. </a:t>
            </a:r>
            <a:r>
              <a:rPr lang="en-US" sz="1100" b="1" dirty="0">
                <a:solidFill>
                  <a:srgbClr val="222222"/>
                </a:solidFill>
                <a:latin typeface="Open Sans"/>
                <a:ea typeface="+mn-lt"/>
                <a:cs typeface="+mn-lt"/>
              </a:rPr>
              <a:t>How can these data inform where to focus additional resources (and where to pull back)? </a:t>
            </a:r>
            <a:endParaRPr lang="en-US" sz="1100" dirty="0">
              <a:solidFill>
                <a:srgbClr val="515859"/>
              </a:solidFill>
              <a:latin typeface="Open Sans"/>
              <a:ea typeface="+mn-lt"/>
              <a:cs typeface="+mn-lt"/>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Most learners have incredibly positive attitudes and behaviors related to issues of wellness and safety, even before training. Overcoming *inaction* of those who want to make a difference in unsafe situations can be even more powerful than focusing on individual actions of those committing harm. </a:t>
            </a:r>
            <a:r>
              <a:rPr lang="en-US" sz="1100" b="1" dirty="0">
                <a:solidFill>
                  <a:srgbClr val="222222"/>
                </a:solidFill>
                <a:latin typeface="Open Sans"/>
                <a:ea typeface="+mn-lt"/>
                <a:cs typeface="+mn-lt"/>
              </a:rPr>
              <a:t>How can you leverage your data to elevate and empower the “healthy majority” as changemakers?</a:t>
            </a:r>
            <a:r>
              <a:rPr lang="en-US" sz="1100" dirty="0">
                <a:solidFill>
                  <a:srgbClr val="222222"/>
                </a:solidFill>
                <a:latin typeface="Open Sans"/>
                <a:ea typeface="+mn-lt"/>
                <a:cs typeface="+mn-lt"/>
              </a:rPr>
              <a:t> </a:t>
            </a:r>
            <a:endParaRPr lang="en-US" sz="1100" dirty="0">
              <a:solidFill>
                <a:srgbClr val="515859"/>
              </a:solidFill>
              <a:latin typeface="Open Sans"/>
              <a:ea typeface="+mn-lt"/>
              <a:cs typeface="+mn-lt"/>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Are you adding custom survey questions in your courses? Are you using disaggregated survey data to conduct additional analyses (e.g., exploring differences based on demographic sub-groups)? * </a:t>
            </a:r>
            <a:endParaRPr lang="en-US" sz="1100" dirty="0">
              <a:solidFill>
                <a:srgbClr val="515859"/>
              </a:solidFill>
              <a:latin typeface="Open Sans"/>
              <a:ea typeface="+mn-lt"/>
              <a:cs typeface="+mn-lt"/>
            </a:endParaRPr>
          </a:p>
          <a:p>
            <a:pPr marL="0" indent="0" defTabSz="914400">
              <a:spcBef>
                <a:spcPts val="0"/>
              </a:spcBef>
              <a:buNone/>
            </a:pPr>
            <a:endParaRPr lang="en-US" sz="1100" dirty="0">
              <a:solidFill>
                <a:srgbClr val="515859"/>
              </a:solidFill>
              <a:latin typeface="Open Sans"/>
              <a:ea typeface="+mn-lt"/>
              <a:cs typeface="Segoe UI"/>
            </a:endParaRPr>
          </a:p>
          <a:p>
            <a:pPr marL="0" indent="0" defTabSz="914400">
              <a:spcBef>
                <a:spcPts val="0"/>
              </a:spcBef>
              <a:buNone/>
            </a:pPr>
            <a:r>
              <a:rPr lang="en-US" sz="1100" dirty="0">
                <a:solidFill>
                  <a:srgbClr val="222222"/>
                </a:solidFill>
                <a:latin typeface="Open Sans"/>
                <a:ea typeface="+mn-lt"/>
                <a:cs typeface="Segoe UI"/>
              </a:rPr>
              <a:t>The scalable reach and data from your Vector Solutions programs can be a springboard to more informed and effective engagement with your community. As you delve into the insights in this Impact Report, consider strategic ways to utilize these data to strengthen the prevention process at your institution.</a:t>
            </a:r>
          </a:p>
          <a:p>
            <a:pPr marL="0" indent="0" defTabSz="914400">
              <a:spcBef>
                <a:spcPts val="0"/>
              </a:spcBef>
              <a:buNone/>
            </a:pPr>
            <a:endParaRPr lang="en-US" sz="1100" dirty="0">
              <a:solidFill>
                <a:srgbClr val="515859"/>
              </a:solidFill>
              <a:latin typeface="Open Sans"/>
              <a:ea typeface="+mn-lt"/>
              <a:cs typeface="Segoe UI"/>
            </a:endParaRPr>
          </a:p>
          <a:p>
            <a:pPr marL="0" indent="0" defTabSz="914400">
              <a:spcBef>
                <a:spcPts val="0"/>
              </a:spcBef>
              <a:buNone/>
            </a:pPr>
            <a:r>
              <a:rPr lang="en-US" sz="1100" dirty="0">
                <a:solidFill>
                  <a:srgbClr val="222222"/>
                </a:solidFill>
                <a:latin typeface="Open Sans"/>
                <a:ea typeface="+mn-lt"/>
                <a:cs typeface="Segoe UI"/>
              </a:rPr>
              <a:t>Your partner in prevention,</a:t>
            </a:r>
          </a:p>
          <a:p>
            <a:pPr marL="0" indent="0" defTabSz="914400">
              <a:lnSpc>
                <a:spcPct val="150000"/>
              </a:lnSpc>
              <a:buNone/>
            </a:pPr>
            <a:endParaRPr lang="en-US" sz="1100" dirty="0">
              <a:latin typeface="Open Sans"/>
              <a:ea typeface="Open Sans"/>
              <a:cs typeface="Open Sans"/>
            </a:endParaRPr>
          </a:p>
          <a:p>
            <a:pPr marL="0" indent="0" defTabSz="914400">
              <a:lnSpc>
                <a:spcPct val="150000"/>
              </a:lnSpc>
              <a:buNone/>
            </a:pPr>
            <a:endParaRPr lang="en-US" sz="1100" dirty="0">
              <a:latin typeface="Open Sans"/>
              <a:ea typeface="Open Sans"/>
              <a:cs typeface="Open Sans"/>
            </a:endParaRPr>
          </a:p>
          <a:p>
            <a:pPr defTabSz="914400">
              <a:lnSpc>
                <a:spcPct val="100000"/>
              </a:lnSpc>
              <a:spcBef>
                <a:spcPts val="0"/>
              </a:spcBef>
              <a:buNone/>
            </a:pPr>
            <a:r>
              <a:rPr lang="en-US" sz="1100" dirty="0">
                <a:latin typeface="Open Sans"/>
                <a:ea typeface="+mn-lt"/>
                <a:cs typeface="+mn-lt"/>
              </a:rPr>
              <a:t>Rob Buelow</a:t>
            </a:r>
          </a:p>
          <a:p>
            <a:pPr defTabSz="914400">
              <a:lnSpc>
                <a:spcPct val="100000"/>
              </a:lnSpc>
              <a:spcBef>
                <a:spcPts val="0"/>
              </a:spcBef>
              <a:buNone/>
            </a:pPr>
            <a:r>
              <a:rPr lang="en-US" sz="1100" dirty="0">
                <a:latin typeface="Open Sans"/>
                <a:ea typeface="+mn-lt"/>
                <a:cs typeface="+mn-lt"/>
              </a:rPr>
              <a:t>VP and General Manager, Education</a:t>
            </a:r>
          </a:p>
          <a:p>
            <a:pPr defTabSz="914400">
              <a:lnSpc>
                <a:spcPct val="100000"/>
              </a:lnSpc>
              <a:spcBef>
                <a:spcPts val="0"/>
              </a:spcBef>
              <a:buNone/>
            </a:pPr>
            <a:r>
              <a:rPr lang="en-US" sz="1100" dirty="0">
                <a:latin typeface="Open Sans"/>
                <a:ea typeface="+mn-lt"/>
                <a:cs typeface="+mn-lt"/>
              </a:rPr>
              <a:t>Vector Solutions</a:t>
            </a:r>
          </a:p>
          <a:p>
            <a:pPr marL="0" indent="0" defTabSz="914400">
              <a:lnSpc>
                <a:spcPct val="100000"/>
              </a:lnSpc>
              <a:buNone/>
            </a:pPr>
            <a:r>
              <a:rPr lang="en-US" sz="1100" i="1" dirty="0">
                <a:latin typeface="Open Sans"/>
                <a:ea typeface="Open Sans"/>
                <a:cs typeface="Open Sans"/>
              </a:rPr>
              <a:t>* Reach out to your Vector Solutions representative with questions about capabilities available to your institution.</a:t>
            </a:r>
            <a:endParaRPr lang="en-US" dirty="0">
              <a:ea typeface="Open Sans"/>
              <a:cs typeface="Open Sans"/>
            </a:endParaRPr>
          </a:p>
          <a:p>
            <a:pPr marL="0" indent="0" defTabSz="914400">
              <a:lnSpc>
                <a:spcPct val="100000"/>
              </a:lnSpc>
              <a:spcBef>
                <a:spcPts val="0"/>
              </a:spcBef>
              <a:buNone/>
            </a:pPr>
            <a:endParaRPr lang="en-US" sz="1100" i="1" dirty="0">
              <a:latin typeface="Open Sans"/>
              <a:cs typeface="Arial"/>
            </a:endParaRPr>
          </a:p>
        </p:txBody>
      </p:sp>
      <p:pic>
        <p:nvPicPr>
          <p:cNvPr id="7" name="Picture 6"/>
          <p:cNvPicPr>
            <a:picLocks noChangeAspect="1"/>
          </p:cNvPicPr>
          <p:nvPr/>
        </p:nvPicPr>
        <p:blipFill>
          <a:blip r:embed="rId3">
            <a:lum/>
            <a:extLst>
              <a:ext uri="{BEBA8EAE-BF5A-486C-A8C5-ECC9F3942E4B}">
                <a14:imgProps xmlns:a14="http://schemas.microsoft.com/office/drawing/2010/main">
                  <a14:imgLayer r:embed="rId4">
                    <a14:imgEffect>
                      <a14:colorTemperature colorTemp="9546"/>
                    </a14:imgEffect>
                    <a14:imgEffect>
                      <a14:saturation sat="357000"/>
                    </a14:imgEffect>
                  </a14:imgLayer>
                </a14:imgProps>
              </a:ext>
            </a:extLst>
          </a:blip>
          <a:srcRect/>
          <a:stretch>
            <a:fillRect/>
          </a:stretch>
        </p:blipFill>
        <p:spPr bwMode="white">
          <a:xfrm>
            <a:off x="5925791" y="4258146"/>
            <a:ext cx="1127773" cy="540572"/>
          </a:xfrm>
          <a:prstGeom prst="rect">
            <a:avLst/>
          </a:prstGeom>
          <a:ln>
            <a:headEnd type="none"/>
            <a:tailEnd type="none"/>
          </a:ln>
        </p:spPr>
      </p:pic>
      <p:sp>
        <p:nvSpPr>
          <p:cNvPr id="8" name="TextBox 7"/>
          <p:cNvSpPr txBox="1">
            <a:spLocks noChangeArrowheads="1"/>
          </p:cNvSpPr>
          <p:nvPr/>
        </p:nvSpPr>
        <p:spPr bwMode="white">
          <a:xfrm>
            <a:off x="685800" y="431990"/>
            <a:ext cx="6097088" cy="292772"/>
          </a:xfrm>
          <a:prstGeom prst="rect">
            <a:avLst/>
          </a:prstGeom>
          <a:ln>
            <a:headEnd type="none"/>
            <a:tailEnd type="none"/>
          </a:ln>
        </p:spPr>
        <p:txBody>
          <a:bodyPr wrap="square" lIns="0" tIns="0" rIns="0" bIns="0" numCol="1" spcCol="457200" anchor="t">
            <a:noAutofit/>
          </a:bodyPr>
          <a:lstStyle>
            <a:defPPr>
              <a:defRPr lang="en-US" dirty="0"/>
            </a:defPPr>
            <a:lvl1pPr indent="0">
              <a:lnSpc>
                <a:spcPct val="150000"/>
              </a:lnSpc>
              <a:spcBef>
                <a:spcPts val="1200"/>
              </a:spcBef>
              <a:buFont typeface="Arial"/>
              <a:buNone/>
              <a:defRPr sz="1000" dirty="0"/>
            </a:lvl1pPr>
            <a:lvl2pPr indent="-223838">
              <a:lnSpc>
                <a:spcPct val="130000"/>
              </a:lnSpc>
              <a:spcBef>
                <a:spcPts val="600"/>
              </a:spcBef>
              <a:buFont typeface="Calibri"/>
              <a:buChar char="−"/>
              <a:defRPr sz="1000" dirty="0"/>
            </a:lvl2pPr>
            <a:lvl3pPr marL="690563" indent="-233363">
              <a:lnSpc>
                <a:spcPct val="130000"/>
              </a:lnSpc>
              <a:spcBef>
                <a:spcPts val="600"/>
              </a:spcBef>
              <a:buFont typeface="Calibri"/>
              <a:buChar char="−"/>
              <a:defRPr sz="1000" dirty="0"/>
            </a:lvl3pPr>
            <a:lvl4pPr marL="914400" indent="-223838">
              <a:lnSpc>
                <a:spcPct val="130000"/>
              </a:lnSpc>
              <a:spcBef>
                <a:spcPts val="600"/>
              </a:spcBef>
              <a:buFont typeface="Calibri"/>
              <a:buChar char="−"/>
              <a:defRPr sz="1000" dirty="0"/>
            </a:lvl4pPr>
            <a:lvl5pPr marL="1147763" indent="-233363">
              <a:lnSpc>
                <a:spcPct val="130000"/>
              </a:lnSpc>
              <a:spcBef>
                <a:spcPts val="600"/>
              </a:spcBef>
              <a:buFont typeface="Calibri"/>
              <a:buChar char="−"/>
              <a:defRPr sz="1000" dirty="0"/>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sz="1200" b="1" dirty="0">
                <a:solidFill>
                  <a:schemeClr val="accent1"/>
                </a:solidFill>
                <a:latin typeface="Open Sans"/>
              </a:rPr>
              <a:t>Dear Georgia Institute of Technology Partner,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Campus Climate</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20</a:t>
            </a:fld>
            <a:endParaRPr lang="en-US" dirty="0"/>
          </a:p>
        </p:txBody>
      </p:sp>
      <p:graphicFrame>
        <p:nvGraphicFramePr>
          <p:cNvPr id="16" name="Content Placeholder 17"/>
          <p:cNvGraphicFramePr/>
          <p:nvPr/>
        </p:nvGraphicFramePr>
        <p:xfrm>
          <a:off x="5183188" y="873104"/>
          <a:ext cx="6323012" cy="529909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856342"/>
          </a:xfrm>
          <a:prstGeom prst="rect">
            <a:avLst/>
          </a:prstGeom>
          <a:noFill/>
          <a:ln>
            <a:headEnd type="none"/>
            <a:tailEnd type="none"/>
          </a:ln>
        </p:spPr>
        <p:txBody>
          <a:bodyPr wrap="square">
            <a:spAutoFit/>
          </a:bodyPr>
          <a:lstStyle/>
          <a:p>
            <a:pPr>
              <a:lnSpc>
                <a:spcPct val="150000"/>
              </a:lnSpc>
              <a:spcAft>
                <a:spcPts val="200"/>
              </a:spcAft>
              <a:buClr>
                <a:srgbClr val="595959"/>
              </a:buClr>
              <a:buSzPts val="1800"/>
            </a:pPr>
            <a:r>
              <a:rPr lang="en-US" sz="1100" dirty="0">
                <a:solidFill>
                  <a:schemeClr val="tx1"/>
                </a:solidFill>
                <a:latin typeface="Open Sans"/>
                <a:ea typeface="Open Sans"/>
                <a:cs typeface="Open Sans"/>
                <a:sym typeface="Arial"/>
              </a:rPr>
              <a:t>After completed the course, students answered a series of questions related to the climate around sexual assault at their school. This information can help you understand the degree to which your institution’s sexual assault prevention efforts are impacting student perceptions of the campus environment.</a:t>
            </a:r>
          </a:p>
        </p:txBody>
      </p:sp>
      <p:sp>
        <p:nvSpPr>
          <p:cNvPr id="19" name="Rectangle 18"/>
          <p:cNvSpPr>
            <a:spLocks/>
          </p:cNvSpPr>
          <p:nvPr/>
        </p:nvSpPr>
        <p:spPr bwMode="white">
          <a:xfrm>
            <a:off x="814388" y="3227137"/>
            <a:ext cx="3375644" cy="2598253"/>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Open Sans"/>
                <a:ea typeface="Open Sans"/>
                <a:cs typeface="Open Sans"/>
              </a:rPr>
              <a:t>Institutionalization Tip</a:t>
            </a:r>
          </a:p>
          <a:p>
            <a:pPr>
              <a:lnSpc>
                <a:spcPts val="1200"/>
              </a:lnSpc>
              <a:spcAft>
                <a:spcPts val="200"/>
              </a:spcAft>
            </a:pPr>
            <a:endParaRPr lang="en-US" sz="900" dirty="0">
              <a:solidFill>
                <a:srgbClr val="4C5758"/>
              </a:solidFill>
              <a:latin typeface="Open Sans"/>
            </a:endParaRPr>
          </a:p>
          <a:p>
            <a:pPr>
              <a:lnSpc>
                <a:spcPct val="130000"/>
              </a:lnSpc>
              <a:spcAft>
                <a:spcPts val="200"/>
              </a:spcAft>
            </a:pPr>
            <a:r>
              <a:rPr lang="en-US" sz="900" dirty="0">
                <a:solidFill>
                  <a:srgbClr val="4C5758"/>
                </a:solidFill>
                <a:latin typeface="Open Sans"/>
              </a:rPr>
              <a:t>Students’ perceptions of the commitment and intentions of their institution can have a significant impact on their feelings of safety and support, their experience while on campus, and their likelihood to join the community effort to prevent abuse and harassment. These may be very valuable data points to share with administrators to show how students are feeling about the climate at your institution and for senior leaders to consider when communicating publicly about the expectations of students in their community.</a:t>
            </a:r>
          </a:p>
        </p:txBody>
      </p:sp>
      <p:sp>
        <p:nvSpPr>
          <p:cNvPr id="20" name="Rectangle 19"/>
          <p:cNvSpPr>
            <a:spLocks/>
          </p:cNvSpPr>
          <p:nvPr/>
        </p:nvSpPr>
        <p:spPr bwMode="white">
          <a:xfrm>
            <a:off x="685800" y="3227137"/>
            <a:ext cx="137160" cy="2598253"/>
          </a:xfrm>
          <a:prstGeom prst="rect">
            <a:avLst/>
          </a:prstGeom>
          <a:solidFill>
            <a:srgbClr val="1F497D"/>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sp>
        <p:nvSpPr>
          <p:cNvPr id="11" name="TextBox 10"/>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a:spLocks/>
          </p:cNvSpPr>
          <p:nvPr/>
        </p:nvSpPr>
        <p:spPr bwMode="white">
          <a:xfrm>
            <a:off x="5183188" y="6082458"/>
            <a:ext cx="5927927" cy="398826"/>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Open Sans"/>
                <a:ea typeface="Open Sans"/>
                <a:cs typeface="Open Sans"/>
              </a:rPr>
              <a:t>Note:</a:t>
            </a:r>
            <a:r>
              <a:rPr lang="en-US" sz="900" dirty="0">
                <a:solidFill>
                  <a:srgbClr val="3C4543"/>
                </a:solidFill>
                <a:latin typeface="Open Sans"/>
                <a:ea typeface="Open Sans"/>
                <a:cs typeface="Open Sans"/>
              </a:rPr>
              <a:t> Percentages represent students that chose “agree” or “strongly agree” in the Follow-Up Survey, Part Two </a:t>
            </a:r>
            <a:r>
              <a:rPr lang="en-US" sz="900" b="0" i="0" u="none" kern="0" spc="0" dirty="0">
                <a:ln>
                  <a:noFill/>
                </a:ln>
                <a:solidFill>
                  <a:srgbClr val="3C4543"/>
                </a:solidFill>
                <a:effectLst/>
                <a:uLnTx/>
                <a:uFillTx/>
                <a:latin typeface="Open Sans"/>
                <a:ea typeface="Open Sans"/>
                <a:cs typeface="Open Sans"/>
                <a:sym typeface="Lato"/>
              </a:rPr>
              <a:t>(</a:t>
            </a:r>
            <a:r>
              <a:rPr lang="en-US" sz="900" b="0" i="1" u="none" kern="0" spc="0" dirty="0">
                <a:ln>
                  <a:noFill/>
                </a:ln>
                <a:solidFill>
                  <a:srgbClr val="3C4543"/>
                </a:solidFill>
                <a:effectLst/>
                <a:uLnTx/>
                <a:uFillTx/>
                <a:latin typeface="Open Sans"/>
                <a:ea typeface="Open Sans"/>
                <a:cs typeface="Open Sans"/>
                <a:sym typeface="Lato"/>
              </a:rPr>
              <a:t>n</a:t>
            </a:r>
            <a:r>
              <a:rPr lang="en-US" sz="900" b="0" i="0" u="none" kern="0" spc="0" dirty="0">
                <a:ln>
                  <a:noFill/>
                </a:ln>
                <a:solidFill>
                  <a:srgbClr val="3C4543"/>
                </a:solidFill>
                <a:effectLst/>
                <a:uLnTx/>
                <a:uFillTx/>
                <a:latin typeface="Open Sans"/>
                <a:ea typeface="Open Sans"/>
                <a:cs typeface="Open Sans"/>
                <a:sym typeface="Lato"/>
              </a:rPr>
              <a:t> = </a:t>
            </a:r>
            <a:r>
              <a:rPr lang="en-US" sz="900" dirty="0">
                <a:solidFill>
                  <a:schemeClr val="tx1"/>
                </a:solidFill>
                <a:latin typeface="Open Sans"/>
                <a:ea typeface="Open Sans"/>
                <a:cs typeface="Open Sans"/>
              </a:rPr>
              <a:t>2,043).</a:t>
            </a:r>
            <a:endParaRPr lang="en-US" sz="900" dirty="0">
              <a:solidFill>
                <a:srgbClr val="3C4543"/>
              </a:solidFill>
              <a:latin typeface="Open Sans"/>
              <a:ea typeface="Open Sans"/>
              <a:cs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Community Readiness</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21</a:t>
            </a:fld>
            <a:endParaRPr lang="en-US" dirty="0"/>
          </a:p>
        </p:txBody>
      </p:sp>
      <p:graphicFrame>
        <p:nvGraphicFramePr>
          <p:cNvPr id="16" name="Content Placeholder 17"/>
          <p:cNvGraphicFramePr/>
          <p:nvPr/>
        </p:nvGraphicFramePr>
        <p:xfrm>
          <a:off x="5081308" y="996991"/>
          <a:ext cx="6323012" cy="4974162"/>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606850"/>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200" dirty="0">
                <a:solidFill>
                  <a:schemeClr val="tx1"/>
                </a:solidFill>
                <a:latin typeface="Open Sans"/>
                <a:ea typeface="Open Sans"/>
                <a:cs typeface="Open Sans"/>
                <a:sym typeface="Arial"/>
              </a:rPr>
              <a:t>After completing the course, students answered questions about their readiness to address sexual assault at their school — from identifying sexual assault as an issue worthy of their attention, to getting personally involved in prevention efforts.</a:t>
            </a:r>
          </a:p>
        </p:txBody>
      </p:sp>
      <p:sp>
        <p:nvSpPr>
          <p:cNvPr id="19" name="Rectangle 18"/>
          <p:cNvSpPr>
            <a:spLocks/>
          </p:cNvSpPr>
          <p:nvPr/>
        </p:nvSpPr>
        <p:spPr bwMode="white">
          <a:xfrm>
            <a:off x="822960" y="3586169"/>
            <a:ext cx="3367073" cy="223920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Open Sans"/>
                <a:ea typeface="Open Sans"/>
                <a:cs typeface="Open Sans"/>
              </a:rPr>
              <a:t>Programming Tip</a:t>
            </a:r>
          </a:p>
          <a:p>
            <a:pPr>
              <a:lnSpc>
                <a:spcPts val="1200"/>
              </a:lnSpc>
              <a:spcAft>
                <a:spcPts val="200"/>
              </a:spcAft>
            </a:pPr>
            <a:endParaRPr lang="en-US" sz="900" dirty="0">
              <a:solidFill>
                <a:srgbClr val="4C5758"/>
              </a:solidFill>
              <a:latin typeface="Open Sans"/>
            </a:endParaRPr>
          </a:p>
          <a:p>
            <a:pPr>
              <a:lnSpc>
                <a:spcPct val="130000"/>
              </a:lnSpc>
              <a:spcAft>
                <a:spcPts val="200"/>
              </a:spcAft>
            </a:pPr>
            <a:r>
              <a:rPr lang="en-US" sz="900" dirty="0">
                <a:solidFill>
                  <a:srgbClr val="4C5758"/>
                </a:solidFill>
                <a:latin typeface="Open Sans"/>
              </a:rPr>
              <a:t>These categories from left to right represent a continuum of readiness to support prevention efforts on your campus. While most students come to school with a healthy and open mindset, it is important to consider how prevention efforts are influencing all students across this continuum and how we can pull those from the least desirable categories towards a more positive perspective towards community at your institution.</a:t>
            </a:r>
          </a:p>
        </p:txBody>
      </p:sp>
      <p:sp>
        <p:nvSpPr>
          <p:cNvPr id="20" name="Rectangle 19"/>
          <p:cNvSpPr>
            <a:spLocks/>
          </p:cNvSpPr>
          <p:nvPr/>
        </p:nvSpPr>
        <p:spPr bwMode="white">
          <a:xfrm>
            <a:off x="685800" y="3586169"/>
            <a:ext cx="137152" cy="2250974"/>
          </a:xfrm>
          <a:prstGeom prst="rect">
            <a:avLst/>
          </a:prstGeom>
          <a:solidFill>
            <a:srgbClr val="1F497D"/>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latin typeface="Open Sans"/>
            </a:endParaRPr>
          </a:p>
        </p:txBody>
      </p:sp>
      <p:sp>
        <p:nvSpPr>
          <p:cNvPr id="11" name="TextBox 10"/>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a:spLocks/>
          </p:cNvSpPr>
          <p:nvPr/>
        </p:nvSpPr>
        <p:spPr bwMode="white">
          <a:xfrm>
            <a:off x="5044371" y="6060465"/>
            <a:ext cx="6323012" cy="177832"/>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rPr>
              <a:t>Notes:</a:t>
            </a:r>
            <a:r>
              <a:rPr lang="en-US" sz="900" dirty="0">
                <a:solidFill>
                  <a:srgbClr val="3C4543"/>
                </a:solidFill>
              </a:rPr>
              <a:t> Based on responses to the Post-Course Survey </a:t>
            </a:r>
            <a:r>
              <a:rPr lang="en-US" sz="900" b="0" i="0" u="none" kern="0" spc="0" dirty="0">
                <a:ln>
                  <a:noFill/>
                </a:ln>
                <a:solidFill>
                  <a:srgbClr val="3C4543"/>
                </a:solidFill>
                <a:effectLst/>
                <a:uLnTx/>
                <a:uFillTx/>
                <a:latin typeface="Open Sans"/>
                <a:ea typeface="Open Sans"/>
                <a:cs typeface="Open Sans"/>
                <a:sym typeface="Lato"/>
              </a:rPr>
              <a:t>(</a:t>
            </a:r>
            <a:r>
              <a:rPr lang="en-US" sz="900" b="0" i="1" u="none" kern="0" spc="0" dirty="0">
                <a:ln>
                  <a:noFill/>
                </a:ln>
                <a:solidFill>
                  <a:srgbClr val="3C4543"/>
                </a:solidFill>
                <a:effectLst/>
                <a:uLnTx/>
                <a:uFillTx/>
                <a:latin typeface="Open Sans"/>
                <a:ea typeface="Open Sans"/>
                <a:cs typeface="Open Sans"/>
                <a:sym typeface="Lato"/>
              </a:rPr>
              <a:t>n</a:t>
            </a:r>
            <a:r>
              <a:rPr lang="en-US" sz="900" b="0" i="0" u="none" kern="0" spc="0" dirty="0">
                <a:ln>
                  <a:noFill/>
                </a:ln>
                <a:solidFill>
                  <a:srgbClr val="3C4543"/>
                </a:solidFill>
                <a:effectLst/>
                <a:uLnTx/>
                <a:uFillTx/>
                <a:latin typeface="Open Sans"/>
                <a:ea typeface="Open Sans"/>
                <a:cs typeface="Open Sans"/>
                <a:sym typeface="Lato"/>
              </a:rPr>
              <a:t> = 2,125)</a:t>
            </a:r>
            <a:r>
              <a:rPr lang="en-US" sz="900" dirty="0">
                <a:solidFill>
                  <a:srgbClr val="3C4543"/>
                </a:solidFill>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rPr>
              <a:t>Sexual Assault Prevention for Graduate Students</a:t>
            </a:r>
            <a:br>
              <a:rPr lang="en-US" sz="4000" b="1" dirty="0">
                <a:solidFill>
                  <a:srgbClr val="CCCCCB">
                    <a:lumMod val="75000"/>
                  </a:srgbClr>
                </a:solidFill>
              </a:rPr>
            </a:br>
            <a:endParaRPr lang="en-US" b="1" dirty="0"/>
          </a:p>
        </p:txBody>
      </p:sp>
      <p:sp>
        <p:nvSpPr>
          <p:cNvPr id="7" name="Text Placeholder 6"/>
          <p:cNvSpPr>
            <a:spLocks noGrp="1"/>
          </p:cNvSpPr>
          <p:nvPr>
            <p:ph type="body" idx="1"/>
          </p:nvPr>
        </p:nvSpPr>
        <p:spPr bwMode="white">
          <a:ln>
            <a:headEnd type="none"/>
            <a:tailEnd type="none"/>
          </a:ln>
        </p:spPr>
        <p:txBody>
          <a:bodyPr wrap="square"/>
          <a:lstStyle/>
          <a:p>
            <a:r>
              <a:rPr lang="en-US" sz="2400" b="1" i="1" dirty="0">
                <a:solidFill>
                  <a:srgbClr val="FFFFFF"/>
                </a:solidFill>
              </a:rPr>
              <a:t>Appendix – Student Demographics</a:t>
            </a:r>
          </a:p>
          <a:p>
            <a:endParaRPr lang="en-US" b="1" dirty="0"/>
          </a:p>
        </p:txBody>
      </p:sp>
      <p:sp>
        <p:nvSpPr>
          <p:cNvPr id="5" name="Slide Number Placeholder 4"/>
          <p:cNvSpPr>
            <a:spLocks noGrp="1"/>
          </p:cNvSpPr>
          <p:nvPr>
            <p:ph type="sldNum" idx="12"/>
          </p:nvPr>
        </p:nvSpPr>
        <p:spPr bwMode="white">
          <a:xfrm>
            <a:off x="11614023" y="6418597"/>
            <a:ext cx="470155" cy="136525"/>
          </a:xfrm>
          <a:ln>
            <a:headEnd type="none"/>
            <a:tailEnd type="none"/>
          </a:ln>
        </p:spPr>
        <p:txBody>
          <a:bodyPr wrap="square"/>
          <a:lstStyle/>
          <a:p>
            <a:fld id="{4737D6AF-2FA5-476A-AF60-7A8CDF2E2DFB}" type="slidenum">
              <a:rPr lang="en-US" dirty="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half" idx="2"/>
          </p:nvPr>
        </p:nvSpPr>
        <p:spPr bwMode="white">
          <a:xfrm>
            <a:off x="685801" y="1600200"/>
            <a:ext cx="3680308" cy="2806908"/>
          </a:xfrm>
          <a:ln>
            <a:headEnd type="none"/>
            <a:tailEnd type="none"/>
          </a:ln>
        </p:spPr>
        <p:txBody>
          <a:bodyPr wrap="square"/>
          <a:lstStyle/>
          <a:p>
            <a:pPr marL="0" indent="0" algn="l" defTabSz="914400" rtl="0">
              <a:lnSpc>
                <a:spcPct val="150000"/>
              </a:lnSpc>
              <a:spcBef>
                <a:spcPts val="1200"/>
              </a:spcBef>
              <a:spcAft>
                <a:spcPts val="0"/>
              </a:spcAft>
              <a:buClr>
                <a:srgbClr val="3C4543"/>
              </a:buClr>
              <a:buSzPts val="1000"/>
              <a:buFont typeface="Arial"/>
              <a:buNone/>
              <a:tabLst/>
            </a:pPr>
            <a:r>
              <a:rPr lang="en-US" sz="1400" b="0" i="0" u="none" kern="0" spc="0" dirty="0">
                <a:ln>
                  <a:noFill/>
                </a:ln>
                <a:solidFill>
                  <a:srgbClr val="3C4543"/>
                </a:solidFill>
                <a:effectLst/>
                <a:uLnTx/>
                <a:uFillTx/>
                <a:latin typeface="Open Sans"/>
                <a:ea typeface="Open Sans"/>
                <a:cs typeface="Open Sans"/>
                <a:sym typeface="Lato Light"/>
              </a:rPr>
              <a:t>The following is a summary of the demographics of your students who completed surveys in </a:t>
            </a:r>
            <a:r>
              <a:rPr lang="en-US" sz="1400" b="0" i="1" u="none" kern="0" spc="0" dirty="0">
                <a:ln>
                  <a:noFill/>
                </a:ln>
                <a:solidFill>
                  <a:srgbClr val="3C4543"/>
                </a:solidFill>
                <a:effectLst/>
                <a:uLnTx/>
                <a:uFillTx/>
                <a:latin typeface="Open Sans"/>
                <a:ea typeface="Open Sans"/>
                <a:cs typeface="Open Sans"/>
                <a:sym typeface="Lato Light"/>
              </a:rPr>
              <a:t>Mental Well-Being for Students</a:t>
            </a:r>
            <a:r>
              <a:rPr lang="en-US" sz="1400" b="0" i="0" u="none" kern="0" spc="0" dirty="0">
                <a:ln>
                  <a:noFill/>
                </a:ln>
                <a:solidFill>
                  <a:srgbClr val="3C4543"/>
                </a:solidFill>
                <a:effectLst/>
                <a:uLnTx/>
                <a:uFillTx/>
                <a:latin typeface="Open Sans"/>
                <a:ea typeface="Open Sans"/>
                <a:cs typeface="Open Sans"/>
                <a:sym typeface="Lato Light"/>
              </a:rPr>
              <a:t> this year. Demographic information is self-reported by students as part of the Pre-Course Survey (</a:t>
            </a:r>
            <a:r>
              <a:rPr lang="en-US" sz="1400" b="0" i="1" u="none" kern="0" spc="0" dirty="0">
                <a:ln>
                  <a:noFill/>
                </a:ln>
                <a:solidFill>
                  <a:srgbClr val="3C4543"/>
                </a:solidFill>
                <a:effectLst/>
                <a:uLnTx/>
                <a:uFillTx/>
                <a:latin typeface="Open Sans"/>
                <a:ea typeface="Open Sans"/>
                <a:cs typeface="Open Sans"/>
                <a:sym typeface="Lato Light"/>
              </a:rPr>
              <a:t>n</a:t>
            </a:r>
            <a:r>
              <a:rPr lang="en-US" sz="1400" b="0" i="0" u="none" kern="0" spc="0" dirty="0">
                <a:ln>
                  <a:noFill/>
                </a:ln>
                <a:solidFill>
                  <a:srgbClr val="3C4543"/>
                </a:solidFill>
                <a:effectLst/>
                <a:uLnTx/>
                <a:uFillTx/>
                <a:latin typeface="Open Sans"/>
                <a:ea typeface="Open Sans"/>
                <a:cs typeface="Open Sans"/>
                <a:sym typeface="Lato Light"/>
              </a:rPr>
              <a:t> = 2,443). All questions are optional, and students may choose not to share demographic information.</a:t>
            </a:r>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23</a:t>
            </a:fld>
            <a:endParaRPr lang="en-US" dirty="0"/>
          </a:p>
        </p:txBody>
      </p:sp>
      <p:sp>
        <p:nvSpPr>
          <p:cNvPr id="5" name="Title 4"/>
          <p:cNvSpPr>
            <a:spLocks noGrp="1"/>
          </p:cNvSpPr>
          <p:nvPr>
            <p:ph type="title"/>
          </p:nvPr>
        </p:nvSpPr>
        <p:spPr bwMode="white">
          <a:ln>
            <a:headEnd type="none"/>
            <a:tailEnd type="none"/>
          </a:ln>
        </p:spPr>
        <p:txBody>
          <a:bodyPr wrap="square"/>
          <a:lstStyle/>
          <a:p>
            <a:r>
              <a:rPr lang="en-US" b="1" dirty="0">
                <a:solidFill>
                  <a:srgbClr val="3D4543"/>
                </a:solidFill>
              </a:rPr>
              <a:t>Student Demographics</a:t>
            </a:r>
          </a:p>
        </p:txBody>
      </p:sp>
      <p:sp>
        <p:nvSpPr>
          <p:cNvPr id="2" name="TextBox 1"/>
          <p:cNvSpPr txBox="1">
            <a:spLocks noChangeArrowheads="1"/>
          </p:cNvSpPr>
          <p:nvPr/>
        </p:nvSpPr>
        <p:spPr bwMode="white">
          <a:xfrm>
            <a:off x="4724400" y="5918200"/>
            <a:ext cx="0" cy="0"/>
          </a:xfrm>
          <a:prstGeom prst="rect">
            <a:avLst/>
          </a:prstGeom>
          <a:noFill/>
          <a:ln>
            <a:headEnd type="none"/>
            <a:tailEnd type="none"/>
          </a:ln>
        </p:spPr>
        <p:txBody>
          <a:bodyPr wrap="none" lIns="0" tIns="0" rIns="0" bIns="0">
            <a:noAutofit/>
          </a:bodyPr>
          <a:lstStyle/>
          <a:p>
            <a:pPr algn="l"/>
            <a:endParaRPr lang="en-US" dirty="0"/>
          </a:p>
        </p:txBody>
      </p:sp>
      <p:sp>
        <p:nvSpPr>
          <p:cNvPr id="6" name="TextBox 5"/>
          <p:cNvSpPr txBox="1">
            <a:spLocks noChangeArrowheads="1"/>
          </p:cNvSpPr>
          <p:nvPr/>
        </p:nvSpPr>
        <p:spPr bwMode="white">
          <a:xfrm>
            <a:off x="4857020" y="5473700"/>
            <a:ext cx="0" cy="0"/>
          </a:xfrm>
          <a:prstGeom prst="rect">
            <a:avLst/>
          </a:prstGeom>
          <a:noFill/>
          <a:ln>
            <a:headEnd type="none"/>
            <a:tailEnd type="none"/>
          </a:ln>
        </p:spPr>
        <p:txBody>
          <a:bodyPr wrap="none" lIns="0" tIns="0" rIns="0" bIns="0">
            <a:noAutofit/>
          </a:bodyPr>
          <a:lstStyle/>
          <a:p>
            <a:pPr algn="l"/>
            <a:endParaRPr lang="en-US" dirty="0"/>
          </a:p>
        </p:txBody>
      </p:sp>
      <p:cxnSp>
        <p:nvCxnSpPr>
          <p:cNvPr id="15" name="Straight Connector 14"/>
          <p:cNvCxnSpPr/>
          <p:nvPr/>
        </p:nvCxnSpPr>
        <p:spPr bwMode="white">
          <a:xfrm>
            <a:off x="8128288" y="814586"/>
            <a:ext cx="0" cy="3811342"/>
          </a:xfrm>
          <a:prstGeom prst="line">
            <a:avLst/>
          </a:prstGeom>
          <a:ln w="12700" cap="flat">
            <a:solidFill>
              <a:schemeClr val="bg1">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16" name="Chart 15"/>
          <p:cNvGraphicFramePr/>
          <p:nvPr/>
        </p:nvGraphicFramePr>
        <p:xfrm>
          <a:off x="5073711" y="361802"/>
          <a:ext cx="292608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Google Shape;552;p27"/>
          <p:cNvSpPr>
            <a:spLocks/>
          </p:cNvSpPr>
          <p:nvPr/>
        </p:nvSpPr>
        <p:spPr bwMode="white">
          <a:xfrm>
            <a:off x="5191103" y="5225009"/>
            <a:ext cx="2589052" cy="451490"/>
          </a:xfrm>
          <a:prstGeom prst="rect">
            <a:avLst/>
          </a:prstGeom>
          <a:noFill/>
          <a:ln>
            <a:noFill/>
            <a:headEnd type="none"/>
            <a:tailEnd type="none"/>
          </a:ln>
        </p:spPr>
        <p:txBody>
          <a:bodyPr wrap="square" lIns="0" tIns="0" rIns="0" bIns="0" anchor="t">
            <a:noAutofit/>
          </a:bodyPr>
          <a:lstStyle/>
          <a:p>
            <a:pPr marL="0" indent="0" algn="ctr" rtl="0">
              <a:lnSpc>
                <a:spcPct val="120000"/>
              </a:lnSpc>
              <a:spcBef>
                <a:spcPts val="0"/>
              </a:spcBef>
              <a:spcAft>
                <a:spcPts val="0"/>
              </a:spcAft>
              <a:buClr>
                <a:srgbClr val="000000"/>
              </a:buClr>
              <a:buSzPts val="800"/>
              <a:buFont typeface="Arial"/>
              <a:buNone/>
            </a:pPr>
            <a:endParaRPr sz="1400" b="0" i="0" u="none" dirty="0">
              <a:solidFill>
                <a:srgbClr val="3D4543"/>
              </a:solidFill>
              <a:latin typeface="Open Sans"/>
              <a:ea typeface="Open Sans"/>
              <a:cs typeface="Open Sans"/>
              <a:sym typeface="Open Sans"/>
            </a:endParaRPr>
          </a:p>
        </p:txBody>
      </p:sp>
      <p:sp>
        <p:nvSpPr>
          <p:cNvPr id="7" name="Google Shape;552;p27"/>
          <p:cNvSpPr>
            <a:spLocks/>
          </p:cNvSpPr>
          <p:nvPr/>
        </p:nvSpPr>
        <p:spPr bwMode="white">
          <a:xfrm>
            <a:off x="8522663" y="5263723"/>
            <a:ext cx="3102040" cy="329209"/>
          </a:xfrm>
          <a:prstGeom prst="rect">
            <a:avLst/>
          </a:prstGeom>
          <a:noFill/>
          <a:ln>
            <a:noFill/>
            <a:headEnd type="none"/>
            <a:tailEnd type="none"/>
          </a:ln>
        </p:spPr>
        <p:txBody>
          <a:bodyPr wrap="square" lIns="0" tIns="0" rIns="0" bIns="0" anchor="t">
            <a:noAutofit/>
          </a:bodyPr>
          <a:lstStyle/>
          <a:p>
            <a:pPr marL="0" indent="0" algn="ctr" rtl="0">
              <a:lnSpc>
                <a:spcPct val="120000"/>
              </a:lnSpc>
              <a:spcBef>
                <a:spcPts val="0"/>
              </a:spcBef>
              <a:spcAft>
                <a:spcPts val="0"/>
              </a:spcAft>
              <a:buClr>
                <a:srgbClr val="000000"/>
              </a:buClr>
              <a:buSzPts val="800"/>
              <a:buFont typeface="Arial"/>
              <a:buNone/>
            </a:pPr>
            <a:endParaRPr sz="1400" b="0" i="0" u="none" dirty="0">
              <a:solidFill>
                <a:srgbClr val="3D4543"/>
              </a:solidFill>
              <a:latin typeface="Open Sans"/>
              <a:ea typeface="Open Sans"/>
              <a:cs typeface="Open Sans"/>
              <a:sym typeface="Open Sans"/>
            </a:endParaRPr>
          </a:p>
        </p:txBody>
      </p:sp>
      <p:graphicFrame>
        <p:nvGraphicFramePr>
          <p:cNvPr id="14" name="Table 13"/>
          <p:cNvGraphicFramePr/>
          <p:nvPr/>
        </p:nvGraphicFramePr>
        <p:xfrm>
          <a:off x="5073711" y="5252769"/>
          <a:ext cx="6750443" cy="883920"/>
        </p:xfrm>
        <a:graphic>
          <a:graphicData uri="http://schemas.openxmlformats.org/drawingml/2006/table">
            <a:tbl>
              <a:tblPr>
                <a:tableStyleId>{5940675A-B579-460E-94D1-54222C63F5DA}</a:tableStyleId>
              </a:tblPr>
              <a:tblGrid>
                <a:gridCol w="492511">
                  <a:extLst>
                    <a:ext uri="{9D8B030D-6E8A-4147-A177-3AD203B41FA5}">
                      <a16:colId xmlns:a16="http://schemas.microsoft.com/office/drawing/2014/main" val="20000"/>
                    </a:ext>
                  </a:extLst>
                </a:gridCol>
                <a:gridCol w="984431">
                  <a:extLst>
                    <a:ext uri="{9D8B030D-6E8A-4147-A177-3AD203B41FA5}">
                      <a16:colId xmlns:a16="http://schemas.microsoft.com/office/drawing/2014/main" val="20001"/>
                    </a:ext>
                  </a:extLst>
                </a:gridCol>
                <a:gridCol w="380562">
                  <a:extLst>
                    <a:ext uri="{9D8B030D-6E8A-4147-A177-3AD203B41FA5}">
                      <a16:colId xmlns:a16="http://schemas.microsoft.com/office/drawing/2014/main" val="20002"/>
                    </a:ext>
                  </a:extLst>
                </a:gridCol>
                <a:gridCol w="1116075">
                  <a:extLst>
                    <a:ext uri="{9D8B030D-6E8A-4147-A177-3AD203B41FA5}">
                      <a16:colId xmlns:a16="http://schemas.microsoft.com/office/drawing/2014/main" val="20003"/>
                    </a:ext>
                  </a:extLst>
                </a:gridCol>
                <a:gridCol w="799170">
                  <a:extLst>
                    <a:ext uri="{9D8B030D-6E8A-4147-A177-3AD203B41FA5}">
                      <a16:colId xmlns:a16="http://schemas.microsoft.com/office/drawing/2014/main" val="20004"/>
                    </a:ext>
                  </a:extLst>
                </a:gridCol>
                <a:gridCol w="1109139">
                  <a:extLst>
                    <a:ext uri="{9D8B030D-6E8A-4147-A177-3AD203B41FA5}">
                      <a16:colId xmlns:a16="http://schemas.microsoft.com/office/drawing/2014/main" val="20005"/>
                    </a:ext>
                  </a:extLst>
                </a:gridCol>
                <a:gridCol w="1025881">
                  <a:extLst>
                    <a:ext uri="{9D8B030D-6E8A-4147-A177-3AD203B41FA5}">
                      <a16:colId xmlns:a16="http://schemas.microsoft.com/office/drawing/2014/main" val="20006"/>
                    </a:ext>
                  </a:extLst>
                </a:gridCol>
                <a:gridCol w="842674">
                  <a:extLst>
                    <a:ext uri="{9D8B030D-6E8A-4147-A177-3AD203B41FA5}">
                      <a16:colId xmlns:a16="http://schemas.microsoft.com/office/drawing/2014/main" val="20007"/>
                    </a:ext>
                  </a:extLst>
                </a:gridCol>
              </a:tblGrid>
              <a:tr h="361950">
                <a:tc gridSpan="8">
                  <a:txBody>
                    <a:bodyPr/>
                    <a:lstStyle/>
                    <a:p>
                      <a:pPr algn="l" fontAlgn="base"/>
                      <a:r>
                        <a:rPr lang="en-US" sz="1200" b="1" i="0" u="none" dirty="0">
                          <a:solidFill>
                            <a:srgbClr val="FFFFFF"/>
                          </a:solidFill>
                          <a:effectLst/>
                          <a:latin typeface="Open Sans"/>
                        </a:rPr>
                        <a:t>Do you identify as trans (e.g., transgender, transsexual, a person with transitioning sex or gender history, etc.)?</a:t>
                      </a:r>
                      <a:r>
                        <a:rPr lang="en-US" sz="1200" b="1" i="0" dirty="0">
                          <a:solidFill>
                            <a:srgbClr val="FFFFFF"/>
                          </a:solidFill>
                          <a:effectLst/>
                          <a:latin typeface="Open Sans"/>
                        </a:rPr>
                        <a:t>​</a:t>
                      </a:r>
                      <a:endParaRPr lang="en-US" b="1" i="0" dirty="0">
                        <a:solidFill>
                          <a:srgbClr val="FFFFFF"/>
                        </a:solidFill>
                        <a:effectLst/>
                      </a:endParaRPr>
                    </a:p>
                  </a:txBody>
                  <a:tcPr anchor="ctr" horzOverflow="overflow">
                    <a:lnL w="12700" cap="flat">
                      <a:solidFill>
                        <a:srgbClr val="FFFFFF"/>
                      </a:solidFill>
                      <a:prstDash val="solid"/>
                      <a:round/>
                      <a:headEnd type="none" w="med" len="med"/>
                      <a:tailEnd type="none" w="med" len="med"/>
                    </a:lnL>
                    <a:lnR w="12700" cap="flat">
                      <a:solidFill>
                        <a:srgbClr val="FFFFFF"/>
                      </a:solidFill>
                      <a:prstDash val="solid"/>
                      <a:round/>
                      <a:headEnd type="none" w="med" len="med"/>
                      <a:tailEnd type="none" w="med" len="med"/>
                    </a:lnR>
                    <a:lnT w="12700" cap="flat">
                      <a:solidFill>
                        <a:srgbClr val="FFFFFF"/>
                      </a:solidFill>
                      <a:prstDash val="solid"/>
                      <a:round/>
                      <a:headEnd type="none" w="med" len="med"/>
                      <a:tailEnd type="none" w="med" len="med"/>
                    </a:lnT>
                    <a:lnB w="53340" cap="flat">
                      <a:solidFill>
                        <a:srgbClr val="FFFFFF"/>
                      </a:solidFill>
                      <a:prstDash val="solid"/>
                      <a:round/>
                      <a:headEnd type="none" w="med" len="med"/>
                      <a:tailEnd type="none" w="med" len="med"/>
                    </a:lnB>
                    <a:solidFill>
                      <a:srgbClr val="1990C1"/>
                    </a:solidFill>
                  </a:tcPr>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extLst>
                  <a:ext uri="{0D108BD9-81ED-4DB2-BD59-A6C34878D82A}">
                    <a16:rowId xmlns:a16="http://schemas.microsoft.com/office/drawing/2014/main" val="10000"/>
                  </a:ext>
                </a:extLst>
              </a:tr>
              <a:tr h="279400">
                <a:tc>
                  <a:txBody>
                    <a:bodyPr/>
                    <a:lstStyle/>
                    <a:p>
                      <a:pPr algn="r" fontAlgn="base"/>
                      <a:r>
                        <a:rPr lang="en-US" sz="1100" b="0" i="0" u="none" dirty="0">
                          <a:solidFill>
                            <a:schemeClr val="tx1"/>
                          </a:solidFill>
                          <a:effectLst/>
                          <a:latin typeface="Open Sans"/>
                          <a:ea typeface="Open Sans"/>
                          <a:cs typeface="Open Sans"/>
                        </a:rPr>
                        <a:t>Yes</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12700" cap="flat">
                      <a:solidFill>
                        <a:srgbClr val="FFFFFF"/>
                      </a:solidFill>
                      <a:prstDash val="solid"/>
                      <a:round/>
                      <a:headEnd type="none" w="med" len="med"/>
                      <a:tailEnd type="none" w="med" len="med"/>
                    </a:lnL>
                    <a:lnR w="26670" cap="flat">
                      <a:solidFill>
                        <a:srgbClr val="FFFFFF"/>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ctr" fontAlgn="base"/>
                      <a:r>
                        <a:rPr lang="en-US" sz="1100" b="1" i="0" u="none" dirty="0">
                          <a:solidFill>
                            <a:schemeClr val="tx1"/>
                          </a:solidFill>
                          <a:effectLst/>
                          <a:latin typeface="Open Sans"/>
                          <a:ea typeface="Open Sans"/>
                          <a:cs typeface="Open Sans"/>
                        </a:rPr>
                        <a:t>1%</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26670" cap="flat">
                      <a:solidFill>
                        <a:srgbClr val="FFFFFF"/>
                      </a:solidFill>
                      <a:prstDash val="solid"/>
                      <a:round/>
                      <a:headEnd type="none" w="med" len="med"/>
                      <a:tailEnd type="none" w="med" len="med"/>
                    </a:lnL>
                    <a:lnR w="8890" cap="flat">
                      <a:solidFill>
                        <a:srgbClr val="808080"/>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r" fontAlgn="base"/>
                      <a:r>
                        <a:rPr lang="en-US" sz="1100" b="0" i="0" u="none" dirty="0">
                          <a:solidFill>
                            <a:schemeClr val="tx1"/>
                          </a:solidFill>
                          <a:effectLst/>
                          <a:latin typeface="Open Sans"/>
                          <a:ea typeface="Open Sans"/>
                          <a:cs typeface="Open Sans"/>
                        </a:rPr>
                        <a:t>No</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8890" cap="flat">
                      <a:solidFill>
                        <a:srgbClr val="808080"/>
                      </a:solidFill>
                      <a:prstDash val="solid"/>
                      <a:round/>
                      <a:headEnd type="none" w="med" len="med"/>
                      <a:tailEnd type="none" w="med" len="med"/>
                    </a:lnL>
                    <a:lnR w="26670" cap="flat">
                      <a:solidFill>
                        <a:srgbClr val="FFFFFF"/>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ctr" fontAlgn="base"/>
                      <a:r>
                        <a:rPr lang="en-US" sz="1100" b="1" i="0" u="none" dirty="0">
                          <a:solidFill>
                            <a:schemeClr val="tx1"/>
                          </a:solidFill>
                          <a:effectLst/>
                          <a:latin typeface="Open Sans"/>
                          <a:ea typeface="Open Sans"/>
                          <a:cs typeface="Open Sans"/>
                        </a:rPr>
                        <a:t>95%</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26670" cap="flat">
                      <a:solidFill>
                        <a:srgbClr val="FFFFFF"/>
                      </a:solidFill>
                      <a:prstDash val="solid"/>
                      <a:round/>
                      <a:headEnd type="none" w="med" len="med"/>
                      <a:tailEnd type="none" w="med" len="med"/>
                    </a:lnL>
                    <a:lnR w="8890" cap="flat">
                      <a:solidFill>
                        <a:srgbClr val="808080"/>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r" fontAlgn="base"/>
                      <a:r>
                        <a:rPr lang="en-US" sz="1100" b="0" i="0" u="none" dirty="0">
                          <a:solidFill>
                            <a:schemeClr val="tx1"/>
                          </a:solidFill>
                          <a:effectLst/>
                          <a:latin typeface="Open Sans"/>
                          <a:ea typeface="Open Sans"/>
                          <a:cs typeface="Open Sans"/>
                        </a:rPr>
                        <a:t>Not sure</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8890" cap="flat">
                      <a:solidFill>
                        <a:srgbClr val="808080"/>
                      </a:solidFill>
                      <a:prstDash val="solid"/>
                      <a:round/>
                      <a:headEnd type="none" w="med" len="med"/>
                      <a:tailEnd type="none" w="med" len="med"/>
                    </a:lnL>
                    <a:lnR w="26670" cap="flat">
                      <a:solidFill>
                        <a:srgbClr val="FFFFFF"/>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ctr" fontAlgn="base"/>
                      <a:r>
                        <a:rPr lang="en-US" sz="1100" b="1" i="0" u="none" dirty="0">
                          <a:solidFill>
                            <a:schemeClr val="tx1"/>
                          </a:solidFill>
                          <a:effectLst/>
                          <a:latin typeface="Open Sans"/>
                          <a:ea typeface="Open Sans"/>
                          <a:cs typeface="Open Sans"/>
                        </a:rPr>
                        <a:t>1%</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26670" cap="flat">
                      <a:solidFill>
                        <a:srgbClr val="FFFFFF"/>
                      </a:solidFill>
                      <a:prstDash val="solid"/>
                      <a:round/>
                      <a:headEnd type="none" w="med" len="med"/>
                      <a:tailEnd type="none" w="med" len="med"/>
                    </a:lnL>
                    <a:lnR w="8890" cap="flat">
                      <a:solidFill>
                        <a:srgbClr val="808080"/>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r" fontAlgn="base"/>
                      <a:r>
                        <a:rPr lang="en-US" sz="1100" b="0" i="0" u="none" dirty="0">
                          <a:solidFill>
                            <a:schemeClr val="tx1"/>
                          </a:solidFill>
                          <a:effectLst/>
                          <a:latin typeface="Open Sans"/>
                          <a:ea typeface="Open Sans"/>
                          <a:cs typeface="Open Sans"/>
                        </a:rPr>
                        <a:t>Prefer not to answer</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8890" cap="flat">
                      <a:solidFill>
                        <a:srgbClr val="808080"/>
                      </a:solidFill>
                      <a:prstDash val="solid"/>
                      <a:round/>
                      <a:headEnd type="none" w="med" len="med"/>
                      <a:tailEnd type="none" w="med" len="med"/>
                    </a:lnL>
                    <a:lnR w="26670" cap="flat">
                      <a:solidFill>
                        <a:srgbClr val="FFFFFF"/>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tc>
                  <a:txBody>
                    <a:bodyPr/>
                    <a:lstStyle/>
                    <a:p>
                      <a:pPr algn="ctr" fontAlgn="base"/>
                      <a:r>
                        <a:rPr lang="en-US" sz="1100" b="1" i="0" u="none" dirty="0">
                          <a:solidFill>
                            <a:schemeClr val="tx1"/>
                          </a:solidFill>
                          <a:effectLst/>
                          <a:latin typeface="Open Sans"/>
                          <a:ea typeface="Open Sans"/>
                          <a:cs typeface="Open Sans"/>
                        </a:rPr>
                        <a:t>4%</a:t>
                      </a:r>
                      <a:r>
                        <a:rPr lang="en-US" sz="1100" b="0" i="0" dirty="0">
                          <a:solidFill>
                            <a:schemeClr val="tx1"/>
                          </a:solidFill>
                          <a:effectLst/>
                          <a:latin typeface="Open Sans"/>
                          <a:ea typeface="Open Sans"/>
                          <a:cs typeface="Open Sans"/>
                        </a:rPr>
                        <a:t>​</a:t>
                      </a:r>
                      <a:endParaRPr lang="en-US" b="0" i="0" dirty="0">
                        <a:solidFill>
                          <a:schemeClr val="tx1"/>
                        </a:solidFill>
                        <a:effectLst/>
                        <a:latin typeface="Open Sans"/>
                        <a:ea typeface="Open Sans"/>
                        <a:cs typeface="Open Sans"/>
                      </a:endParaRPr>
                    </a:p>
                  </a:txBody>
                  <a:tcPr anchor="ctr" horzOverflow="overflow">
                    <a:lnL w="26670" cap="flat">
                      <a:solidFill>
                        <a:srgbClr val="FFFFFF"/>
                      </a:solidFill>
                      <a:prstDash val="solid"/>
                      <a:round/>
                      <a:headEnd type="none" w="med" len="med"/>
                      <a:tailEnd type="none" w="med" len="med"/>
                    </a:lnL>
                    <a:lnR w="12700" cap="flat">
                      <a:solidFill>
                        <a:srgbClr val="FFFFFF"/>
                      </a:solidFill>
                      <a:prstDash val="solid"/>
                      <a:round/>
                      <a:headEnd type="none" w="med" len="med"/>
                      <a:tailEnd type="none" w="med" len="med"/>
                    </a:lnR>
                    <a:lnT w="53340" cap="flat">
                      <a:solidFill>
                        <a:srgbClr val="FFFFFF"/>
                      </a:solidFill>
                      <a:prstDash val="solid"/>
                      <a:round/>
                      <a:headEnd type="none" w="med" len="med"/>
                      <a:tailEnd type="none" w="med" len="med"/>
                    </a:lnT>
                    <a:lnB w="12700" cap="flat">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Rectangle 3"/>
          <p:cNvSpPr>
            <a:spLocks/>
          </p:cNvSpPr>
          <p:nvPr/>
        </p:nvSpPr>
        <p:spPr bwMode="auto">
          <a:xfrm>
            <a:off x="5090362" y="4667398"/>
            <a:ext cx="17397146" cy="646331"/>
          </a:xfrm>
          <a:prstGeom prst="rect">
            <a:avLst/>
          </a:prstGeom>
          <a:noFill/>
          <a:ln>
            <a:noFill/>
            <a:headEnd type="none"/>
            <a:tailEnd type="none"/>
          </a:ln>
          <a:effectLst/>
        </p:spPr>
        <p:txBody>
          <a:bodyPr wrap="square" lIns="91440" tIns="45720" rIns="91440" bIns="45720" numCol="1" anchor="ctr">
            <a:prstTxWarp prst="textNoShape">
              <a:avLst/>
            </a:prstTxWarp>
            <a:spAutoFit/>
          </a:bodyPr>
          <a:lstStyle>
            <a:lvl1pPr fontAlgn="base">
              <a:spcBef>
                <a:spcPct val="0"/>
              </a:spcBef>
              <a:spcAft>
                <a:spcPct val="0"/>
              </a:spcAft>
              <a:defRPr dirty="0">
                <a:solidFill>
                  <a:schemeClr val="tx1"/>
                </a:solidFill>
                <a:latin typeface="Arial"/>
              </a:defRPr>
            </a:lvl1pPr>
            <a:lvl2pPr marL="457200" fontAlgn="base">
              <a:spcBef>
                <a:spcPct val="0"/>
              </a:spcBef>
              <a:spcAft>
                <a:spcPct val="0"/>
              </a:spcAft>
              <a:defRPr dirty="0">
                <a:solidFill>
                  <a:schemeClr val="tx1"/>
                </a:solidFill>
                <a:latin typeface="Arial"/>
              </a:defRPr>
            </a:lvl2pPr>
            <a:lvl3pPr marL="914400" fontAlgn="base">
              <a:spcBef>
                <a:spcPct val="0"/>
              </a:spcBef>
              <a:spcAft>
                <a:spcPct val="0"/>
              </a:spcAft>
              <a:defRPr dirty="0">
                <a:solidFill>
                  <a:schemeClr val="tx1"/>
                </a:solidFill>
                <a:latin typeface="Arial"/>
              </a:defRPr>
            </a:lvl3pPr>
            <a:lvl4pPr marL="1371600" fontAlgn="base">
              <a:spcBef>
                <a:spcPct val="0"/>
              </a:spcBef>
              <a:spcAft>
                <a:spcPct val="0"/>
              </a:spcAft>
              <a:defRPr dirty="0">
                <a:solidFill>
                  <a:schemeClr val="tx1"/>
                </a:solidFill>
                <a:latin typeface="Arial"/>
              </a:defRPr>
            </a:lvl4pPr>
            <a:lvl5pPr marL="1828800" fontAlgn="base">
              <a:spcBef>
                <a:spcPct val="0"/>
              </a:spcBef>
              <a:spcAft>
                <a:spcPct val="0"/>
              </a:spcAft>
              <a:defRPr dirty="0">
                <a:solidFill>
                  <a:schemeClr val="tx1"/>
                </a:solidFill>
                <a:latin typeface="Arial"/>
              </a:defRPr>
            </a:lvl5pPr>
            <a:lvl6pPr marL="2286000" fontAlgn="base">
              <a:spcBef>
                <a:spcPct val="0"/>
              </a:spcBef>
              <a:spcAft>
                <a:spcPct val="0"/>
              </a:spcAft>
              <a:defRPr dirty="0">
                <a:solidFill>
                  <a:schemeClr val="tx1"/>
                </a:solidFill>
                <a:latin typeface="Arial"/>
              </a:defRPr>
            </a:lvl6pPr>
            <a:lvl7pPr marL="2743200" fontAlgn="base">
              <a:spcBef>
                <a:spcPct val="0"/>
              </a:spcBef>
              <a:spcAft>
                <a:spcPct val="0"/>
              </a:spcAft>
              <a:defRPr dirty="0">
                <a:solidFill>
                  <a:schemeClr val="tx1"/>
                </a:solidFill>
                <a:latin typeface="Arial"/>
              </a:defRPr>
            </a:lvl7pPr>
            <a:lvl8pPr marL="3200400" fontAlgn="base">
              <a:spcBef>
                <a:spcPct val="0"/>
              </a:spcBef>
              <a:spcAft>
                <a:spcPct val="0"/>
              </a:spcAft>
              <a:defRPr dirty="0">
                <a:solidFill>
                  <a:schemeClr val="tx1"/>
                </a:solidFill>
                <a:latin typeface="Arial"/>
              </a:defRPr>
            </a:lvl8pPr>
            <a:lvl9pPr marL="3657600" fontAlgn="base">
              <a:spcBef>
                <a:spcPct val="0"/>
              </a:spcBef>
              <a:spcAft>
                <a:spcPct val="0"/>
              </a:spcAft>
              <a:defRPr dirty="0">
                <a:solidFill>
                  <a:schemeClr val="tx1"/>
                </a:solidFill>
                <a:latin typeface="Arial"/>
              </a:defRPr>
            </a:lvl9pPr>
          </a:lstStyle>
          <a:p>
            <a:pPr marL="0" indent="0" algn="l" defTabSz="914400" rtl="0" fontAlgn="base">
              <a:lnSpc>
                <a:spcPct val="100000"/>
              </a:lnSpc>
              <a:spcBef>
                <a:spcPct val="0"/>
              </a:spcBef>
              <a:spcAft>
                <a:spcPct val="0"/>
              </a:spcAft>
              <a:buClrTx/>
              <a:buSzTx/>
              <a:buFontTx/>
              <a:buNone/>
              <a:tabLst/>
            </a:pPr>
            <a:r>
              <a:rPr lang="en-US" altLang="en-US" sz="1800" b="0" i="0" u="none" dirty="0">
                <a:ln>
                  <a:noFill/>
                </a:ln>
                <a:solidFill>
                  <a:srgbClr val="000000"/>
                </a:solidFill>
                <a:effectLst/>
                <a:latin typeface="Times New Roman"/>
                <a:cs typeface="Times New Roman"/>
              </a:rPr>
              <a:t> </a:t>
            </a:r>
            <a:endParaRPr lang="en-US" altLang="en-US" sz="1800" b="0" i="0" u="none" dirty="0">
              <a:ln>
                <a:noFill/>
              </a:ln>
              <a:solidFill>
                <a:schemeClr val="tx1"/>
              </a:solidFill>
              <a:effectLst/>
            </a:endParaRPr>
          </a:p>
          <a:p>
            <a:pPr marL="0" indent="0" algn="l" defTabSz="914400" rtl="0" fontAlgn="base">
              <a:lnSpc>
                <a:spcPct val="100000"/>
              </a:lnSpc>
              <a:spcBef>
                <a:spcPct val="0"/>
              </a:spcBef>
              <a:spcAft>
                <a:spcPct val="0"/>
              </a:spcAft>
              <a:buClrTx/>
              <a:buSzTx/>
              <a:buFontTx/>
              <a:buNone/>
              <a:tabLst/>
            </a:pPr>
            <a:endParaRPr lang="en-US" altLang="en-US" sz="1800" b="0" i="0" u="none" dirty="0">
              <a:ln>
                <a:noFill/>
              </a:ln>
              <a:solidFill>
                <a:schemeClr val="tx1"/>
              </a:solidFill>
              <a:effectLst/>
              <a:latin typeface="Arial"/>
            </a:endParaRPr>
          </a:p>
        </p:txBody>
      </p:sp>
      <p:graphicFrame>
        <p:nvGraphicFramePr>
          <p:cNvPr id="8" name="Chart 7" descr="GenderIdentity"/>
          <p:cNvGraphicFramePr/>
          <p:nvPr/>
        </p:nvGraphicFramePr>
        <p:xfrm>
          <a:off x="5000202" y="361802"/>
          <a:ext cx="292608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p:cNvGraphicFramePr/>
          <p:nvPr/>
        </p:nvGraphicFramePr>
        <p:xfrm>
          <a:off x="5226800" y="4005857"/>
          <a:ext cx="2648723" cy="289032"/>
        </p:xfrm>
        <a:graphic>
          <a:graphicData uri="http://schemas.openxmlformats.org/drawingml/2006/table">
            <a:tbl>
              <a:tblPr firstRow="1" bandRow="1">
                <a:tableStyleId>{5C22544A-7EE6-4342-B048-85BDC9FD1C3A}</a:tableStyleId>
              </a:tblPr>
              <a:tblGrid>
                <a:gridCol w="106199">
                  <a:extLst>
                    <a:ext uri="{9D8B030D-6E8A-4147-A177-3AD203B41FA5}">
                      <a16:colId xmlns:a16="http://schemas.microsoft.com/office/drawing/2014/main" val="20000"/>
                    </a:ext>
                  </a:extLst>
                </a:gridCol>
                <a:gridCol w="758799">
                  <a:extLst>
                    <a:ext uri="{9D8B030D-6E8A-4147-A177-3AD203B41FA5}">
                      <a16:colId xmlns:a16="http://schemas.microsoft.com/office/drawing/2014/main" val="20001"/>
                    </a:ext>
                  </a:extLst>
                </a:gridCol>
                <a:gridCol w="511470">
                  <a:extLst>
                    <a:ext uri="{9D8B030D-6E8A-4147-A177-3AD203B41FA5}">
                      <a16:colId xmlns:a16="http://schemas.microsoft.com/office/drawing/2014/main" val="20002"/>
                    </a:ext>
                  </a:extLst>
                </a:gridCol>
                <a:gridCol w="134183">
                  <a:extLst>
                    <a:ext uri="{9D8B030D-6E8A-4147-A177-3AD203B41FA5}">
                      <a16:colId xmlns:a16="http://schemas.microsoft.com/office/drawing/2014/main" val="20003"/>
                    </a:ext>
                  </a:extLst>
                </a:gridCol>
                <a:gridCol w="688809">
                  <a:extLst>
                    <a:ext uri="{9D8B030D-6E8A-4147-A177-3AD203B41FA5}">
                      <a16:colId xmlns:a16="http://schemas.microsoft.com/office/drawing/2014/main" val="20004"/>
                    </a:ext>
                  </a:extLst>
                </a:gridCol>
                <a:gridCol w="449263">
                  <a:extLst>
                    <a:ext uri="{9D8B030D-6E8A-4147-A177-3AD203B41FA5}">
                      <a16:colId xmlns:a16="http://schemas.microsoft.com/office/drawing/2014/main" val="20005"/>
                    </a:ext>
                  </a:extLst>
                </a:gridCol>
              </a:tblGrid>
              <a:tr h="0">
                <a:tc>
                  <a:txBody>
                    <a:bodyPr/>
                    <a:lstStyle/>
                    <a:p>
                      <a:endParaRPr lang="en-US" sz="800" b="0" i="0" dirty="0">
                        <a:solidFill>
                          <a:schemeClr val="accent3">
                            <a:lumMod val="75000"/>
                          </a:schemeClr>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2"/>
                    </a:solidFill>
                  </a:tcPr>
                </a:tc>
                <a:tc>
                  <a:txBody>
                    <a:bodyPr/>
                    <a:lstStyle/>
                    <a:p>
                      <a:pPr algn="just"/>
                      <a:r>
                        <a:rPr lang="en-US" sz="900" b="0" i="0" dirty="0">
                          <a:solidFill>
                            <a:schemeClr val="tx1"/>
                          </a:solidFill>
                          <a:latin typeface="Open Sans"/>
                          <a:ea typeface="Open Sans"/>
                          <a:cs typeface="Open Sans"/>
                        </a:rPr>
                        <a:t>She / 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 36%</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endParaRPr lang="en-US" sz="9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1"/>
                    </a:solidFill>
                  </a:tcPr>
                </a:tc>
                <a:tc>
                  <a:txBody>
                    <a:bodyPr/>
                    <a:lstStyle/>
                    <a:p>
                      <a:pPr algn="just"/>
                      <a:r>
                        <a:rPr lang="en-US" sz="900" b="0" i="0" dirty="0">
                          <a:solidFill>
                            <a:schemeClr val="tx1"/>
                          </a:solidFill>
                          <a:latin typeface="Open Sans"/>
                          <a:ea typeface="Open Sans"/>
                          <a:cs typeface="Open Sans"/>
                        </a:rPr>
                        <a:t>He / Him</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64%</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151872">
                <a:tc>
                  <a:txBody>
                    <a:bodyPr/>
                    <a:lstStyle/>
                    <a:p>
                      <a:endParaRPr lang="en-US" sz="800" b="0" i="0" dirty="0">
                        <a:solidFill>
                          <a:schemeClr val="accent3">
                            <a:lumMod val="75000"/>
                          </a:schemeClr>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6"/>
                    </a:solidFill>
                  </a:tcPr>
                </a:tc>
                <a:tc>
                  <a:txBody>
                    <a:bodyPr/>
                    <a:lstStyle/>
                    <a:p>
                      <a:pPr algn="just"/>
                      <a:r>
                        <a:rPr lang="en-US" sz="900" b="0" i="0" dirty="0">
                          <a:solidFill>
                            <a:schemeClr val="tx1"/>
                          </a:solidFill>
                          <a:latin typeface="Open Sans"/>
                          <a:ea typeface="Open Sans"/>
                          <a:cs typeface="Open Sans"/>
                        </a:rPr>
                        <a:t>They / Them</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endParaRPr lang="en-US" sz="9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5"/>
                    </a:solidFill>
                  </a:tcPr>
                </a:tc>
                <a:tc>
                  <a:txBody>
                    <a:bodyPr/>
                    <a:lstStyle/>
                    <a:p>
                      <a:pPr algn="just"/>
                      <a:r>
                        <a:rPr lang="en-US" sz="9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bl>
          </a:graphicData>
        </a:graphic>
      </p:graphicFrame>
      <p:graphicFrame>
        <p:nvGraphicFramePr>
          <p:cNvPr id="10" name="Chart 9" descr="SexualOrientation"/>
          <p:cNvGraphicFramePr/>
          <p:nvPr>
            <p:extLst>
              <p:ext uri="{D42A27DB-BD31-4B8C-83A1-F6EECF244321}">
                <p14:modId xmlns:p14="http://schemas.microsoft.com/office/powerpoint/2010/main" val="3646224468"/>
              </p:ext>
            </p:extLst>
          </p:nvPr>
        </p:nvGraphicFramePr>
        <p:xfrm>
          <a:off x="8560375" y="380201"/>
          <a:ext cx="292608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oogle Shape;432;p20"/>
          <p:cNvGraphicFramePr/>
          <p:nvPr/>
        </p:nvGraphicFramePr>
        <p:xfrm>
          <a:off x="8330295" y="3844438"/>
          <a:ext cx="3587731" cy="822960"/>
        </p:xfrm>
        <a:graphic>
          <a:graphicData uri="http://schemas.openxmlformats.org/drawingml/2006/table">
            <a:tbl>
              <a:tblPr firstRow="1" bandRow="1">
                <a:noFill/>
                <a:tableStyleId>{5C22544A-7EE6-4342-B048-85BDC9FD1C3A}</a:tableStyleId>
              </a:tblPr>
              <a:tblGrid>
                <a:gridCol w="248480">
                  <a:extLst>
                    <a:ext uri="{9D8B030D-6E8A-4147-A177-3AD203B41FA5}">
                      <a16:colId xmlns:a16="http://schemas.microsoft.com/office/drawing/2014/main" val="20000"/>
                    </a:ext>
                  </a:extLst>
                </a:gridCol>
                <a:gridCol w="1280713">
                  <a:extLst>
                    <a:ext uri="{9D8B030D-6E8A-4147-A177-3AD203B41FA5}">
                      <a16:colId xmlns:a16="http://schemas.microsoft.com/office/drawing/2014/main" val="20001"/>
                    </a:ext>
                  </a:extLst>
                </a:gridCol>
                <a:gridCol w="639131">
                  <a:extLst>
                    <a:ext uri="{9D8B030D-6E8A-4147-A177-3AD203B41FA5}">
                      <a16:colId xmlns:a16="http://schemas.microsoft.com/office/drawing/2014/main" val="20002"/>
                    </a:ext>
                  </a:extLst>
                </a:gridCol>
                <a:gridCol w="248480">
                  <a:extLst>
                    <a:ext uri="{9D8B030D-6E8A-4147-A177-3AD203B41FA5}">
                      <a16:colId xmlns:a16="http://schemas.microsoft.com/office/drawing/2014/main" val="20003"/>
                    </a:ext>
                  </a:extLst>
                </a:gridCol>
                <a:gridCol w="645403">
                  <a:extLst>
                    <a:ext uri="{9D8B030D-6E8A-4147-A177-3AD203B41FA5}">
                      <a16:colId xmlns:a16="http://schemas.microsoft.com/office/drawing/2014/main" val="20004"/>
                    </a:ext>
                  </a:extLst>
                </a:gridCol>
                <a:gridCol w="525524">
                  <a:extLst>
                    <a:ext uri="{9D8B030D-6E8A-4147-A177-3AD203B41FA5}">
                      <a16:colId xmlns:a16="http://schemas.microsoft.com/office/drawing/2014/main" val="20005"/>
                    </a:ext>
                  </a:extLst>
                </a:gridCol>
              </a:tblGrid>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12700" cap="flat">
                      <a:no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3"/>
                    </a:solidFill>
                  </a:tcPr>
                </a:tc>
                <a:tc>
                  <a:txBody>
                    <a:bodyPr/>
                    <a:lstStyle/>
                    <a:p>
                      <a:r>
                        <a:rPr lang="en-US" sz="900" b="0" i="0" u="none" dirty="0">
                          <a:solidFill>
                            <a:schemeClr val="tx1"/>
                          </a:solidFill>
                          <a:latin typeface="Open Sans"/>
                          <a:ea typeface="Open Sans"/>
                          <a:cs typeface="Open Sans"/>
                          <a:sym typeface="Arial"/>
                        </a:rPr>
                        <a:t>Heterosexual/Straight</a:t>
                      </a: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83%</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2">
                        <a:lumMod val="50000"/>
                        <a:lumOff val="50000"/>
                      </a:schemeClr>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Bisexual</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8%</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lumMod val="60000"/>
                        <a:lumOff val="40000"/>
                      </a:schemeClr>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Gay</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2%</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6"/>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Lesbian</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1%</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BA927"/>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Questioning</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2%</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812309"/>
                    </a:solidFill>
                  </a:tcPr>
                </a:tc>
                <a:tc>
                  <a:txBody>
                    <a:bodyPr/>
                    <a:lstStyle/>
                    <a:p>
                      <a:pPr marL="0" indent="0" algn="l">
                        <a:spcBef>
                          <a:spcPts val="0"/>
                        </a:spcBef>
                        <a:spcAft>
                          <a:spcPts val="0"/>
                        </a:spcAft>
                        <a:buNone/>
                      </a:pPr>
                      <a:r>
                        <a:rPr lang="en-US" sz="900" b="0" i="0" dirty="0">
                          <a:solidFill>
                            <a:schemeClr val="tx1"/>
                          </a:solidFill>
                          <a:latin typeface="Open Sans"/>
                          <a:ea typeface="Open Sans"/>
                          <a:cs typeface="Open Sans"/>
                        </a:rPr>
                        <a:t>Other</a:t>
                      </a:r>
                      <a:endParaRPr sz="900" b="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9%</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
        <p:nvSpPr>
          <p:cNvPr id="12" name="TextBox 11"/>
          <p:cNvSpPr txBox="1">
            <a:spLocks noChangeArrowheads="1"/>
          </p:cNvSpPr>
          <p:nvPr/>
        </p:nvSpPr>
        <p:spPr bwMode="white">
          <a:xfrm>
            <a:off x="5371301" y="4842362"/>
            <a:ext cx="6546725" cy="2308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900" b="1" u="sng" dirty="0">
                <a:solidFill>
                  <a:schemeClr val="tx1"/>
                </a:solidFill>
                <a:latin typeface="Open Sans"/>
              </a:rPr>
              <a:t>Note:</a:t>
            </a:r>
            <a:r>
              <a:rPr lang="en-US" sz="900" dirty="0">
                <a:solidFill>
                  <a:schemeClr val="tx1"/>
                </a:solidFill>
                <a:latin typeface="Open Sans"/>
              </a:rPr>
              <a:t> Respondents could choose more than one option, so the percentages combined may exceed 100%.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Student Demographics </a:t>
            </a:r>
            <a:r>
              <a:rPr lang="en-US" b="1" i="1" dirty="0"/>
              <a:t>(continued)</a:t>
            </a:r>
            <a:endParaRPr lang="th-TH" b="1" i="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24</a:t>
            </a:fld>
            <a:endParaRPr lang="en-US" dirty="0"/>
          </a:p>
        </p:txBody>
      </p:sp>
      <p:cxnSp>
        <p:nvCxnSpPr>
          <p:cNvPr id="25" name="Straight Connector 24"/>
          <p:cNvCxnSpPr/>
          <p:nvPr/>
        </p:nvCxnSpPr>
        <p:spPr bwMode="white">
          <a:xfrm>
            <a:off x="7359311" y="14986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10" name="Chart 9" descr="Year"/>
          <p:cNvGraphicFramePr/>
          <p:nvPr>
            <p:extLst>
              <p:ext uri="{D42A27DB-BD31-4B8C-83A1-F6EECF244321}">
                <p14:modId xmlns:p14="http://schemas.microsoft.com/office/powerpoint/2010/main" val="3059075111"/>
              </p:ext>
            </p:extLst>
          </p:nvPr>
        </p:nvGraphicFramePr>
        <p:xfrm>
          <a:off x="7842001" y="1387425"/>
          <a:ext cx="3620662"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p:nvPr/>
        </p:nvGraphicFramePr>
        <p:xfrm>
          <a:off x="7842001" y="5119088"/>
          <a:ext cx="3721098" cy="951512"/>
        </p:xfrm>
        <a:graphic>
          <a:graphicData uri="http://schemas.openxmlformats.org/drawingml/2006/table">
            <a:tbl>
              <a:tblPr firstRow="1" bandRow="1">
                <a:tableStyleId>{5C22544A-7EE6-4342-B048-85BDC9FD1C3A}</a:tableStyleId>
              </a:tblPr>
              <a:tblGrid>
                <a:gridCol w="241299">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863600">
                  <a:extLst>
                    <a:ext uri="{9D8B030D-6E8A-4147-A177-3AD203B41FA5}">
                      <a16:colId xmlns:a16="http://schemas.microsoft.com/office/drawing/2014/main" val="20002"/>
                    </a:ext>
                  </a:extLst>
                </a:gridCol>
                <a:gridCol w="241300">
                  <a:extLst>
                    <a:ext uri="{9D8B030D-6E8A-4147-A177-3AD203B41FA5}">
                      <a16:colId xmlns:a16="http://schemas.microsoft.com/office/drawing/2014/main" val="20003"/>
                    </a:ext>
                  </a:extLst>
                </a:gridCol>
                <a:gridCol w="799838">
                  <a:extLst>
                    <a:ext uri="{9D8B030D-6E8A-4147-A177-3AD203B41FA5}">
                      <a16:colId xmlns:a16="http://schemas.microsoft.com/office/drawing/2014/main" val="20004"/>
                    </a:ext>
                  </a:extLst>
                </a:gridCol>
                <a:gridCol w="597161">
                  <a:extLst>
                    <a:ext uri="{9D8B030D-6E8A-4147-A177-3AD203B41FA5}">
                      <a16:colId xmlns:a16="http://schemas.microsoft.com/office/drawing/2014/main" val="20005"/>
                    </a:ext>
                  </a:extLst>
                </a:gridCol>
              </a:tblGrid>
              <a:tr h="237878">
                <a:tc>
                  <a:txBody>
                    <a:bodyPr/>
                    <a:lstStyle/>
                    <a:p>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3810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F497D"/>
                    </a:solidFill>
                  </a:tcPr>
                </a:tc>
                <a:tc>
                  <a:txBody>
                    <a:bodyPr/>
                    <a:lstStyle/>
                    <a:p>
                      <a:r>
                        <a:rPr lang="en-US" sz="900" b="0" i="0" dirty="0">
                          <a:solidFill>
                            <a:schemeClr val="tx1"/>
                          </a:solidFill>
                          <a:latin typeface="Open Sans"/>
                          <a:ea typeface="Open Sans"/>
                          <a:cs typeface="Open Sans"/>
                        </a:rPr>
                        <a:t>First year </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96%</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3810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3"/>
                    </a:solidFill>
                  </a:tcPr>
                </a:tc>
                <a:tc>
                  <a:txBody>
                    <a:bodyPr/>
                    <a:lstStyle/>
                    <a:p>
                      <a:r>
                        <a:rPr lang="en-US" sz="900" b="0" i="0" dirty="0">
                          <a:solidFill>
                            <a:schemeClr val="tx1"/>
                          </a:solidFill>
                          <a:latin typeface="Open Sans"/>
                          <a:ea typeface="Open Sans"/>
                          <a:cs typeface="Open Sans"/>
                        </a:rPr>
                        <a:t>Fifth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1%</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37878">
                <a:tc>
                  <a:txBody>
                    <a:bodyPr/>
                    <a:lstStyle/>
                    <a:p>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chemeClr val="bg1"/>
                      </a:solidFill>
                      <a:prstDash val="solid"/>
                      <a:round/>
                      <a:headEnd type="none" w="med" len="med"/>
                      <a:tailEnd type="none" w="med" len="med"/>
                    </a:lnT>
                    <a:lnB w="3810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BACC6"/>
                    </a:solidFill>
                  </a:tcPr>
                </a:tc>
                <a:tc>
                  <a:txBody>
                    <a:bodyPr/>
                    <a:lstStyle/>
                    <a:p>
                      <a:r>
                        <a:rPr lang="en-US" sz="900" b="0" i="0" dirty="0">
                          <a:solidFill>
                            <a:schemeClr val="tx1"/>
                          </a:solidFill>
                          <a:latin typeface="Open Sans"/>
                          <a:ea typeface="Open Sans"/>
                          <a:cs typeface="Open Sans"/>
                        </a:rPr>
                        <a:t>Second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chemeClr val="bg1"/>
                      </a:solidFill>
                      <a:prstDash val="solid"/>
                      <a:round/>
                      <a:headEnd type="none" w="med" len="med"/>
                      <a:tailEnd type="none" w="med" len="med"/>
                    </a:lnT>
                    <a:lnB w="3810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79646"/>
                    </a:solidFill>
                  </a:tcPr>
                </a:tc>
                <a:tc>
                  <a:txBody>
                    <a:bodyPr/>
                    <a:lstStyle/>
                    <a:p>
                      <a:r>
                        <a:rPr lang="en-US" sz="900" b="0" i="0" dirty="0">
                          <a:solidFill>
                            <a:schemeClr val="tx1"/>
                          </a:solidFill>
                          <a:latin typeface="Open Sans"/>
                          <a:ea typeface="Open Sans"/>
                          <a:cs typeface="Open Sans"/>
                        </a:rPr>
                        <a:t>Sixth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237878">
                <a:tc>
                  <a:txBody>
                    <a:bodyPr/>
                    <a:lstStyle/>
                    <a:p>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chemeClr val="bg1"/>
                      </a:solidFill>
                      <a:prstDash val="solid"/>
                      <a:round/>
                      <a:headEnd type="none" w="med" len="med"/>
                      <a:tailEnd type="none" w="med" len="med"/>
                    </a:lnT>
                    <a:lnB w="3810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9BBB59"/>
                    </a:solidFill>
                  </a:tcPr>
                </a:tc>
                <a:tc>
                  <a:txBody>
                    <a:bodyPr/>
                    <a:lstStyle/>
                    <a:p>
                      <a:r>
                        <a:rPr lang="en-US" sz="900" b="0" i="0" dirty="0">
                          <a:solidFill>
                            <a:schemeClr val="tx1"/>
                          </a:solidFill>
                          <a:latin typeface="Open Sans"/>
                          <a:ea typeface="Open Sans"/>
                          <a:cs typeface="Open Sans"/>
                        </a:rPr>
                        <a:t>Third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chemeClr val="bg1"/>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1">
                        <a:lumMod val="60000"/>
                        <a:lumOff val="40000"/>
                      </a:schemeClr>
                    </a:solidFill>
                  </a:tcPr>
                </a:tc>
                <a:tc>
                  <a:txBody>
                    <a:bodyPr/>
                    <a:lstStyle/>
                    <a:p>
                      <a:r>
                        <a:rPr lang="en-US" sz="9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1%</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237878">
                <a:tc>
                  <a:txBody>
                    <a:bodyPr/>
                    <a:lstStyle/>
                    <a:p>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chemeClr val="bg1"/>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5">
                        <a:lumMod val="60000"/>
                        <a:lumOff val="40000"/>
                      </a:schemeClr>
                    </a:solidFill>
                  </a:tcPr>
                </a:tc>
                <a:tc>
                  <a:txBody>
                    <a:bodyPr/>
                    <a:lstStyle/>
                    <a:p>
                      <a:r>
                        <a:rPr lang="en-US" sz="900" b="0" i="0" dirty="0">
                          <a:solidFill>
                            <a:schemeClr val="tx1"/>
                          </a:solidFill>
                          <a:latin typeface="Open Sans"/>
                          <a:ea typeface="Open Sans"/>
                          <a:cs typeface="Open Sans"/>
                        </a:rPr>
                        <a:t>Fourth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bl>
          </a:graphicData>
        </a:graphic>
      </p:graphicFrame>
      <p:graphicFrame>
        <p:nvGraphicFramePr>
          <p:cNvPr id="3" name="Google Shape;441;p21" descr="Race"/>
          <p:cNvGraphicFramePr/>
          <p:nvPr/>
        </p:nvGraphicFramePr>
        <p:xfrm>
          <a:off x="222753" y="1442844"/>
          <a:ext cx="6714887" cy="476540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a:spLocks noChangeArrowheads="1"/>
          </p:cNvSpPr>
          <p:nvPr/>
        </p:nvSpPr>
        <p:spPr bwMode="white">
          <a:xfrm>
            <a:off x="2027084" y="6038379"/>
            <a:ext cx="4849537" cy="3693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900" b="1" u="sng" dirty="0">
                <a:solidFill>
                  <a:schemeClr val="tx1"/>
                </a:solidFill>
                <a:latin typeface="Open Sans"/>
              </a:rPr>
              <a:t>Note:</a:t>
            </a:r>
            <a:r>
              <a:rPr lang="en-US" sz="900" dirty="0">
                <a:solidFill>
                  <a:schemeClr val="tx1"/>
                </a:solidFill>
                <a:latin typeface="Open Sans"/>
              </a:rPr>
              <a:t> Respondents could choose more than one option, so the percentages combined may exceed 100%.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rPr>
              <a:t>Sexual Assault Prevention for Graduate Students</a:t>
            </a:r>
            <a:br>
              <a:rPr lang="en-US" sz="4000" b="1" dirty="0">
                <a:solidFill>
                  <a:srgbClr val="CCCCCB">
                    <a:lumMod val="75000"/>
                  </a:srgbClr>
                </a:solidFill>
              </a:rPr>
            </a:br>
            <a:endParaRPr lang="en-US" b="1" dirty="0"/>
          </a:p>
        </p:txBody>
      </p:sp>
      <p:sp>
        <p:nvSpPr>
          <p:cNvPr id="7" name="Text Placeholder 6"/>
          <p:cNvSpPr>
            <a:spLocks noGrp="1"/>
          </p:cNvSpPr>
          <p:nvPr>
            <p:ph type="body" idx="1"/>
          </p:nvPr>
        </p:nvSpPr>
        <p:spPr bwMode="white">
          <a:ln>
            <a:headEnd type="none"/>
            <a:tailEnd type="none"/>
          </a:ln>
        </p:spPr>
        <p:txBody>
          <a:bodyPr wrap="square"/>
          <a:lstStyle/>
          <a:p>
            <a:r>
              <a:rPr lang="en-US" sz="2400" b="1" i="1" dirty="0">
                <a:solidFill>
                  <a:srgbClr val="FFFFFF"/>
                </a:solidFill>
              </a:rPr>
              <a:t>Supplemental Information</a:t>
            </a:r>
          </a:p>
          <a:p>
            <a:endParaRPr lang="en-US"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bwMode="white">
          <a:ln>
            <a:headEnd type="none"/>
            <a:tailEnd type="none"/>
          </a:ln>
        </p:spPr>
        <p:txBody>
          <a:bodyPr wrap="square"/>
          <a:lstStyle/>
          <a:p>
            <a:r>
              <a:rPr lang="en-US" dirty="0"/>
              <a:t>The Prevention Framework, developed by Vector Solutions, defines the elements of a comprehensive approach to prevention, and the ways in which those elements build to an effective prevention program.</a:t>
            </a:r>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26</a:t>
            </a:fld>
            <a:endParaRPr lang="en-US" dirty="0"/>
          </a:p>
        </p:txBody>
      </p:sp>
      <p:sp>
        <p:nvSpPr>
          <p:cNvPr id="5" name="Title 4"/>
          <p:cNvSpPr>
            <a:spLocks noGrp="1"/>
          </p:cNvSpPr>
          <p:nvPr>
            <p:ph type="title"/>
          </p:nvPr>
        </p:nvSpPr>
        <p:spPr bwMode="white">
          <a:ln>
            <a:headEnd type="none"/>
            <a:tailEnd type="none"/>
          </a:ln>
        </p:spPr>
        <p:txBody>
          <a:bodyPr wrap="square"/>
          <a:lstStyle/>
          <a:p>
            <a:r>
              <a:rPr lang="en-US" b="1" dirty="0"/>
              <a:t>The Prevention Framework</a:t>
            </a:r>
          </a:p>
        </p:txBody>
      </p:sp>
      <p:graphicFrame>
        <p:nvGraphicFramePr>
          <p:cNvPr id="7" name="Diagram 6"/>
          <p:cNvGraphicFramePr/>
          <p:nvPr/>
        </p:nvGraphicFramePr>
        <p:xfrm>
          <a:off x="5259399" y="803816"/>
          <a:ext cx="6246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a:spLocks/>
          </p:cNvSpPr>
          <p:nvPr/>
        </p:nvSpPr>
        <p:spPr bwMode="white">
          <a:xfrm>
            <a:off x="6908562" y="5408352"/>
            <a:ext cx="2903440"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Open Sans"/>
              </a:rPr>
              <a:t>System-wide buy-in, visible commitment, and investment in effective prevention initiatives</a:t>
            </a:r>
          </a:p>
        </p:txBody>
      </p:sp>
      <p:sp>
        <p:nvSpPr>
          <p:cNvPr id="16" name="Rectangle 15"/>
          <p:cNvSpPr>
            <a:spLocks/>
          </p:cNvSpPr>
          <p:nvPr/>
        </p:nvSpPr>
        <p:spPr bwMode="white">
          <a:xfrm>
            <a:off x="7290963" y="4002710"/>
            <a:ext cx="2138637"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Open Sans"/>
              </a:rPr>
              <a:t>Using goal setting, strategic planning, and data analysis to inform and evaluate prevention work</a:t>
            </a:r>
          </a:p>
        </p:txBody>
      </p:sp>
      <p:sp>
        <p:nvSpPr>
          <p:cNvPr id="17" name="Rectangle 16"/>
          <p:cNvSpPr>
            <a:spLocks/>
          </p:cNvSpPr>
          <p:nvPr/>
        </p:nvSpPr>
        <p:spPr bwMode="white">
          <a:xfrm>
            <a:off x="7159252" y="2638012"/>
            <a:ext cx="2402058"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Open Sans"/>
              </a:rPr>
              <a:t>The values and expectations of the organization, and the-system of accountability to uphold and enforce them</a:t>
            </a:r>
          </a:p>
        </p:txBody>
      </p:sp>
      <p:sp>
        <p:nvSpPr>
          <p:cNvPr id="18" name="Rectangle 17"/>
          <p:cNvSpPr>
            <a:spLocks/>
          </p:cNvSpPr>
          <p:nvPr/>
        </p:nvSpPr>
        <p:spPr bwMode="white">
          <a:xfrm>
            <a:off x="7159252" y="1090094"/>
            <a:ext cx="2447096" cy="856672"/>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600"/>
              </a:spcBef>
            </a:pPr>
            <a:r>
              <a:rPr lang="en-US" sz="1200" b="1" dirty="0">
                <a:solidFill>
                  <a:schemeClr val="tx1">
                    <a:lumMod val="75000"/>
                  </a:schemeClr>
                </a:solidFill>
                <a:latin typeface="Open Sans"/>
              </a:rPr>
              <a:t>Programming</a:t>
            </a:r>
          </a:p>
          <a:p>
            <a:pPr algn="ctr">
              <a:lnSpc>
                <a:spcPct val="130000"/>
              </a:lnSpc>
              <a:spcBef>
                <a:spcPts val="300"/>
              </a:spcBef>
            </a:pPr>
            <a:r>
              <a:rPr lang="en-US" sz="1000" dirty="0">
                <a:solidFill>
                  <a:schemeClr val="tx1">
                    <a:lumMod val="75000"/>
                  </a:schemeClr>
                </a:solidFill>
                <a:latin typeface="Open Sans"/>
              </a:rPr>
              <a:t>Prevention training, programs and communication strategies that maximize engagement and drive impact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xfrm>
            <a:off x="685800" y="648686"/>
            <a:ext cx="5800720" cy="638832"/>
          </a:xfrm>
          <a:ln>
            <a:headEnd type="none"/>
            <a:tailEnd type="none"/>
          </a:ln>
        </p:spPr>
        <p:txBody>
          <a:bodyPr wrap="square"/>
          <a:lstStyle/>
          <a:p>
            <a:r>
              <a:rPr lang="en-US" b="1" dirty="0"/>
              <a:t>About Sexual Assault Prevention for Graduate Students</a:t>
            </a:r>
            <a:br>
              <a:rPr lang="en-US" b="1" dirty="0"/>
            </a:br>
            <a:endParaRPr lang="th-TH" b="1" dirty="0"/>
          </a:p>
        </p:txBody>
      </p:sp>
      <p:sp>
        <p:nvSpPr>
          <p:cNvPr id="5" name="Slide Number Placeholder 4"/>
          <p:cNvSpPr>
            <a:spLocks noGrp="1"/>
          </p:cNvSpPr>
          <p:nvPr>
            <p:ph type="sldNum" idx="12"/>
          </p:nvPr>
        </p:nvSpPr>
        <p:spPr bwMode="white">
          <a:xfrm>
            <a:off x="11690223" y="6407711"/>
            <a:ext cx="470155" cy="136525"/>
          </a:xfrm>
          <a:ln>
            <a:headEnd type="none"/>
            <a:tailEnd type="none"/>
          </a:ln>
        </p:spPr>
        <p:txBody>
          <a:bodyPr wrap="square"/>
          <a:lstStyle/>
          <a:p>
            <a:fld id="{4737D6AF-2FA5-476A-AF60-7A8CDF2E2DFB}" type="slidenum">
              <a:rPr lang="en-US" dirty="0"/>
              <a:t>27</a:t>
            </a:fld>
            <a:endParaRPr lang="en-US" dirty="0"/>
          </a:p>
        </p:txBody>
      </p:sp>
      <p:cxnSp>
        <p:nvCxnSpPr>
          <p:cNvPr id="15" name="Straight Connector 14"/>
          <p:cNvCxnSpPr/>
          <p:nvPr/>
        </p:nvCxnSpPr>
        <p:spPr bwMode="white">
          <a:xfrm>
            <a:off x="7258775" y="0"/>
            <a:ext cx="0" cy="617219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bwMode="white">
          <a:xfrm>
            <a:off x="685800" y="1524000"/>
            <a:ext cx="3385846" cy="596506"/>
          </a:xfrm>
          <a:prstGeom prst="rect">
            <a:avLst/>
          </a:prstGeom>
          <a:solidFill>
            <a:schemeClr val="accent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r>
              <a:rPr lang="en-US" sz="1200" b="1" dirty="0">
                <a:solidFill>
                  <a:schemeClr val="bg1"/>
                </a:solidFill>
                <a:latin typeface="Open Sans"/>
                <a:ea typeface="Open Sans"/>
                <a:cs typeface="Open Sans"/>
              </a:rPr>
              <a:t>The Benefits of Working with Vector</a:t>
            </a:r>
          </a:p>
        </p:txBody>
      </p:sp>
      <p:sp>
        <p:nvSpPr>
          <p:cNvPr id="17" name="Rectangle 16"/>
          <p:cNvSpPr>
            <a:spLocks/>
          </p:cNvSpPr>
          <p:nvPr/>
        </p:nvSpPr>
        <p:spPr bwMode="white">
          <a:xfrm>
            <a:off x="4140194" y="1524000"/>
            <a:ext cx="2717247" cy="596506"/>
          </a:xfrm>
          <a:prstGeom prst="rect">
            <a:avLst/>
          </a:prstGeom>
          <a:solidFill>
            <a:schemeClr val="accen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r>
              <a:rPr lang="en-US" sz="1200" b="1" dirty="0">
                <a:solidFill>
                  <a:schemeClr val="bg1"/>
                </a:solidFill>
                <a:latin typeface="Open Sans"/>
                <a:ea typeface="Open Sans"/>
                <a:cs typeface="Open Sans"/>
              </a:rPr>
              <a:t>Sexual Assault Prevention for </a:t>
            </a:r>
          </a:p>
          <a:p>
            <a:r>
              <a:rPr lang="en-US" sz="1200" b="1" dirty="0">
                <a:solidFill>
                  <a:schemeClr val="bg1"/>
                </a:solidFill>
                <a:latin typeface="Open Sans"/>
                <a:ea typeface="Open Sans"/>
                <a:cs typeface="Open Sans"/>
              </a:rPr>
              <a:t>Graduate Students</a:t>
            </a:r>
          </a:p>
        </p:txBody>
      </p:sp>
      <p:sp>
        <p:nvSpPr>
          <p:cNvPr id="20" name="Rectangle 19"/>
          <p:cNvSpPr>
            <a:spLocks/>
          </p:cNvSpPr>
          <p:nvPr/>
        </p:nvSpPr>
        <p:spPr bwMode="white">
          <a:xfrm>
            <a:off x="685799" y="2177450"/>
            <a:ext cx="3385849"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ea typeface="Open Sans"/>
                <a:cs typeface="Open Sans"/>
              </a:rPr>
              <a:t>Proven Efficacy</a:t>
            </a:r>
          </a:p>
          <a:p>
            <a:pPr>
              <a:lnSpc>
                <a:spcPct val="130000"/>
              </a:lnSpc>
              <a:spcAft>
                <a:spcPts val="300"/>
              </a:spcAft>
            </a:pPr>
            <a:r>
              <a:rPr lang="en-US" sz="900" dirty="0">
                <a:solidFill>
                  <a:schemeClr val="tx1"/>
                </a:solidFill>
                <a:latin typeface="Open Sans"/>
                <a:ea typeface="Open Sans"/>
                <a:cs typeface="Open Sans"/>
              </a:rPr>
              <a:t>Nine independent published studies demonstrate the efficacy of Vector Solutions’ online programs. Our approach improves knowledge, attitudes, and behaviors.</a:t>
            </a:r>
          </a:p>
        </p:txBody>
      </p:sp>
      <p:sp>
        <p:nvSpPr>
          <p:cNvPr id="22" name="Rectangle 21"/>
          <p:cNvSpPr>
            <a:spLocks/>
          </p:cNvSpPr>
          <p:nvPr/>
        </p:nvSpPr>
        <p:spPr bwMode="white">
          <a:xfrm>
            <a:off x="685799" y="3111236"/>
            <a:ext cx="3385850"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True Expertise</a:t>
            </a:r>
          </a:p>
          <a:p>
            <a:pPr>
              <a:lnSpc>
                <a:spcPct val="130000"/>
              </a:lnSpc>
              <a:spcAft>
                <a:spcPts val="300"/>
              </a:spcAft>
            </a:pPr>
            <a:r>
              <a:rPr lang="en-US" sz="900" dirty="0">
                <a:solidFill>
                  <a:schemeClr val="tx1"/>
                </a:solidFill>
                <a:latin typeface="Open Sans"/>
              </a:rPr>
              <a:t>Our team includes experienced public health professionals, student affairs administrators, prevention experts, and legal authorities. Extend your team by partnering with ours.</a:t>
            </a:r>
          </a:p>
        </p:txBody>
      </p:sp>
      <p:sp>
        <p:nvSpPr>
          <p:cNvPr id="23" name="Rectangle 22"/>
          <p:cNvSpPr>
            <a:spLocks/>
          </p:cNvSpPr>
          <p:nvPr/>
        </p:nvSpPr>
        <p:spPr bwMode="white">
          <a:xfrm>
            <a:off x="685800" y="4045022"/>
            <a:ext cx="3385848"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Beyond Compliance</a:t>
            </a:r>
          </a:p>
          <a:p>
            <a:pPr>
              <a:lnSpc>
                <a:spcPct val="130000"/>
              </a:lnSpc>
              <a:spcAft>
                <a:spcPts val="300"/>
              </a:spcAft>
            </a:pPr>
            <a:r>
              <a:rPr lang="en-US" sz="900" dirty="0">
                <a:solidFill>
                  <a:schemeClr val="tx1"/>
                </a:solidFill>
                <a:latin typeface="Open Sans"/>
              </a:rPr>
              <a:t>Our online programs are built by prevention and compliance experts to meet and exceed requirements from Title IX, Clery Act, and EDGAR part 86.</a:t>
            </a:r>
          </a:p>
        </p:txBody>
      </p:sp>
      <p:sp>
        <p:nvSpPr>
          <p:cNvPr id="24" name="Rectangle 23"/>
          <p:cNvSpPr>
            <a:spLocks/>
          </p:cNvSpPr>
          <p:nvPr/>
        </p:nvSpPr>
        <p:spPr bwMode="white">
          <a:xfrm>
            <a:off x="685799" y="4978809"/>
            <a:ext cx="3385847" cy="10494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Data Driven</a:t>
            </a:r>
          </a:p>
          <a:p>
            <a:pPr>
              <a:lnSpc>
                <a:spcPct val="130000"/>
              </a:lnSpc>
              <a:spcAft>
                <a:spcPts val="300"/>
              </a:spcAft>
            </a:pPr>
            <a:r>
              <a:rPr lang="en-US" sz="900" dirty="0">
                <a:solidFill>
                  <a:schemeClr val="tx1"/>
                </a:solidFill>
                <a:latin typeface="Open Sans"/>
              </a:rPr>
              <a:t>Our data and analytics platform provides real-time access to attitude and behavior data from each of your unique populations and allows you to benchmark against select peer groups.</a:t>
            </a:r>
          </a:p>
        </p:txBody>
      </p:sp>
      <p:sp>
        <p:nvSpPr>
          <p:cNvPr id="25" name="Rectangle 24"/>
          <p:cNvSpPr>
            <a:spLocks/>
          </p:cNvSpPr>
          <p:nvPr/>
        </p:nvSpPr>
        <p:spPr bwMode="white">
          <a:xfrm>
            <a:off x="4140200" y="2177448"/>
            <a:ext cx="2717247" cy="87684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Helps meet or exceed</a:t>
            </a:r>
          </a:p>
          <a:p>
            <a:pPr>
              <a:lnSpc>
                <a:spcPct val="130000"/>
              </a:lnSpc>
              <a:spcAft>
                <a:spcPts val="300"/>
              </a:spcAft>
            </a:pPr>
            <a:r>
              <a:rPr lang="en-US" sz="1000" dirty="0">
                <a:solidFill>
                  <a:schemeClr val="tx1"/>
                </a:solidFill>
                <a:latin typeface="Open Sans"/>
              </a:rPr>
              <a:t>Title IX and Clery Act requirements.</a:t>
            </a:r>
          </a:p>
        </p:txBody>
      </p:sp>
      <p:sp>
        <p:nvSpPr>
          <p:cNvPr id="26" name="Rectangle 25"/>
          <p:cNvSpPr>
            <a:spLocks/>
          </p:cNvSpPr>
          <p:nvPr/>
        </p:nvSpPr>
        <p:spPr bwMode="white">
          <a:xfrm>
            <a:off x="4140194" y="3096330"/>
            <a:ext cx="2717254" cy="876837"/>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Developed in collaboration</a:t>
            </a:r>
          </a:p>
          <a:p>
            <a:pPr>
              <a:lnSpc>
                <a:spcPct val="130000"/>
              </a:lnSpc>
              <a:spcAft>
                <a:spcPts val="300"/>
              </a:spcAft>
            </a:pPr>
            <a:r>
              <a:rPr lang="en-US" sz="1000" dirty="0">
                <a:solidFill>
                  <a:schemeClr val="tx1"/>
                </a:solidFill>
                <a:latin typeface="Open Sans"/>
              </a:rPr>
              <a:t>with leading prevention experts and researchers.</a:t>
            </a:r>
          </a:p>
        </p:txBody>
      </p:sp>
      <p:sp>
        <p:nvSpPr>
          <p:cNvPr id="27" name="Rectangle 26"/>
          <p:cNvSpPr>
            <a:spLocks/>
          </p:cNvSpPr>
          <p:nvPr/>
        </p:nvSpPr>
        <p:spPr bwMode="white">
          <a:xfrm>
            <a:off x="4140194" y="4030113"/>
            <a:ext cx="2717255" cy="89175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Informed by Emerging Research </a:t>
            </a:r>
          </a:p>
          <a:p>
            <a:pPr>
              <a:lnSpc>
                <a:spcPct val="130000"/>
              </a:lnSpc>
              <a:spcAft>
                <a:spcPts val="300"/>
              </a:spcAft>
            </a:pPr>
            <a:r>
              <a:rPr lang="en-US" sz="1000" dirty="0">
                <a:solidFill>
                  <a:schemeClr val="tx1"/>
                </a:solidFill>
                <a:latin typeface="Open Sans"/>
              </a:rPr>
              <a:t>on evidence-based practice (e.g., social norms approach, bystander intervention).</a:t>
            </a:r>
          </a:p>
        </p:txBody>
      </p:sp>
      <p:sp>
        <p:nvSpPr>
          <p:cNvPr id="28" name="Rectangle 27"/>
          <p:cNvSpPr>
            <a:spLocks/>
          </p:cNvSpPr>
          <p:nvPr/>
        </p:nvSpPr>
        <p:spPr bwMode="white">
          <a:xfrm>
            <a:off x="4140194" y="4978810"/>
            <a:ext cx="2717256" cy="103160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Open Sans"/>
              </a:rPr>
              <a:t>Shown to have impact</a:t>
            </a:r>
          </a:p>
          <a:p>
            <a:pPr>
              <a:lnSpc>
                <a:spcPct val="130000"/>
              </a:lnSpc>
              <a:spcAft>
                <a:spcPts val="300"/>
              </a:spcAft>
            </a:pPr>
            <a:r>
              <a:rPr lang="en-US" sz="1000" dirty="0">
                <a:solidFill>
                  <a:schemeClr val="tx1"/>
                </a:solidFill>
                <a:latin typeface="Open Sans"/>
              </a:rPr>
              <a:t>on student attitudes and intentions at a campus-level in peer-reviewed publication.</a:t>
            </a:r>
          </a:p>
        </p:txBody>
      </p:sp>
      <p:pic>
        <p:nvPicPr>
          <p:cNvPr id="33" name="Picture 32"/>
          <p:cNvPicPr>
            <a:picLocks noChangeAspect="1"/>
          </p:cNvPicPr>
          <p:nvPr/>
        </p:nvPicPr>
        <p:blipFill>
          <a:blip r:embed="rId3">
            <a:lum/>
          </a:blip>
          <a:srcRect/>
          <a:stretch>
            <a:fillRect/>
          </a:stretch>
        </p:blipFill>
        <p:spPr bwMode="white">
          <a:xfrm>
            <a:off x="7765076" y="336709"/>
            <a:ext cx="4036372" cy="3027280"/>
          </a:xfrm>
          <a:prstGeom prst="rect">
            <a:avLst/>
          </a:prstGeom>
          <a:ln>
            <a:headEnd type="none"/>
            <a:tailEnd type="none"/>
          </a:ln>
        </p:spPr>
      </p:pic>
      <p:pic>
        <p:nvPicPr>
          <p:cNvPr id="34" name="Picture 33"/>
          <p:cNvPicPr>
            <a:picLocks noChangeAspect="1"/>
          </p:cNvPicPr>
          <p:nvPr/>
        </p:nvPicPr>
        <p:blipFill>
          <a:blip r:embed="rId4">
            <a:lum/>
          </a:blip>
          <a:srcRect/>
          <a:stretch>
            <a:fillRect/>
          </a:stretch>
        </p:blipFill>
        <p:spPr bwMode="white">
          <a:xfrm>
            <a:off x="8228314" y="722058"/>
            <a:ext cx="3006907" cy="1804664"/>
          </a:xfrm>
          <a:prstGeom prst="rect">
            <a:avLst/>
          </a:prstGeom>
          <a:ln>
            <a:headEnd type="none"/>
            <a:tailEnd type="none"/>
          </a:ln>
        </p:spPr>
      </p:pic>
      <p:pic>
        <p:nvPicPr>
          <p:cNvPr id="35" name="Picture 34"/>
          <p:cNvPicPr>
            <a:picLocks noChangeAspect="1"/>
          </p:cNvPicPr>
          <p:nvPr/>
        </p:nvPicPr>
        <p:blipFill>
          <a:blip r:embed="rId3">
            <a:lum/>
          </a:blip>
          <a:srcRect/>
          <a:stretch>
            <a:fillRect/>
          </a:stretch>
        </p:blipFill>
        <p:spPr bwMode="white">
          <a:xfrm>
            <a:off x="7263827" y="3236251"/>
            <a:ext cx="4156646" cy="3117485"/>
          </a:xfrm>
          <a:prstGeom prst="rect">
            <a:avLst/>
          </a:prstGeom>
          <a:ln>
            <a:headEnd type="none"/>
            <a:tailEnd type="none"/>
          </a:ln>
        </p:spPr>
      </p:pic>
      <p:pic>
        <p:nvPicPr>
          <p:cNvPr id="36" name="Picture 35"/>
          <p:cNvPicPr>
            <a:picLocks noChangeAspect="1"/>
          </p:cNvPicPr>
          <p:nvPr/>
        </p:nvPicPr>
        <p:blipFill>
          <a:blip r:embed="rId5">
            <a:lum/>
          </a:blip>
          <a:srcRect/>
          <a:stretch>
            <a:fillRect/>
          </a:stretch>
        </p:blipFill>
        <p:spPr bwMode="white">
          <a:xfrm>
            <a:off x="7765076" y="3551472"/>
            <a:ext cx="3169624" cy="1874792"/>
          </a:xfrm>
          <a:prstGeom prst="rect">
            <a:avLst/>
          </a:prstGeom>
          <a:ln>
            <a:headEnd type="none"/>
            <a:tailEnd type="none"/>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b="1" dirty="0"/>
              <a:t>Sexual Assault Prevention for Graduate Students Course Map</a:t>
            </a:r>
            <a:endParaRPr lang="th-TH" b="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28</a:t>
            </a:fld>
            <a:endParaRPr lang="en-US" dirty="0"/>
          </a:p>
        </p:txBody>
      </p:sp>
      <p:graphicFrame>
        <p:nvGraphicFramePr>
          <p:cNvPr id="7" name="Table 6"/>
          <p:cNvGraphicFramePr/>
          <p:nvPr/>
        </p:nvGraphicFramePr>
        <p:xfrm>
          <a:off x="685796" y="1211319"/>
          <a:ext cx="11049000" cy="4769035"/>
        </p:xfrm>
        <a:graphic>
          <a:graphicData uri="http://schemas.openxmlformats.org/drawingml/2006/table">
            <a:tbl>
              <a:tblPr>
                <a:tableStyleId>{8799B23B-EC83-4686-B30A-512413B5E67A}</a:tableStyleId>
              </a:tblPr>
              <a:tblGrid>
                <a:gridCol w="242246">
                  <a:extLst>
                    <a:ext uri="{9D8B030D-6E8A-4147-A177-3AD203B41FA5}">
                      <a16:colId xmlns:a16="http://schemas.microsoft.com/office/drawing/2014/main" val="20000"/>
                    </a:ext>
                  </a:extLst>
                </a:gridCol>
                <a:gridCol w="2246955">
                  <a:extLst>
                    <a:ext uri="{9D8B030D-6E8A-4147-A177-3AD203B41FA5}">
                      <a16:colId xmlns:a16="http://schemas.microsoft.com/office/drawing/2014/main" val="20001"/>
                    </a:ext>
                  </a:extLst>
                </a:gridCol>
                <a:gridCol w="2578099">
                  <a:extLst>
                    <a:ext uri="{9D8B030D-6E8A-4147-A177-3AD203B41FA5}">
                      <a16:colId xmlns:a16="http://schemas.microsoft.com/office/drawing/2014/main" val="20002"/>
                    </a:ext>
                  </a:extLst>
                </a:gridCol>
                <a:gridCol w="2781300">
                  <a:extLst>
                    <a:ext uri="{9D8B030D-6E8A-4147-A177-3AD203B41FA5}">
                      <a16:colId xmlns:a16="http://schemas.microsoft.com/office/drawing/2014/main" val="20003"/>
                    </a:ext>
                  </a:extLst>
                </a:gridCol>
                <a:gridCol w="3200400">
                  <a:extLst>
                    <a:ext uri="{9D8B030D-6E8A-4147-A177-3AD203B41FA5}">
                      <a16:colId xmlns:a16="http://schemas.microsoft.com/office/drawing/2014/main" val="20004"/>
                    </a:ext>
                  </a:extLst>
                </a:gridCol>
              </a:tblGrid>
              <a:tr h="1782588">
                <a:tc rowSpan="2">
                  <a:txBody>
                    <a:bodyPr/>
                    <a:lstStyle/>
                    <a:p>
                      <a:pPr marL="0" indent="0" algn="ctr">
                        <a:lnSpc>
                          <a:spcPts val="1050"/>
                        </a:lnSpc>
                        <a:buFont typeface="Arial"/>
                        <a:buNone/>
                        <a:tabLst/>
                      </a:pPr>
                      <a:r>
                        <a:rPr lang="en-US" sz="1200" b="0" dirty="0">
                          <a:solidFill>
                            <a:schemeClr val="bg1"/>
                          </a:solidFill>
                          <a:latin typeface="Open Sans"/>
                          <a:ea typeface="Open Sans"/>
                          <a:cs typeface="Open Sans"/>
                        </a:rPr>
                        <a:t>Part 1</a:t>
                      </a:r>
                    </a:p>
                  </a:txBody>
                  <a:tcPr marL="45720" marR="45720" vert="vert270" anchor="ctr" horzOverflow="overflow">
                    <a:lnL w="12700">
                      <a:noFill/>
                      <a:headEnd type="none"/>
                      <a:tailEnd type="none"/>
                    </a:lnL>
                    <a:lnR w="12700" cap="flat">
                      <a:noFill/>
                      <a:prstDash val="solid"/>
                      <a:round/>
                      <a:headEnd type="none" w="med" len="med"/>
                      <a:tailEnd type="none" w="med" len="med"/>
                    </a:lnR>
                    <a:lnT w="12700">
                      <a:noFill/>
                      <a:headEnd type="none"/>
                      <a:tailEnd type="none"/>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7A6BF"/>
                    </a:solidFill>
                  </a:tcPr>
                </a:tc>
                <a:tc>
                  <a:txBody>
                    <a:bodyPr/>
                    <a:lstStyle/>
                    <a:p>
                      <a:pPr>
                        <a:lnSpc>
                          <a:spcPts val="1050"/>
                        </a:lnSpc>
                        <a:spcAft>
                          <a:spcPts val="600"/>
                        </a:spcAft>
                      </a:pPr>
                      <a:r>
                        <a:rPr lang="en-US" sz="1200" b="1" i="0" kern="1200" dirty="0">
                          <a:solidFill>
                            <a:schemeClr val="accent1"/>
                          </a:solidFill>
                          <a:latin typeface="Open Sans"/>
                          <a:ea typeface="Open Sans"/>
                          <a:cs typeface="Open Sans"/>
                        </a:rPr>
                        <a:t>1. Introduction</a:t>
                      </a:r>
                    </a:p>
                    <a:p>
                      <a:pPr marL="165100" indent="-114300">
                        <a:lnSpc>
                          <a:spcPct val="100000"/>
                        </a:lnSpc>
                        <a:buFont typeface="Arial"/>
                        <a:buChar char="•"/>
                        <a:tabLst/>
                      </a:pPr>
                      <a:r>
                        <a:rPr lang="en-US" sz="1000" b="0" i="0" dirty="0">
                          <a:solidFill>
                            <a:schemeClr val="tx1"/>
                          </a:solidFill>
                          <a:latin typeface="Open Sans"/>
                          <a:ea typeface="Open Sans"/>
                          <a:cs typeface="Open Sans"/>
                        </a:rPr>
                        <a:t>Welcome</a:t>
                      </a:r>
                    </a:p>
                    <a:p>
                      <a:pPr marL="165100" indent="-114300">
                        <a:lnSpc>
                          <a:spcPct val="100000"/>
                        </a:lnSpc>
                        <a:buFont typeface="Arial"/>
                        <a:buChar char="•"/>
                        <a:tabLst/>
                      </a:pPr>
                      <a:r>
                        <a:rPr lang="en-US" sz="1000" b="0" i="0" dirty="0">
                          <a:solidFill>
                            <a:schemeClr val="tx1"/>
                          </a:solidFill>
                          <a:latin typeface="Open Sans"/>
                          <a:ea typeface="Open Sans"/>
                          <a:cs typeface="Open Sans"/>
                        </a:rPr>
                        <a:t>Introduction to the Course</a:t>
                      </a:r>
                    </a:p>
                  </a:txBody>
                  <a:tcPr marL="45720" marR="45720" marT="137160" horzOverflow="overflow">
                    <a:lnL w="12700" cap="flat">
                      <a:noFill/>
                      <a:prstDash val="solid"/>
                      <a:round/>
                      <a:headEnd type="none" w="med" len="med"/>
                      <a:tailEnd type="none" w="med" len="med"/>
                    </a:lnL>
                    <a:lnR w="12700" cap="flat">
                      <a:solidFill>
                        <a:schemeClr val="bg1"/>
                      </a:solidFill>
                      <a:prstDash val="solid"/>
                      <a:round/>
                      <a:headEnd type="none" w="med" len="med"/>
                      <a:tailEnd type="none" w="med" len="med"/>
                    </a:lnR>
                    <a:lnT w="12700">
                      <a:noFill/>
                      <a:headEnd type="none"/>
                      <a:tailEnd type="none"/>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indent="0" algn="ctr" rtl="0">
                        <a:lnSpc>
                          <a:spcPts val="1050"/>
                        </a:lnSpc>
                        <a:spcBef>
                          <a:spcPts val="0"/>
                        </a:spcBef>
                        <a:spcAft>
                          <a:spcPts val="600"/>
                        </a:spcAft>
                        <a:buClrTx/>
                        <a:buSzTx/>
                        <a:buFontTx/>
                        <a:buNone/>
                      </a:pPr>
                      <a:r>
                        <a:rPr lang="en-US" sz="1200" b="1" i="0" u="none" kern="1200" spc="0" dirty="0">
                          <a:ln>
                            <a:noFill/>
                          </a:ln>
                          <a:solidFill>
                            <a:schemeClr val="bg1"/>
                          </a:solidFill>
                          <a:effectLst/>
                          <a:uLnTx/>
                          <a:uFillTx/>
                          <a:latin typeface="Open Sans"/>
                          <a:ea typeface="Open Sans"/>
                          <a:cs typeface="Open Sans"/>
                        </a:rPr>
                        <a:t>Pre-Course Survey </a:t>
                      </a:r>
                    </a:p>
                  </a:txBody>
                  <a:tcPr marL="45720" marR="45720" marT="13716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a:noFill/>
                      <a:headEnd type="none"/>
                      <a:tailEnd type="none"/>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7A6BF"/>
                    </a:solidFill>
                  </a:tcPr>
                </a:tc>
                <a:tc>
                  <a:txBody>
                    <a:bodyPr/>
                    <a:lstStyle/>
                    <a:p>
                      <a:pPr marL="0" indent="0" algn="ctr" defTabSz="685800" rtl="0">
                        <a:lnSpc>
                          <a:spcPts val="1050"/>
                        </a:lnSpc>
                        <a:spcBef>
                          <a:spcPts val="0"/>
                        </a:spcBef>
                        <a:spcAft>
                          <a:spcPts val="600"/>
                        </a:spcAft>
                        <a:buClrTx/>
                        <a:buSzTx/>
                        <a:buFontTx/>
                        <a:buNone/>
                        <a:tabLst/>
                      </a:pPr>
                      <a:r>
                        <a:rPr lang="en-US" sz="1200" b="1" i="0" u="none" kern="1200" spc="0" dirty="0">
                          <a:ln>
                            <a:noFill/>
                          </a:ln>
                          <a:solidFill>
                            <a:schemeClr val="bg1"/>
                          </a:solidFill>
                          <a:effectLst/>
                          <a:uLnTx/>
                          <a:uFillTx/>
                          <a:latin typeface="Open Sans"/>
                          <a:ea typeface="Open Sans"/>
                          <a:cs typeface="Open Sans"/>
                        </a:rPr>
                        <a:t>Pre-Course Assessment</a:t>
                      </a:r>
                    </a:p>
                  </a:txBody>
                  <a:tcPr marL="45720" marR="45720" marT="13716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a:noFill/>
                      <a:headEnd type="none"/>
                      <a:tailEnd type="none"/>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7A6BF"/>
                    </a:solidFill>
                  </a:tcPr>
                </a:tc>
                <a:tc>
                  <a:txBody>
                    <a:bodyPr/>
                    <a:lstStyle/>
                    <a:p>
                      <a:pPr marL="165100" indent="-165100" algn="l" defTabSz="685800" rtl="0">
                        <a:lnSpc>
                          <a:spcPct val="114000"/>
                        </a:lnSpc>
                        <a:spcBef>
                          <a:spcPts val="0"/>
                        </a:spcBef>
                        <a:spcAft>
                          <a:spcPts val="600"/>
                        </a:spcAft>
                        <a:buClrTx/>
                        <a:buSzTx/>
                        <a:buFontTx/>
                        <a:buNone/>
                        <a:tabLst/>
                      </a:pPr>
                      <a:r>
                        <a:rPr lang="en-US" sz="1200" b="1" i="0" kern="1200" dirty="0">
                          <a:solidFill>
                            <a:schemeClr val="accent1"/>
                          </a:solidFill>
                          <a:latin typeface="Open Sans"/>
                          <a:ea typeface="Open Sans"/>
                          <a:cs typeface="Open Sans"/>
                        </a:rPr>
                        <a:t>2. Values, Identities, &amp; Relationships</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What Are Your Values?</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What is a “Good” Relationship?</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Maintaining Healthy Relationships</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Recognizing Relationship Abuse</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Supporting a Friend</a:t>
                      </a: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Federal and State Laws: Relationship Violence</a:t>
                      </a:r>
                    </a:p>
                    <a:p>
                      <a:pPr marL="165100" indent="-114300" algn="l" defTabSz="685800" rtl="0">
                        <a:lnSpc>
                          <a:spcPct val="100000"/>
                        </a:lnSpc>
                        <a:spcBef>
                          <a:spcPts val="0"/>
                        </a:spcBef>
                        <a:spcAft>
                          <a:spcPts val="0"/>
                        </a:spcAft>
                        <a:buClrTx/>
                        <a:buSzTx/>
                        <a:buFont typeface="Arial"/>
                        <a:buChar char="•"/>
                        <a:tabLst/>
                      </a:pPr>
                      <a:r>
                        <a:rPr lang="en-US" sz="1000" b="0" i="0" dirty="0">
                          <a:latin typeface="Open Sans"/>
                          <a:ea typeface="Open Sans"/>
                          <a:cs typeface="Open Sans"/>
                        </a:rPr>
                        <a:t>Title IX of the Education Amendments Act of 1972</a:t>
                      </a:r>
                      <a:endParaRPr lang="en-US" sz="1000" b="0" i="0" u="none" kern="1200" spc="0" dirty="0">
                        <a:ln>
                          <a:noFill/>
                        </a:ln>
                        <a:solidFill>
                          <a:schemeClr val="tx1"/>
                        </a:solidFill>
                        <a:effectLst/>
                        <a:uLnTx/>
                        <a:uFillTx/>
                        <a:latin typeface="Open Sans"/>
                        <a:ea typeface="Open Sans"/>
                        <a:cs typeface="Open Sans"/>
                      </a:endParaRPr>
                    </a:p>
                    <a:p>
                      <a:pPr marL="165100" indent="-114300" algn="l" defTabSz="685800" rtl="0">
                        <a:lnSpc>
                          <a:spcPct val="100000"/>
                        </a:lnSpc>
                        <a:spcBef>
                          <a:spcPts val="0"/>
                        </a:spcBef>
                        <a:spcAft>
                          <a:spcPts val="0"/>
                        </a:spcAft>
                        <a:buClrTx/>
                        <a:buSzTx/>
                        <a:buFont typeface="Arial"/>
                        <a:buChar char="•"/>
                        <a:tabLst/>
                      </a:pPr>
                      <a:r>
                        <a:rPr lang="en-US" sz="1000" b="0" i="0" u="none" kern="1200" spc="0" dirty="0">
                          <a:ln>
                            <a:noFill/>
                          </a:ln>
                          <a:solidFill>
                            <a:schemeClr val="tx1"/>
                          </a:solidFill>
                          <a:effectLst/>
                          <a:uLnTx/>
                          <a:uFillTx/>
                          <a:latin typeface="Open Sans"/>
                          <a:ea typeface="Open Sans"/>
                          <a:cs typeface="Open Sans"/>
                        </a:rPr>
                        <a:t>Sexual Misconduct Policy</a:t>
                      </a:r>
                      <a:endParaRPr lang="en-US" sz="1000" b="0" i="0" dirty="0">
                        <a:latin typeface="Open Sans"/>
                        <a:ea typeface="Open Sans"/>
                        <a:cs typeface="Open Sans"/>
                      </a:endParaRPr>
                    </a:p>
                  </a:txBody>
                  <a:tcPr marL="45720" marR="45720" marT="137160" horzOverflow="overflow">
                    <a:lnL w="12700" cap="flat">
                      <a:solidFill>
                        <a:schemeClr val="bg1"/>
                      </a:solidFill>
                      <a:prstDash val="solid"/>
                      <a:round/>
                      <a:headEnd type="none" w="med" len="med"/>
                      <a:tailEnd type="none" w="med" len="med"/>
                    </a:lnL>
                    <a:lnR cap="flat">
                      <a:noFill/>
                      <a:prstDash val="solid"/>
                      <a:round/>
                      <a:headEnd type="none" w="med" len="med"/>
                      <a:tailEnd type="none" w="med" len="med"/>
                    </a:lnR>
                    <a:lnT w="12700">
                      <a:noFill/>
                      <a:headEnd type="none"/>
                      <a:tailEnd type="none"/>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extLst>
                  <a:ext uri="{0D108BD9-81ED-4DB2-BD59-A6C34878D82A}">
                    <a16:rowId xmlns:a16="http://schemas.microsoft.com/office/drawing/2014/main" val="10000"/>
                  </a:ext>
                </a:extLst>
              </a:tr>
              <a:tr h="2103079">
                <a:tc vMerge="1">
                  <a:txBody>
                    <a:bodyPr/>
                    <a:lstStyle/>
                    <a:p>
                      <a:pPr marL="115888" indent="-115888">
                        <a:lnSpc>
                          <a:spcPts val="1050"/>
                        </a:lnSpc>
                        <a:buFont typeface="Arial"/>
                        <a:buChar char="•"/>
                        <a:tabLst/>
                      </a:pPr>
                      <a:endParaRPr lang="en-US" sz="900" dirty="0">
                        <a:solidFill>
                          <a:schemeClr val="tx1"/>
                        </a:solidFill>
                        <a:latin typeface="Lato"/>
                        <a:ea typeface="Lato"/>
                        <a:cs typeface="Lato"/>
                      </a:endParaRPr>
                    </a:p>
                  </a:txBody>
                  <a:tcPr marL="45720" marR="45720" horzOverflow="overflow">
                    <a:lnL w="12700">
                      <a:noFill/>
                      <a:headEnd type="none"/>
                      <a:tailEnd type="none"/>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165100" indent="-165100" algn="l" defTabSz="685800" rtl="0">
                        <a:lnSpc>
                          <a:spcPct val="114000"/>
                        </a:lnSpc>
                        <a:spcBef>
                          <a:spcPts val="0"/>
                        </a:spcBef>
                        <a:spcAft>
                          <a:spcPts val="600"/>
                        </a:spcAft>
                        <a:buClrTx/>
                        <a:buSzTx/>
                        <a:buFontTx/>
                        <a:buNone/>
                        <a:tabLst/>
                      </a:pPr>
                      <a:r>
                        <a:rPr lang="en-US" sz="1200" b="1" i="0" kern="1200" dirty="0">
                          <a:solidFill>
                            <a:schemeClr val="accent1"/>
                          </a:solidFill>
                          <a:latin typeface="Open Sans"/>
                          <a:ea typeface="Open Sans"/>
                          <a:cs typeface="Open Sans"/>
                        </a:rPr>
                        <a:t>3. Sexual Harassment and Stalking</a:t>
                      </a:r>
                    </a:p>
                    <a:p>
                      <a:pPr marL="165100" indent="-114300">
                        <a:lnSpc>
                          <a:spcPct val="100000"/>
                        </a:lnSpc>
                        <a:buFont typeface="Arial"/>
                        <a:buChar char="•"/>
                        <a:tabLst/>
                      </a:pPr>
                      <a:r>
                        <a:rPr lang="en-US" sz="1000" b="0" i="0" dirty="0">
                          <a:latin typeface="Open Sans"/>
                          <a:ea typeface="Open Sans"/>
                          <a:cs typeface="Open Sans"/>
                        </a:rPr>
                        <a:t>Defining Sexual Harassment</a:t>
                      </a:r>
                    </a:p>
                    <a:p>
                      <a:pPr marL="165100" indent="-114300">
                        <a:lnSpc>
                          <a:spcPct val="100000"/>
                        </a:lnSpc>
                        <a:buFont typeface="Arial"/>
                        <a:buChar char="•"/>
                        <a:tabLst/>
                      </a:pPr>
                      <a:r>
                        <a:rPr lang="en-US" sz="1000" b="0" i="0" dirty="0">
                          <a:latin typeface="Open Sans"/>
                          <a:ea typeface="Open Sans"/>
                          <a:cs typeface="Open Sans"/>
                        </a:rPr>
                        <a:t>Power and Responsibility</a:t>
                      </a:r>
                    </a:p>
                    <a:p>
                      <a:pPr marL="165100" indent="-114300">
                        <a:lnSpc>
                          <a:spcPct val="100000"/>
                        </a:lnSpc>
                        <a:buFont typeface="Arial"/>
                        <a:buChar char="•"/>
                        <a:tabLst/>
                      </a:pPr>
                      <a:r>
                        <a:rPr lang="en-US" sz="1000" b="0" i="0" dirty="0">
                          <a:latin typeface="Open Sans"/>
                          <a:ea typeface="Open Sans"/>
                          <a:cs typeface="Open Sans"/>
                        </a:rPr>
                        <a:t>Identifying Sexual Harassment</a:t>
                      </a:r>
                    </a:p>
                    <a:p>
                      <a:pPr marL="165100" indent="-114300">
                        <a:lnSpc>
                          <a:spcPct val="100000"/>
                        </a:lnSpc>
                        <a:buFont typeface="Arial"/>
                        <a:buChar char="•"/>
                        <a:tabLst/>
                      </a:pPr>
                      <a:r>
                        <a:rPr lang="en-US" sz="1000" b="0" i="0" dirty="0">
                          <a:latin typeface="Open Sans"/>
                          <a:ea typeface="Open Sans"/>
                          <a:cs typeface="Open Sans"/>
                        </a:rPr>
                        <a:t>Defining Stalking</a:t>
                      </a:r>
                    </a:p>
                    <a:p>
                      <a:pPr marL="165100" indent="-114300">
                        <a:lnSpc>
                          <a:spcPct val="100000"/>
                        </a:lnSpc>
                        <a:buFont typeface="Arial"/>
                        <a:buChar char="•"/>
                        <a:tabLst/>
                      </a:pPr>
                      <a:r>
                        <a:rPr lang="en-US" sz="1000" b="0" i="0" dirty="0">
                          <a:latin typeface="Open Sans"/>
                          <a:ea typeface="Open Sans"/>
                          <a:cs typeface="Open Sans"/>
                        </a:rPr>
                        <a:t>Rethinking that Recommendation</a:t>
                      </a:r>
                    </a:p>
                    <a:p>
                      <a:pPr marL="165100" indent="-114300">
                        <a:lnSpc>
                          <a:spcPct val="100000"/>
                        </a:lnSpc>
                        <a:buFont typeface="Arial"/>
                        <a:buChar char="•"/>
                        <a:tabLst/>
                      </a:pPr>
                      <a:r>
                        <a:rPr lang="en-US" sz="1000" b="0" i="0" dirty="0">
                          <a:latin typeface="Open Sans"/>
                          <a:ea typeface="Open Sans"/>
                          <a:cs typeface="Open Sans"/>
                        </a:rPr>
                        <a:t>Uncharitable Actions</a:t>
                      </a:r>
                    </a:p>
                    <a:p>
                      <a:pPr marL="165100" indent="-114300">
                        <a:lnSpc>
                          <a:spcPct val="100000"/>
                        </a:lnSpc>
                        <a:buFont typeface="Arial"/>
                        <a:buChar char="•"/>
                        <a:tabLst/>
                      </a:pPr>
                      <a:r>
                        <a:rPr lang="en-US" sz="1000" b="0" i="0" dirty="0">
                          <a:latin typeface="Open Sans"/>
                          <a:ea typeface="Open Sans"/>
                          <a:cs typeface="Open Sans"/>
                        </a:rPr>
                        <a:t>Clear Communication</a:t>
                      </a:r>
                    </a:p>
                    <a:p>
                      <a:pPr marL="165100" indent="-114300">
                        <a:lnSpc>
                          <a:spcPct val="100000"/>
                        </a:lnSpc>
                        <a:buFont typeface="Arial"/>
                        <a:buChar char="•"/>
                        <a:tabLst/>
                      </a:pPr>
                      <a:r>
                        <a:rPr lang="en-US" sz="1000" b="0" i="0" dirty="0">
                          <a:latin typeface="Open Sans"/>
                          <a:ea typeface="Open Sans"/>
                          <a:cs typeface="Open Sans"/>
                        </a:rPr>
                        <a:t>Federal and State Laws: Stalking</a:t>
                      </a:r>
                    </a:p>
                  </a:txBody>
                  <a:tcPr marL="45720" marR="45720" marT="137160" horzOverflow="overflow">
                    <a:lnL w="12700" cap="flat">
                      <a:no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165100" indent="-165100" algn="l" defTabSz="685800" rtl="0">
                        <a:lnSpc>
                          <a:spcPct val="114000"/>
                        </a:lnSpc>
                        <a:spcBef>
                          <a:spcPts val="0"/>
                        </a:spcBef>
                        <a:spcAft>
                          <a:spcPts val="600"/>
                        </a:spcAft>
                        <a:buClrTx/>
                        <a:buSzTx/>
                        <a:buFontTx/>
                        <a:buNone/>
                        <a:tabLst/>
                      </a:pPr>
                      <a:r>
                        <a:rPr lang="en-US" sz="1200" b="1" i="0" kern="1200" dirty="0">
                          <a:solidFill>
                            <a:schemeClr val="accent1"/>
                          </a:solidFill>
                          <a:latin typeface="Open Sans"/>
                          <a:ea typeface="Open Sans"/>
                          <a:cs typeface="Open Sans"/>
                        </a:rPr>
                        <a:t>4. Consent, Coercion, &amp; Taking Action</a:t>
                      </a:r>
                    </a:p>
                    <a:p>
                      <a:pPr marL="165100" indent="-114300">
                        <a:lnSpc>
                          <a:spcPct val="100000"/>
                        </a:lnSpc>
                        <a:buFont typeface="Arial"/>
                        <a:buChar char="•"/>
                        <a:tabLst/>
                      </a:pPr>
                      <a:r>
                        <a:rPr lang="en-US" sz="1000" b="0" i="0" dirty="0">
                          <a:latin typeface="Open Sans"/>
                          <a:ea typeface="Open Sans"/>
                          <a:cs typeface="Open Sans"/>
                        </a:rPr>
                        <a:t>Communication is Key</a:t>
                      </a:r>
                    </a:p>
                    <a:p>
                      <a:pPr marL="165100" indent="-114300">
                        <a:lnSpc>
                          <a:spcPct val="100000"/>
                        </a:lnSpc>
                        <a:buFont typeface="Arial"/>
                        <a:buChar char="•"/>
                        <a:tabLst/>
                      </a:pPr>
                      <a:r>
                        <a:rPr lang="en-US" sz="1000" b="0" i="0" dirty="0">
                          <a:latin typeface="Open Sans"/>
                          <a:ea typeface="Open Sans"/>
                          <a:cs typeface="Open Sans"/>
                        </a:rPr>
                        <a:t>Defining Consent</a:t>
                      </a:r>
                    </a:p>
                    <a:p>
                      <a:pPr marL="165100" indent="-114300">
                        <a:lnSpc>
                          <a:spcPct val="100000"/>
                        </a:lnSpc>
                        <a:buFont typeface="Arial"/>
                        <a:buChar char="•"/>
                        <a:tabLst/>
                      </a:pPr>
                      <a:r>
                        <a:rPr lang="en-US" sz="1000" b="0" i="0" dirty="0">
                          <a:latin typeface="Open Sans"/>
                          <a:ea typeface="Open Sans"/>
                          <a:cs typeface="Open Sans"/>
                        </a:rPr>
                        <a:t>Defining Coercion</a:t>
                      </a:r>
                    </a:p>
                    <a:p>
                      <a:pPr marL="165100" indent="-114300">
                        <a:lnSpc>
                          <a:spcPct val="100000"/>
                        </a:lnSpc>
                        <a:buFont typeface="Arial"/>
                        <a:buChar char="•"/>
                        <a:tabLst/>
                      </a:pPr>
                      <a:r>
                        <a:rPr lang="en-US" sz="1000" b="0" i="0" dirty="0">
                          <a:latin typeface="Open Sans"/>
                          <a:ea typeface="Open Sans"/>
                          <a:cs typeface="Open Sans"/>
                        </a:rPr>
                        <a:t>Coercion Comes in Many Forms</a:t>
                      </a:r>
                    </a:p>
                    <a:p>
                      <a:pPr marL="165100" indent="-114300">
                        <a:lnSpc>
                          <a:spcPct val="100000"/>
                        </a:lnSpc>
                        <a:buFont typeface="Arial"/>
                        <a:buChar char="•"/>
                        <a:tabLst/>
                      </a:pPr>
                      <a:r>
                        <a:rPr lang="en-US" sz="1000" b="0" i="0" dirty="0">
                          <a:latin typeface="Open Sans"/>
                          <a:ea typeface="Open Sans"/>
                          <a:cs typeface="Open Sans"/>
                        </a:rPr>
                        <a:t>The Impact of Alcohol</a:t>
                      </a:r>
                    </a:p>
                    <a:p>
                      <a:pPr marL="165100" indent="-114300">
                        <a:lnSpc>
                          <a:spcPct val="100000"/>
                        </a:lnSpc>
                        <a:buFont typeface="Arial"/>
                        <a:buChar char="•"/>
                        <a:tabLst/>
                      </a:pPr>
                      <a:r>
                        <a:rPr lang="en-US" sz="1000" b="0" i="0" dirty="0">
                          <a:latin typeface="Open Sans"/>
                          <a:ea typeface="Open Sans"/>
                          <a:cs typeface="Open Sans"/>
                        </a:rPr>
                        <a:t>State Law: Consent</a:t>
                      </a:r>
                    </a:p>
                    <a:p>
                      <a:pPr marL="165100" indent="-114300">
                        <a:lnSpc>
                          <a:spcPct val="100000"/>
                        </a:lnSpc>
                        <a:buFont typeface="Arial"/>
                        <a:buChar char="•"/>
                        <a:tabLst/>
                      </a:pPr>
                      <a:r>
                        <a:rPr lang="en-US" sz="1000" b="0" i="0" dirty="0">
                          <a:latin typeface="Open Sans"/>
                          <a:ea typeface="Open Sans"/>
                          <a:cs typeface="Open Sans"/>
                        </a:rPr>
                        <a:t>Federal and State Laws: Sexual Assault</a:t>
                      </a:r>
                    </a:p>
                    <a:p>
                      <a:pPr marL="165100" indent="-114300">
                        <a:lnSpc>
                          <a:spcPct val="100000"/>
                        </a:lnSpc>
                        <a:buFont typeface="Arial"/>
                        <a:buChar char="•"/>
                        <a:tabLst/>
                      </a:pPr>
                      <a:r>
                        <a:rPr lang="en-US" sz="1000" b="0" i="0" dirty="0">
                          <a:latin typeface="Open Sans"/>
                          <a:ea typeface="Open Sans"/>
                          <a:cs typeface="Open Sans"/>
                        </a:rPr>
                        <a:t>Taking Action</a:t>
                      </a:r>
                    </a:p>
                    <a:p>
                      <a:pPr marL="165100" indent="-114300">
                        <a:lnSpc>
                          <a:spcPct val="100000"/>
                        </a:lnSpc>
                        <a:buFont typeface="Arial"/>
                        <a:buChar char="•"/>
                        <a:tabLst/>
                      </a:pPr>
                      <a:r>
                        <a:rPr lang="en-US" sz="1000" b="0" i="0" dirty="0">
                          <a:latin typeface="Open Sans"/>
                          <a:ea typeface="Open Sans"/>
                          <a:cs typeface="Open Sans"/>
                        </a:rPr>
                        <a:t>Student Groups and Resources</a:t>
                      </a:r>
                    </a:p>
                  </a:txBody>
                  <a:tcPr marL="45720" marR="45720" marT="137160"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indent="0" algn="l" defTabSz="685800" rtl="0">
                        <a:lnSpc>
                          <a:spcPts val="1050"/>
                        </a:lnSpc>
                        <a:spcBef>
                          <a:spcPts val="0"/>
                        </a:spcBef>
                        <a:spcAft>
                          <a:spcPts val="600"/>
                        </a:spcAft>
                        <a:buClrTx/>
                        <a:buSzTx/>
                        <a:buFontTx/>
                        <a:buNone/>
                        <a:tabLst/>
                      </a:pPr>
                      <a:r>
                        <a:rPr lang="en-US" sz="1200" b="1" i="0" kern="1200" dirty="0">
                          <a:solidFill>
                            <a:schemeClr val="accent1"/>
                          </a:solidFill>
                          <a:latin typeface="Open Sans"/>
                          <a:ea typeface="Open Sans"/>
                          <a:cs typeface="Open Sans"/>
                        </a:rPr>
                        <a:t>5. Reporting and Responding</a:t>
                      </a:r>
                    </a:p>
                    <a:p>
                      <a:pPr marL="165100" indent="-114300">
                        <a:lnSpc>
                          <a:spcPct val="100000"/>
                        </a:lnSpc>
                        <a:buFont typeface="Arial"/>
                        <a:buChar char="•"/>
                        <a:tabLst/>
                      </a:pPr>
                      <a:r>
                        <a:rPr lang="en-US" sz="1000" b="0" i="0" dirty="0">
                          <a:latin typeface="Open Sans"/>
                          <a:ea typeface="Open Sans"/>
                          <a:cs typeface="Open Sans"/>
                        </a:rPr>
                        <a:t>Student Engagement</a:t>
                      </a:r>
                    </a:p>
                    <a:p>
                      <a:pPr marL="165100" indent="-114300">
                        <a:lnSpc>
                          <a:spcPct val="100000"/>
                        </a:lnSpc>
                        <a:buFont typeface="Arial"/>
                        <a:buChar char="•"/>
                        <a:tabLst/>
                      </a:pPr>
                      <a:r>
                        <a:rPr lang="en-US" sz="1000" b="0" i="0" dirty="0">
                          <a:latin typeface="Open Sans"/>
                          <a:ea typeface="Open Sans"/>
                          <a:cs typeface="Open Sans"/>
                        </a:rPr>
                        <a:t>Reporting and Responding</a:t>
                      </a:r>
                    </a:p>
                    <a:p>
                      <a:pPr marL="165100" indent="-114300">
                        <a:lnSpc>
                          <a:spcPct val="100000"/>
                        </a:lnSpc>
                        <a:buFont typeface="Arial"/>
                        <a:buChar char="•"/>
                        <a:tabLst/>
                      </a:pPr>
                      <a:r>
                        <a:rPr lang="en-US" sz="1000" b="0" i="0" dirty="0">
                          <a:latin typeface="Open Sans"/>
                          <a:ea typeface="Open Sans"/>
                          <a:cs typeface="Open Sans"/>
                        </a:rPr>
                        <a:t>The Impact of Trauma</a:t>
                      </a:r>
                    </a:p>
                    <a:p>
                      <a:pPr marL="165100" indent="-114300">
                        <a:lnSpc>
                          <a:spcPct val="100000"/>
                        </a:lnSpc>
                        <a:buFont typeface="Arial"/>
                        <a:buChar char="•"/>
                        <a:tabLst/>
                      </a:pPr>
                      <a:r>
                        <a:rPr lang="en-US" sz="1000" b="0" i="0" dirty="0">
                          <a:latin typeface="Open Sans"/>
                          <a:ea typeface="Open Sans"/>
                          <a:cs typeface="Open Sans"/>
                        </a:rPr>
                        <a:t>Survivor Support</a:t>
                      </a:r>
                    </a:p>
                    <a:p>
                      <a:pPr marL="165100" indent="-114300">
                        <a:lnSpc>
                          <a:spcPct val="100000"/>
                        </a:lnSpc>
                        <a:buFont typeface="Arial"/>
                        <a:buChar char="•"/>
                        <a:tabLst/>
                      </a:pPr>
                      <a:r>
                        <a:rPr lang="en-US" sz="1000" b="0" i="0" dirty="0">
                          <a:latin typeface="Open Sans"/>
                          <a:ea typeface="Open Sans"/>
                          <a:cs typeface="Open Sans"/>
                        </a:rPr>
                        <a:t>Responding to a Student’s Disclosure</a:t>
                      </a:r>
                    </a:p>
                    <a:p>
                      <a:pPr marL="165100" indent="-114300">
                        <a:lnSpc>
                          <a:spcPct val="100000"/>
                        </a:lnSpc>
                        <a:buFont typeface="Arial"/>
                        <a:buChar char="•"/>
                        <a:tabLst/>
                      </a:pPr>
                      <a:r>
                        <a:rPr lang="en-US" sz="1000" b="0" i="0" dirty="0">
                          <a:latin typeface="Open Sans"/>
                          <a:ea typeface="Open Sans"/>
                          <a:cs typeface="Open Sans"/>
                        </a:rPr>
                        <a:t>School and Local Support Resources</a:t>
                      </a:r>
                    </a:p>
                    <a:p>
                      <a:pPr marL="165100" indent="-114300">
                        <a:lnSpc>
                          <a:spcPct val="100000"/>
                        </a:lnSpc>
                        <a:buFont typeface="Arial"/>
                        <a:buChar char="•"/>
                        <a:tabLst/>
                      </a:pPr>
                      <a:r>
                        <a:rPr lang="en-US" sz="1000" b="0" i="0" dirty="0">
                          <a:latin typeface="Open Sans"/>
                          <a:ea typeface="Open Sans"/>
                          <a:cs typeface="Open Sans"/>
                        </a:rPr>
                        <a:t>National Resources</a:t>
                      </a:r>
                    </a:p>
                    <a:p>
                      <a:pPr marL="165100" indent="-114300">
                        <a:lnSpc>
                          <a:spcPct val="100000"/>
                        </a:lnSpc>
                        <a:buFont typeface="Arial"/>
                        <a:buChar char="•"/>
                        <a:tabLst/>
                      </a:pPr>
                      <a:r>
                        <a:rPr lang="en-US" sz="1000" b="0" i="0" dirty="0">
                          <a:latin typeface="Open Sans"/>
                          <a:ea typeface="Open Sans"/>
                          <a:cs typeface="Open Sans"/>
                        </a:rPr>
                        <a:t>How to Report</a:t>
                      </a:r>
                    </a:p>
                    <a:p>
                      <a:pPr marL="165100" indent="-114300">
                        <a:lnSpc>
                          <a:spcPct val="100000"/>
                        </a:lnSpc>
                        <a:buFont typeface="Arial"/>
                        <a:buChar char="•"/>
                        <a:tabLst/>
                      </a:pPr>
                      <a:r>
                        <a:rPr lang="en-US" sz="1000" b="0" i="0" dirty="0">
                          <a:latin typeface="Open Sans"/>
                          <a:ea typeface="Open Sans"/>
                          <a:cs typeface="Open Sans"/>
                        </a:rPr>
                        <a:t>Reporting Options and Processes</a:t>
                      </a:r>
                    </a:p>
                    <a:p>
                      <a:pPr marL="165100" indent="-114300">
                        <a:lnSpc>
                          <a:spcPct val="100000"/>
                        </a:lnSpc>
                        <a:buFont typeface="Arial"/>
                        <a:buChar char="•"/>
                        <a:tabLst/>
                      </a:pPr>
                      <a:r>
                        <a:rPr lang="en-US" sz="1000" b="0" i="0" dirty="0">
                          <a:latin typeface="Open Sans"/>
                          <a:ea typeface="Open Sans"/>
                          <a:cs typeface="Open Sans"/>
                        </a:rPr>
                        <a:t>Reporting Resources</a:t>
                      </a:r>
                    </a:p>
                    <a:p>
                      <a:pPr marL="165100" indent="-114300">
                        <a:lnSpc>
                          <a:spcPct val="100000"/>
                        </a:lnSpc>
                        <a:buFont typeface="Arial"/>
                        <a:buChar char="•"/>
                        <a:tabLst/>
                      </a:pPr>
                      <a:r>
                        <a:rPr lang="en-US" sz="1000" b="0" i="0" dirty="0">
                          <a:latin typeface="Open Sans"/>
                          <a:ea typeface="Open Sans"/>
                          <a:cs typeface="Open Sans"/>
                        </a:rPr>
                        <a:t>State Laws: Legal Protections for Survivors</a:t>
                      </a:r>
                    </a:p>
                  </a:txBody>
                  <a:tcPr marL="45720" marR="45720" marT="137160"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lumMod val="95000"/>
                      </a:schemeClr>
                    </a:solidFill>
                  </a:tcPr>
                </a:tc>
                <a:tc>
                  <a:txBody>
                    <a:bodyPr/>
                    <a:lstStyle/>
                    <a:p>
                      <a:pPr marL="0" indent="0" algn="ctr" rtl="0">
                        <a:lnSpc>
                          <a:spcPts val="1050"/>
                        </a:lnSpc>
                        <a:spcBef>
                          <a:spcPts val="0"/>
                        </a:spcBef>
                        <a:spcAft>
                          <a:spcPts val="600"/>
                        </a:spcAft>
                        <a:buClrTx/>
                        <a:buSzTx/>
                        <a:buFontTx/>
                        <a:buNone/>
                      </a:pPr>
                      <a:r>
                        <a:rPr lang="en-US" sz="1200" b="1" i="0" u="none" kern="1200" spc="0" dirty="0">
                          <a:ln>
                            <a:noFill/>
                          </a:ln>
                          <a:solidFill>
                            <a:schemeClr val="bg1"/>
                          </a:solidFill>
                          <a:effectLst/>
                          <a:uLnTx/>
                          <a:uFillTx/>
                          <a:latin typeface="Open Sans"/>
                          <a:ea typeface="Open Sans"/>
                          <a:cs typeface="Open Sans"/>
                        </a:rPr>
                        <a:t>Post-Course Assessment and </a:t>
                      </a:r>
                    </a:p>
                    <a:p>
                      <a:pPr marL="0" indent="0" algn="ctr">
                        <a:lnSpc>
                          <a:spcPts val="1050"/>
                        </a:lnSpc>
                        <a:spcBef>
                          <a:spcPts val="0"/>
                        </a:spcBef>
                        <a:spcAft>
                          <a:spcPts val="600"/>
                        </a:spcAft>
                        <a:buClrTx/>
                        <a:buSzTx/>
                        <a:buFontTx/>
                        <a:buNone/>
                      </a:pPr>
                      <a:r>
                        <a:rPr lang="en-US" sz="1200" b="1" i="0" u="none" kern="1200" spc="0" dirty="0">
                          <a:ln>
                            <a:noFill/>
                          </a:ln>
                          <a:solidFill>
                            <a:schemeClr val="bg1"/>
                          </a:solidFill>
                          <a:effectLst/>
                          <a:uLnTx/>
                          <a:uFillTx/>
                          <a:latin typeface="Open Sans"/>
                          <a:ea typeface="Open Sans"/>
                          <a:cs typeface="Open Sans"/>
                        </a:rPr>
                        <a:t>Post-Course Survey</a:t>
                      </a:r>
                    </a:p>
                  </a:txBody>
                  <a:tcPr marL="45720" marR="45720" marT="137160" anchor="ctr" horzOverflow="overflow">
                    <a:lnL w="12700" cap="flat">
                      <a:solidFill>
                        <a:schemeClr val="bg1"/>
                      </a:solidFill>
                      <a:prstDash val="solid"/>
                      <a:round/>
                      <a:headEnd type="none" w="med" len="med"/>
                      <a:tailEnd type="none" w="med" len="med"/>
                    </a:lnL>
                    <a:lnR cap="flat">
                      <a:no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7A6BF"/>
                    </a:solidFill>
                  </a:tcPr>
                </a:tc>
                <a:extLst>
                  <a:ext uri="{0D108BD9-81ED-4DB2-BD59-A6C34878D82A}">
                    <a16:rowId xmlns:a16="http://schemas.microsoft.com/office/drawing/2014/main" val="10001"/>
                  </a:ext>
                </a:extLst>
              </a:tr>
              <a:tr h="883368">
                <a:tc>
                  <a:txBody>
                    <a:bodyPr/>
                    <a:lstStyle/>
                    <a:p>
                      <a:pPr marL="0" indent="0" algn="ctr">
                        <a:lnSpc>
                          <a:spcPts val="1050"/>
                        </a:lnSpc>
                        <a:buFont typeface="Arial"/>
                        <a:buNone/>
                        <a:tabLst/>
                      </a:pPr>
                      <a:r>
                        <a:rPr lang="en-US" sz="1200" b="0" i="0" dirty="0">
                          <a:solidFill>
                            <a:schemeClr val="bg1"/>
                          </a:solidFill>
                          <a:latin typeface="Open Sans"/>
                          <a:ea typeface="Open Sans"/>
                          <a:cs typeface="Open Sans"/>
                        </a:rPr>
                        <a:t>Part 2</a:t>
                      </a:r>
                    </a:p>
                  </a:txBody>
                  <a:tcPr marL="45720" marR="45720" vert="vert270" anchor="ctr" horzOverflow="overflow">
                    <a:lnL w="12700">
                      <a:noFill/>
                      <a:headEnd type="none"/>
                      <a:tailEnd type="none"/>
                    </a:lnL>
                    <a:lnR w="12700" cap="flat">
                      <a:noFill/>
                      <a:prstDash val="solid"/>
                      <a:round/>
                      <a:headEnd type="none" w="med" len="med"/>
                      <a:tailEnd type="none" w="med" len="med"/>
                    </a:lnR>
                    <a:lnT w="12700" cap="flat">
                      <a:solidFill>
                        <a:schemeClr val="bg2"/>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89745"/>
                    </a:solidFill>
                  </a:tcPr>
                </a:tc>
                <a:tc>
                  <a:txBody>
                    <a:bodyPr/>
                    <a:lstStyle/>
                    <a:p>
                      <a:pPr marL="0" indent="0" algn="ctr" defTabSz="685800" rtl="0">
                        <a:lnSpc>
                          <a:spcPts val="1050"/>
                        </a:lnSpc>
                        <a:spcBef>
                          <a:spcPts val="0"/>
                        </a:spcBef>
                        <a:spcAft>
                          <a:spcPts val="600"/>
                        </a:spcAft>
                        <a:buClrTx/>
                        <a:buSzTx/>
                        <a:buFontTx/>
                        <a:buNone/>
                        <a:tabLst/>
                      </a:pPr>
                      <a:r>
                        <a:rPr lang="en-US" sz="1200" b="1" i="0" u="none" kern="1200" spc="0" dirty="0">
                          <a:ln>
                            <a:noFill/>
                          </a:ln>
                          <a:solidFill>
                            <a:schemeClr val="bg1"/>
                          </a:solidFill>
                          <a:effectLst/>
                          <a:uLnTx/>
                          <a:uFillTx/>
                          <a:latin typeface="Open Sans"/>
                          <a:ea typeface="Open Sans"/>
                          <a:cs typeface="Open Sans"/>
                        </a:rPr>
                        <a:t>Intersession</a:t>
                      </a:r>
                    </a:p>
                  </a:txBody>
                  <a:tcPr marL="45720" marR="45720" marT="137160" anchor="ctr" horzOverflow="overflow">
                    <a:lnL w="12700" cap="flat">
                      <a:no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89745"/>
                    </a:solidFill>
                  </a:tcPr>
                </a:tc>
                <a:tc>
                  <a:txBody>
                    <a:bodyPr/>
                    <a:lstStyle/>
                    <a:p>
                      <a:pPr marL="0" indent="0" algn="ctr" rtl="0">
                        <a:lnSpc>
                          <a:spcPts val="1050"/>
                        </a:lnSpc>
                        <a:spcBef>
                          <a:spcPts val="0"/>
                        </a:spcBef>
                        <a:spcAft>
                          <a:spcPts val="600"/>
                        </a:spcAft>
                        <a:buClrTx/>
                        <a:buSzTx/>
                        <a:buFontTx/>
                        <a:buNone/>
                      </a:pPr>
                      <a:r>
                        <a:rPr lang="en-US" sz="1200" b="1" i="0" u="none" kern="1200" spc="0" dirty="0">
                          <a:ln>
                            <a:noFill/>
                          </a:ln>
                          <a:solidFill>
                            <a:schemeClr val="bg1"/>
                          </a:solidFill>
                          <a:effectLst/>
                          <a:uLnTx/>
                          <a:uFillTx/>
                          <a:latin typeface="Open Sans"/>
                          <a:ea typeface="Open Sans"/>
                          <a:cs typeface="Open Sans"/>
                        </a:rPr>
                        <a:t>Follow-Up Survey</a:t>
                      </a:r>
                    </a:p>
                  </a:txBody>
                  <a:tcPr marL="45720" marR="45720" marT="13716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solidFill>
                      <a:srgbClr val="F89745"/>
                    </a:solidFill>
                  </a:tcPr>
                </a:tc>
                <a:tc>
                  <a:txBody>
                    <a:bodyPr/>
                    <a:lstStyle/>
                    <a:p>
                      <a:pPr marL="115888" indent="-115888">
                        <a:lnSpc>
                          <a:spcPts val="1050"/>
                        </a:lnSpc>
                        <a:buFont typeface="Arial"/>
                        <a:buChar char="•"/>
                        <a:tabLst/>
                      </a:pPr>
                      <a:endParaRPr lang="en-US" sz="900" b="0" i="0" dirty="0">
                        <a:solidFill>
                          <a:schemeClr val="tx1"/>
                        </a:solidFill>
                        <a:latin typeface="Open Sans"/>
                        <a:ea typeface="Open Sans"/>
                        <a:cs typeface="Open Sans"/>
                      </a:endParaRPr>
                    </a:p>
                  </a:txBody>
                  <a:tcPr marL="45720" marR="45720" marT="137160"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p>
                      <a:pPr marL="0" indent="0" algn="l" defTabSz="685800" rtl="0">
                        <a:lnSpc>
                          <a:spcPts val="1050"/>
                        </a:lnSpc>
                        <a:spcBef>
                          <a:spcPts val="0"/>
                        </a:spcBef>
                        <a:spcAft>
                          <a:spcPts val="600"/>
                        </a:spcAft>
                        <a:buClrTx/>
                        <a:buSzTx/>
                        <a:buFontTx/>
                        <a:buNone/>
                        <a:tabLst/>
                      </a:pPr>
                      <a:endParaRPr lang="en-US" sz="900" b="0" i="0" dirty="0">
                        <a:solidFill>
                          <a:schemeClr val="tx1"/>
                        </a:solidFill>
                        <a:latin typeface="Open Sans"/>
                        <a:ea typeface="Open Sans"/>
                        <a:cs typeface="Open Sans"/>
                      </a:endParaRPr>
                    </a:p>
                  </a:txBody>
                  <a:tcPr marL="45720" marR="45720" marT="137160" horzOverflow="overflow">
                    <a:lnL w="12700" cap="flat">
                      <a:solidFill>
                        <a:schemeClr val="bg1"/>
                      </a:solidFill>
                      <a:prstDash val="solid"/>
                      <a:round/>
                      <a:headEnd type="none" w="med" len="med"/>
                      <a:tailEnd type="none" w="med" len="med"/>
                    </a:lnL>
                    <a:lnR cap="flat">
                      <a:noFill/>
                      <a:prstDash val="solid"/>
                      <a:round/>
                      <a:headEnd type="none" w="med" len="med"/>
                      <a:tailEnd type="none" w="med" len="med"/>
                    </a:lnR>
                    <a:lnT w="12700" cap="flat">
                      <a:solidFill>
                        <a:schemeClr val="bg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white">
          <a:ln>
            <a:headEnd type="none"/>
            <a:tailEnd type="none"/>
          </a:ln>
        </p:spPr>
        <p:txBody>
          <a:bodyPr wrap="square"/>
          <a:lstStyle/>
          <a:p>
            <a:r>
              <a:rPr lang="en-US" b="1" dirty="0"/>
              <a:t>Table of Contents</a:t>
            </a:r>
          </a:p>
        </p:txBody>
      </p:sp>
      <p:graphicFrame>
        <p:nvGraphicFramePr>
          <p:cNvPr id="6" name="Content Placeholder 5"/>
          <p:cNvGraphicFramePr/>
          <p:nvPr/>
        </p:nvGraphicFramePr>
        <p:xfrm>
          <a:off x="4978400" y="502920"/>
          <a:ext cx="6527802" cy="5440680"/>
        </p:xfrm>
        <a:graphic>
          <a:graphicData uri="http://schemas.openxmlformats.org/drawingml/2006/table">
            <a:tbl>
              <a:tblPr>
                <a:tableStyleId>{5940675A-B579-460E-94D1-54222C63F5DA}</a:tableStyleId>
              </a:tblPr>
              <a:tblGrid>
                <a:gridCol w="5150182">
                  <a:extLst>
                    <a:ext uri="{9D8B030D-6E8A-4147-A177-3AD203B41FA5}">
                      <a16:colId xmlns:a16="http://schemas.microsoft.com/office/drawing/2014/main" val="20000"/>
                    </a:ext>
                  </a:extLst>
                </a:gridCol>
                <a:gridCol w="1377620">
                  <a:extLst>
                    <a:ext uri="{9D8B030D-6E8A-4147-A177-3AD203B41FA5}">
                      <a16:colId xmlns:a16="http://schemas.microsoft.com/office/drawing/2014/main" val="20001"/>
                    </a:ext>
                  </a:extLst>
                </a:gridCol>
              </a:tblGrid>
              <a:tr h="224811">
                <a:tc>
                  <a:txBody>
                    <a:bodyPr/>
                    <a:lstStyle/>
                    <a:p>
                      <a:pPr marL="0" algn="l" defTabSz="914400" rtl="0"/>
                      <a:r>
                        <a:rPr lang="en-US" sz="1100" b="1" i="0" kern="1200" dirty="0">
                          <a:solidFill>
                            <a:schemeClr val="tx1"/>
                          </a:solidFill>
                          <a:latin typeface="Open Sans"/>
                          <a:ea typeface="+mn-ea"/>
                          <a:cs typeface="+mn-cs"/>
                        </a:rPr>
                        <a:t>How to Use This Report</a:t>
                      </a:r>
                    </a:p>
                  </a:txBody>
                  <a:tcP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4</a:t>
                      </a:r>
                    </a:p>
                  </a:txBody>
                  <a:tcPr anchor="ct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224811">
                <a:tc>
                  <a:txBody>
                    <a:bodyPr/>
                    <a:lstStyle/>
                    <a:p>
                      <a:pPr marL="0" algn="l" defTabSz="914400" rtl="0"/>
                      <a:r>
                        <a:rPr lang="en-US" sz="1100" b="1" i="0" kern="1200" dirty="0">
                          <a:solidFill>
                            <a:schemeClr val="tx1"/>
                          </a:solidFill>
                          <a:latin typeface="Open Sans"/>
                          <a:ea typeface="+mn-ea"/>
                          <a:cs typeface="+mn-cs"/>
                        </a:rPr>
                        <a:t>Executive Summary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224811">
                <a:tc>
                  <a:txBody>
                    <a:bodyPr/>
                    <a:lstStyle/>
                    <a:p>
                      <a:pPr marL="0" algn="l" defTabSz="914400" rtl="0"/>
                      <a:r>
                        <a:rPr lang="en-US" sz="1100" b="1" i="0" kern="1200" dirty="0">
                          <a:solidFill>
                            <a:schemeClr val="tx1"/>
                          </a:solidFill>
                          <a:latin typeface="Open Sans"/>
                          <a:ea typeface="+mn-ea"/>
                          <a:cs typeface="+mn-cs"/>
                        </a:rPr>
                        <a:t>Impact Snapshot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224811">
                <a:tc>
                  <a:txBody>
                    <a:bodyPr/>
                    <a:lstStyle/>
                    <a:p>
                      <a:pPr marL="0" algn="l" defTabSz="914400" rtl="0"/>
                      <a:r>
                        <a:rPr lang="en-US" sz="1100" b="1" i="0" kern="1200" dirty="0">
                          <a:solidFill>
                            <a:schemeClr val="tx1"/>
                          </a:solidFill>
                          <a:latin typeface="Open Sans"/>
                          <a:ea typeface="+mn-ea"/>
                          <a:cs typeface="+mn-cs"/>
                        </a:rPr>
                        <a:t>SAPG and Your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buNone/>
                      </a:pPr>
                      <a:r>
                        <a:rPr lang="en-US" sz="1100" b="1" dirty="0">
                          <a:latin typeface="Open Sans"/>
                        </a:rPr>
                        <a:t>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224811">
                <a:tc>
                  <a:txBody>
                    <a:bodyPr/>
                    <a:lstStyle/>
                    <a:p>
                      <a:pPr marL="342900" lvl="1" algn="l" defTabSz="914400" rtl="0"/>
                      <a:r>
                        <a:rPr lang="en-US" sz="1100" b="0" i="0" kern="1200" dirty="0">
                          <a:solidFill>
                            <a:schemeClr val="tx1"/>
                          </a:solidFill>
                          <a:latin typeface="Open Sans"/>
                          <a:ea typeface="+mn-ea"/>
                          <a:cs typeface="+mn-cs"/>
                        </a:rPr>
                        <a:t>Knowledge Gain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224811">
                <a:tc>
                  <a:txBody>
                    <a:bodyPr/>
                    <a:lstStyle/>
                    <a:p>
                      <a:pPr marL="342900" lvl="1" algn="l" defTabSz="914400" rtl="0"/>
                      <a:r>
                        <a:rPr lang="en-US" sz="1100" b="0" i="0" kern="1200" dirty="0">
                          <a:solidFill>
                            <a:schemeClr val="tx1"/>
                          </a:solidFill>
                          <a:latin typeface="Open Sans"/>
                          <a:ea typeface="+mn-ea"/>
                          <a:cs typeface="+mn-cs"/>
                        </a:rPr>
                        <a:t>Learner Impact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224811">
                <a:tc>
                  <a:txBody>
                    <a:bodyPr/>
                    <a:lstStyle/>
                    <a:p>
                      <a:pPr marL="342900" lvl="1" algn="l" defTabSz="914400" rtl="0"/>
                      <a:r>
                        <a:rPr lang="en-US" sz="1100" b="0" i="0" kern="1200" dirty="0">
                          <a:solidFill>
                            <a:schemeClr val="tx1"/>
                          </a:solidFill>
                          <a:latin typeface="Open Sans"/>
                          <a:ea typeface="+mn-ea"/>
                          <a:cs typeface="+mn-cs"/>
                        </a:rPr>
                        <a:t>Healthy Relationships and Consent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224811">
                <a:tc>
                  <a:txBody>
                    <a:bodyPr/>
                    <a:lstStyle/>
                    <a:p>
                      <a:pPr marL="342900" lvl="1" algn="l" defTabSz="914400" rtl="0"/>
                      <a:r>
                        <a:rPr lang="en-US" sz="1100" b="0" i="0" kern="1200" dirty="0">
                          <a:solidFill>
                            <a:schemeClr val="tx1"/>
                          </a:solidFill>
                          <a:latin typeface="Open Sans"/>
                          <a:ea typeface="+mn-ea"/>
                          <a:cs typeface="+mn-cs"/>
                        </a:rPr>
                        <a:t>Supporting Survivors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224811">
                <a:tc>
                  <a:txBody>
                    <a:bodyPr/>
                    <a:lstStyle/>
                    <a:p>
                      <a:pPr marL="0"/>
                      <a:r>
                        <a:rPr lang="en-US" sz="1100" b="1" i="0" dirty="0">
                          <a:latin typeface="Open Sans"/>
                        </a:rPr>
                        <a:t>Sexual Assault Prevention on Your Campus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14</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224811">
                <a:tc>
                  <a:txBody>
                    <a:bodyPr/>
                    <a:lstStyle/>
                    <a:p>
                      <a:pPr marL="342900" lvl="1"/>
                      <a:r>
                        <a:rPr lang="en-US" sz="1100" b="0" i="0" dirty="0">
                          <a:latin typeface="Open Sans"/>
                        </a:rPr>
                        <a:t>Engaging the Healthy Majority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224811">
                <a:tc>
                  <a:txBody>
                    <a:bodyPr/>
                    <a:lstStyle/>
                    <a:p>
                      <a:pPr marL="342900" lvl="1"/>
                      <a:r>
                        <a:rPr lang="en-US" sz="1100" b="0" i="0" dirty="0">
                          <a:latin typeface="Open Sans"/>
                        </a:rPr>
                        <a:t>Personal Experiences by Gender Identity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r h="224811">
                <a:tc>
                  <a:txBody>
                    <a:bodyPr/>
                    <a:lstStyle/>
                    <a:p>
                      <a:pPr marL="342900" lvl="1" indent="0" algn="l">
                        <a:lnSpc>
                          <a:spcPct val="100000"/>
                        </a:lnSpc>
                        <a:buNone/>
                      </a:pPr>
                      <a:r>
                        <a:rPr lang="en-US" sz="1100" b="0" i="0" u="none" dirty="0">
                          <a:solidFill>
                            <a:srgbClr val="3C4543"/>
                          </a:solidFill>
                          <a:latin typeface="Open Sans"/>
                        </a:rPr>
                        <a:t>Bystander Behaviors by Gender Identity – She / Her</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1"/>
                  </a:ext>
                </a:extLst>
              </a:tr>
              <a:tr h="224811">
                <a:tc>
                  <a:txBody>
                    <a:bodyPr/>
                    <a:lstStyle/>
                    <a:p>
                      <a:pPr marL="342900" lvl="1" indent="0" algn="l">
                        <a:lnSpc>
                          <a:spcPct val="100000"/>
                        </a:lnSpc>
                        <a:buNone/>
                      </a:pPr>
                      <a:r>
                        <a:rPr lang="en-US" sz="1100" b="0" i="0" u="none" dirty="0">
                          <a:solidFill>
                            <a:srgbClr val="3C4543"/>
                          </a:solidFill>
                          <a:latin typeface="Open Sans"/>
                        </a:rPr>
                        <a:t>Bystander Behaviors by Gender Identity – He / Him</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2"/>
                  </a:ext>
                </a:extLst>
              </a:tr>
              <a:tr h="224811">
                <a:tc>
                  <a:txBody>
                    <a:bodyPr/>
                    <a:lstStyle/>
                    <a:p>
                      <a:pPr marL="342900" lvl="1"/>
                      <a:r>
                        <a:rPr lang="en-US" sz="1100" b="0" i="0" dirty="0">
                          <a:latin typeface="Open Sans"/>
                        </a:rPr>
                        <a:t>Social Norms for Behavior</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3"/>
                  </a:ext>
                </a:extLst>
              </a:tr>
              <a:tr h="224811">
                <a:tc>
                  <a:txBody>
                    <a:bodyPr/>
                    <a:lstStyle/>
                    <a:p>
                      <a:pPr marL="342900" lvl="1"/>
                      <a:r>
                        <a:rPr lang="en-US" sz="1100" b="0" i="0" dirty="0">
                          <a:latin typeface="Open Sans"/>
                        </a:rPr>
                        <a:t>Campus Climate</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4"/>
                  </a:ext>
                </a:extLst>
              </a:tr>
              <a:tr h="224811">
                <a:tc>
                  <a:txBody>
                    <a:bodyPr/>
                    <a:lstStyle/>
                    <a:p>
                      <a:pPr marL="342900" lvl="1"/>
                      <a:r>
                        <a:rPr lang="en-US" sz="1100" b="0" i="0" dirty="0">
                          <a:latin typeface="Open Sans"/>
                        </a:rPr>
                        <a:t>Community Readiness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5"/>
                  </a:ext>
                </a:extLst>
              </a:tr>
              <a:tr h="224811">
                <a:tc>
                  <a:txBody>
                    <a:bodyPr/>
                    <a:lstStyle/>
                    <a:p>
                      <a:pPr marL="0" algn="l" defTabSz="914400" rtl="0"/>
                      <a:r>
                        <a:rPr lang="en-US" sz="1100" b="1" i="0" kern="1200" dirty="0">
                          <a:solidFill>
                            <a:schemeClr val="tx1"/>
                          </a:solidFill>
                          <a:latin typeface="Open Sans"/>
                          <a:ea typeface="+mn-ea"/>
                          <a:cs typeface="+mn-cs"/>
                        </a:rPr>
                        <a:t>Appendix – Student Demographics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6"/>
                  </a:ext>
                </a:extLst>
              </a:tr>
              <a:tr h="224811">
                <a:tc>
                  <a:txBody>
                    <a:bodyPr/>
                    <a:lstStyle/>
                    <a:p>
                      <a:pPr marL="0" algn="l" defTabSz="914400" rtl="0"/>
                      <a:r>
                        <a:rPr lang="en-US" sz="1100" b="1" i="0" kern="1200" dirty="0">
                          <a:solidFill>
                            <a:schemeClr val="tx1"/>
                          </a:solidFill>
                          <a:latin typeface="Open Sans"/>
                          <a:ea typeface="+mn-ea"/>
                          <a:cs typeface="+mn-cs"/>
                        </a:rPr>
                        <a:t>Supplemental Information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7"/>
                  </a:ext>
                </a:extLst>
              </a:tr>
              <a:tr h="224811">
                <a:tc>
                  <a:txBody>
                    <a:bodyPr/>
                    <a:lstStyle/>
                    <a:p>
                      <a:pPr marL="342900" lvl="1" algn="l" defTabSz="914400" rtl="0"/>
                      <a:r>
                        <a:rPr lang="en-US" sz="1100" b="0" i="0" kern="1200" dirty="0">
                          <a:solidFill>
                            <a:schemeClr val="tx1"/>
                          </a:solidFill>
                          <a:latin typeface="Open Sans"/>
                          <a:ea typeface="+mn-ea"/>
                          <a:cs typeface="+mn-cs"/>
                        </a:rPr>
                        <a:t>Prevention Framework</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8"/>
                  </a:ext>
                </a:extLst>
              </a:tr>
              <a:tr h="224811">
                <a:tc>
                  <a:txBody>
                    <a:bodyPr/>
                    <a:lstStyle/>
                    <a:p>
                      <a:pPr marL="342900" lvl="1" algn="l" defTabSz="914400" rtl="0"/>
                      <a:r>
                        <a:rPr lang="en-US" sz="1100" b="0" i="0" kern="1200" dirty="0">
                          <a:solidFill>
                            <a:schemeClr val="tx1"/>
                          </a:solidFill>
                          <a:latin typeface="Open Sans"/>
                          <a:ea typeface="+mn-ea"/>
                          <a:cs typeface="+mn-cs"/>
                        </a:rPr>
                        <a:t>About Sexual Assault Prevention for Graduate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9"/>
                  </a:ext>
                </a:extLst>
              </a:tr>
              <a:tr h="224811">
                <a:tc>
                  <a:txBody>
                    <a:bodyPr/>
                    <a:lstStyle/>
                    <a:p>
                      <a:pPr marL="342900" lvl="1" algn="l" defTabSz="914400" rtl="0"/>
                      <a:r>
                        <a:rPr lang="en-US" sz="1100" b="0" i="0" kern="1200" dirty="0">
                          <a:solidFill>
                            <a:schemeClr val="tx1"/>
                          </a:solidFill>
                          <a:latin typeface="Open Sans"/>
                          <a:ea typeface="+mn-ea"/>
                          <a:cs typeface="+mn-cs"/>
                        </a:rPr>
                        <a:t>Sexual Assault Prevention for Graduate Students Course Map</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2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computer, indoor, computer, person&#10;&#10;Description automatically generated"/>
          <p:cNvPicPr>
            <a:picLocks noGrp="1" noChangeAspect="1"/>
          </p:cNvPicPr>
          <p:nvPr>
            <p:ph type="pic" idx="1"/>
          </p:nvPr>
        </p:nvPicPr>
        <p:blipFill>
          <a:blip r:embed="rId2">
            <a:lum/>
            <a:extLst>
              <a:ext uri="{BEBA8EAE-BF5A-486C-A8C5-ECC9F3942E4B}">
                <a14:imgProps xmlns:a14="http://schemas.microsoft.com/office/drawing/2010/main">
                  <a14:imgLayer r:embed="rId3">
                    <a14:imgEffect>
                      <a14:brightnessContrast bright="-20000"/>
                    </a14:imgEffect>
                  </a14:imgLayer>
                </a14:imgProps>
              </a:ext>
            </a:extLst>
          </a:blip>
          <a:srcRect l="6249" r="6249"/>
          <a:stretch>
            <a:fillRect/>
          </a:stretch>
        </p:blipFill>
        <p:spPr bwMode="white">
          <a:prstGeom prst="rect">
            <a:avLst/>
          </a:prstGeom>
          <a:ln>
            <a:headEnd type="none"/>
            <a:tailEnd type="none"/>
          </a:ln>
        </p:spPr>
      </p:pic>
      <p:sp>
        <p:nvSpPr>
          <p:cNvPr id="7" name="Text Placeholder 6"/>
          <p:cNvSpPr>
            <a:spLocks noGrp="1"/>
          </p:cNvSpPr>
          <p:nvPr>
            <p:ph type="body" sz="half" idx="2"/>
          </p:nvPr>
        </p:nvSpPr>
        <p:spPr bwMode="white">
          <a:xfrm>
            <a:off x="685801" y="1420283"/>
            <a:ext cx="2285999" cy="4608411"/>
          </a:xfrm>
          <a:ln>
            <a:headEnd type="none"/>
            <a:tailEnd type="none"/>
          </a:ln>
        </p:spPr>
        <p:txBody>
          <a:bodyPr wrap="square"/>
          <a:lstStyle/>
          <a:p>
            <a:r>
              <a:rPr lang="en-US" dirty="0"/>
              <a:t>This report provides key insights from your </a:t>
            </a:r>
            <a:r>
              <a:rPr lang="en-US" i="1" dirty="0"/>
              <a:t>Sexual Assault Prevention for Graduate Students</a:t>
            </a:r>
            <a:r>
              <a:rPr lang="en-US" dirty="0"/>
              <a:t> data. We encourage you to explore the data in the report, think about how you can use it to inform prevention efforts across your institution, and share it with others on your campus.</a:t>
            </a:r>
          </a:p>
          <a:p>
            <a:r>
              <a:rPr lang="en-US" dirty="0">
                <a:latin typeface="Open Sans"/>
                <a:ea typeface="Open Sans"/>
                <a:cs typeface="Open Sans"/>
              </a:rPr>
              <a:t>To help you make the most of this report, we have included benchmarks to help you understand where you stand relative to peer institutions, provided recommendations throughout the report tied to a framework for prevention, and included a sharable snapshot of your data at the beginning of this report.</a:t>
            </a:r>
          </a:p>
          <a:p>
            <a:r>
              <a:rPr lang="en-US" dirty="0">
                <a:latin typeface="Open Sans"/>
                <a:ea typeface="Open Sans"/>
                <a:cs typeface="Open Sans"/>
              </a:rPr>
              <a:t>For deeper insights, your Vector Solutions administrator site provides real-time access to your survey data, in both graphical and raw data formats.</a:t>
            </a:r>
            <a:endParaRPr lang="en-US" dirty="0"/>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4</a:t>
            </a:fld>
            <a:endParaRPr lang="en-US" dirty="0"/>
          </a:p>
        </p:txBody>
      </p:sp>
      <p:sp>
        <p:nvSpPr>
          <p:cNvPr id="5" name="Title 4"/>
          <p:cNvSpPr>
            <a:spLocks noGrp="1"/>
          </p:cNvSpPr>
          <p:nvPr>
            <p:ph type="title"/>
          </p:nvPr>
        </p:nvSpPr>
        <p:spPr bwMode="white">
          <a:xfrm>
            <a:off x="685800" y="638102"/>
            <a:ext cx="2285999" cy="640080"/>
          </a:xfrm>
          <a:ln>
            <a:headEnd type="none"/>
            <a:tailEnd type="none"/>
          </a:ln>
        </p:spPr>
        <p:txBody>
          <a:bodyPr wrap="square"/>
          <a:lstStyle/>
          <a:p>
            <a:r>
              <a:rPr lang="en-US" b="1" dirty="0"/>
              <a:t>How To Use </a:t>
            </a:r>
            <a:br>
              <a:rPr lang="en-US" b="1" dirty="0"/>
            </a:br>
            <a:r>
              <a:rPr lang="en-US" b="1" dirty="0"/>
              <a:t>This Report</a:t>
            </a:r>
          </a:p>
        </p:txBody>
      </p:sp>
      <p:sp>
        <p:nvSpPr>
          <p:cNvPr id="20" name="Rectangle 19"/>
          <p:cNvSpPr>
            <a:spLocks/>
          </p:cNvSpPr>
          <p:nvPr/>
        </p:nvSpPr>
        <p:spPr bwMode="white">
          <a:xfrm>
            <a:off x="3747335" y="1288763"/>
            <a:ext cx="2432186" cy="2052313"/>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850" dirty="0">
                <a:solidFill>
                  <a:schemeClr val="tx1"/>
                </a:solidFill>
                <a:latin typeface="Open Sans"/>
                <a:ea typeface="Open Sans"/>
                <a:cs typeface="Open Sans"/>
              </a:rPr>
              <a:t>For select data points in this report, you will see comparisons to peer institution benchmarks. These peer institutions are similar to yours in size and public or private status. Georgia Institute of Technology is a public institution with 10,000 to 19,999 students, so your benchmarks reflect that particular group of schools.</a:t>
            </a:r>
          </a:p>
          <a:p>
            <a:pPr>
              <a:lnSpc>
                <a:spcPct val="130000"/>
              </a:lnSpc>
            </a:pPr>
            <a:endParaRPr lang="en-US" sz="900" dirty="0">
              <a:solidFill>
                <a:schemeClr val="tx1"/>
              </a:solidFill>
              <a:latin typeface="Open Sans"/>
              <a:ea typeface="Open Sans"/>
              <a:cs typeface="Open Sans"/>
            </a:endParaRPr>
          </a:p>
        </p:txBody>
      </p:sp>
      <p:sp>
        <p:nvSpPr>
          <p:cNvPr id="21" name="Rectangle 20"/>
          <p:cNvSpPr>
            <a:spLocks/>
          </p:cNvSpPr>
          <p:nvPr/>
        </p:nvSpPr>
        <p:spPr bwMode="white">
          <a:xfrm>
            <a:off x="6410672" y="1282308"/>
            <a:ext cx="2445345" cy="2058768"/>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The Campus Prevention Network Framework for Prevention describes the elements of effective prevention efforts: Institutionalization, Critical Processes, Policy, and Programming. Throughout this report, you will find tips and further research related to these prevention elements. </a:t>
            </a:r>
            <a:endParaRPr lang="en-US" sz="900" dirty="0">
              <a:solidFill>
                <a:schemeClr val="tx1"/>
              </a:solidFill>
              <a:latin typeface="Open Sans"/>
            </a:endParaRPr>
          </a:p>
        </p:txBody>
      </p:sp>
      <p:sp>
        <p:nvSpPr>
          <p:cNvPr id="22" name="Rectangle 21"/>
          <p:cNvSpPr>
            <a:spLocks/>
          </p:cNvSpPr>
          <p:nvPr/>
        </p:nvSpPr>
        <p:spPr bwMode="white">
          <a:xfrm>
            <a:off x="9087169" y="1282306"/>
            <a:ext cx="2419032" cy="2058768"/>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At the beginning of this report, you will find a snapshot of select data from your report. This snapshot is designed to be shared with other stakeholders at your institution. We hope that you will print these pages out and pass them along to your Vice President of Student Affairs, Provost, or other members of your team.</a:t>
            </a:r>
          </a:p>
        </p:txBody>
      </p:sp>
      <p:sp>
        <p:nvSpPr>
          <p:cNvPr id="23" name="Rectangle 22"/>
          <p:cNvSpPr>
            <a:spLocks/>
          </p:cNvSpPr>
          <p:nvPr/>
        </p:nvSpPr>
        <p:spPr bwMode="white">
          <a:xfrm>
            <a:off x="3747333" y="4025505"/>
            <a:ext cx="3767328" cy="2151122"/>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The data included in this report were collected between </a:t>
            </a:r>
            <a:endParaRPr lang="en-US" dirty="0"/>
          </a:p>
          <a:p>
            <a:pPr>
              <a:lnSpc>
                <a:spcPct val="130000"/>
              </a:lnSpc>
            </a:pPr>
            <a:r>
              <a:rPr lang="en-US" sz="900" dirty="0">
                <a:solidFill>
                  <a:schemeClr val="tx1"/>
                </a:solidFill>
                <a:latin typeface="Open Sans"/>
                <a:ea typeface="Open Sans"/>
                <a:cs typeface="Open Sans"/>
              </a:rPr>
              <a:t>June 1, 2023 and February 26, 2024. Insights and analyses in this report are based on your students' responses to </a:t>
            </a:r>
          </a:p>
          <a:p>
            <a:pPr>
              <a:lnSpc>
                <a:spcPct val="130000"/>
              </a:lnSpc>
            </a:pPr>
            <a:r>
              <a:rPr lang="en-US" sz="900" dirty="0">
                <a:solidFill>
                  <a:schemeClr val="tx1"/>
                </a:solidFill>
                <a:latin typeface="Open Sans"/>
                <a:ea typeface="Open Sans"/>
                <a:cs typeface="Open Sans"/>
              </a:rPr>
              <a:t>Pre-Course, Post-Course, and Follow-Up (Part Two) Surveys. Overall, 2,443 students completed pre-course surveys, 2,125 completed post-course surveys, and 2,043 completed follow-up surveys.</a:t>
            </a:r>
            <a:endParaRPr lang="en-US" dirty="0">
              <a:solidFill>
                <a:schemeClr val="tx1"/>
              </a:solidFill>
              <a:cs typeface="Arial"/>
            </a:endParaRPr>
          </a:p>
        </p:txBody>
      </p:sp>
      <p:sp>
        <p:nvSpPr>
          <p:cNvPr id="24" name="Rectangle 23"/>
          <p:cNvSpPr>
            <a:spLocks/>
          </p:cNvSpPr>
          <p:nvPr/>
        </p:nvSpPr>
        <p:spPr bwMode="white">
          <a:xfrm>
            <a:off x="7735763" y="4025506"/>
            <a:ext cx="3770437" cy="2151122"/>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While learners are encouraged to answer all questions honestly and reminded that their responses are stored confidentially, all survey questions are optional, and all data are self-reported. However, in our analysis of the responses, we find the data to be accurate, valid, and reliable. There is consistency in the data from student cohorts over the years at specific institutions, and our survey data correlates with external sources of information on these topic areas at the national and institutional level for college students. </a:t>
            </a:r>
            <a:endParaRPr lang="en-US" dirty="0">
              <a:solidFill>
                <a:schemeClr val="tx1"/>
              </a:solidFill>
            </a:endParaRPr>
          </a:p>
        </p:txBody>
      </p:sp>
      <p:sp>
        <p:nvSpPr>
          <p:cNvPr id="25" name="Rectangle 24"/>
          <p:cNvSpPr>
            <a:spLocks/>
          </p:cNvSpPr>
          <p:nvPr/>
        </p:nvSpPr>
        <p:spPr bwMode="white">
          <a:xfrm>
            <a:off x="3747334" y="685800"/>
            <a:ext cx="2432186" cy="596506"/>
          </a:xfrm>
          <a:prstGeom prst="rect">
            <a:avLst/>
          </a:pr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mj-lt"/>
              </a:rPr>
              <a:t>Peer Institution Benchmarks</a:t>
            </a:r>
          </a:p>
        </p:txBody>
      </p:sp>
      <p:sp>
        <p:nvSpPr>
          <p:cNvPr id="26" name="Rectangle 25"/>
          <p:cNvSpPr>
            <a:spLocks/>
          </p:cNvSpPr>
          <p:nvPr/>
        </p:nvSpPr>
        <p:spPr bwMode="white">
          <a:xfrm>
            <a:off x="6410672" y="685800"/>
            <a:ext cx="2445345" cy="596506"/>
          </a:xfrm>
          <a:prstGeom prst="rect">
            <a:avLst/>
          </a:prstGeom>
          <a:solidFill>
            <a:schemeClr val="accent1">
              <a:lumMod val="60000"/>
              <a:lumOff val="4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mj-lt"/>
              </a:rPr>
              <a:t>Campus Prevention </a:t>
            </a:r>
            <a:br>
              <a:rPr lang="en-US" sz="1200" b="1" dirty="0">
                <a:solidFill>
                  <a:schemeClr val="bg1"/>
                </a:solidFill>
                <a:latin typeface="+mj-lt"/>
              </a:rPr>
            </a:br>
            <a:r>
              <a:rPr lang="en-US" sz="1200" b="1" dirty="0">
                <a:solidFill>
                  <a:schemeClr val="bg1"/>
                </a:solidFill>
                <a:latin typeface="+mj-lt"/>
              </a:rPr>
              <a:t>Network Framework Tips</a:t>
            </a:r>
          </a:p>
        </p:txBody>
      </p:sp>
      <p:sp>
        <p:nvSpPr>
          <p:cNvPr id="27" name="Rectangle 26"/>
          <p:cNvSpPr>
            <a:spLocks/>
          </p:cNvSpPr>
          <p:nvPr/>
        </p:nvSpPr>
        <p:spPr bwMode="white">
          <a:xfrm>
            <a:off x="9087169" y="685800"/>
            <a:ext cx="2419032" cy="596506"/>
          </a:xfrm>
          <a:prstGeom prst="rect">
            <a:avLst/>
          </a:prstGeom>
          <a:solidFill>
            <a:schemeClr val="accent3">
              <a:lumMod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mj-lt"/>
              </a:rPr>
              <a:t>Sharable Snapshot</a:t>
            </a:r>
          </a:p>
        </p:txBody>
      </p:sp>
      <p:sp>
        <p:nvSpPr>
          <p:cNvPr id="28" name="Rectangle 27"/>
          <p:cNvSpPr>
            <a:spLocks/>
          </p:cNvSpPr>
          <p:nvPr/>
        </p:nvSpPr>
        <p:spPr bwMode="white">
          <a:xfrm>
            <a:off x="3747333" y="3429000"/>
            <a:ext cx="3770436" cy="596506"/>
          </a:xfrm>
          <a:prstGeom prst="rect">
            <a:avLst/>
          </a:prstGeom>
          <a:solidFill>
            <a:schemeClr val="accent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mj-lt"/>
              </a:rPr>
              <a:t>Data in this Report</a:t>
            </a:r>
          </a:p>
        </p:txBody>
      </p:sp>
      <p:sp>
        <p:nvSpPr>
          <p:cNvPr id="29" name="Rectangle 28"/>
          <p:cNvSpPr>
            <a:spLocks/>
          </p:cNvSpPr>
          <p:nvPr/>
        </p:nvSpPr>
        <p:spPr bwMode="white">
          <a:xfrm>
            <a:off x="7735763" y="3429000"/>
            <a:ext cx="3770436" cy="596506"/>
          </a:xfrm>
          <a:prstGeom prst="rect">
            <a:avLst/>
          </a:prstGeom>
          <a:solidFill>
            <a:schemeClr val="accent4"/>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mj-lt"/>
              </a:rPr>
              <a:t>Data Accuracy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bwMode="white">
          <a:xfrm>
            <a:off x="685800" y="648685"/>
            <a:ext cx="2272934" cy="913839"/>
          </a:xfrm>
          <a:ln>
            <a:headEnd type="none"/>
            <a:tailEnd type="none"/>
          </a:ln>
        </p:spPr>
        <p:txBody>
          <a:bodyPr wrap="square"/>
          <a:lstStyle/>
          <a:p>
            <a:r>
              <a:rPr lang="en-US" b="1" dirty="0"/>
              <a:t>Executive </a:t>
            </a:r>
            <a:br>
              <a:rPr lang="en-US" b="1" dirty="0"/>
            </a:br>
            <a:r>
              <a:rPr lang="en-US" b="1" dirty="0"/>
              <a:t>Summary</a:t>
            </a: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5</a:t>
            </a:fld>
            <a:endParaRPr lang="en-US" dirty="0"/>
          </a:p>
        </p:txBody>
      </p:sp>
      <p:sp>
        <p:nvSpPr>
          <p:cNvPr id="14" name="Content Placeholder 1"/>
          <p:cNvSpPr txBox="1">
            <a:spLocks noChangeArrowheads="1"/>
          </p:cNvSpPr>
          <p:nvPr/>
        </p:nvSpPr>
        <p:spPr bwMode="white">
          <a:xfrm>
            <a:off x="685800" y="1600201"/>
            <a:ext cx="2272938" cy="4576762"/>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sz="1200" b="1" dirty="0">
                <a:solidFill>
                  <a:schemeClr val="accent1"/>
                </a:solidFill>
                <a:latin typeface="Open Sans"/>
                <a:ea typeface="Open Sans"/>
                <a:cs typeface="Open Sans"/>
              </a:rPr>
              <a:t>This school year, </a:t>
            </a:r>
          </a:p>
          <a:p>
            <a:pPr marL="0" indent="0" defTabSz="914400">
              <a:lnSpc>
                <a:spcPct val="150000"/>
              </a:lnSpc>
              <a:spcAft>
                <a:spcPts val="200"/>
              </a:spcAft>
              <a:buNone/>
            </a:pPr>
            <a:r>
              <a:rPr lang="en-US" sz="1200" b="1" dirty="0">
                <a:solidFill>
                  <a:srgbClr val="4A4A4A"/>
                </a:solidFill>
                <a:latin typeface="Open Sans"/>
                <a:ea typeface="Open Sans"/>
                <a:cs typeface="Open Sans"/>
              </a:rPr>
              <a:t>2,443</a:t>
            </a:r>
            <a:r>
              <a:rPr lang="en-US" sz="1100" dirty="0">
                <a:solidFill>
                  <a:srgbClr val="4A4A4A"/>
                </a:solidFill>
                <a:latin typeface="Open Sans"/>
                <a:ea typeface="Open Sans"/>
                <a:cs typeface="Open Sans"/>
              </a:rPr>
              <a:t> Georgia Institute of Technology students completed surveys in </a:t>
            </a:r>
            <a:r>
              <a:rPr lang="en-US" sz="1100" i="1" dirty="0">
                <a:solidFill>
                  <a:srgbClr val="4A4A4A"/>
                </a:solidFill>
                <a:latin typeface="Open Sans"/>
                <a:ea typeface="Open Sans"/>
                <a:cs typeface="Open Sans"/>
              </a:rPr>
              <a:t>Sexual Assault Prevention for Graduate Students</a:t>
            </a:r>
            <a:r>
              <a:rPr lang="en-US" sz="1100" dirty="0">
                <a:solidFill>
                  <a:srgbClr val="4A4A4A"/>
                </a:solidFill>
                <a:latin typeface="Open Sans"/>
                <a:ea typeface="Open Sans"/>
                <a:cs typeface="Open Sans"/>
              </a:rPr>
              <a:t> (SAPG). This course, developed by prevention education and compliance experts, uses relatable scenarios and interactive elements to provide students with strategies for healthy behavior and skills to support bystander intervention.</a:t>
            </a:r>
            <a:endParaRPr lang="en-US" dirty="0">
              <a:solidFill>
                <a:srgbClr val="4A4A4A"/>
              </a:solidFill>
              <a:latin typeface="Open Sans"/>
              <a:ea typeface="Open Sans"/>
              <a:cs typeface="Open Sans"/>
            </a:endParaRPr>
          </a:p>
        </p:txBody>
      </p:sp>
      <p:cxnSp>
        <p:nvCxnSpPr>
          <p:cNvPr id="16" name="Straight Connector 15"/>
          <p:cNvCxnSpPr/>
          <p:nvPr/>
        </p:nvCxnSpPr>
        <p:spPr bwMode="white">
          <a:xfrm>
            <a:off x="338455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white">
          <a:xfrm>
            <a:off x="6430813"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white">
          <a:xfrm>
            <a:off x="1150620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Content Placeholder 1"/>
          <p:cNvSpPr txBox="1">
            <a:spLocks noChangeArrowheads="1"/>
          </p:cNvSpPr>
          <p:nvPr/>
        </p:nvSpPr>
        <p:spPr bwMode="white">
          <a:xfrm>
            <a:off x="3771213" y="2348345"/>
            <a:ext cx="2272938" cy="3828618"/>
          </a:xfrm>
          <a:prstGeom prst="rect">
            <a:avLst/>
          </a:prstGeom>
          <a:ln>
            <a:headEnd type="none"/>
            <a:tailEnd type="none"/>
          </a:ln>
        </p:spPr>
        <p:txBody>
          <a:bodyPr wrap="square" lIns="0" tIns="0" rIns="0" bIns="0">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b="1" dirty="0">
                <a:latin typeface="Open Sans"/>
              </a:rPr>
              <a:t>Course Impact</a:t>
            </a:r>
          </a:p>
          <a:p>
            <a:pPr marL="0" indent="0" defTabSz="914400">
              <a:lnSpc>
                <a:spcPts val="1400"/>
              </a:lnSpc>
              <a:spcAft>
                <a:spcPts val="200"/>
              </a:spcAft>
              <a:buNone/>
            </a:pPr>
            <a:r>
              <a:rPr lang="en-US" dirty="0">
                <a:latin typeface="Open Sans"/>
              </a:rPr>
              <a:t>SAPG is designed to equip your students with knowledge and skills to support healthier decisions related to romantic relationships, sexual interactions, consent, and supporting peers on their campus.</a:t>
            </a:r>
          </a:p>
          <a:p>
            <a:pPr marL="0" indent="0" defTabSz="914400">
              <a:lnSpc>
                <a:spcPts val="1400"/>
              </a:lnSpc>
              <a:spcAft>
                <a:spcPts val="200"/>
              </a:spcAft>
              <a:buNone/>
            </a:pPr>
            <a:r>
              <a:rPr lang="en-US" dirty="0">
                <a:latin typeface="Open Sans"/>
              </a:rPr>
              <a:t>Georgia Institute of Technology students increased their knowledge of topics related to sexual assault prevention by 4%. When it comes to skills, 89% of your students agreed that SAPG </a:t>
            </a:r>
            <a:r>
              <a:rPr lang="en" dirty="0">
                <a:latin typeface="Open Sans"/>
              </a:rPr>
              <a:t>helped them identify characteristics of healthy and unhealthy relationships</a:t>
            </a:r>
            <a:r>
              <a:rPr lang="en-US" dirty="0">
                <a:latin typeface="Open Sans"/>
              </a:rPr>
              <a:t>, and 88% reported that the education increased their confidence in their ability to intervene when they witnessed concerning behavior.</a:t>
            </a:r>
          </a:p>
        </p:txBody>
      </p:sp>
      <p:sp>
        <p:nvSpPr>
          <p:cNvPr id="24" name="Content Placeholder 1"/>
          <p:cNvSpPr txBox="1">
            <a:spLocks noChangeArrowheads="1"/>
          </p:cNvSpPr>
          <p:nvPr/>
        </p:nvSpPr>
        <p:spPr bwMode="white">
          <a:xfrm>
            <a:off x="6660298" y="2337965"/>
            <a:ext cx="4695560" cy="3828618"/>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b="1" dirty="0">
                <a:latin typeface="Open Sans"/>
              </a:rPr>
              <a:t>Behavioral Intentions &amp; Norms</a:t>
            </a:r>
          </a:p>
          <a:p>
            <a:pPr marL="0" indent="0" defTabSz="914400">
              <a:lnSpc>
                <a:spcPts val="1400"/>
              </a:lnSpc>
              <a:spcAft>
                <a:spcPts val="200"/>
              </a:spcAft>
              <a:buNone/>
            </a:pPr>
            <a:r>
              <a:rPr lang="en-US" dirty="0">
                <a:latin typeface="Open Sans"/>
              </a:rPr>
              <a:t>Change is driven, in part, by an individual’s perception of the social environment surrounding  behavior — the community norms.</a:t>
            </a:r>
          </a:p>
          <a:p>
            <a:pPr marL="0" indent="0" defTabSz="914400">
              <a:lnSpc>
                <a:spcPts val="1400"/>
              </a:lnSpc>
              <a:spcAft>
                <a:spcPts val="200"/>
              </a:spcAft>
              <a:buNone/>
            </a:pPr>
            <a:r>
              <a:rPr lang="en-US" dirty="0">
                <a:latin typeface="Open Sans"/>
                <a:ea typeface="Open Sans"/>
                <a:cs typeface="Open Sans"/>
              </a:rPr>
              <a:t>Most students taking this course report healthy attitudes and behaviors related to sex and relationships. This includes 94% of students who say they would refrain from sexual activity if the other person was incapacitated, while 70% of those same students believe their peers would do the same. </a:t>
            </a:r>
          </a:p>
          <a:p>
            <a:pPr marL="0" indent="0" defTabSz="914400">
              <a:lnSpc>
                <a:spcPts val="1400"/>
              </a:lnSpc>
              <a:spcAft>
                <a:spcPts val="200"/>
              </a:spcAft>
              <a:buNone/>
            </a:pPr>
            <a:r>
              <a:rPr lang="en-US" dirty="0">
                <a:latin typeface="Open Sans"/>
              </a:rPr>
              <a:t>Among students at Georgia Institute of Technology who took SAPG, 48% agreed that they could play a role in preventing sexual assault on their campus. And a substantial number of your students, after taking SAPG, reported that they knew how to report a sexual assault at their school. Further, 87% felt that your institution offered good resources for students going through difficult times. </a:t>
            </a:r>
          </a:p>
          <a:p>
            <a:pPr marL="0" indent="0" defTabSz="914400">
              <a:lnSpc>
                <a:spcPts val="1400"/>
              </a:lnSpc>
              <a:spcAft>
                <a:spcPts val="200"/>
              </a:spcAft>
              <a:buNone/>
            </a:pPr>
            <a:r>
              <a:rPr lang="en-US" dirty="0">
                <a:latin typeface="Open Sans"/>
              </a:rPr>
              <a:t>Your </a:t>
            </a:r>
            <a:r>
              <a:rPr lang="en-US" i="1" dirty="0">
                <a:latin typeface="Open Sans"/>
              </a:rPr>
              <a:t>Sexual Assault Prevention for Graduate Students</a:t>
            </a:r>
            <a:r>
              <a:rPr lang="en-US" dirty="0">
                <a:latin typeface="Open Sans"/>
              </a:rPr>
              <a:t> Impact Report includes detailed information about how your students think, feel, and behave in romantic and sexual relationships. This data can be invaluable in guiding your prevention programming for maximum impact.</a:t>
            </a:r>
          </a:p>
        </p:txBody>
      </p:sp>
      <p:grpSp>
        <p:nvGrpSpPr>
          <p:cNvPr id="3" name="Group 2"/>
          <p:cNvGrpSpPr>
            <a:grpSpLocks/>
          </p:cNvGrpSpPr>
          <p:nvPr/>
        </p:nvGrpSpPr>
        <p:grpSpPr bwMode="white">
          <a:xfrm>
            <a:off x="8282707" y="681037"/>
            <a:ext cx="1371600" cy="1371600"/>
            <a:chOff x="6759574" y="685800"/>
            <a:chExt cx="1371600" cy="1371600"/>
          </a:xfrm>
        </p:grpSpPr>
        <p:sp>
          <p:nvSpPr>
            <p:cNvPr id="20" name="Oval 19"/>
            <p:cNvSpPr>
              <a:spLocks/>
            </p:cNvSpPr>
            <p:nvPr/>
          </p:nvSpPr>
          <p:spPr bwMode="white">
            <a:xfrm>
              <a:off x="6759574" y="685800"/>
              <a:ext cx="1371600" cy="1371600"/>
            </a:xfrm>
            <a:prstGeom prst="ellipse">
              <a:avLst/>
            </a:prstGeom>
            <a:solidFill>
              <a:schemeClr val="accent3">
                <a:lumMod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6" name="Freeform: Shape 25"/>
            <p:cNvSpPr>
              <a:spLocks/>
            </p:cNvSpPr>
            <p:nvPr/>
          </p:nvSpPr>
          <p:spPr bwMode="white">
            <a:xfrm>
              <a:off x="7177343" y="971128"/>
              <a:ext cx="536063" cy="800944"/>
            </a:xfrm>
            <a:custGeom>
              <a:avLst/>
              <a:gdLst>
                <a:gd name="connsiteX0" fmla="*/ 97898 w 135031"/>
                <a:gd name="connsiteY0" fmla="*/ 115849 h 201752"/>
                <a:gd name="connsiteX1" fmla="*/ 86142 w 135031"/>
                <a:gd name="connsiteY1" fmla="*/ 115849 h 201752"/>
                <a:gd name="connsiteX2" fmla="*/ 86142 w 135031"/>
                <a:gd name="connsiteY2" fmla="*/ 101234 h 201752"/>
                <a:gd name="connsiteX3" fmla="*/ 105365 w 135031"/>
                <a:gd name="connsiteY3" fmla="*/ 75022 h 201752"/>
                <a:gd name="connsiteX4" fmla="*/ 115372 w 135031"/>
                <a:gd name="connsiteY4" fmla="*/ 63743 h 201752"/>
                <a:gd name="connsiteX5" fmla="*/ 115372 w 135031"/>
                <a:gd name="connsiteY5" fmla="*/ 51511 h 201752"/>
                <a:gd name="connsiteX6" fmla="*/ 106159 w 135031"/>
                <a:gd name="connsiteY6" fmla="*/ 40390 h 201752"/>
                <a:gd name="connsiteX7" fmla="*/ 106159 w 135031"/>
                <a:gd name="connsiteY7" fmla="*/ 38643 h 201752"/>
                <a:gd name="connsiteX8" fmla="*/ 67714 w 135031"/>
                <a:gd name="connsiteY8" fmla="*/ 199 h 201752"/>
                <a:gd name="connsiteX9" fmla="*/ 29270 w 135031"/>
                <a:gd name="connsiteY9" fmla="*/ 38643 h 201752"/>
                <a:gd name="connsiteX10" fmla="*/ 29270 w 135031"/>
                <a:gd name="connsiteY10" fmla="*/ 40232 h 201752"/>
                <a:gd name="connsiteX11" fmla="*/ 19898 w 135031"/>
                <a:gd name="connsiteY11" fmla="*/ 51352 h 201752"/>
                <a:gd name="connsiteX12" fmla="*/ 19898 w 135031"/>
                <a:gd name="connsiteY12" fmla="*/ 63584 h 201752"/>
                <a:gd name="connsiteX13" fmla="*/ 29906 w 135031"/>
                <a:gd name="connsiteY13" fmla="*/ 74863 h 201752"/>
                <a:gd name="connsiteX14" fmla="*/ 49128 w 135031"/>
                <a:gd name="connsiteY14" fmla="*/ 100916 h 201752"/>
                <a:gd name="connsiteX15" fmla="*/ 49128 w 135031"/>
                <a:gd name="connsiteY15" fmla="*/ 115690 h 201752"/>
                <a:gd name="connsiteX16" fmla="*/ 37372 w 135031"/>
                <a:gd name="connsiteY16" fmla="*/ 115690 h 201752"/>
                <a:gd name="connsiteX17" fmla="*/ 199 w 135031"/>
                <a:gd name="connsiteY17" fmla="*/ 152864 h 201752"/>
                <a:gd name="connsiteX18" fmla="*/ 199 w 135031"/>
                <a:gd name="connsiteY18" fmla="*/ 198933 h 201752"/>
                <a:gd name="connsiteX19" fmla="*/ 3376 w 135031"/>
                <a:gd name="connsiteY19" fmla="*/ 202110 h 201752"/>
                <a:gd name="connsiteX20" fmla="*/ 132212 w 135031"/>
                <a:gd name="connsiteY20" fmla="*/ 202110 h 201752"/>
                <a:gd name="connsiteX21" fmla="*/ 135389 w 135031"/>
                <a:gd name="connsiteY21" fmla="*/ 198933 h 201752"/>
                <a:gd name="connsiteX22" fmla="*/ 135389 w 135031"/>
                <a:gd name="connsiteY22" fmla="*/ 152864 h 201752"/>
                <a:gd name="connsiteX23" fmla="*/ 97898 w 135031"/>
                <a:gd name="connsiteY23" fmla="*/ 115849 h 201752"/>
                <a:gd name="connsiteX24" fmla="*/ 67556 w 135031"/>
                <a:gd name="connsiteY24" fmla="*/ 6712 h 201752"/>
                <a:gd name="connsiteX25" fmla="*/ 99645 w 135031"/>
                <a:gd name="connsiteY25" fmla="*/ 38802 h 201752"/>
                <a:gd name="connsiteX26" fmla="*/ 99645 w 135031"/>
                <a:gd name="connsiteY26" fmla="*/ 40390 h 201752"/>
                <a:gd name="connsiteX27" fmla="*/ 84713 w 135031"/>
                <a:gd name="connsiteY27" fmla="*/ 21963 h 201752"/>
                <a:gd name="connsiteX28" fmla="*/ 82171 w 135031"/>
                <a:gd name="connsiteY28" fmla="*/ 19580 h 201752"/>
                <a:gd name="connsiteX29" fmla="*/ 78994 w 135031"/>
                <a:gd name="connsiteY29" fmla="*/ 21009 h 201752"/>
                <a:gd name="connsiteX30" fmla="*/ 35307 w 135031"/>
                <a:gd name="connsiteY30" fmla="*/ 40549 h 201752"/>
                <a:gd name="connsiteX31" fmla="*/ 35307 w 135031"/>
                <a:gd name="connsiteY31" fmla="*/ 38802 h 201752"/>
                <a:gd name="connsiteX32" fmla="*/ 67556 w 135031"/>
                <a:gd name="connsiteY32" fmla="*/ 6712 h 201752"/>
                <a:gd name="connsiteX33" fmla="*/ 35625 w 135031"/>
                <a:gd name="connsiteY33" fmla="*/ 71368 h 201752"/>
                <a:gd name="connsiteX34" fmla="*/ 34354 w 135031"/>
                <a:gd name="connsiteY34" fmla="*/ 69144 h 201752"/>
                <a:gd name="connsiteX35" fmla="*/ 32447 w 135031"/>
                <a:gd name="connsiteY35" fmla="*/ 68509 h 201752"/>
                <a:gd name="connsiteX36" fmla="*/ 31812 w 135031"/>
                <a:gd name="connsiteY36" fmla="*/ 68509 h 201752"/>
                <a:gd name="connsiteX37" fmla="*/ 25934 w 135031"/>
                <a:gd name="connsiteY37" fmla="*/ 63584 h 201752"/>
                <a:gd name="connsiteX38" fmla="*/ 25934 w 135031"/>
                <a:gd name="connsiteY38" fmla="*/ 51352 h 201752"/>
                <a:gd name="connsiteX39" fmla="*/ 30859 w 135031"/>
                <a:gd name="connsiteY39" fmla="*/ 46427 h 201752"/>
                <a:gd name="connsiteX40" fmla="*/ 31653 w 135031"/>
                <a:gd name="connsiteY40" fmla="*/ 46427 h 201752"/>
                <a:gd name="connsiteX41" fmla="*/ 32447 w 135031"/>
                <a:gd name="connsiteY41" fmla="*/ 46427 h 201752"/>
                <a:gd name="connsiteX42" fmla="*/ 33401 w 135031"/>
                <a:gd name="connsiteY42" fmla="*/ 46586 h 201752"/>
                <a:gd name="connsiteX43" fmla="*/ 36896 w 135031"/>
                <a:gd name="connsiteY43" fmla="*/ 46586 h 201752"/>
                <a:gd name="connsiteX44" fmla="*/ 80423 w 135031"/>
                <a:gd name="connsiteY44" fmla="*/ 28794 h 201752"/>
                <a:gd name="connsiteX45" fmla="*/ 99486 w 135031"/>
                <a:gd name="connsiteY45" fmla="*/ 46427 h 201752"/>
                <a:gd name="connsiteX46" fmla="*/ 101552 w 135031"/>
                <a:gd name="connsiteY46" fmla="*/ 45951 h 201752"/>
                <a:gd name="connsiteX47" fmla="*/ 103299 w 135031"/>
                <a:gd name="connsiteY47" fmla="*/ 46268 h 201752"/>
                <a:gd name="connsiteX48" fmla="*/ 103935 w 135031"/>
                <a:gd name="connsiteY48" fmla="*/ 46268 h 201752"/>
                <a:gd name="connsiteX49" fmla="*/ 108859 w 135031"/>
                <a:gd name="connsiteY49" fmla="*/ 51193 h 201752"/>
                <a:gd name="connsiteX50" fmla="*/ 108859 w 135031"/>
                <a:gd name="connsiteY50" fmla="*/ 63425 h 201752"/>
                <a:gd name="connsiteX51" fmla="*/ 103935 w 135031"/>
                <a:gd name="connsiteY51" fmla="*/ 68350 h 201752"/>
                <a:gd name="connsiteX52" fmla="*/ 103140 w 135031"/>
                <a:gd name="connsiteY52" fmla="*/ 68350 h 201752"/>
                <a:gd name="connsiteX53" fmla="*/ 100757 w 135031"/>
                <a:gd name="connsiteY53" fmla="*/ 68985 h 201752"/>
                <a:gd name="connsiteX54" fmla="*/ 99486 w 135031"/>
                <a:gd name="connsiteY54" fmla="*/ 71209 h 201752"/>
                <a:gd name="connsiteX55" fmla="*/ 67556 w 135031"/>
                <a:gd name="connsiteY55" fmla="*/ 99486 h 201752"/>
                <a:gd name="connsiteX56" fmla="*/ 35625 w 135031"/>
                <a:gd name="connsiteY56" fmla="*/ 71368 h 201752"/>
                <a:gd name="connsiteX57" fmla="*/ 128717 w 135031"/>
                <a:gd name="connsiteY57" fmla="*/ 196074 h 201752"/>
                <a:gd name="connsiteX58" fmla="*/ 6235 w 135031"/>
                <a:gd name="connsiteY58" fmla="*/ 196074 h 201752"/>
                <a:gd name="connsiteX59" fmla="*/ 6235 w 135031"/>
                <a:gd name="connsiteY59" fmla="*/ 153181 h 201752"/>
                <a:gd name="connsiteX60" fmla="*/ 37055 w 135031"/>
                <a:gd name="connsiteY60" fmla="*/ 122362 h 201752"/>
                <a:gd name="connsiteX61" fmla="*/ 51987 w 135031"/>
                <a:gd name="connsiteY61" fmla="*/ 122362 h 201752"/>
                <a:gd name="connsiteX62" fmla="*/ 55165 w 135031"/>
                <a:gd name="connsiteY62" fmla="*/ 119185 h 201752"/>
                <a:gd name="connsiteX63" fmla="*/ 55165 w 135031"/>
                <a:gd name="connsiteY63" fmla="*/ 104093 h 201752"/>
                <a:gd name="connsiteX64" fmla="*/ 67397 w 135031"/>
                <a:gd name="connsiteY64" fmla="*/ 106159 h 201752"/>
                <a:gd name="connsiteX65" fmla="*/ 79470 w 135031"/>
                <a:gd name="connsiteY65" fmla="*/ 104093 h 201752"/>
                <a:gd name="connsiteX66" fmla="*/ 79470 w 135031"/>
                <a:gd name="connsiteY66" fmla="*/ 119185 h 201752"/>
                <a:gd name="connsiteX67" fmla="*/ 82647 w 135031"/>
                <a:gd name="connsiteY67" fmla="*/ 122362 h 201752"/>
                <a:gd name="connsiteX68" fmla="*/ 97580 w 135031"/>
                <a:gd name="connsiteY68" fmla="*/ 122362 h 201752"/>
                <a:gd name="connsiteX69" fmla="*/ 128399 w 135031"/>
                <a:gd name="connsiteY69" fmla="*/ 153181 h 201752"/>
                <a:gd name="connsiteX70" fmla="*/ 128399 w 135031"/>
                <a:gd name="connsiteY70" fmla="*/ 196074 h 201752"/>
                <a:gd name="connsiteX71" fmla="*/ 72957 w 135031"/>
                <a:gd name="connsiteY71" fmla="*/ 89319 h 201752"/>
                <a:gd name="connsiteX72" fmla="*/ 62154 w 135031"/>
                <a:gd name="connsiteY72" fmla="*/ 89319 h 201752"/>
                <a:gd name="connsiteX73" fmla="*/ 58977 w 135031"/>
                <a:gd name="connsiteY73" fmla="*/ 86142 h 201752"/>
                <a:gd name="connsiteX74" fmla="*/ 62154 w 135031"/>
                <a:gd name="connsiteY74" fmla="*/ 82965 h 201752"/>
                <a:gd name="connsiteX75" fmla="*/ 72957 w 135031"/>
                <a:gd name="connsiteY75" fmla="*/ 82965 h 201752"/>
                <a:gd name="connsiteX76" fmla="*/ 76134 w 135031"/>
                <a:gd name="connsiteY76" fmla="*/ 86142 h 201752"/>
                <a:gd name="connsiteX77" fmla="*/ 72957 w 135031"/>
                <a:gd name="connsiteY77" fmla="*/ 89319 h 201752"/>
                <a:gd name="connsiteX78" fmla="*/ 79947 w 135031"/>
                <a:gd name="connsiteY78" fmla="*/ 130941 h 201752"/>
                <a:gd name="connsiteX79" fmla="*/ 67556 w 135031"/>
                <a:gd name="connsiteY79" fmla="*/ 136660 h 201752"/>
                <a:gd name="connsiteX80" fmla="*/ 55165 w 135031"/>
                <a:gd name="connsiteY80" fmla="*/ 130941 h 201752"/>
                <a:gd name="connsiteX81" fmla="*/ 38008 w 135031"/>
                <a:gd name="connsiteY81" fmla="*/ 149527 h 201752"/>
                <a:gd name="connsiteX82" fmla="*/ 42932 w 135031"/>
                <a:gd name="connsiteY82" fmla="*/ 162554 h 201752"/>
                <a:gd name="connsiteX83" fmla="*/ 65490 w 135031"/>
                <a:gd name="connsiteY83" fmla="*/ 184000 h 201752"/>
                <a:gd name="connsiteX84" fmla="*/ 67714 w 135031"/>
                <a:gd name="connsiteY84" fmla="*/ 184794 h 201752"/>
                <a:gd name="connsiteX85" fmla="*/ 69780 w 135031"/>
                <a:gd name="connsiteY85" fmla="*/ 184000 h 201752"/>
                <a:gd name="connsiteX86" fmla="*/ 93450 w 135031"/>
                <a:gd name="connsiteY86" fmla="*/ 161283 h 201752"/>
                <a:gd name="connsiteX87" fmla="*/ 97263 w 135031"/>
                <a:gd name="connsiteY87" fmla="*/ 149527 h 201752"/>
                <a:gd name="connsiteX88" fmla="*/ 79947 w 135031"/>
                <a:gd name="connsiteY88" fmla="*/ 130941 h 201752"/>
                <a:gd name="connsiteX89" fmla="*/ 88208 w 135031"/>
                <a:gd name="connsiteY89" fmla="*/ 157470 h 201752"/>
                <a:gd name="connsiteX90" fmla="*/ 67556 w 135031"/>
                <a:gd name="connsiteY90" fmla="*/ 177328 h 201752"/>
                <a:gd name="connsiteX91" fmla="*/ 47539 w 135031"/>
                <a:gd name="connsiteY91" fmla="*/ 158265 h 201752"/>
                <a:gd name="connsiteX92" fmla="*/ 44203 w 135031"/>
                <a:gd name="connsiteY92" fmla="*/ 149527 h 201752"/>
                <a:gd name="connsiteX93" fmla="*/ 55006 w 135031"/>
                <a:gd name="connsiteY93" fmla="*/ 137295 h 201752"/>
                <a:gd name="connsiteX94" fmla="*/ 64537 w 135031"/>
                <a:gd name="connsiteY94" fmla="*/ 143650 h 201752"/>
                <a:gd name="connsiteX95" fmla="*/ 67397 w 135031"/>
                <a:gd name="connsiteY95" fmla="*/ 145397 h 201752"/>
                <a:gd name="connsiteX96" fmla="*/ 70256 w 135031"/>
                <a:gd name="connsiteY96" fmla="*/ 143650 h 201752"/>
                <a:gd name="connsiteX97" fmla="*/ 79788 w 135031"/>
                <a:gd name="connsiteY97" fmla="*/ 137295 h 201752"/>
                <a:gd name="connsiteX98" fmla="*/ 90590 w 135031"/>
                <a:gd name="connsiteY98" fmla="*/ 149527 h 201752"/>
                <a:gd name="connsiteX99" fmla="*/ 88208 w 135031"/>
                <a:gd name="connsiteY99" fmla="*/ 157470 h 2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35031" h="201752">
                  <a:moveTo>
                    <a:pt x="97898" y="115849"/>
                  </a:moveTo>
                  <a:lnTo>
                    <a:pt x="86142" y="115849"/>
                  </a:lnTo>
                  <a:lnTo>
                    <a:pt x="86142" y="101234"/>
                  </a:lnTo>
                  <a:cubicBezTo>
                    <a:pt x="95833" y="95833"/>
                    <a:pt x="103140" y="86460"/>
                    <a:pt x="105365" y="75022"/>
                  </a:cubicBezTo>
                  <a:cubicBezTo>
                    <a:pt x="110925" y="74387"/>
                    <a:pt x="115372" y="69621"/>
                    <a:pt x="115372" y="63743"/>
                  </a:cubicBezTo>
                  <a:lnTo>
                    <a:pt x="115372" y="51511"/>
                  </a:lnTo>
                  <a:cubicBezTo>
                    <a:pt x="115372" y="45951"/>
                    <a:pt x="111401" y="41344"/>
                    <a:pt x="106159" y="40390"/>
                  </a:cubicBezTo>
                  <a:lnTo>
                    <a:pt x="106159" y="38643"/>
                  </a:lnTo>
                  <a:cubicBezTo>
                    <a:pt x="106159" y="17356"/>
                    <a:pt x="88843" y="199"/>
                    <a:pt x="67714" y="199"/>
                  </a:cubicBezTo>
                  <a:cubicBezTo>
                    <a:pt x="46427" y="199"/>
                    <a:pt x="29270" y="17514"/>
                    <a:pt x="29270" y="38643"/>
                  </a:cubicBezTo>
                  <a:lnTo>
                    <a:pt x="29270" y="40232"/>
                  </a:lnTo>
                  <a:cubicBezTo>
                    <a:pt x="24028" y="41185"/>
                    <a:pt x="19898" y="45792"/>
                    <a:pt x="19898" y="51352"/>
                  </a:cubicBezTo>
                  <a:lnTo>
                    <a:pt x="19898" y="63584"/>
                  </a:lnTo>
                  <a:cubicBezTo>
                    <a:pt x="19898" y="69462"/>
                    <a:pt x="24346" y="74228"/>
                    <a:pt x="29906" y="74863"/>
                  </a:cubicBezTo>
                  <a:cubicBezTo>
                    <a:pt x="32130" y="86142"/>
                    <a:pt x="39438" y="95674"/>
                    <a:pt x="49128" y="100916"/>
                  </a:cubicBezTo>
                  <a:lnTo>
                    <a:pt x="49128" y="115690"/>
                  </a:lnTo>
                  <a:lnTo>
                    <a:pt x="37372" y="115690"/>
                  </a:lnTo>
                  <a:cubicBezTo>
                    <a:pt x="16879" y="115690"/>
                    <a:pt x="199" y="132370"/>
                    <a:pt x="199" y="152864"/>
                  </a:cubicBezTo>
                  <a:lnTo>
                    <a:pt x="199" y="198933"/>
                  </a:lnTo>
                  <a:cubicBezTo>
                    <a:pt x="199" y="200680"/>
                    <a:pt x="1629" y="202110"/>
                    <a:pt x="3376" y="202110"/>
                  </a:cubicBezTo>
                  <a:lnTo>
                    <a:pt x="132212" y="202110"/>
                  </a:lnTo>
                  <a:cubicBezTo>
                    <a:pt x="133959" y="202110"/>
                    <a:pt x="135389" y="200680"/>
                    <a:pt x="135389" y="198933"/>
                  </a:cubicBezTo>
                  <a:lnTo>
                    <a:pt x="135389" y="152864"/>
                  </a:lnTo>
                  <a:cubicBezTo>
                    <a:pt x="135071" y="132529"/>
                    <a:pt x="118391" y="115849"/>
                    <a:pt x="97898" y="115849"/>
                  </a:cubicBezTo>
                  <a:close/>
                  <a:moveTo>
                    <a:pt x="67556" y="6712"/>
                  </a:moveTo>
                  <a:cubicBezTo>
                    <a:pt x="85348" y="6712"/>
                    <a:pt x="99645" y="21168"/>
                    <a:pt x="99645" y="38802"/>
                  </a:cubicBezTo>
                  <a:lnTo>
                    <a:pt x="99645" y="40390"/>
                  </a:lnTo>
                  <a:cubicBezTo>
                    <a:pt x="88684" y="38166"/>
                    <a:pt x="84871" y="22121"/>
                    <a:pt x="84713" y="21963"/>
                  </a:cubicBezTo>
                  <a:cubicBezTo>
                    <a:pt x="84395" y="20692"/>
                    <a:pt x="83442" y="19739"/>
                    <a:pt x="82171" y="19580"/>
                  </a:cubicBezTo>
                  <a:cubicBezTo>
                    <a:pt x="80900" y="19421"/>
                    <a:pt x="79629" y="19897"/>
                    <a:pt x="78994" y="21009"/>
                  </a:cubicBezTo>
                  <a:cubicBezTo>
                    <a:pt x="78835" y="21168"/>
                    <a:pt x="65649" y="41344"/>
                    <a:pt x="35307" y="40549"/>
                  </a:cubicBezTo>
                  <a:lnTo>
                    <a:pt x="35307" y="38802"/>
                  </a:lnTo>
                  <a:cubicBezTo>
                    <a:pt x="35466" y="21168"/>
                    <a:pt x="49763" y="6712"/>
                    <a:pt x="67556" y="6712"/>
                  </a:cubicBezTo>
                  <a:close/>
                  <a:moveTo>
                    <a:pt x="35625" y="71368"/>
                  </a:moveTo>
                  <a:cubicBezTo>
                    <a:pt x="35466" y="70415"/>
                    <a:pt x="34989" y="69780"/>
                    <a:pt x="34354" y="69144"/>
                  </a:cubicBezTo>
                  <a:cubicBezTo>
                    <a:pt x="33877" y="68668"/>
                    <a:pt x="33083" y="68509"/>
                    <a:pt x="32447" y="68509"/>
                  </a:cubicBezTo>
                  <a:cubicBezTo>
                    <a:pt x="32289" y="68509"/>
                    <a:pt x="31971" y="68509"/>
                    <a:pt x="31812" y="68509"/>
                  </a:cubicBezTo>
                  <a:cubicBezTo>
                    <a:pt x="28794" y="69144"/>
                    <a:pt x="25934" y="66602"/>
                    <a:pt x="25934" y="63584"/>
                  </a:cubicBezTo>
                  <a:lnTo>
                    <a:pt x="25934" y="51352"/>
                  </a:lnTo>
                  <a:cubicBezTo>
                    <a:pt x="25934" y="48651"/>
                    <a:pt x="28158" y="46427"/>
                    <a:pt x="30859" y="46427"/>
                  </a:cubicBezTo>
                  <a:cubicBezTo>
                    <a:pt x="31176" y="46427"/>
                    <a:pt x="31335" y="46427"/>
                    <a:pt x="31653" y="46427"/>
                  </a:cubicBezTo>
                  <a:cubicBezTo>
                    <a:pt x="31971" y="46427"/>
                    <a:pt x="32289" y="46427"/>
                    <a:pt x="32447" y="46427"/>
                  </a:cubicBezTo>
                  <a:cubicBezTo>
                    <a:pt x="32765" y="46586"/>
                    <a:pt x="33083" y="46586"/>
                    <a:pt x="33401" y="46586"/>
                  </a:cubicBezTo>
                  <a:cubicBezTo>
                    <a:pt x="34513" y="46586"/>
                    <a:pt x="35784" y="46586"/>
                    <a:pt x="36896" y="46586"/>
                  </a:cubicBezTo>
                  <a:cubicBezTo>
                    <a:pt x="60248" y="46586"/>
                    <a:pt x="74228" y="35466"/>
                    <a:pt x="80423" y="28794"/>
                  </a:cubicBezTo>
                  <a:cubicBezTo>
                    <a:pt x="83124" y="35307"/>
                    <a:pt x="88684" y="44997"/>
                    <a:pt x="99486" y="46427"/>
                  </a:cubicBezTo>
                  <a:cubicBezTo>
                    <a:pt x="100281" y="46586"/>
                    <a:pt x="100916" y="46427"/>
                    <a:pt x="101552" y="45951"/>
                  </a:cubicBezTo>
                  <a:cubicBezTo>
                    <a:pt x="102028" y="46109"/>
                    <a:pt x="102664" y="46268"/>
                    <a:pt x="103299" y="46268"/>
                  </a:cubicBezTo>
                  <a:cubicBezTo>
                    <a:pt x="103458" y="46268"/>
                    <a:pt x="103776" y="46268"/>
                    <a:pt x="103935" y="46268"/>
                  </a:cubicBezTo>
                  <a:cubicBezTo>
                    <a:pt x="106635" y="46268"/>
                    <a:pt x="108859" y="48492"/>
                    <a:pt x="108859" y="51193"/>
                  </a:cubicBezTo>
                  <a:lnTo>
                    <a:pt x="108859" y="63425"/>
                  </a:lnTo>
                  <a:cubicBezTo>
                    <a:pt x="108859" y="66126"/>
                    <a:pt x="106635" y="68350"/>
                    <a:pt x="103935" y="68350"/>
                  </a:cubicBezTo>
                  <a:cubicBezTo>
                    <a:pt x="103617" y="68350"/>
                    <a:pt x="103458" y="68350"/>
                    <a:pt x="103140" y="68350"/>
                  </a:cubicBezTo>
                  <a:cubicBezTo>
                    <a:pt x="102346" y="68191"/>
                    <a:pt x="101393" y="68350"/>
                    <a:pt x="100757" y="68985"/>
                  </a:cubicBezTo>
                  <a:cubicBezTo>
                    <a:pt x="100122" y="69462"/>
                    <a:pt x="99645" y="70256"/>
                    <a:pt x="99486" y="71209"/>
                  </a:cubicBezTo>
                  <a:cubicBezTo>
                    <a:pt x="97580" y="87254"/>
                    <a:pt x="83759" y="99486"/>
                    <a:pt x="67556" y="99486"/>
                  </a:cubicBezTo>
                  <a:cubicBezTo>
                    <a:pt x="51352" y="99645"/>
                    <a:pt x="37690" y="87572"/>
                    <a:pt x="35625" y="71368"/>
                  </a:cubicBezTo>
                  <a:close/>
                  <a:moveTo>
                    <a:pt x="128717" y="196074"/>
                  </a:moveTo>
                  <a:lnTo>
                    <a:pt x="6235" y="196074"/>
                  </a:lnTo>
                  <a:lnTo>
                    <a:pt x="6235" y="153181"/>
                  </a:lnTo>
                  <a:cubicBezTo>
                    <a:pt x="6235" y="136183"/>
                    <a:pt x="20056" y="122362"/>
                    <a:pt x="37055" y="122362"/>
                  </a:cubicBezTo>
                  <a:lnTo>
                    <a:pt x="51987" y="122362"/>
                  </a:lnTo>
                  <a:cubicBezTo>
                    <a:pt x="53735" y="122362"/>
                    <a:pt x="55165" y="120933"/>
                    <a:pt x="55165" y="119185"/>
                  </a:cubicBezTo>
                  <a:lnTo>
                    <a:pt x="55165" y="104093"/>
                  </a:lnTo>
                  <a:cubicBezTo>
                    <a:pt x="58977" y="105364"/>
                    <a:pt x="63108" y="106159"/>
                    <a:pt x="67397" y="106159"/>
                  </a:cubicBezTo>
                  <a:cubicBezTo>
                    <a:pt x="71686" y="106159"/>
                    <a:pt x="75657" y="105364"/>
                    <a:pt x="79470" y="104093"/>
                  </a:cubicBezTo>
                  <a:lnTo>
                    <a:pt x="79470" y="119185"/>
                  </a:lnTo>
                  <a:cubicBezTo>
                    <a:pt x="79470" y="120933"/>
                    <a:pt x="80900" y="122362"/>
                    <a:pt x="82647" y="122362"/>
                  </a:cubicBezTo>
                  <a:lnTo>
                    <a:pt x="97580" y="122362"/>
                  </a:lnTo>
                  <a:cubicBezTo>
                    <a:pt x="114578" y="122362"/>
                    <a:pt x="128399" y="136183"/>
                    <a:pt x="128399" y="153181"/>
                  </a:cubicBezTo>
                  <a:lnTo>
                    <a:pt x="128399" y="196074"/>
                  </a:lnTo>
                  <a:close/>
                  <a:moveTo>
                    <a:pt x="72957" y="89319"/>
                  </a:moveTo>
                  <a:lnTo>
                    <a:pt x="62154" y="89319"/>
                  </a:lnTo>
                  <a:cubicBezTo>
                    <a:pt x="60407" y="89319"/>
                    <a:pt x="58977" y="87890"/>
                    <a:pt x="58977" y="86142"/>
                  </a:cubicBezTo>
                  <a:cubicBezTo>
                    <a:pt x="58977" y="84395"/>
                    <a:pt x="60407" y="82965"/>
                    <a:pt x="62154" y="82965"/>
                  </a:cubicBezTo>
                  <a:lnTo>
                    <a:pt x="72957" y="82965"/>
                  </a:lnTo>
                  <a:cubicBezTo>
                    <a:pt x="74704" y="82965"/>
                    <a:pt x="76134" y="84395"/>
                    <a:pt x="76134" y="86142"/>
                  </a:cubicBezTo>
                  <a:cubicBezTo>
                    <a:pt x="76134" y="87890"/>
                    <a:pt x="74704" y="89319"/>
                    <a:pt x="72957" y="89319"/>
                  </a:cubicBezTo>
                  <a:close/>
                  <a:moveTo>
                    <a:pt x="79947" y="130941"/>
                  </a:moveTo>
                  <a:cubicBezTo>
                    <a:pt x="75181" y="130941"/>
                    <a:pt x="70733" y="133006"/>
                    <a:pt x="67556" y="136660"/>
                  </a:cubicBezTo>
                  <a:cubicBezTo>
                    <a:pt x="64379" y="133006"/>
                    <a:pt x="59930" y="130941"/>
                    <a:pt x="55165" y="130941"/>
                  </a:cubicBezTo>
                  <a:cubicBezTo>
                    <a:pt x="45633" y="130941"/>
                    <a:pt x="38008" y="139360"/>
                    <a:pt x="38008" y="149527"/>
                  </a:cubicBezTo>
                  <a:cubicBezTo>
                    <a:pt x="38008" y="154452"/>
                    <a:pt x="39755" y="159059"/>
                    <a:pt x="42932" y="162554"/>
                  </a:cubicBezTo>
                  <a:cubicBezTo>
                    <a:pt x="45474" y="165414"/>
                    <a:pt x="64537" y="183206"/>
                    <a:pt x="65490" y="184000"/>
                  </a:cubicBezTo>
                  <a:cubicBezTo>
                    <a:pt x="66126" y="184636"/>
                    <a:pt x="66920" y="184794"/>
                    <a:pt x="67714" y="184794"/>
                  </a:cubicBezTo>
                  <a:cubicBezTo>
                    <a:pt x="68509" y="184794"/>
                    <a:pt x="69303" y="184477"/>
                    <a:pt x="69780" y="184000"/>
                  </a:cubicBezTo>
                  <a:cubicBezTo>
                    <a:pt x="71845" y="182094"/>
                    <a:pt x="90749" y="164778"/>
                    <a:pt x="93450" y="161283"/>
                  </a:cubicBezTo>
                  <a:cubicBezTo>
                    <a:pt x="95992" y="157947"/>
                    <a:pt x="97263" y="153817"/>
                    <a:pt x="97263" y="149527"/>
                  </a:cubicBezTo>
                  <a:cubicBezTo>
                    <a:pt x="97104" y="139360"/>
                    <a:pt x="89320" y="130941"/>
                    <a:pt x="79947" y="130941"/>
                  </a:cubicBezTo>
                  <a:close/>
                  <a:moveTo>
                    <a:pt x="88208" y="157470"/>
                  </a:moveTo>
                  <a:cubicBezTo>
                    <a:pt x="86619" y="159536"/>
                    <a:pt x="75499" y="170020"/>
                    <a:pt x="67556" y="177328"/>
                  </a:cubicBezTo>
                  <a:cubicBezTo>
                    <a:pt x="61042" y="171291"/>
                    <a:pt x="49445" y="160330"/>
                    <a:pt x="47539" y="158265"/>
                  </a:cubicBezTo>
                  <a:cubicBezTo>
                    <a:pt x="45474" y="155882"/>
                    <a:pt x="44203" y="152864"/>
                    <a:pt x="44203" y="149527"/>
                  </a:cubicBezTo>
                  <a:cubicBezTo>
                    <a:pt x="44203" y="142696"/>
                    <a:pt x="49128" y="137295"/>
                    <a:pt x="55006" y="137295"/>
                  </a:cubicBezTo>
                  <a:cubicBezTo>
                    <a:pt x="58977" y="137295"/>
                    <a:pt x="62631" y="139678"/>
                    <a:pt x="64537" y="143650"/>
                  </a:cubicBezTo>
                  <a:cubicBezTo>
                    <a:pt x="65014" y="144762"/>
                    <a:pt x="66126" y="145397"/>
                    <a:pt x="67397" y="145397"/>
                  </a:cubicBezTo>
                  <a:cubicBezTo>
                    <a:pt x="68668" y="145397"/>
                    <a:pt x="69780" y="144762"/>
                    <a:pt x="70256" y="143650"/>
                  </a:cubicBezTo>
                  <a:cubicBezTo>
                    <a:pt x="72163" y="139678"/>
                    <a:pt x="75816" y="137295"/>
                    <a:pt x="79788" y="137295"/>
                  </a:cubicBezTo>
                  <a:cubicBezTo>
                    <a:pt x="85825" y="137295"/>
                    <a:pt x="90590" y="142855"/>
                    <a:pt x="90590" y="149527"/>
                  </a:cubicBezTo>
                  <a:cubicBezTo>
                    <a:pt x="90749" y="152546"/>
                    <a:pt x="89796" y="155246"/>
                    <a:pt x="88208" y="157470"/>
                  </a:cubicBezTo>
                  <a:close/>
                </a:path>
              </a:pathLst>
            </a:custGeom>
            <a:solidFill>
              <a:schemeClr val="bg1"/>
            </a:solidFill>
            <a:ln w="1589" cap="flat">
              <a:noFill/>
              <a:prstDash val="solid"/>
              <a:miter/>
              <a:headEnd type="none"/>
              <a:tailEnd type="none"/>
            </a:ln>
          </p:spPr>
          <p:txBody>
            <a:bodyPr wrap="square" anchor="ctr"/>
            <a:lstStyle/>
            <a:p>
              <a:endParaRPr lang="en-US" dirty="0"/>
            </a:p>
          </p:txBody>
        </p:sp>
      </p:grpSp>
      <p:grpSp>
        <p:nvGrpSpPr>
          <p:cNvPr id="6" name="Group 5"/>
          <p:cNvGrpSpPr>
            <a:grpSpLocks/>
          </p:cNvGrpSpPr>
          <p:nvPr/>
        </p:nvGrpSpPr>
        <p:grpSpPr bwMode="white">
          <a:xfrm>
            <a:off x="4221882" y="685800"/>
            <a:ext cx="1371600" cy="1371600"/>
            <a:chOff x="4052358" y="685800"/>
            <a:chExt cx="1371600" cy="1371600"/>
          </a:xfrm>
        </p:grpSpPr>
        <p:sp>
          <p:nvSpPr>
            <p:cNvPr id="19" name="Oval 18"/>
            <p:cNvSpPr>
              <a:spLocks/>
            </p:cNvSpPr>
            <p:nvPr/>
          </p:nvSpPr>
          <p:spPr bwMode="white">
            <a:xfrm>
              <a:off x="4052358" y="685800"/>
              <a:ext cx="1371600" cy="1371600"/>
            </a:xfrm>
            <a:prstGeom prst="ellipse">
              <a:avLst/>
            </a:pr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2" name="Freeform: Shape 21"/>
            <p:cNvSpPr>
              <a:spLocks/>
            </p:cNvSpPr>
            <p:nvPr/>
          </p:nvSpPr>
          <p:spPr bwMode="white">
            <a:xfrm>
              <a:off x="4417191" y="971128"/>
              <a:ext cx="641934" cy="800944"/>
            </a:xfrm>
            <a:custGeom>
              <a:avLst/>
              <a:gdLst>
                <a:gd name="connsiteX0" fmla="*/ 173356 w 173157"/>
                <a:gd name="connsiteY0" fmla="*/ 43409 h 216050"/>
                <a:gd name="connsiteX1" fmla="*/ 160648 w 173157"/>
                <a:gd name="connsiteY1" fmla="*/ 24345 h 216050"/>
                <a:gd name="connsiteX2" fmla="*/ 173356 w 173157"/>
                <a:gd name="connsiteY2" fmla="*/ 5441 h 216050"/>
                <a:gd name="connsiteX3" fmla="*/ 173515 w 173157"/>
                <a:gd name="connsiteY3" fmla="*/ 2105 h 216050"/>
                <a:gd name="connsiteX4" fmla="*/ 170656 w 173157"/>
                <a:gd name="connsiteY4" fmla="*/ 358 h 216050"/>
                <a:gd name="connsiteX5" fmla="*/ 112354 w 173157"/>
                <a:gd name="connsiteY5" fmla="*/ 358 h 216050"/>
                <a:gd name="connsiteX6" fmla="*/ 111719 w 173157"/>
                <a:gd name="connsiteY6" fmla="*/ 358 h 216050"/>
                <a:gd name="connsiteX7" fmla="*/ 110607 w 173157"/>
                <a:gd name="connsiteY7" fmla="*/ 199 h 216050"/>
                <a:gd name="connsiteX8" fmla="*/ 107429 w 173157"/>
                <a:gd name="connsiteY8" fmla="*/ 3376 h 216050"/>
                <a:gd name="connsiteX9" fmla="*/ 107429 w 173157"/>
                <a:gd name="connsiteY9" fmla="*/ 95197 h 216050"/>
                <a:gd name="connsiteX10" fmla="*/ 89796 w 173157"/>
                <a:gd name="connsiteY10" fmla="*/ 74228 h 216050"/>
                <a:gd name="connsiteX11" fmla="*/ 89796 w 173157"/>
                <a:gd name="connsiteY11" fmla="*/ 74228 h 216050"/>
                <a:gd name="connsiteX12" fmla="*/ 89796 w 173157"/>
                <a:gd name="connsiteY12" fmla="*/ 74228 h 216050"/>
                <a:gd name="connsiteX13" fmla="*/ 75022 w 173157"/>
                <a:gd name="connsiteY13" fmla="*/ 67238 h 216050"/>
                <a:gd name="connsiteX14" fmla="*/ 71209 w 173157"/>
                <a:gd name="connsiteY14" fmla="*/ 67238 h 216050"/>
                <a:gd name="connsiteX15" fmla="*/ 71209 w 173157"/>
                <a:gd name="connsiteY15" fmla="*/ 62631 h 216050"/>
                <a:gd name="connsiteX16" fmla="*/ 71209 w 173157"/>
                <a:gd name="connsiteY16" fmla="*/ 61995 h 216050"/>
                <a:gd name="connsiteX17" fmla="*/ 82171 w 173157"/>
                <a:gd name="connsiteY17" fmla="*/ 44203 h 216050"/>
                <a:gd name="connsiteX18" fmla="*/ 82171 w 173157"/>
                <a:gd name="connsiteY18" fmla="*/ 31653 h 216050"/>
                <a:gd name="connsiteX19" fmla="*/ 62154 w 173157"/>
                <a:gd name="connsiteY19" fmla="*/ 11637 h 216050"/>
                <a:gd name="connsiteX20" fmla="*/ 61201 w 173157"/>
                <a:gd name="connsiteY20" fmla="*/ 11637 h 216050"/>
                <a:gd name="connsiteX21" fmla="*/ 48175 w 173157"/>
                <a:gd name="connsiteY21" fmla="*/ 16561 h 216050"/>
                <a:gd name="connsiteX22" fmla="*/ 35148 w 173157"/>
                <a:gd name="connsiteY22" fmla="*/ 11637 h 216050"/>
                <a:gd name="connsiteX23" fmla="*/ 34195 w 173157"/>
                <a:gd name="connsiteY23" fmla="*/ 11637 h 216050"/>
                <a:gd name="connsiteX24" fmla="*/ 14178 w 173157"/>
                <a:gd name="connsiteY24" fmla="*/ 31653 h 216050"/>
                <a:gd name="connsiteX25" fmla="*/ 14178 w 173157"/>
                <a:gd name="connsiteY25" fmla="*/ 44203 h 216050"/>
                <a:gd name="connsiteX26" fmla="*/ 23551 w 173157"/>
                <a:gd name="connsiteY26" fmla="*/ 61201 h 216050"/>
                <a:gd name="connsiteX27" fmla="*/ 23075 w 173157"/>
                <a:gd name="connsiteY27" fmla="*/ 62790 h 216050"/>
                <a:gd name="connsiteX28" fmla="*/ 23075 w 173157"/>
                <a:gd name="connsiteY28" fmla="*/ 67555 h 216050"/>
                <a:gd name="connsiteX29" fmla="*/ 19262 w 173157"/>
                <a:gd name="connsiteY29" fmla="*/ 67555 h 216050"/>
                <a:gd name="connsiteX30" fmla="*/ 199 w 173157"/>
                <a:gd name="connsiteY30" fmla="*/ 85348 h 216050"/>
                <a:gd name="connsiteX31" fmla="*/ 2105 w 173157"/>
                <a:gd name="connsiteY31" fmla="*/ 149845 h 216050"/>
                <a:gd name="connsiteX32" fmla="*/ 5282 w 173157"/>
                <a:gd name="connsiteY32" fmla="*/ 152864 h 216050"/>
                <a:gd name="connsiteX33" fmla="*/ 14655 w 173157"/>
                <a:gd name="connsiteY33" fmla="*/ 152864 h 216050"/>
                <a:gd name="connsiteX34" fmla="*/ 14655 w 173157"/>
                <a:gd name="connsiteY34" fmla="*/ 212595 h 216050"/>
                <a:gd name="connsiteX35" fmla="*/ 17832 w 173157"/>
                <a:gd name="connsiteY35" fmla="*/ 215772 h 216050"/>
                <a:gd name="connsiteX36" fmla="*/ 50240 w 173157"/>
                <a:gd name="connsiteY36" fmla="*/ 215772 h 216050"/>
                <a:gd name="connsiteX37" fmla="*/ 51352 w 173157"/>
                <a:gd name="connsiteY37" fmla="*/ 215613 h 216050"/>
                <a:gd name="connsiteX38" fmla="*/ 76611 w 173157"/>
                <a:gd name="connsiteY38" fmla="*/ 215613 h 216050"/>
                <a:gd name="connsiteX39" fmla="*/ 109495 w 173157"/>
                <a:gd name="connsiteY39" fmla="*/ 215613 h 216050"/>
                <a:gd name="connsiteX40" fmla="*/ 110766 w 173157"/>
                <a:gd name="connsiteY40" fmla="*/ 215931 h 216050"/>
                <a:gd name="connsiteX41" fmla="*/ 112036 w 173157"/>
                <a:gd name="connsiteY41" fmla="*/ 215613 h 216050"/>
                <a:gd name="connsiteX42" fmla="*/ 133641 w 173157"/>
                <a:gd name="connsiteY42" fmla="*/ 215613 h 216050"/>
                <a:gd name="connsiteX43" fmla="*/ 136819 w 173157"/>
                <a:gd name="connsiteY43" fmla="*/ 212436 h 216050"/>
                <a:gd name="connsiteX44" fmla="*/ 133641 w 173157"/>
                <a:gd name="connsiteY44" fmla="*/ 209259 h 216050"/>
                <a:gd name="connsiteX45" fmla="*/ 113943 w 173157"/>
                <a:gd name="connsiteY45" fmla="*/ 209259 h 216050"/>
                <a:gd name="connsiteX46" fmla="*/ 113943 w 173157"/>
                <a:gd name="connsiteY46" fmla="*/ 129988 h 216050"/>
                <a:gd name="connsiteX47" fmla="*/ 118867 w 173157"/>
                <a:gd name="connsiteY47" fmla="*/ 133641 h 216050"/>
                <a:gd name="connsiteX48" fmla="*/ 120774 w 173157"/>
                <a:gd name="connsiteY48" fmla="*/ 134277 h 216050"/>
                <a:gd name="connsiteX49" fmla="*/ 123157 w 173157"/>
                <a:gd name="connsiteY49" fmla="*/ 133324 h 216050"/>
                <a:gd name="connsiteX50" fmla="*/ 129829 w 173157"/>
                <a:gd name="connsiteY50" fmla="*/ 126175 h 216050"/>
                <a:gd name="connsiteX51" fmla="*/ 129988 w 173157"/>
                <a:gd name="connsiteY51" fmla="*/ 122045 h 216050"/>
                <a:gd name="connsiteX52" fmla="*/ 114102 w 173157"/>
                <a:gd name="connsiteY52" fmla="*/ 102981 h 216050"/>
                <a:gd name="connsiteX53" fmla="*/ 114102 w 173157"/>
                <a:gd name="connsiteY53" fmla="*/ 48333 h 216050"/>
                <a:gd name="connsiteX54" fmla="*/ 170974 w 173157"/>
                <a:gd name="connsiteY54" fmla="*/ 48333 h 216050"/>
                <a:gd name="connsiteX55" fmla="*/ 173833 w 173157"/>
                <a:gd name="connsiteY55" fmla="*/ 46586 h 216050"/>
                <a:gd name="connsiteX56" fmla="*/ 173356 w 173157"/>
                <a:gd name="connsiteY56" fmla="*/ 43409 h 216050"/>
                <a:gd name="connsiteX57" fmla="*/ 68032 w 173157"/>
                <a:gd name="connsiteY57" fmla="*/ 73751 h 216050"/>
                <a:gd name="connsiteX58" fmla="*/ 75022 w 173157"/>
                <a:gd name="connsiteY58" fmla="*/ 73751 h 216050"/>
                <a:gd name="connsiteX59" fmla="*/ 85030 w 173157"/>
                <a:gd name="connsiteY59" fmla="*/ 78358 h 216050"/>
                <a:gd name="connsiteX60" fmla="*/ 85030 w 173157"/>
                <a:gd name="connsiteY60" fmla="*/ 78358 h 216050"/>
                <a:gd name="connsiteX61" fmla="*/ 107429 w 173157"/>
                <a:gd name="connsiteY61" fmla="*/ 105205 h 216050"/>
                <a:gd name="connsiteX62" fmla="*/ 107429 w 173157"/>
                <a:gd name="connsiteY62" fmla="*/ 117438 h 216050"/>
                <a:gd name="connsiteX63" fmla="*/ 92020 w 173157"/>
                <a:gd name="connsiteY63" fmla="*/ 106000 h 216050"/>
                <a:gd name="connsiteX64" fmla="*/ 92020 w 173157"/>
                <a:gd name="connsiteY64" fmla="*/ 106000 h 216050"/>
                <a:gd name="connsiteX65" fmla="*/ 91543 w 173157"/>
                <a:gd name="connsiteY65" fmla="*/ 105682 h 216050"/>
                <a:gd name="connsiteX66" fmla="*/ 91385 w 173157"/>
                <a:gd name="connsiteY66" fmla="*/ 105682 h 216050"/>
                <a:gd name="connsiteX67" fmla="*/ 91067 w 173157"/>
                <a:gd name="connsiteY67" fmla="*/ 105523 h 216050"/>
                <a:gd name="connsiteX68" fmla="*/ 90749 w 173157"/>
                <a:gd name="connsiteY68" fmla="*/ 105364 h 216050"/>
                <a:gd name="connsiteX69" fmla="*/ 90590 w 173157"/>
                <a:gd name="connsiteY69" fmla="*/ 105364 h 216050"/>
                <a:gd name="connsiteX70" fmla="*/ 90114 w 173157"/>
                <a:gd name="connsiteY70" fmla="*/ 105364 h 216050"/>
                <a:gd name="connsiteX71" fmla="*/ 90114 w 173157"/>
                <a:gd name="connsiteY71" fmla="*/ 105364 h 216050"/>
                <a:gd name="connsiteX72" fmla="*/ 89796 w 173157"/>
                <a:gd name="connsiteY72" fmla="*/ 105364 h 216050"/>
                <a:gd name="connsiteX73" fmla="*/ 89478 w 173157"/>
                <a:gd name="connsiteY73" fmla="*/ 105364 h 216050"/>
                <a:gd name="connsiteX74" fmla="*/ 89002 w 173157"/>
                <a:gd name="connsiteY74" fmla="*/ 105523 h 216050"/>
                <a:gd name="connsiteX75" fmla="*/ 89002 w 173157"/>
                <a:gd name="connsiteY75" fmla="*/ 105523 h 216050"/>
                <a:gd name="connsiteX76" fmla="*/ 86937 w 173157"/>
                <a:gd name="connsiteY76" fmla="*/ 108065 h 216050"/>
                <a:gd name="connsiteX77" fmla="*/ 86937 w 173157"/>
                <a:gd name="connsiteY77" fmla="*/ 108383 h 216050"/>
                <a:gd name="connsiteX78" fmla="*/ 86937 w 173157"/>
                <a:gd name="connsiteY78" fmla="*/ 108383 h 216050"/>
                <a:gd name="connsiteX79" fmla="*/ 85824 w 173157"/>
                <a:gd name="connsiteY79" fmla="*/ 146191 h 216050"/>
                <a:gd name="connsiteX80" fmla="*/ 76452 w 173157"/>
                <a:gd name="connsiteY80" fmla="*/ 146191 h 216050"/>
                <a:gd name="connsiteX81" fmla="*/ 73274 w 173157"/>
                <a:gd name="connsiteY81" fmla="*/ 149369 h 216050"/>
                <a:gd name="connsiteX82" fmla="*/ 73274 w 173157"/>
                <a:gd name="connsiteY82" fmla="*/ 209100 h 216050"/>
                <a:gd name="connsiteX83" fmla="*/ 48333 w 173157"/>
                <a:gd name="connsiteY83" fmla="*/ 209100 h 216050"/>
                <a:gd name="connsiteX84" fmla="*/ 48333 w 173157"/>
                <a:gd name="connsiteY84" fmla="*/ 149527 h 216050"/>
                <a:gd name="connsiteX85" fmla="*/ 45156 w 173157"/>
                <a:gd name="connsiteY85" fmla="*/ 146350 h 216050"/>
                <a:gd name="connsiteX86" fmla="*/ 35783 w 173157"/>
                <a:gd name="connsiteY86" fmla="*/ 146350 h 216050"/>
                <a:gd name="connsiteX87" fmla="*/ 34036 w 173157"/>
                <a:gd name="connsiteY87" fmla="*/ 85030 h 216050"/>
                <a:gd name="connsiteX88" fmla="*/ 46745 w 173157"/>
                <a:gd name="connsiteY88" fmla="*/ 73751 h 216050"/>
                <a:gd name="connsiteX89" fmla="*/ 53735 w 173157"/>
                <a:gd name="connsiteY89" fmla="*/ 73751 h 216050"/>
                <a:gd name="connsiteX90" fmla="*/ 56912 w 173157"/>
                <a:gd name="connsiteY90" fmla="*/ 70574 h 216050"/>
                <a:gd name="connsiteX91" fmla="*/ 56912 w 173157"/>
                <a:gd name="connsiteY91" fmla="*/ 63743 h 216050"/>
                <a:gd name="connsiteX92" fmla="*/ 61201 w 173157"/>
                <a:gd name="connsiteY92" fmla="*/ 64219 h 216050"/>
                <a:gd name="connsiteX93" fmla="*/ 62154 w 173157"/>
                <a:gd name="connsiteY93" fmla="*/ 64219 h 216050"/>
                <a:gd name="connsiteX94" fmla="*/ 64855 w 173157"/>
                <a:gd name="connsiteY94" fmla="*/ 64061 h 216050"/>
                <a:gd name="connsiteX95" fmla="*/ 64855 w 173157"/>
                <a:gd name="connsiteY95" fmla="*/ 70574 h 216050"/>
                <a:gd name="connsiteX96" fmla="*/ 68032 w 173157"/>
                <a:gd name="connsiteY96" fmla="*/ 73751 h 216050"/>
                <a:gd name="connsiteX97" fmla="*/ 61201 w 173157"/>
                <a:gd name="connsiteY97" fmla="*/ 18150 h 216050"/>
                <a:gd name="connsiteX98" fmla="*/ 62154 w 173157"/>
                <a:gd name="connsiteY98" fmla="*/ 18150 h 216050"/>
                <a:gd name="connsiteX99" fmla="*/ 75816 w 173157"/>
                <a:gd name="connsiteY99" fmla="*/ 31812 h 216050"/>
                <a:gd name="connsiteX100" fmla="*/ 75816 w 173157"/>
                <a:gd name="connsiteY100" fmla="*/ 44362 h 216050"/>
                <a:gd name="connsiteX101" fmla="*/ 62154 w 173157"/>
                <a:gd name="connsiteY101" fmla="*/ 58024 h 216050"/>
                <a:gd name="connsiteX102" fmla="*/ 61201 w 173157"/>
                <a:gd name="connsiteY102" fmla="*/ 58024 h 216050"/>
                <a:gd name="connsiteX103" fmla="*/ 47539 w 173157"/>
                <a:gd name="connsiteY103" fmla="*/ 44362 h 216050"/>
                <a:gd name="connsiteX104" fmla="*/ 47539 w 173157"/>
                <a:gd name="connsiteY104" fmla="*/ 31812 h 216050"/>
                <a:gd name="connsiteX105" fmla="*/ 61201 w 173157"/>
                <a:gd name="connsiteY105" fmla="*/ 18150 h 216050"/>
                <a:gd name="connsiteX106" fmla="*/ 20533 w 173157"/>
                <a:gd name="connsiteY106" fmla="*/ 31812 h 216050"/>
                <a:gd name="connsiteX107" fmla="*/ 34195 w 173157"/>
                <a:gd name="connsiteY107" fmla="*/ 18150 h 216050"/>
                <a:gd name="connsiteX108" fmla="*/ 35148 w 173157"/>
                <a:gd name="connsiteY108" fmla="*/ 18150 h 216050"/>
                <a:gd name="connsiteX109" fmla="*/ 44203 w 173157"/>
                <a:gd name="connsiteY109" fmla="*/ 21645 h 216050"/>
                <a:gd name="connsiteX110" fmla="*/ 41344 w 173157"/>
                <a:gd name="connsiteY110" fmla="*/ 31812 h 216050"/>
                <a:gd name="connsiteX111" fmla="*/ 41344 w 173157"/>
                <a:gd name="connsiteY111" fmla="*/ 44362 h 216050"/>
                <a:gd name="connsiteX112" fmla="*/ 44203 w 173157"/>
                <a:gd name="connsiteY112" fmla="*/ 54529 h 216050"/>
                <a:gd name="connsiteX113" fmla="*/ 35148 w 173157"/>
                <a:gd name="connsiteY113" fmla="*/ 58024 h 216050"/>
                <a:gd name="connsiteX114" fmla="*/ 34195 w 173157"/>
                <a:gd name="connsiteY114" fmla="*/ 58024 h 216050"/>
                <a:gd name="connsiteX115" fmla="*/ 20533 w 173157"/>
                <a:gd name="connsiteY115" fmla="*/ 44362 h 216050"/>
                <a:gd name="connsiteX116" fmla="*/ 20533 w 173157"/>
                <a:gd name="connsiteY116" fmla="*/ 31812 h 216050"/>
                <a:gd name="connsiteX117" fmla="*/ 17832 w 173157"/>
                <a:gd name="connsiteY117" fmla="*/ 146668 h 216050"/>
                <a:gd name="connsiteX118" fmla="*/ 8460 w 173157"/>
                <a:gd name="connsiteY118" fmla="*/ 146668 h 216050"/>
                <a:gd name="connsiteX119" fmla="*/ 6712 w 173157"/>
                <a:gd name="connsiteY119" fmla="*/ 85348 h 216050"/>
                <a:gd name="connsiteX120" fmla="*/ 19421 w 173157"/>
                <a:gd name="connsiteY120" fmla="*/ 74069 h 216050"/>
                <a:gd name="connsiteX121" fmla="*/ 26411 w 173157"/>
                <a:gd name="connsiteY121" fmla="*/ 74069 h 216050"/>
                <a:gd name="connsiteX122" fmla="*/ 29588 w 173157"/>
                <a:gd name="connsiteY122" fmla="*/ 70892 h 216050"/>
                <a:gd name="connsiteX123" fmla="*/ 29588 w 173157"/>
                <a:gd name="connsiteY123" fmla="*/ 63743 h 216050"/>
                <a:gd name="connsiteX124" fmla="*/ 34195 w 173157"/>
                <a:gd name="connsiteY124" fmla="*/ 64378 h 216050"/>
                <a:gd name="connsiteX125" fmla="*/ 35148 w 173157"/>
                <a:gd name="connsiteY125" fmla="*/ 64378 h 216050"/>
                <a:gd name="connsiteX126" fmla="*/ 48175 w 173157"/>
                <a:gd name="connsiteY126" fmla="*/ 59454 h 216050"/>
                <a:gd name="connsiteX127" fmla="*/ 50875 w 173157"/>
                <a:gd name="connsiteY127" fmla="*/ 61360 h 216050"/>
                <a:gd name="connsiteX128" fmla="*/ 50558 w 173157"/>
                <a:gd name="connsiteY128" fmla="*/ 62631 h 216050"/>
                <a:gd name="connsiteX129" fmla="*/ 50558 w 173157"/>
                <a:gd name="connsiteY129" fmla="*/ 67397 h 216050"/>
                <a:gd name="connsiteX130" fmla="*/ 46745 w 173157"/>
                <a:gd name="connsiteY130" fmla="*/ 67397 h 216050"/>
                <a:gd name="connsiteX131" fmla="*/ 27682 w 173157"/>
                <a:gd name="connsiteY131" fmla="*/ 85189 h 216050"/>
                <a:gd name="connsiteX132" fmla="*/ 29588 w 173157"/>
                <a:gd name="connsiteY132" fmla="*/ 149686 h 216050"/>
                <a:gd name="connsiteX133" fmla="*/ 32765 w 173157"/>
                <a:gd name="connsiteY133" fmla="*/ 152705 h 216050"/>
                <a:gd name="connsiteX134" fmla="*/ 42138 w 173157"/>
                <a:gd name="connsiteY134" fmla="*/ 152705 h 216050"/>
                <a:gd name="connsiteX135" fmla="*/ 42138 w 173157"/>
                <a:gd name="connsiteY135" fmla="*/ 209418 h 216050"/>
                <a:gd name="connsiteX136" fmla="*/ 21010 w 173157"/>
                <a:gd name="connsiteY136" fmla="*/ 209418 h 216050"/>
                <a:gd name="connsiteX137" fmla="*/ 21010 w 173157"/>
                <a:gd name="connsiteY137" fmla="*/ 149686 h 216050"/>
                <a:gd name="connsiteX138" fmla="*/ 17832 w 173157"/>
                <a:gd name="connsiteY138" fmla="*/ 146668 h 216050"/>
                <a:gd name="connsiteX139" fmla="*/ 107429 w 173157"/>
                <a:gd name="connsiteY139" fmla="*/ 209259 h 216050"/>
                <a:gd name="connsiteX140" fmla="*/ 79629 w 173157"/>
                <a:gd name="connsiteY140" fmla="*/ 209259 h 216050"/>
                <a:gd name="connsiteX141" fmla="*/ 79629 w 173157"/>
                <a:gd name="connsiteY141" fmla="*/ 152705 h 216050"/>
                <a:gd name="connsiteX142" fmla="*/ 89002 w 173157"/>
                <a:gd name="connsiteY142" fmla="*/ 152705 h 216050"/>
                <a:gd name="connsiteX143" fmla="*/ 92179 w 173157"/>
                <a:gd name="connsiteY143" fmla="*/ 149686 h 216050"/>
                <a:gd name="connsiteX144" fmla="*/ 93291 w 173157"/>
                <a:gd name="connsiteY144" fmla="*/ 114896 h 216050"/>
                <a:gd name="connsiteX145" fmla="*/ 107588 w 173157"/>
                <a:gd name="connsiteY145" fmla="*/ 125381 h 216050"/>
                <a:gd name="connsiteX146" fmla="*/ 107588 w 173157"/>
                <a:gd name="connsiteY146" fmla="*/ 209259 h 216050"/>
                <a:gd name="connsiteX147" fmla="*/ 122998 w 173157"/>
                <a:gd name="connsiteY147" fmla="*/ 123792 h 216050"/>
                <a:gd name="connsiteX148" fmla="*/ 120138 w 173157"/>
                <a:gd name="connsiteY148" fmla="*/ 126810 h 216050"/>
                <a:gd name="connsiteX149" fmla="*/ 113784 w 173157"/>
                <a:gd name="connsiteY149" fmla="*/ 122045 h 216050"/>
                <a:gd name="connsiteX150" fmla="*/ 113784 w 173157"/>
                <a:gd name="connsiteY150" fmla="*/ 112672 h 216050"/>
                <a:gd name="connsiteX151" fmla="*/ 122998 w 173157"/>
                <a:gd name="connsiteY151" fmla="*/ 123792 h 216050"/>
                <a:gd name="connsiteX152" fmla="*/ 113784 w 173157"/>
                <a:gd name="connsiteY152" fmla="*/ 41979 h 216050"/>
                <a:gd name="connsiteX153" fmla="*/ 113784 w 173157"/>
                <a:gd name="connsiteY153" fmla="*/ 6871 h 216050"/>
                <a:gd name="connsiteX154" fmla="*/ 164619 w 173157"/>
                <a:gd name="connsiteY154" fmla="*/ 6871 h 216050"/>
                <a:gd name="connsiteX155" fmla="*/ 154134 w 173157"/>
                <a:gd name="connsiteY155" fmla="*/ 22598 h 216050"/>
                <a:gd name="connsiteX156" fmla="*/ 154134 w 173157"/>
                <a:gd name="connsiteY156" fmla="*/ 26093 h 216050"/>
                <a:gd name="connsiteX157" fmla="*/ 164619 w 173157"/>
                <a:gd name="connsiteY157" fmla="*/ 41979 h 216050"/>
                <a:gd name="connsiteX158" fmla="*/ 113784 w 173157"/>
                <a:gd name="connsiteY158" fmla="*/ 41979 h 2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73157" h="216050">
                  <a:moveTo>
                    <a:pt x="173356" y="43409"/>
                  </a:moveTo>
                  <a:lnTo>
                    <a:pt x="160648" y="24345"/>
                  </a:lnTo>
                  <a:lnTo>
                    <a:pt x="173356" y="5441"/>
                  </a:lnTo>
                  <a:cubicBezTo>
                    <a:pt x="173992" y="4488"/>
                    <a:pt x="173992" y="3217"/>
                    <a:pt x="173515" y="2105"/>
                  </a:cubicBezTo>
                  <a:cubicBezTo>
                    <a:pt x="173039" y="993"/>
                    <a:pt x="171927" y="358"/>
                    <a:pt x="170656" y="358"/>
                  </a:cubicBezTo>
                  <a:lnTo>
                    <a:pt x="112354" y="358"/>
                  </a:lnTo>
                  <a:cubicBezTo>
                    <a:pt x="112195" y="358"/>
                    <a:pt x="112036" y="358"/>
                    <a:pt x="111719" y="358"/>
                  </a:cubicBezTo>
                  <a:cubicBezTo>
                    <a:pt x="111401" y="199"/>
                    <a:pt x="110924" y="199"/>
                    <a:pt x="110607" y="199"/>
                  </a:cubicBezTo>
                  <a:cubicBezTo>
                    <a:pt x="108859" y="199"/>
                    <a:pt x="107429" y="1628"/>
                    <a:pt x="107429" y="3376"/>
                  </a:cubicBezTo>
                  <a:lnTo>
                    <a:pt x="107429" y="95197"/>
                  </a:lnTo>
                  <a:lnTo>
                    <a:pt x="89796" y="74228"/>
                  </a:lnTo>
                  <a:cubicBezTo>
                    <a:pt x="89796" y="74228"/>
                    <a:pt x="89796" y="74228"/>
                    <a:pt x="89796" y="74228"/>
                  </a:cubicBezTo>
                  <a:cubicBezTo>
                    <a:pt x="89796" y="74228"/>
                    <a:pt x="89796" y="74228"/>
                    <a:pt x="89796" y="74228"/>
                  </a:cubicBezTo>
                  <a:cubicBezTo>
                    <a:pt x="86142" y="69780"/>
                    <a:pt x="80741" y="67238"/>
                    <a:pt x="75022" y="67238"/>
                  </a:cubicBezTo>
                  <a:lnTo>
                    <a:pt x="71209" y="67238"/>
                  </a:lnTo>
                  <a:lnTo>
                    <a:pt x="71209" y="62631"/>
                  </a:lnTo>
                  <a:cubicBezTo>
                    <a:pt x="71209" y="62472"/>
                    <a:pt x="71209" y="62313"/>
                    <a:pt x="71209" y="61995"/>
                  </a:cubicBezTo>
                  <a:cubicBezTo>
                    <a:pt x="77723" y="58659"/>
                    <a:pt x="82171" y="51987"/>
                    <a:pt x="82171" y="44203"/>
                  </a:cubicBezTo>
                  <a:lnTo>
                    <a:pt x="82171" y="31653"/>
                  </a:lnTo>
                  <a:cubicBezTo>
                    <a:pt x="82171" y="20692"/>
                    <a:pt x="73274" y="11637"/>
                    <a:pt x="62154" y="11637"/>
                  </a:cubicBezTo>
                  <a:lnTo>
                    <a:pt x="61201" y="11637"/>
                  </a:lnTo>
                  <a:cubicBezTo>
                    <a:pt x="56276" y="11637"/>
                    <a:pt x="51669" y="13543"/>
                    <a:pt x="48175" y="16561"/>
                  </a:cubicBezTo>
                  <a:cubicBezTo>
                    <a:pt x="44521" y="13384"/>
                    <a:pt x="39914" y="11637"/>
                    <a:pt x="35148" y="11637"/>
                  </a:cubicBezTo>
                  <a:lnTo>
                    <a:pt x="34195" y="11637"/>
                  </a:lnTo>
                  <a:cubicBezTo>
                    <a:pt x="23233" y="11637"/>
                    <a:pt x="14178" y="20533"/>
                    <a:pt x="14178" y="31653"/>
                  </a:cubicBezTo>
                  <a:lnTo>
                    <a:pt x="14178" y="44203"/>
                  </a:lnTo>
                  <a:cubicBezTo>
                    <a:pt x="14178" y="51352"/>
                    <a:pt x="17991" y="57547"/>
                    <a:pt x="23551" y="61201"/>
                  </a:cubicBezTo>
                  <a:cubicBezTo>
                    <a:pt x="23233" y="61678"/>
                    <a:pt x="23075" y="62313"/>
                    <a:pt x="23075" y="62790"/>
                  </a:cubicBezTo>
                  <a:lnTo>
                    <a:pt x="23075" y="67555"/>
                  </a:lnTo>
                  <a:lnTo>
                    <a:pt x="19262" y="67555"/>
                  </a:lnTo>
                  <a:cubicBezTo>
                    <a:pt x="8777" y="67555"/>
                    <a:pt x="199" y="75499"/>
                    <a:pt x="199" y="85348"/>
                  </a:cubicBezTo>
                  <a:lnTo>
                    <a:pt x="2105" y="149845"/>
                  </a:lnTo>
                  <a:cubicBezTo>
                    <a:pt x="2105" y="151593"/>
                    <a:pt x="3535" y="152864"/>
                    <a:pt x="5282" y="152864"/>
                  </a:cubicBezTo>
                  <a:lnTo>
                    <a:pt x="14655" y="152864"/>
                  </a:lnTo>
                  <a:lnTo>
                    <a:pt x="14655" y="212595"/>
                  </a:lnTo>
                  <a:cubicBezTo>
                    <a:pt x="14655" y="214342"/>
                    <a:pt x="16085" y="215772"/>
                    <a:pt x="17832" y="215772"/>
                  </a:cubicBezTo>
                  <a:lnTo>
                    <a:pt x="50240" y="215772"/>
                  </a:lnTo>
                  <a:cubicBezTo>
                    <a:pt x="50558" y="215772"/>
                    <a:pt x="51034" y="215772"/>
                    <a:pt x="51352" y="215613"/>
                  </a:cubicBezTo>
                  <a:lnTo>
                    <a:pt x="76611" y="215613"/>
                  </a:lnTo>
                  <a:lnTo>
                    <a:pt x="109495" y="215613"/>
                  </a:lnTo>
                  <a:cubicBezTo>
                    <a:pt x="109812" y="215772"/>
                    <a:pt x="110289" y="215931"/>
                    <a:pt x="110766" y="215931"/>
                  </a:cubicBezTo>
                  <a:cubicBezTo>
                    <a:pt x="111242" y="215931"/>
                    <a:pt x="111719" y="215772"/>
                    <a:pt x="112036" y="215613"/>
                  </a:cubicBezTo>
                  <a:lnTo>
                    <a:pt x="133641" y="215613"/>
                  </a:lnTo>
                  <a:cubicBezTo>
                    <a:pt x="135389" y="215613"/>
                    <a:pt x="136819" y="214184"/>
                    <a:pt x="136819" y="212436"/>
                  </a:cubicBezTo>
                  <a:cubicBezTo>
                    <a:pt x="136819" y="210689"/>
                    <a:pt x="135389" y="209259"/>
                    <a:pt x="133641" y="209259"/>
                  </a:cubicBezTo>
                  <a:lnTo>
                    <a:pt x="113943" y="209259"/>
                  </a:lnTo>
                  <a:lnTo>
                    <a:pt x="113943" y="129988"/>
                  </a:lnTo>
                  <a:lnTo>
                    <a:pt x="118867" y="133641"/>
                  </a:lnTo>
                  <a:cubicBezTo>
                    <a:pt x="119503" y="134118"/>
                    <a:pt x="120138" y="134277"/>
                    <a:pt x="120774" y="134277"/>
                  </a:cubicBezTo>
                  <a:cubicBezTo>
                    <a:pt x="121568" y="134277"/>
                    <a:pt x="122521" y="133959"/>
                    <a:pt x="123157" y="133324"/>
                  </a:cubicBezTo>
                  <a:lnTo>
                    <a:pt x="129829" y="126175"/>
                  </a:lnTo>
                  <a:cubicBezTo>
                    <a:pt x="130941" y="125063"/>
                    <a:pt x="130941" y="123157"/>
                    <a:pt x="129988" y="122045"/>
                  </a:cubicBezTo>
                  <a:lnTo>
                    <a:pt x="114102" y="102981"/>
                  </a:lnTo>
                  <a:lnTo>
                    <a:pt x="114102" y="48333"/>
                  </a:lnTo>
                  <a:lnTo>
                    <a:pt x="170974" y="48333"/>
                  </a:lnTo>
                  <a:cubicBezTo>
                    <a:pt x="172086" y="48333"/>
                    <a:pt x="173198" y="47698"/>
                    <a:pt x="173833" y="46586"/>
                  </a:cubicBezTo>
                  <a:cubicBezTo>
                    <a:pt x="173992" y="45633"/>
                    <a:pt x="173992" y="44362"/>
                    <a:pt x="173356" y="43409"/>
                  </a:cubicBezTo>
                  <a:close/>
                  <a:moveTo>
                    <a:pt x="68032" y="73751"/>
                  </a:moveTo>
                  <a:lnTo>
                    <a:pt x="75022" y="73751"/>
                  </a:lnTo>
                  <a:cubicBezTo>
                    <a:pt x="78835" y="73751"/>
                    <a:pt x="82488" y="75499"/>
                    <a:pt x="85030" y="78358"/>
                  </a:cubicBezTo>
                  <a:cubicBezTo>
                    <a:pt x="85030" y="78358"/>
                    <a:pt x="85030" y="78358"/>
                    <a:pt x="85030" y="78358"/>
                  </a:cubicBezTo>
                  <a:lnTo>
                    <a:pt x="107429" y="105205"/>
                  </a:lnTo>
                  <a:lnTo>
                    <a:pt x="107429" y="117438"/>
                  </a:lnTo>
                  <a:lnTo>
                    <a:pt x="92020" y="106000"/>
                  </a:lnTo>
                  <a:cubicBezTo>
                    <a:pt x="92020" y="106000"/>
                    <a:pt x="92020" y="106000"/>
                    <a:pt x="92020" y="106000"/>
                  </a:cubicBezTo>
                  <a:cubicBezTo>
                    <a:pt x="91861" y="105841"/>
                    <a:pt x="91702" y="105841"/>
                    <a:pt x="91543" y="105682"/>
                  </a:cubicBezTo>
                  <a:cubicBezTo>
                    <a:pt x="91543" y="105682"/>
                    <a:pt x="91543" y="105682"/>
                    <a:pt x="91385" y="105682"/>
                  </a:cubicBezTo>
                  <a:cubicBezTo>
                    <a:pt x="91226" y="105682"/>
                    <a:pt x="91226" y="105523"/>
                    <a:pt x="91067" y="105523"/>
                  </a:cubicBezTo>
                  <a:cubicBezTo>
                    <a:pt x="90908" y="105523"/>
                    <a:pt x="90908" y="105523"/>
                    <a:pt x="90749" y="105364"/>
                  </a:cubicBezTo>
                  <a:cubicBezTo>
                    <a:pt x="90749" y="105364"/>
                    <a:pt x="90590" y="105364"/>
                    <a:pt x="90590" y="105364"/>
                  </a:cubicBezTo>
                  <a:cubicBezTo>
                    <a:pt x="90431" y="105364"/>
                    <a:pt x="90273" y="105364"/>
                    <a:pt x="90114" y="105364"/>
                  </a:cubicBezTo>
                  <a:cubicBezTo>
                    <a:pt x="90114" y="105364"/>
                    <a:pt x="90114" y="105364"/>
                    <a:pt x="90114" y="105364"/>
                  </a:cubicBezTo>
                  <a:cubicBezTo>
                    <a:pt x="89955" y="105364"/>
                    <a:pt x="89955" y="105364"/>
                    <a:pt x="89796" y="105364"/>
                  </a:cubicBezTo>
                  <a:cubicBezTo>
                    <a:pt x="89637" y="105364"/>
                    <a:pt x="89637" y="105364"/>
                    <a:pt x="89478" y="105364"/>
                  </a:cubicBezTo>
                  <a:cubicBezTo>
                    <a:pt x="89320" y="105364"/>
                    <a:pt x="89160" y="105364"/>
                    <a:pt x="89002" y="105523"/>
                  </a:cubicBezTo>
                  <a:cubicBezTo>
                    <a:pt x="89002" y="105523"/>
                    <a:pt x="89002" y="105523"/>
                    <a:pt x="89002" y="105523"/>
                  </a:cubicBezTo>
                  <a:cubicBezTo>
                    <a:pt x="87890" y="105841"/>
                    <a:pt x="87095" y="106794"/>
                    <a:pt x="86937" y="108065"/>
                  </a:cubicBezTo>
                  <a:cubicBezTo>
                    <a:pt x="86937" y="108224"/>
                    <a:pt x="86937" y="108383"/>
                    <a:pt x="86937" y="108383"/>
                  </a:cubicBezTo>
                  <a:cubicBezTo>
                    <a:pt x="86937" y="108383"/>
                    <a:pt x="86937" y="108383"/>
                    <a:pt x="86937" y="108383"/>
                  </a:cubicBezTo>
                  <a:lnTo>
                    <a:pt x="85824" y="146191"/>
                  </a:lnTo>
                  <a:lnTo>
                    <a:pt x="76452" y="146191"/>
                  </a:lnTo>
                  <a:cubicBezTo>
                    <a:pt x="74704" y="146191"/>
                    <a:pt x="73274" y="147621"/>
                    <a:pt x="73274" y="149369"/>
                  </a:cubicBezTo>
                  <a:lnTo>
                    <a:pt x="73274" y="209100"/>
                  </a:lnTo>
                  <a:lnTo>
                    <a:pt x="48333" y="209100"/>
                  </a:lnTo>
                  <a:lnTo>
                    <a:pt x="48333" y="149527"/>
                  </a:lnTo>
                  <a:cubicBezTo>
                    <a:pt x="48333" y="147780"/>
                    <a:pt x="46904" y="146350"/>
                    <a:pt x="45156" y="146350"/>
                  </a:cubicBezTo>
                  <a:lnTo>
                    <a:pt x="35783" y="146350"/>
                  </a:lnTo>
                  <a:lnTo>
                    <a:pt x="34036" y="85030"/>
                  </a:lnTo>
                  <a:cubicBezTo>
                    <a:pt x="34036" y="78835"/>
                    <a:pt x="39755" y="73751"/>
                    <a:pt x="46745" y="73751"/>
                  </a:cubicBezTo>
                  <a:lnTo>
                    <a:pt x="53735" y="73751"/>
                  </a:lnTo>
                  <a:cubicBezTo>
                    <a:pt x="55482" y="73751"/>
                    <a:pt x="56912" y="72321"/>
                    <a:pt x="56912" y="70574"/>
                  </a:cubicBezTo>
                  <a:lnTo>
                    <a:pt x="56912" y="63743"/>
                  </a:lnTo>
                  <a:cubicBezTo>
                    <a:pt x="58342" y="64061"/>
                    <a:pt x="59771" y="64219"/>
                    <a:pt x="61201" y="64219"/>
                  </a:cubicBezTo>
                  <a:lnTo>
                    <a:pt x="62154" y="64219"/>
                  </a:lnTo>
                  <a:cubicBezTo>
                    <a:pt x="63108" y="64219"/>
                    <a:pt x="63902" y="64061"/>
                    <a:pt x="64855" y="64061"/>
                  </a:cubicBezTo>
                  <a:lnTo>
                    <a:pt x="64855" y="70574"/>
                  </a:lnTo>
                  <a:cubicBezTo>
                    <a:pt x="64855" y="72321"/>
                    <a:pt x="66285" y="73751"/>
                    <a:pt x="68032" y="73751"/>
                  </a:cubicBezTo>
                  <a:close/>
                  <a:moveTo>
                    <a:pt x="61201" y="18150"/>
                  </a:moveTo>
                  <a:lnTo>
                    <a:pt x="62154" y="18150"/>
                  </a:lnTo>
                  <a:cubicBezTo>
                    <a:pt x="69621" y="18150"/>
                    <a:pt x="75816" y="24187"/>
                    <a:pt x="75816" y="31812"/>
                  </a:cubicBezTo>
                  <a:lnTo>
                    <a:pt x="75816" y="44362"/>
                  </a:lnTo>
                  <a:cubicBezTo>
                    <a:pt x="75816" y="51828"/>
                    <a:pt x="69780" y="58024"/>
                    <a:pt x="62154" y="58024"/>
                  </a:cubicBezTo>
                  <a:lnTo>
                    <a:pt x="61201" y="58024"/>
                  </a:lnTo>
                  <a:cubicBezTo>
                    <a:pt x="53735" y="58024"/>
                    <a:pt x="47539" y="51987"/>
                    <a:pt x="47539" y="44362"/>
                  </a:cubicBezTo>
                  <a:lnTo>
                    <a:pt x="47539" y="31812"/>
                  </a:lnTo>
                  <a:cubicBezTo>
                    <a:pt x="47539" y="24345"/>
                    <a:pt x="53735" y="18150"/>
                    <a:pt x="61201" y="18150"/>
                  </a:cubicBezTo>
                  <a:close/>
                  <a:moveTo>
                    <a:pt x="20533" y="31812"/>
                  </a:moveTo>
                  <a:cubicBezTo>
                    <a:pt x="20533" y="24345"/>
                    <a:pt x="26570" y="18150"/>
                    <a:pt x="34195" y="18150"/>
                  </a:cubicBezTo>
                  <a:lnTo>
                    <a:pt x="35148" y="18150"/>
                  </a:lnTo>
                  <a:cubicBezTo>
                    <a:pt x="38484" y="18150"/>
                    <a:pt x="41661" y="19421"/>
                    <a:pt x="44203" y="21645"/>
                  </a:cubicBezTo>
                  <a:cubicBezTo>
                    <a:pt x="42456" y="24663"/>
                    <a:pt x="41344" y="28158"/>
                    <a:pt x="41344" y="31812"/>
                  </a:cubicBezTo>
                  <a:lnTo>
                    <a:pt x="41344" y="44362"/>
                  </a:lnTo>
                  <a:cubicBezTo>
                    <a:pt x="41344" y="48016"/>
                    <a:pt x="42456" y="51511"/>
                    <a:pt x="44203" y="54529"/>
                  </a:cubicBezTo>
                  <a:cubicBezTo>
                    <a:pt x="41661" y="56753"/>
                    <a:pt x="38484" y="58024"/>
                    <a:pt x="35148" y="58024"/>
                  </a:cubicBezTo>
                  <a:lnTo>
                    <a:pt x="34195" y="58024"/>
                  </a:lnTo>
                  <a:cubicBezTo>
                    <a:pt x="26729" y="58024"/>
                    <a:pt x="20533" y="51987"/>
                    <a:pt x="20533" y="44362"/>
                  </a:cubicBezTo>
                  <a:lnTo>
                    <a:pt x="20533" y="31812"/>
                  </a:lnTo>
                  <a:close/>
                  <a:moveTo>
                    <a:pt x="17832" y="146668"/>
                  </a:moveTo>
                  <a:lnTo>
                    <a:pt x="8460" y="146668"/>
                  </a:lnTo>
                  <a:lnTo>
                    <a:pt x="6712" y="85348"/>
                  </a:lnTo>
                  <a:cubicBezTo>
                    <a:pt x="6712" y="79152"/>
                    <a:pt x="12431" y="74069"/>
                    <a:pt x="19421" y="74069"/>
                  </a:cubicBezTo>
                  <a:lnTo>
                    <a:pt x="26411" y="74069"/>
                  </a:lnTo>
                  <a:cubicBezTo>
                    <a:pt x="28158" y="74069"/>
                    <a:pt x="29588" y="72639"/>
                    <a:pt x="29588" y="70892"/>
                  </a:cubicBezTo>
                  <a:lnTo>
                    <a:pt x="29588" y="63743"/>
                  </a:lnTo>
                  <a:cubicBezTo>
                    <a:pt x="31018" y="64061"/>
                    <a:pt x="32606" y="64378"/>
                    <a:pt x="34195" y="64378"/>
                  </a:cubicBezTo>
                  <a:lnTo>
                    <a:pt x="35148" y="64378"/>
                  </a:lnTo>
                  <a:cubicBezTo>
                    <a:pt x="40073" y="64378"/>
                    <a:pt x="44680" y="62631"/>
                    <a:pt x="48175" y="59454"/>
                  </a:cubicBezTo>
                  <a:cubicBezTo>
                    <a:pt x="48969" y="60248"/>
                    <a:pt x="49922" y="60883"/>
                    <a:pt x="50875" y="61360"/>
                  </a:cubicBezTo>
                  <a:cubicBezTo>
                    <a:pt x="50716" y="61837"/>
                    <a:pt x="50558" y="62154"/>
                    <a:pt x="50558" y="62631"/>
                  </a:cubicBezTo>
                  <a:lnTo>
                    <a:pt x="50558" y="67397"/>
                  </a:lnTo>
                  <a:lnTo>
                    <a:pt x="46745" y="67397"/>
                  </a:lnTo>
                  <a:cubicBezTo>
                    <a:pt x="36260" y="67397"/>
                    <a:pt x="27682" y="75340"/>
                    <a:pt x="27682" y="85189"/>
                  </a:cubicBezTo>
                  <a:lnTo>
                    <a:pt x="29588" y="149686"/>
                  </a:lnTo>
                  <a:cubicBezTo>
                    <a:pt x="29588" y="151434"/>
                    <a:pt x="31018" y="152705"/>
                    <a:pt x="32765" y="152705"/>
                  </a:cubicBezTo>
                  <a:lnTo>
                    <a:pt x="42138" y="152705"/>
                  </a:lnTo>
                  <a:lnTo>
                    <a:pt x="42138" y="209418"/>
                  </a:lnTo>
                  <a:lnTo>
                    <a:pt x="21010" y="209418"/>
                  </a:lnTo>
                  <a:lnTo>
                    <a:pt x="21010" y="149686"/>
                  </a:lnTo>
                  <a:cubicBezTo>
                    <a:pt x="21010" y="148098"/>
                    <a:pt x="19580" y="146668"/>
                    <a:pt x="17832" y="146668"/>
                  </a:cubicBezTo>
                  <a:close/>
                  <a:moveTo>
                    <a:pt x="107429" y="209259"/>
                  </a:moveTo>
                  <a:lnTo>
                    <a:pt x="79629" y="209259"/>
                  </a:lnTo>
                  <a:lnTo>
                    <a:pt x="79629" y="152705"/>
                  </a:lnTo>
                  <a:lnTo>
                    <a:pt x="89002" y="152705"/>
                  </a:lnTo>
                  <a:cubicBezTo>
                    <a:pt x="90749" y="152705"/>
                    <a:pt x="92179" y="151275"/>
                    <a:pt x="92179" y="149686"/>
                  </a:cubicBezTo>
                  <a:lnTo>
                    <a:pt x="93291" y="114896"/>
                  </a:lnTo>
                  <a:lnTo>
                    <a:pt x="107588" y="125381"/>
                  </a:lnTo>
                  <a:lnTo>
                    <a:pt x="107588" y="209259"/>
                  </a:lnTo>
                  <a:close/>
                  <a:moveTo>
                    <a:pt x="122998" y="123792"/>
                  </a:moveTo>
                  <a:lnTo>
                    <a:pt x="120138" y="126810"/>
                  </a:lnTo>
                  <a:lnTo>
                    <a:pt x="113784" y="122045"/>
                  </a:lnTo>
                  <a:lnTo>
                    <a:pt x="113784" y="112672"/>
                  </a:lnTo>
                  <a:lnTo>
                    <a:pt x="122998" y="123792"/>
                  </a:lnTo>
                  <a:close/>
                  <a:moveTo>
                    <a:pt x="113784" y="41979"/>
                  </a:moveTo>
                  <a:lnTo>
                    <a:pt x="113784" y="6871"/>
                  </a:lnTo>
                  <a:lnTo>
                    <a:pt x="164619" y="6871"/>
                  </a:lnTo>
                  <a:lnTo>
                    <a:pt x="154134" y="22598"/>
                  </a:lnTo>
                  <a:cubicBezTo>
                    <a:pt x="153499" y="23710"/>
                    <a:pt x="153499" y="24981"/>
                    <a:pt x="154134" y="26093"/>
                  </a:cubicBezTo>
                  <a:lnTo>
                    <a:pt x="164619" y="41979"/>
                  </a:lnTo>
                  <a:lnTo>
                    <a:pt x="113784" y="41979"/>
                  </a:lnTo>
                  <a:close/>
                </a:path>
              </a:pathLst>
            </a:custGeom>
            <a:solidFill>
              <a:schemeClr val="bg1"/>
            </a:solidFill>
            <a:ln w="1589" cap="flat">
              <a:noFill/>
              <a:prstDash val="solid"/>
              <a:miter/>
              <a:headEnd type="none"/>
              <a:tailEnd type="none"/>
            </a:ln>
          </p:spPr>
          <p:txBody>
            <a:bodyPr wrap="square" anchor="ctr"/>
            <a:lstStyle/>
            <a:p>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Sexual Assault Prevention for Graduate Students</a:t>
            </a:r>
            <a:endParaRPr lang="th-TH" b="1" dirty="0"/>
          </a:p>
        </p:txBody>
      </p:sp>
      <p:sp>
        <p:nvSpPr>
          <p:cNvPr id="3" name="Text Placeholder 2"/>
          <p:cNvSpPr>
            <a:spLocks noGrp="1"/>
          </p:cNvSpPr>
          <p:nvPr>
            <p:ph type="body" idx="1"/>
          </p:nvPr>
        </p:nvSpPr>
        <p:spPr bwMode="white">
          <a:xfrm>
            <a:off x="1350064" y="3114026"/>
            <a:ext cx="8459786" cy="2567402"/>
          </a:xfrm>
          <a:ln>
            <a:headEnd type="none"/>
            <a:tailEnd type="none"/>
          </a:ln>
        </p:spPr>
        <p:txBody>
          <a:bodyPr wrap="square"/>
          <a:lstStyle/>
          <a:p>
            <a:r>
              <a:rPr lang="en-US" b="1" dirty="0"/>
              <a:t>Impact Snapshot</a:t>
            </a:r>
          </a:p>
          <a:p>
            <a:pPr indent="0"/>
            <a:endParaRPr lang="en-US" sz="1200" b="1" dirty="0">
              <a:latin typeface="Open Sans"/>
              <a:ea typeface="Open Sans"/>
              <a:cs typeface="Open Sans"/>
            </a:endParaRPr>
          </a:p>
          <a:p>
            <a:pPr indent="0"/>
            <a:r>
              <a:rPr lang="en-US" sz="1200" dirty="0">
                <a:latin typeface="Open Sans"/>
                <a:ea typeface="Open Sans"/>
                <a:cs typeface="Open Sans"/>
              </a:rPr>
              <a:t>In order to make the content of this report easier to share with your colleagues and stakeholders, we have included a Snapshot section that highlights and visually displays the most salient data points from the full report. </a:t>
            </a:r>
            <a:endParaRPr lang="en-US" sz="1200" dirty="0"/>
          </a:p>
          <a:p>
            <a:pPr indent="0"/>
            <a:endParaRPr lang="en-US" sz="1200" dirty="0">
              <a:latin typeface="Open Sans"/>
              <a:ea typeface="Open Sans"/>
              <a:cs typeface="Open Sans"/>
            </a:endParaRPr>
          </a:p>
          <a:p>
            <a:pPr indent="0"/>
            <a:r>
              <a:rPr lang="en-US" sz="1200" dirty="0">
                <a:latin typeface="Open Sans"/>
                <a:ea typeface="Open Sans"/>
                <a:cs typeface="Open Sans"/>
              </a:rPr>
              <a:t>This can help your data get more traction and increase interest in the full report and the </a:t>
            </a:r>
            <a:r>
              <a:rPr lang="en-US" sz="1200" i="1" dirty="0">
                <a:latin typeface="Open Sans"/>
                <a:ea typeface="Open Sans"/>
                <a:cs typeface="Open Sans"/>
              </a:rPr>
              <a:t>Sexual Assault Prevention for Graduate Students</a:t>
            </a:r>
            <a:r>
              <a:rPr lang="en-US" sz="1200" dirty="0">
                <a:latin typeface="Open Sans"/>
                <a:ea typeface="Open Sans"/>
                <a:cs typeface="Open Sans"/>
              </a:rPr>
              <a:t> program at large. </a:t>
            </a:r>
          </a:p>
          <a:p>
            <a:pPr indent="0"/>
            <a:endParaRPr lang="en-US" sz="1200" dirty="0">
              <a:latin typeface="Open Sans"/>
              <a:ea typeface="Open Sans"/>
              <a:cs typeface="Open Sans"/>
            </a:endParaRPr>
          </a:p>
          <a:p>
            <a:pPr indent="0"/>
            <a:r>
              <a:rPr lang="en-US" sz="1200" dirty="0">
                <a:latin typeface="Open Sans"/>
                <a:ea typeface="Open Sans"/>
                <a:cs typeface="Open Sans"/>
              </a:rPr>
              <a:t>We recommend excerpting this Snapshot section from the full report and sharing with stakeholders, colleagues, and students who might be interested in the impact of the SAPG program but have less direct experience in prevention work. </a:t>
            </a:r>
            <a:endParaRPr lang="en-US" dirty="0">
              <a:latin typeface="Open Sans"/>
              <a:ea typeface="Open Sans"/>
              <a:cs typeface="Open Sans"/>
            </a:endParaRP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Sexual Assault Prevention for Graduate Students: Snapshot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7</a:t>
            </a:fld>
            <a:endParaRPr lang="en-US" dirty="0"/>
          </a:p>
        </p:txBody>
      </p:sp>
      <p:cxnSp>
        <p:nvCxnSpPr>
          <p:cNvPr id="9" name="Straight Connector 8"/>
          <p:cNvCxnSpPr/>
          <p:nvPr/>
        </p:nvCxnSpPr>
        <p:spPr bwMode="white">
          <a:xfrm>
            <a:off x="26866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white">
          <a:xfrm>
            <a:off x="65728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bwMode="white">
          <a:xfrm>
            <a:off x="3055768" y="1620168"/>
            <a:ext cx="2662671"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Course Impact</a:t>
            </a:r>
          </a:p>
        </p:txBody>
      </p:sp>
      <p:sp>
        <p:nvSpPr>
          <p:cNvPr id="15" name="TextBox 14"/>
          <p:cNvSpPr txBox="1">
            <a:spLocks noChangeArrowheads="1"/>
          </p:cNvSpPr>
          <p:nvPr/>
        </p:nvSpPr>
        <p:spPr bwMode="white">
          <a:xfrm>
            <a:off x="685800" y="1620168"/>
            <a:ext cx="1786299"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Sample Size</a:t>
            </a:r>
          </a:p>
        </p:txBody>
      </p:sp>
      <p:sp>
        <p:nvSpPr>
          <p:cNvPr id="16" name="Rectangle 15"/>
          <p:cNvSpPr>
            <a:spLocks/>
          </p:cNvSpPr>
          <p:nvPr/>
        </p:nvSpPr>
        <p:spPr bwMode="white">
          <a:xfrm>
            <a:off x="685800" y="2098025"/>
            <a:ext cx="1970308" cy="247534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rgbClr val="47A6BF"/>
                </a:solidFill>
                <a:latin typeface="Open Sans"/>
                <a:ea typeface="Open Sans"/>
                <a:cs typeface="Open Sans"/>
              </a:rPr>
              <a:t>2,443 students</a:t>
            </a:r>
          </a:p>
          <a:p>
            <a:pPr>
              <a:lnSpc>
                <a:spcPct val="130000"/>
              </a:lnSpc>
              <a:spcAft>
                <a:spcPts val="1200"/>
              </a:spcAft>
            </a:pPr>
            <a:r>
              <a:rPr lang="en-US" sz="1200" b="1" dirty="0">
                <a:solidFill>
                  <a:schemeClr val="tx1"/>
                </a:solidFill>
                <a:latin typeface="Open Sans"/>
                <a:ea typeface="Open Sans"/>
                <a:cs typeface="Open Sans"/>
              </a:rPr>
              <a:t>at Georgia Institute of Technology </a:t>
            </a:r>
            <a:r>
              <a:rPr lang="en-US" sz="1200" dirty="0">
                <a:solidFill>
                  <a:schemeClr val="tx1"/>
                </a:solidFill>
                <a:latin typeface="Open Sans"/>
                <a:ea typeface="Open Sans"/>
                <a:cs typeface="Open Sans"/>
              </a:rPr>
              <a:t>completed surveys in </a:t>
            </a:r>
            <a:r>
              <a:rPr lang="en-US" sz="1200" i="1" dirty="0">
                <a:solidFill>
                  <a:schemeClr val="tx1"/>
                </a:solidFill>
                <a:latin typeface="Open Sans"/>
                <a:ea typeface="Open Sans"/>
                <a:cs typeface="Open Sans"/>
              </a:rPr>
              <a:t>Sexual Assault Prevention for Graduate Students</a:t>
            </a:r>
            <a:r>
              <a:rPr lang="en-US" sz="1200" dirty="0">
                <a:solidFill>
                  <a:schemeClr val="tx1"/>
                </a:solidFill>
                <a:latin typeface="Open Sans"/>
                <a:ea typeface="Open Sans"/>
                <a:cs typeface="Open Sans"/>
              </a:rPr>
              <a:t> from June 1, 2023 to February 26, 2024.</a:t>
            </a:r>
            <a:r>
              <a:rPr lang="en-US" sz="1100" dirty="0">
                <a:solidFill>
                  <a:schemeClr val="tx1"/>
                </a:solidFill>
                <a:latin typeface="Open Sans"/>
                <a:ea typeface="Open Sans"/>
                <a:cs typeface="Open Sans"/>
              </a:rPr>
              <a:t> </a:t>
            </a:r>
            <a:br>
              <a:rPr lang="en-US" sz="1100" dirty="0">
                <a:latin typeface="Open Sans"/>
              </a:rPr>
            </a:br>
            <a:r>
              <a:rPr lang="en-US" sz="1100" dirty="0">
                <a:latin typeface="+mn-ea"/>
              </a:rPr>
              <a:t>from June 1, 2023 to February 26, 2024. </a:t>
            </a:r>
          </a:p>
        </p:txBody>
      </p:sp>
      <p:graphicFrame>
        <p:nvGraphicFramePr>
          <p:cNvPr id="23" name="Table 22"/>
          <p:cNvGraphicFramePr/>
          <p:nvPr/>
        </p:nvGraphicFramePr>
        <p:xfrm>
          <a:off x="2898215" y="3797300"/>
          <a:ext cx="3460085" cy="2378571"/>
        </p:xfrm>
        <a:graphic>
          <a:graphicData uri="http://schemas.openxmlformats.org/drawingml/2006/table">
            <a:tbl>
              <a:tblPr firstRow="1" bandRow="1">
                <a:tableStyleId>{7DF18680-E054-41AD-8BC1-D1AEF772440D}</a:tableStyleId>
              </a:tblPr>
              <a:tblGrid>
                <a:gridCol w="2591115">
                  <a:extLst>
                    <a:ext uri="{9D8B030D-6E8A-4147-A177-3AD203B41FA5}">
                      <a16:colId xmlns:a16="http://schemas.microsoft.com/office/drawing/2014/main" val="20000"/>
                    </a:ext>
                  </a:extLst>
                </a:gridCol>
                <a:gridCol w="868970">
                  <a:extLst>
                    <a:ext uri="{9D8B030D-6E8A-4147-A177-3AD203B41FA5}">
                      <a16:colId xmlns:a16="http://schemas.microsoft.com/office/drawing/2014/main" val="20001"/>
                    </a:ext>
                  </a:extLst>
                </a:gridCol>
              </a:tblGrid>
              <a:tr h="342900">
                <a:tc gridSpan="2">
                  <a:txBody>
                    <a:bodyPr/>
                    <a:lstStyle/>
                    <a:p>
                      <a:pPr marL="0" algn="ctr" defTabSz="914400" rtl="0"/>
                      <a:r>
                        <a:rPr lang="en-US" sz="1200" b="1" kern="1200" dirty="0">
                          <a:solidFill>
                            <a:schemeClr val="bg1"/>
                          </a:solidFill>
                        </a:rPr>
                        <a:t>Your students agree SAPG:</a:t>
                      </a:r>
                      <a:endParaRPr lang="en-US" sz="1200" b="1" i="0" kern="1200" dirty="0">
                        <a:solidFill>
                          <a:schemeClr val="bg1"/>
                        </a:solidFill>
                        <a:latin typeface="Open Sans"/>
                        <a:ea typeface="+mn-ea"/>
                        <a:cs typeface="+mn-cs"/>
                      </a:endParaRPr>
                    </a:p>
                  </a:txBody>
                  <a:tcPr marL="0" marR="0" marT="0" marB="0" anchor="ctr" horzOverflow="overflow">
                    <a:solidFill>
                      <a:schemeClr val="accent3">
                        <a:lumMod val="50000"/>
                      </a:schemeClr>
                    </a:solidFill>
                  </a:tcPr>
                </a:tc>
                <a:tc hMerge="1">
                  <a:txBody>
                    <a:bodyPr/>
                    <a:lstStyle/>
                    <a:p>
                      <a:endParaRPr lang="en-US" dirty="0"/>
                    </a:p>
                  </a:txBody>
                  <a:tcPr horzOverflow="overflow"/>
                </a:tc>
                <a:extLst>
                  <a:ext uri="{0D108BD9-81ED-4DB2-BD59-A6C34878D82A}">
                    <a16:rowId xmlns:a16="http://schemas.microsoft.com/office/drawing/2014/main" val="10000"/>
                  </a:ext>
                </a:extLst>
              </a:tr>
              <a:tr h="678557">
                <a:tc>
                  <a:txBody>
                    <a:bodyPr/>
                    <a:lstStyle/>
                    <a:p>
                      <a:r>
                        <a:rPr lang="en" sz="1050" b="0" i="0" dirty="0">
                          <a:solidFill>
                            <a:schemeClr val="tx1"/>
                          </a:solidFill>
                          <a:latin typeface="Open Sans"/>
                          <a:ea typeface="Open Sans"/>
                          <a:cs typeface="Open Sans"/>
                        </a:rPr>
                        <a:t>Helped me identify characteristics of healthy and unheal</a:t>
                      </a:r>
                      <a:r>
                        <a:rPr lang="en-US" sz="1050" b="0" i="0" dirty="0">
                          <a:solidFill>
                            <a:schemeClr val="tx1"/>
                          </a:solidFill>
                          <a:latin typeface="Open Sans"/>
                          <a:ea typeface="Open Sans"/>
                          <a:cs typeface="Open Sans"/>
                        </a:rPr>
                        <a:t>thy relationships.</a:t>
                      </a:r>
                    </a:p>
                  </a:txBody>
                  <a:tcPr marR="0" marT="0" marB="0" anchor="ctr" horzOverflow="overflow">
                    <a:lnB w="12700" cap="flat">
                      <a:solidFill>
                        <a:schemeClr val="bg1">
                          <a:lumMod val="50000"/>
                        </a:schemeClr>
                      </a:solidFill>
                      <a:prstDash val="solid"/>
                      <a:round/>
                      <a:headEnd type="none" w="med" len="med"/>
                      <a:tailEnd type="none" w="med" len="med"/>
                    </a:lnB>
                    <a:noFill/>
                  </a:tcPr>
                </a:tc>
                <a:tc>
                  <a:txBody>
                    <a:bodyPr/>
                    <a:lstStyle/>
                    <a:p>
                      <a:pPr algn="ctr"/>
                      <a:r>
                        <a:rPr lang="en-US" sz="1600" b="1" i="0" dirty="0">
                          <a:solidFill>
                            <a:schemeClr val="accent3">
                              <a:lumMod val="75000"/>
                            </a:schemeClr>
                          </a:solidFill>
                          <a:latin typeface="Open Sans"/>
                          <a:ea typeface="Open Sans"/>
                          <a:cs typeface="Open Sans"/>
                        </a:rPr>
                        <a:t>89%</a:t>
                      </a:r>
                    </a:p>
                  </a:txBody>
                  <a:tcPr marR="0" marT="0" marB="0" anchor="ctr" horzOverflow="overflow">
                    <a:lnB w="12700"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678557">
                <a:tc>
                  <a:txBody>
                    <a:bodyPr/>
                    <a:lstStyle/>
                    <a:p>
                      <a:r>
                        <a:rPr lang="en" sz="1050" b="0" i="0" dirty="0">
                          <a:solidFill>
                            <a:schemeClr val="tx1"/>
                          </a:solidFill>
                          <a:latin typeface="Open Sans"/>
                          <a:ea typeface="Open Sans"/>
                          <a:cs typeface="Open Sans"/>
                        </a:rPr>
                        <a:t>Gave me information about sexual consent that I plan to use if I choose to be s</a:t>
                      </a:r>
                      <a:r>
                        <a:rPr lang="en-US" sz="1050" b="0" i="0" dirty="0">
                          <a:solidFill>
                            <a:schemeClr val="tx1"/>
                          </a:solidFill>
                          <a:latin typeface="Open Sans"/>
                          <a:ea typeface="Open Sans"/>
                          <a:cs typeface="Open Sans"/>
                        </a:rPr>
                        <a:t>e</a:t>
                      </a:r>
                      <a:r>
                        <a:rPr lang="en" sz="1050" b="0" i="0" dirty="0">
                          <a:solidFill>
                            <a:schemeClr val="tx1"/>
                          </a:solidFill>
                          <a:latin typeface="Open Sans"/>
                          <a:ea typeface="Open Sans"/>
                          <a:cs typeface="Open Sans"/>
                        </a:rPr>
                        <a:t>xually active.</a:t>
                      </a:r>
                      <a:endParaRPr lang="en-US" sz="1050" b="0" i="0" dirty="0">
                        <a:solidFill>
                          <a:schemeClr val="tx1"/>
                        </a:solidFill>
                        <a:latin typeface="Open Sans"/>
                        <a:ea typeface="Open Sans"/>
                        <a:cs typeface="Open Sans"/>
                      </a:endParaRPr>
                    </a:p>
                  </a:txBody>
                  <a:tcPr marR="0" marT="0" marB="0" anchor="ctr" horzOverflow="overflow">
                    <a:lnT w="12700" cap="flat">
                      <a:solidFill>
                        <a:schemeClr val="bg1">
                          <a:lumMod val="50000"/>
                        </a:schemeClr>
                      </a:solidFill>
                      <a:prstDash val="solid"/>
                      <a:round/>
                      <a:headEnd type="none" w="med" len="med"/>
                      <a:tailEnd type="none" w="med" len="med"/>
                    </a:lnT>
                    <a:lnB w="12700" cap="flat">
                      <a:solidFill>
                        <a:schemeClr val="bg1">
                          <a:lumMod val="50000"/>
                        </a:schemeClr>
                      </a:solidFill>
                      <a:prstDash val="solid"/>
                      <a:round/>
                      <a:headEnd type="none" w="med" len="med"/>
                      <a:tailEnd type="none" w="med" len="med"/>
                    </a:lnB>
                    <a:noFill/>
                  </a:tcPr>
                </a:tc>
                <a:tc>
                  <a:txBody>
                    <a:bodyPr/>
                    <a:lstStyle/>
                    <a:p>
                      <a:pPr marL="0" algn="ctr" defTabSz="685800" rtl="0"/>
                      <a:r>
                        <a:rPr lang="en-US" sz="1600" b="1" i="0" kern="1200" dirty="0">
                          <a:solidFill>
                            <a:schemeClr val="accent3">
                              <a:lumMod val="75000"/>
                            </a:schemeClr>
                          </a:solidFill>
                          <a:latin typeface="Open Sans"/>
                          <a:ea typeface="Open Sans"/>
                          <a:cs typeface="Open Sans"/>
                        </a:rPr>
                        <a:t>89%</a:t>
                      </a:r>
                    </a:p>
                  </a:txBody>
                  <a:tcPr marR="0" marT="0" marB="0" anchor="ctr" horzOverflow="overflow">
                    <a:lnT w="12700" cap="flat">
                      <a:solidFill>
                        <a:schemeClr val="bg1">
                          <a:lumMod val="50000"/>
                        </a:schemeClr>
                      </a:solidFill>
                      <a:prstDash val="solid"/>
                      <a:round/>
                      <a:headEnd type="none" w="med" len="med"/>
                      <a:tailEnd type="none" w="med" len="med"/>
                    </a:lnT>
                    <a:lnB w="12700"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678557">
                <a:tc>
                  <a:txBody>
                    <a:bodyPr/>
                    <a:lstStyle/>
                    <a:p>
                      <a:r>
                        <a:rPr lang="en" sz="1050" b="0" i="0" dirty="0">
                          <a:solidFill>
                            <a:schemeClr val="tx1"/>
                          </a:solidFill>
                          <a:latin typeface="Open Sans"/>
                          <a:ea typeface="Open Sans"/>
                          <a:cs typeface="Open Sans"/>
                        </a:rPr>
                        <a:t>Provided me with skills to better support someone who has experienced sexual assault.</a:t>
                      </a:r>
                      <a:endParaRPr lang="en-US" sz="1050" b="0" i="0" dirty="0">
                        <a:solidFill>
                          <a:schemeClr val="tx1"/>
                        </a:solidFill>
                        <a:latin typeface="Open Sans"/>
                        <a:ea typeface="Open Sans"/>
                        <a:cs typeface="Open Sans"/>
                      </a:endParaRPr>
                    </a:p>
                  </a:txBody>
                  <a:tcPr marR="0" marT="0" marB="0" anchor="ctr" horzOverflow="overflow">
                    <a:lnT w="12700" cap="flat">
                      <a:solidFill>
                        <a:schemeClr val="bg1">
                          <a:lumMod val="50000"/>
                        </a:schemeClr>
                      </a:solidFill>
                      <a:prstDash val="solid"/>
                      <a:round/>
                      <a:headEnd type="none" w="med" len="med"/>
                      <a:tailEnd type="none" w="med" len="med"/>
                    </a:lnT>
                    <a:noFill/>
                  </a:tcPr>
                </a:tc>
                <a:tc>
                  <a:txBody>
                    <a:bodyPr/>
                    <a:lstStyle/>
                    <a:p>
                      <a:pPr marL="0" algn="ctr" defTabSz="685800" rtl="0"/>
                      <a:r>
                        <a:rPr lang="en-US" sz="1600" b="1" i="0" kern="1200" dirty="0">
                          <a:solidFill>
                            <a:schemeClr val="accent3">
                              <a:lumMod val="75000"/>
                            </a:schemeClr>
                          </a:solidFill>
                          <a:latin typeface="Open Sans"/>
                          <a:ea typeface="Open Sans"/>
                          <a:cs typeface="Open Sans"/>
                        </a:rPr>
                        <a:t>89%</a:t>
                      </a:r>
                    </a:p>
                  </a:txBody>
                  <a:tcPr marR="0" marT="0" marB="0" anchor="ctr" horzOverflow="overflow">
                    <a:lnT w="12700"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25" name="TextBox 24"/>
          <p:cNvSpPr txBox="1">
            <a:spLocks noChangeArrowheads="1"/>
          </p:cNvSpPr>
          <p:nvPr/>
        </p:nvSpPr>
        <p:spPr bwMode="white">
          <a:xfrm>
            <a:off x="6805425" y="1620168"/>
            <a:ext cx="3278998"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Perceptions of Campus Climate</a:t>
            </a:r>
          </a:p>
        </p:txBody>
      </p:sp>
      <p:sp>
        <p:nvSpPr>
          <p:cNvPr id="26" name="Rectangle 25"/>
          <p:cNvSpPr>
            <a:spLocks/>
          </p:cNvSpPr>
          <p:nvPr/>
        </p:nvSpPr>
        <p:spPr bwMode="white">
          <a:xfrm>
            <a:off x="6787452" y="2971237"/>
            <a:ext cx="4718732" cy="7044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chemeClr val="tx1"/>
                </a:solidFill>
                <a:latin typeface="Open Sans"/>
              </a:rPr>
              <a:t>48% of students </a:t>
            </a:r>
            <a:r>
              <a:rPr lang="en-US" sz="1100" dirty="0">
                <a:solidFill>
                  <a:schemeClr val="tx1"/>
                </a:solidFill>
                <a:latin typeface="Open Sans"/>
              </a:rPr>
              <a:t>at Georgia Institute of Technology agree they can play a role in preventing sexual assault at your school.</a:t>
            </a:r>
          </a:p>
        </p:txBody>
      </p:sp>
      <p:graphicFrame>
        <p:nvGraphicFramePr>
          <p:cNvPr id="20" name="Chart 19" descr="campusGraph"/>
          <p:cNvGraphicFramePr/>
          <p:nvPr/>
        </p:nvGraphicFramePr>
        <p:xfrm>
          <a:off x="6624422" y="3675664"/>
          <a:ext cx="4989595" cy="2569382"/>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2"/>
          <p:cNvSpPr txBox="1">
            <a:spLocks noChangeArrowheads="1"/>
          </p:cNvSpPr>
          <p:nvPr/>
        </p:nvSpPr>
        <p:spPr bwMode="white">
          <a:xfrm>
            <a:off x="685799" y="1165211"/>
            <a:ext cx="10820401" cy="444500"/>
          </a:xfrm>
          <a:prstGeom prst="rect">
            <a:avLst/>
          </a:prstGeom>
          <a:ln>
            <a:headEnd type="none"/>
            <a:tailEnd type="none"/>
          </a:ln>
        </p:spPr>
        <p:txBody>
          <a:bodyPr wrap="square" lIns="0" tIns="0" rIns="0" bIns="0">
            <a:noAutofit/>
          </a:bodyPr>
          <a:lstStyle>
            <a:lvl1pPr marL="0" indent="0" algn="l" defTabSz="914400" rtl="0">
              <a:lnSpc>
                <a:spcPct val="130000"/>
              </a:lnSpc>
              <a:spcBef>
                <a:spcPts val="1200"/>
              </a:spcBef>
              <a:buFont typeface="Arial"/>
              <a:buNone/>
              <a:defRPr sz="1200" kern="1200" dirty="0">
                <a:solidFill>
                  <a:schemeClr val="tx1"/>
                </a:solidFill>
                <a:latin typeface="+mn-lt"/>
                <a:ea typeface="+mn-ea"/>
                <a:cs typeface="+mn-cs"/>
              </a:defRPr>
            </a:lvl1pPr>
            <a:lvl2pPr marL="457200" indent="0" algn="l" defTabSz="914400" rtl="0">
              <a:lnSpc>
                <a:spcPct val="130000"/>
              </a:lnSpc>
              <a:spcBef>
                <a:spcPts val="600"/>
              </a:spcBef>
              <a:buFont typeface="Calibri"/>
              <a:buNone/>
              <a:defRPr sz="1400" kern="1200" dirty="0">
                <a:solidFill>
                  <a:schemeClr val="tx1"/>
                </a:solidFill>
                <a:latin typeface="+mn-lt"/>
                <a:ea typeface="+mn-ea"/>
                <a:cs typeface="+mn-cs"/>
              </a:defRPr>
            </a:lvl2pPr>
            <a:lvl3pPr marL="914400" indent="0" algn="l" defTabSz="914400" rtl="0">
              <a:lnSpc>
                <a:spcPct val="130000"/>
              </a:lnSpc>
              <a:spcBef>
                <a:spcPts val="600"/>
              </a:spcBef>
              <a:buFont typeface="Calibri"/>
              <a:buNone/>
              <a:defRPr sz="1200" kern="1200" dirty="0">
                <a:solidFill>
                  <a:schemeClr val="tx1"/>
                </a:solidFill>
                <a:latin typeface="+mn-lt"/>
                <a:ea typeface="+mn-ea"/>
                <a:cs typeface="+mn-cs"/>
              </a:defRPr>
            </a:lvl3pPr>
            <a:lvl4pPr marL="1371600" indent="0" algn="l" defTabSz="914400" rtl="0">
              <a:lnSpc>
                <a:spcPct val="130000"/>
              </a:lnSpc>
              <a:spcBef>
                <a:spcPts val="600"/>
              </a:spcBef>
              <a:buFont typeface="Calibri"/>
              <a:buNone/>
              <a:defRPr sz="1000" kern="1200" dirty="0">
                <a:solidFill>
                  <a:schemeClr val="tx1"/>
                </a:solidFill>
                <a:latin typeface="+mn-lt"/>
                <a:ea typeface="+mn-ea"/>
                <a:cs typeface="+mn-cs"/>
              </a:defRPr>
            </a:lvl4pPr>
            <a:lvl5pPr marL="1828800" indent="0" algn="l" defTabSz="914400" rtl="0">
              <a:lnSpc>
                <a:spcPct val="130000"/>
              </a:lnSpc>
              <a:spcBef>
                <a:spcPts val="600"/>
              </a:spcBef>
              <a:buFont typeface="Calibri"/>
              <a:buNone/>
              <a:defRPr sz="1000" kern="1200" dirty="0">
                <a:solidFill>
                  <a:schemeClr val="tx1"/>
                </a:solidFill>
                <a:latin typeface="+mn-lt"/>
                <a:ea typeface="+mn-ea"/>
                <a:cs typeface="+mn-cs"/>
              </a:defRPr>
            </a:lvl5pPr>
            <a:lvl6pPr marL="2286000" indent="0" algn="l" defTabSz="914400" rtl="0">
              <a:lnSpc>
                <a:spcPct val="90000"/>
              </a:lnSpc>
              <a:spcBef>
                <a:spcPts val="500"/>
              </a:spcBef>
              <a:buFont typeface="Arial"/>
              <a:buNone/>
              <a:defRPr sz="1000" kern="1200" dirty="0">
                <a:solidFill>
                  <a:schemeClr val="tx1"/>
                </a:solidFill>
                <a:latin typeface="+mn-lt"/>
                <a:ea typeface="+mn-ea"/>
                <a:cs typeface="+mn-cs"/>
              </a:defRPr>
            </a:lvl6pPr>
            <a:lvl7pPr marL="2743200" indent="0" algn="l" defTabSz="914400" rtl="0">
              <a:lnSpc>
                <a:spcPct val="90000"/>
              </a:lnSpc>
              <a:spcBef>
                <a:spcPts val="500"/>
              </a:spcBef>
              <a:buFont typeface="Arial"/>
              <a:buNone/>
              <a:defRPr sz="1000" kern="1200" dirty="0">
                <a:solidFill>
                  <a:schemeClr val="tx1"/>
                </a:solidFill>
                <a:latin typeface="+mn-lt"/>
                <a:ea typeface="+mn-ea"/>
                <a:cs typeface="+mn-cs"/>
              </a:defRPr>
            </a:lvl7pPr>
            <a:lvl8pPr marL="3200400" indent="0" algn="l" defTabSz="914400" rtl="0">
              <a:lnSpc>
                <a:spcPct val="90000"/>
              </a:lnSpc>
              <a:spcBef>
                <a:spcPts val="500"/>
              </a:spcBef>
              <a:buFont typeface="Arial"/>
              <a:buNone/>
              <a:defRPr sz="1000" kern="1200" dirty="0">
                <a:solidFill>
                  <a:schemeClr val="tx1"/>
                </a:solidFill>
                <a:latin typeface="+mn-lt"/>
                <a:ea typeface="+mn-ea"/>
                <a:cs typeface="+mn-cs"/>
              </a:defRPr>
            </a:lvl8pPr>
            <a:lvl9pPr marL="3657600" indent="0" algn="l" defTabSz="914400" rtl="0">
              <a:lnSpc>
                <a:spcPct val="90000"/>
              </a:lnSpc>
              <a:spcBef>
                <a:spcPts val="500"/>
              </a:spcBef>
              <a:buFont typeface="Arial"/>
              <a:buNone/>
              <a:defRPr sz="1000" kern="1200" dirty="0">
                <a:solidFill>
                  <a:schemeClr val="tx1"/>
                </a:solidFill>
                <a:latin typeface="+mn-lt"/>
                <a:ea typeface="+mn-ea"/>
                <a:cs typeface="+mn-cs"/>
              </a:defRPr>
            </a:lvl9pPr>
          </a:lstStyle>
          <a:p>
            <a:pPr defTabSz="914400"/>
            <a:r>
              <a:rPr lang="en-US" sz="1100" dirty="0">
                <a:latin typeface="Open Sans"/>
              </a:rPr>
              <a:t>Designed by prevention and compliance experts to provide your students with knowledge and skills to support healthier campus communities.</a:t>
            </a:r>
          </a:p>
        </p:txBody>
      </p:sp>
      <p:graphicFrame>
        <p:nvGraphicFramePr>
          <p:cNvPr id="30" name="Content Placeholder 18" descr="Assessment"/>
          <p:cNvGraphicFramePr/>
          <p:nvPr/>
        </p:nvGraphicFramePr>
        <p:xfrm>
          <a:off x="3028900" y="2051865"/>
          <a:ext cx="3301869" cy="1756168"/>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p:cNvSpPr>
            <a:spLocks/>
          </p:cNvSpPr>
          <p:nvPr/>
        </p:nvSpPr>
        <p:spPr bwMode="white">
          <a:xfrm>
            <a:off x="6787452" y="1910833"/>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Open Sans"/>
              </a:rPr>
              <a:t>Student perceptions of the commitment and intentions of their institution can have a significant impact on the feelings of safety, their experience on campus, and their likelihood to join the community effort to prevent abuse and harassment. </a:t>
            </a:r>
          </a:p>
        </p:txBody>
      </p:sp>
      <p:sp>
        <p:nvSpPr>
          <p:cNvPr id="17" name="TextBox 16"/>
          <p:cNvSpPr txBox="1">
            <a:spLocks noChangeArrowheads="1"/>
          </p:cNvSpPr>
          <p:nvPr/>
        </p:nvSpPr>
        <p:spPr bwMode="white">
          <a:xfrm>
            <a:off x="9841003"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Sexual Assault Prevention for Graduate Students: Snapshot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8</a:t>
            </a:fld>
            <a:endParaRPr lang="en-US" dirty="0"/>
          </a:p>
        </p:txBody>
      </p:sp>
      <p:cxnSp>
        <p:nvCxnSpPr>
          <p:cNvPr id="9" name="Straight Connector 8"/>
          <p:cNvCxnSpPr/>
          <p:nvPr/>
        </p:nvCxnSpPr>
        <p:spPr bwMode="white">
          <a:xfrm>
            <a:off x="2905592"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white">
          <a:xfrm>
            <a:off x="7396295"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bwMode="white">
          <a:xfrm>
            <a:off x="3195469" y="1600200"/>
            <a:ext cx="3587618" cy="307327"/>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Open Sans"/>
                <a:ea typeface="Open Sans"/>
                <a:cs typeface="Open Sans"/>
              </a:rPr>
              <a:t>Bystander Intervention Scenarios</a:t>
            </a:r>
          </a:p>
        </p:txBody>
      </p:sp>
      <p:sp>
        <p:nvSpPr>
          <p:cNvPr id="15" name="TextBox 14"/>
          <p:cNvSpPr txBox="1">
            <a:spLocks noChangeArrowheads="1"/>
          </p:cNvSpPr>
          <p:nvPr/>
        </p:nvSpPr>
        <p:spPr bwMode="white">
          <a:xfrm>
            <a:off x="685268" y="1601828"/>
            <a:ext cx="2275803"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Open Sans"/>
                <a:ea typeface="Open Sans"/>
                <a:cs typeface="Open Sans"/>
              </a:rPr>
              <a:t>Bystander Intervention</a:t>
            </a:r>
          </a:p>
          <a:p>
            <a:pPr>
              <a:lnSpc>
                <a:spcPct val="100000"/>
              </a:lnSpc>
              <a:spcBef>
                <a:spcPts val="0"/>
              </a:spcBef>
            </a:pPr>
            <a:endParaRPr lang="en-US" b="0" dirty="0">
              <a:solidFill>
                <a:srgbClr val="3D4543"/>
              </a:solidFill>
              <a:latin typeface="+mn-lt"/>
            </a:endParaRPr>
          </a:p>
        </p:txBody>
      </p:sp>
      <p:sp>
        <p:nvSpPr>
          <p:cNvPr id="16" name="Rectangle 15"/>
          <p:cNvSpPr>
            <a:spLocks/>
          </p:cNvSpPr>
          <p:nvPr/>
        </p:nvSpPr>
        <p:spPr bwMode="white">
          <a:xfrm>
            <a:off x="685800" y="2222009"/>
            <a:ext cx="2049420" cy="291541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200" dirty="0">
                <a:solidFill>
                  <a:schemeClr val="tx1"/>
                </a:solidFill>
                <a:latin typeface="Open Sans"/>
                <a:ea typeface="Open Sans"/>
                <a:cs typeface="Open Sans"/>
              </a:rPr>
              <a:t>Proactive bystander behaviors —stepping in directly or engaging other observers indirectly — are some of the most important ways students can support and build a healthy campus environment. </a:t>
            </a:r>
          </a:p>
          <a:p>
            <a:pPr>
              <a:lnSpc>
                <a:spcPct val="130000"/>
              </a:lnSpc>
            </a:pPr>
            <a:endParaRPr lang="en-US" sz="1200" dirty="0">
              <a:solidFill>
                <a:schemeClr val="tx1"/>
              </a:solidFill>
              <a:latin typeface="Open Sans"/>
              <a:ea typeface="Open Sans"/>
              <a:cs typeface="Open Sans"/>
            </a:endParaRPr>
          </a:p>
          <a:p>
            <a:pPr>
              <a:lnSpc>
                <a:spcPct val="130000"/>
              </a:lnSpc>
            </a:pPr>
            <a:r>
              <a:rPr lang="en-US" sz="1200" dirty="0">
                <a:solidFill>
                  <a:schemeClr val="tx1"/>
                </a:solidFill>
                <a:latin typeface="Open Sans"/>
                <a:ea typeface="Open Sans"/>
                <a:cs typeface="Open Sans"/>
              </a:rPr>
              <a:t>SAPG helps students build their bystander skills. Georgia Institute of Technology can use this information to continue to develop those skills as part of a healthy campus community.</a:t>
            </a:r>
          </a:p>
        </p:txBody>
      </p:sp>
      <p:sp>
        <p:nvSpPr>
          <p:cNvPr id="25" name="TextBox 24"/>
          <p:cNvSpPr txBox="1">
            <a:spLocks noChangeArrowheads="1"/>
          </p:cNvSpPr>
          <p:nvPr/>
        </p:nvSpPr>
        <p:spPr bwMode="white">
          <a:xfrm>
            <a:off x="7710336" y="1600200"/>
            <a:ext cx="3278998"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Open Sans"/>
                <a:ea typeface="Open Sans"/>
                <a:cs typeface="Open Sans"/>
              </a:rPr>
              <a:t>Preferred Bystander Behaviors</a:t>
            </a:r>
          </a:p>
        </p:txBody>
      </p:sp>
      <p:sp>
        <p:nvSpPr>
          <p:cNvPr id="22" name="Rectangle 21"/>
          <p:cNvSpPr>
            <a:spLocks/>
          </p:cNvSpPr>
          <p:nvPr/>
        </p:nvSpPr>
        <p:spPr bwMode="white">
          <a:xfrm>
            <a:off x="6787452" y="1910833"/>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endParaRPr lang="en-US" sz="1200" dirty="0">
              <a:solidFill>
                <a:schemeClr val="tx1"/>
              </a:solidFill>
            </a:endParaRPr>
          </a:p>
        </p:txBody>
      </p:sp>
      <p:graphicFrame>
        <p:nvGraphicFramePr>
          <p:cNvPr id="28" name="Chart 27"/>
          <p:cNvGraphicFramePr/>
          <p:nvPr/>
        </p:nvGraphicFramePr>
        <p:xfrm>
          <a:off x="3029574" y="1910832"/>
          <a:ext cx="4372359" cy="3541727"/>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a:spLocks noChangeArrowheads="1"/>
          </p:cNvSpPr>
          <p:nvPr/>
        </p:nvSpPr>
        <p:spPr bwMode="white">
          <a:xfrm>
            <a:off x="3057096" y="5434220"/>
            <a:ext cx="4421057" cy="800347"/>
          </a:xfrm>
          <a:prstGeom prst="rect">
            <a:avLst/>
          </a:prstGeom>
          <a:noFill/>
          <a:ln>
            <a:headEnd type="none"/>
            <a:tailEnd type="none"/>
          </a:ln>
        </p:spPr>
        <p:txBody>
          <a:bodyPr wrap="square">
            <a:spAutoFit/>
          </a:bodyPr>
          <a:lstStyle/>
          <a:p>
            <a:pPr>
              <a:lnSpc>
                <a:spcPct val="114000"/>
              </a:lnSpc>
            </a:pPr>
            <a:r>
              <a:rPr lang="en-US" sz="2000" dirty="0">
                <a:solidFill>
                  <a:schemeClr val="tx1"/>
                </a:solidFill>
                <a:latin typeface="Open Sans"/>
              </a:rPr>
              <a:t>88% </a:t>
            </a:r>
            <a:r>
              <a:rPr lang="en-US" sz="1050" dirty="0">
                <a:solidFill>
                  <a:srgbClr val="3D4543"/>
                </a:solidFill>
                <a:latin typeface="Open Sans"/>
                <a:ea typeface="Open Sans"/>
                <a:cs typeface="Open Sans"/>
              </a:rPr>
              <a:t>of students at Georgia Institute of Technology agree that SAPG made them more confident in their ability to intervene when they see concerning behavior.</a:t>
            </a:r>
            <a:endParaRPr lang="en-US" sz="1000" dirty="0">
              <a:solidFill>
                <a:srgbClr val="3D4543"/>
              </a:solidFill>
              <a:latin typeface="Open Sans"/>
              <a:ea typeface="Open Sans"/>
              <a:cs typeface="Open Sans"/>
            </a:endParaRPr>
          </a:p>
        </p:txBody>
      </p:sp>
      <p:graphicFrame>
        <p:nvGraphicFramePr>
          <p:cNvPr id="36" name="Table 35"/>
          <p:cNvGraphicFramePr/>
          <p:nvPr/>
        </p:nvGraphicFramePr>
        <p:xfrm>
          <a:off x="7638626" y="1948187"/>
          <a:ext cx="3936062" cy="1338713"/>
        </p:xfrm>
        <a:graphic>
          <a:graphicData uri="http://schemas.openxmlformats.org/drawingml/2006/table">
            <a:tbl>
              <a:tblPr firstRow="1" bandRow="1">
                <a:tableStyleId>{5C22544A-7EE6-4342-B048-85BDC9FD1C3A}</a:tableStyleId>
              </a:tblPr>
              <a:tblGrid>
                <a:gridCol w="498169">
                  <a:extLst>
                    <a:ext uri="{9D8B030D-6E8A-4147-A177-3AD203B41FA5}">
                      <a16:colId xmlns:a16="http://schemas.microsoft.com/office/drawing/2014/main" val="20000"/>
                    </a:ext>
                  </a:extLst>
                </a:gridCol>
                <a:gridCol w="3437893">
                  <a:extLst>
                    <a:ext uri="{9D8B030D-6E8A-4147-A177-3AD203B41FA5}">
                      <a16:colId xmlns:a16="http://schemas.microsoft.com/office/drawing/2014/main" val="20001"/>
                    </a:ext>
                  </a:extLst>
                </a:gridCol>
              </a:tblGrid>
              <a:tr h="277315">
                <a:tc gridSpan="2">
                  <a:txBody>
                    <a:bodyPr/>
                    <a:lstStyle/>
                    <a:p>
                      <a:r>
                        <a:rPr lang="en-US" sz="1000" b="1" kern="1200" dirty="0">
                          <a:solidFill>
                            <a:srgbClr val="FFFFFF"/>
                          </a:solidFill>
                        </a:rPr>
                        <a:t>She / Her</a:t>
                      </a:r>
                      <a:endParaRPr lang="en-US" sz="1000" b="0" i="0" kern="1200" dirty="0">
                        <a:solidFill>
                          <a:srgbClr val="FFFFFF"/>
                        </a:solidFill>
                        <a:latin typeface="Open Sans"/>
                        <a:ea typeface="Open Sans"/>
                        <a:cs typeface="Open Sans"/>
                      </a:endParaRPr>
                    </a:p>
                  </a:txBody>
                  <a:tcPr marT="0" marB="0" anchor="ctr" horzOverflow="overflow">
                    <a:solidFill>
                      <a:schemeClr val="accent1"/>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29878">
                <a:tc>
                  <a:txBody>
                    <a:bodyPr/>
                    <a:lstStyle/>
                    <a:p>
                      <a:pPr marL="0" algn="ctr" defTabSz="685800" rtl="0"/>
                      <a:r>
                        <a:rPr lang="en-US" sz="1100" b="1" kern="1200" dirty="0">
                          <a:solidFill>
                            <a:schemeClr val="tx1"/>
                          </a:solidFill>
                        </a:rPr>
                        <a:t>1</a:t>
                      </a:r>
                      <a:endParaRPr lang="en-US" sz="1100" b="0" i="0" kern="1200" dirty="0">
                        <a:solidFill>
                          <a:schemeClr val="tx1"/>
                        </a:solidFill>
                        <a:latin typeface="Open Sans"/>
                        <a:ea typeface="Open Sans"/>
                        <a:cs typeface="Open Sans"/>
                      </a:endParaRPr>
                    </a:p>
                  </a:txBody>
                  <a:tcPr anchor="ctr" horzOverflow="overflow"/>
                </a:tc>
                <a:tc>
                  <a:txBody>
                    <a:bodyPr/>
                    <a:lstStyle/>
                    <a:p>
                      <a:r>
                        <a:rPr lang="en-US" sz="900" dirty="0"/>
                        <a:t>Asking the person who you’re concerned about if they need help.</a:t>
                      </a:r>
                      <a:endParaRPr lang="en-US" sz="1000" b="0" i="0" dirty="0">
                        <a:latin typeface="Open Sans"/>
                      </a:endParaRPr>
                    </a:p>
                  </a:txBody>
                  <a:tcPr anchor="ctr" horzOverflow="overflow"/>
                </a:tc>
                <a:extLst>
                  <a:ext uri="{0D108BD9-81ED-4DB2-BD59-A6C34878D82A}">
                    <a16:rowId xmlns:a16="http://schemas.microsoft.com/office/drawing/2014/main" val="10001"/>
                  </a:ext>
                </a:extLst>
              </a:tr>
              <a:tr h="329878">
                <a:tc>
                  <a:txBody>
                    <a:bodyPr/>
                    <a:lstStyle/>
                    <a:p>
                      <a:pPr marL="0" algn="ctr" defTabSz="685800" rtl="0"/>
                      <a:r>
                        <a:rPr lang="en-US" sz="1100" b="1" kern="1200" dirty="0">
                          <a:solidFill>
                            <a:schemeClr val="tx1"/>
                          </a:solidFill>
                        </a:rPr>
                        <a:t>2</a:t>
                      </a:r>
                      <a:endParaRPr lang="en-US" sz="1100" b="0" i="0" kern="1200" dirty="0">
                        <a:solidFill>
                          <a:schemeClr val="tx1"/>
                        </a:solidFill>
                        <a:latin typeface="Open Sans"/>
                        <a:ea typeface="Open Sans"/>
                        <a:cs typeface="Open Sans"/>
                      </a:endParaRPr>
                    </a:p>
                  </a:txBody>
                  <a:tcPr anchor="ctr" horzOverflow="overflow"/>
                </a:tc>
                <a:tc>
                  <a:txBody>
                    <a:bodyPr/>
                    <a:lstStyle/>
                    <a:p>
                      <a:r>
                        <a:rPr lang="en-US" sz="900" dirty="0"/>
                        <a:t>Finding the friends of those involved and asking them for help.</a:t>
                      </a:r>
                      <a:endParaRPr lang="en-US" sz="1000" b="0" i="0" dirty="0">
                        <a:latin typeface="Open Sans"/>
                      </a:endParaRPr>
                    </a:p>
                  </a:txBody>
                  <a:tcPr anchor="ctr" horzOverflow="overflow"/>
                </a:tc>
                <a:extLst>
                  <a:ext uri="{0D108BD9-81ED-4DB2-BD59-A6C34878D82A}">
                    <a16:rowId xmlns:a16="http://schemas.microsoft.com/office/drawing/2014/main" val="10002"/>
                  </a:ext>
                </a:extLst>
              </a:tr>
              <a:tr h="329878">
                <a:tc>
                  <a:txBody>
                    <a:bodyPr/>
                    <a:lstStyle/>
                    <a:p>
                      <a:pPr marL="0" algn="ctr" defTabSz="685800" rtl="0"/>
                      <a:r>
                        <a:rPr lang="en-US" sz="1100" b="1" kern="1200" dirty="0">
                          <a:solidFill>
                            <a:schemeClr val="tx1"/>
                          </a:solidFill>
                        </a:rPr>
                        <a:t>3</a:t>
                      </a:r>
                      <a:endParaRPr lang="en-US" sz="1100" b="0" i="0" kern="1200" dirty="0">
                        <a:solidFill>
                          <a:schemeClr val="tx1"/>
                        </a:solidFill>
                        <a:latin typeface="Open Sans"/>
                        <a:ea typeface="Open Sans"/>
                        <a:cs typeface="Open Sans"/>
                      </a:endParaRPr>
                    </a:p>
                  </a:txBody>
                  <a:tcPr anchor="ctr" horzOverflow="overflow"/>
                </a:tc>
                <a:tc>
                  <a:txBody>
                    <a:bodyPr/>
                    <a:lstStyle/>
                    <a:p>
                      <a:r>
                        <a:rPr lang="en-US" sz="900" dirty="0"/>
                        <a:t>Creating a distraction to cause one or more of the people to disengage from the situation.</a:t>
                      </a:r>
                      <a:endParaRPr lang="en-US" sz="1000" b="0" i="0" dirty="0">
                        <a:latin typeface="Open Sans"/>
                      </a:endParaRPr>
                    </a:p>
                  </a:txBody>
                  <a:tcPr anchor="ctr" horzOverflow="overflow"/>
                </a:tc>
                <a:extLst>
                  <a:ext uri="{0D108BD9-81ED-4DB2-BD59-A6C34878D82A}">
                    <a16:rowId xmlns:a16="http://schemas.microsoft.com/office/drawing/2014/main" val="10003"/>
                  </a:ext>
                </a:extLst>
              </a:tr>
            </a:tbl>
          </a:graphicData>
        </a:graphic>
      </p:graphicFrame>
      <p:graphicFrame>
        <p:nvGraphicFramePr>
          <p:cNvPr id="37" name="Table 36"/>
          <p:cNvGraphicFramePr/>
          <p:nvPr/>
        </p:nvGraphicFramePr>
        <p:xfrm>
          <a:off x="7638626" y="3241371"/>
          <a:ext cx="3936062" cy="1338713"/>
        </p:xfrm>
        <a:graphic>
          <a:graphicData uri="http://schemas.openxmlformats.org/drawingml/2006/table">
            <a:tbl>
              <a:tblPr firstRow="1" bandRow="1">
                <a:tableStyleId>{21E4AEA4-8DFA-4A89-87EB-49C32662AFE0}</a:tableStyleId>
              </a:tblPr>
              <a:tblGrid>
                <a:gridCol w="498169">
                  <a:extLst>
                    <a:ext uri="{9D8B030D-6E8A-4147-A177-3AD203B41FA5}">
                      <a16:colId xmlns:a16="http://schemas.microsoft.com/office/drawing/2014/main" val="20000"/>
                    </a:ext>
                  </a:extLst>
                </a:gridCol>
                <a:gridCol w="3437893">
                  <a:extLst>
                    <a:ext uri="{9D8B030D-6E8A-4147-A177-3AD203B41FA5}">
                      <a16:colId xmlns:a16="http://schemas.microsoft.com/office/drawing/2014/main" val="20001"/>
                    </a:ext>
                  </a:extLst>
                </a:gridCol>
              </a:tblGrid>
              <a:tr h="277315">
                <a:tc gridSpan="2">
                  <a:txBody>
                    <a:bodyPr/>
                    <a:lstStyle/>
                    <a:p>
                      <a:r>
                        <a:rPr lang="en-US" sz="1000" b="1" kern="1200" dirty="0">
                          <a:solidFill>
                            <a:schemeClr val="bg1"/>
                          </a:solidFill>
                        </a:rPr>
                        <a:t>He / Him</a:t>
                      </a:r>
                      <a:endParaRPr lang="en-US" sz="1000" b="0" i="0" kern="1200" dirty="0">
                        <a:solidFill>
                          <a:schemeClr val="bg1"/>
                        </a:solidFill>
                        <a:latin typeface="Open Sans"/>
                        <a:ea typeface="Open Sans"/>
                        <a:cs typeface="Open Sans"/>
                      </a:endParaRPr>
                    </a:p>
                  </a:txBody>
                  <a:tcPr marT="0" marB="0" anchor="ctr" horzOverflow="overflow">
                    <a:solidFill>
                      <a:schemeClr val="accent3"/>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29878">
                <a:tc>
                  <a:txBody>
                    <a:bodyPr/>
                    <a:lstStyle/>
                    <a:p>
                      <a:pPr marL="0" algn="ctr" defTabSz="685800" rtl="0"/>
                      <a:r>
                        <a:rPr lang="en-US" sz="1100" b="1" kern="1200" dirty="0">
                          <a:solidFill>
                            <a:schemeClr val="tx1"/>
                          </a:solidFill>
                        </a:rPr>
                        <a:t>1</a:t>
                      </a:r>
                      <a:endParaRPr lang="en-US" sz="1100" b="0" i="0" kern="1200" dirty="0">
                        <a:solidFill>
                          <a:schemeClr val="tx1"/>
                        </a:solidFill>
                        <a:latin typeface="Open Sans"/>
                        <a:ea typeface="Open Sans"/>
                        <a:cs typeface="Open Sans"/>
                      </a:endParaRPr>
                    </a:p>
                  </a:txBody>
                  <a:tcPr anchor="ctr" horzOverflow="overflow">
                    <a:solidFill>
                      <a:schemeClr val="tx1">
                        <a:lumMod val="20000"/>
                        <a:lumOff val="80000"/>
                      </a:schemeClr>
                    </a:solidFill>
                  </a:tcPr>
                </a:tc>
                <a:tc>
                  <a:txBody>
                    <a:bodyPr/>
                    <a:lstStyle/>
                    <a:p>
                      <a:r>
                        <a:rPr lang="en-US" sz="900" dirty="0"/>
                        <a:t>Asking the person who you’re concerned about if they need help.</a:t>
                      </a:r>
                      <a:endParaRPr lang="en-US" sz="1000" b="0" i="0" dirty="0">
                        <a:latin typeface="Open Sans"/>
                      </a:endParaRPr>
                    </a:p>
                  </a:txBody>
                  <a:tcPr anchor="ctr" horzOverflow="overflow">
                    <a:solidFill>
                      <a:schemeClr val="tx1">
                        <a:lumMod val="20000"/>
                        <a:lumOff val="80000"/>
                      </a:schemeClr>
                    </a:solidFill>
                  </a:tcPr>
                </a:tc>
                <a:extLst>
                  <a:ext uri="{0D108BD9-81ED-4DB2-BD59-A6C34878D82A}">
                    <a16:rowId xmlns:a16="http://schemas.microsoft.com/office/drawing/2014/main" val="10001"/>
                  </a:ext>
                </a:extLst>
              </a:tr>
              <a:tr h="329878">
                <a:tc>
                  <a:txBody>
                    <a:bodyPr/>
                    <a:lstStyle/>
                    <a:p>
                      <a:pPr marL="0" algn="ctr" defTabSz="685800" rtl="0"/>
                      <a:r>
                        <a:rPr lang="en-US" sz="1100" b="1" kern="1200" dirty="0">
                          <a:solidFill>
                            <a:schemeClr val="tx1"/>
                          </a:solidFill>
                        </a:rPr>
                        <a:t>2</a:t>
                      </a:r>
                      <a:endParaRPr lang="en-US" sz="1100" b="0" i="0" kern="1200" dirty="0">
                        <a:solidFill>
                          <a:schemeClr val="tx1"/>
                        </a:solidFill>
                        <a:latin typeface="Open Sans"/>
                        <a:ea typeface="Open Sans"/>
                        <a:cs typeface="Open Sans"/>
                      </a:endParaRPr>
                    </a:p>
                  </a:txBody>
                  <a:tcPr anchor="ctr" horzOverflow="overflow">
                    <a:solidFill>
                      <a:schemeClr val="tx2">
                        <a:lumMod val="40000"/>
                        <a:lumOff val="60000"/>
                      </a:schemeClr>
                    </a:solidFill>
                  </a:tcPr>
                </a:tc>
                <a:tc>
                  <a:txBody>
                    <a:bodyPr/>
                    <a:lstStyle/>
                    <a:p>
                      <a:r>
                        <a:rPr lang="en-US" sz="900" dirty="0"/>
                        <a:t>Telling someone in a position of authority about the situation.</a:t>
                      </a:r>
                      <a:endParaRPr lang="en-US" sz="1000" b="0" i="0" dirty="0">
                        <a:latin typeface="Open Sans"/>
                      </a:endParaRPr>
                    </a:p>
                  </a:txBody>
                  <a:tcPr anchor="ctr" horzOverflow="overflow">
                    <a:solidFill>
                      <a:schemeClr val="tx2">
                        <a:lumMod val="40000"/>
                        <a:lumOff val="60000"/>
                      </a:schemeClr>
                    </a:solidFill>
                  </a:tcPr>
                </a:tc>
                <a:extLst>
                  <a:ext uri="{0D108BD9-81ED-4DB2-BD59-A6C34878D82A}">
                    <a16:rowId xmlns:a16="http://schemas.microsoft.com/office/drawing/2014/main" val="10002"/>
                  </a:ext>
                </a:extLst>
              </a:tr>
              <a:tr h="329878">
                <a:tc>
                  <a:txBody>
                    <a:bodyPr/>
                    <a:lstStyle/>
                    <a:p>
                      <a:pPr marL="0" algn="ctr" defTabSz="685800" rtl="0"/>
                      <a:r>
                        <a:rPr lang="en-US" sz="1100" b="1" kern="1200" dirty="0">
                          <a:solidFill>
                            <a:schemeClr val="tx1"/>
                          </a:solidFill>
                        </a:rPr>
                        <a:t>3</a:t>
                      </a:r>
                      <a:endParaRPr lang="en-US" sz="1100" b="0" i="0" kern="1200" dirty="0">
                        <a:solidFill>
                          <a:schemeClr val="tx1"/>
                        </a:solidFill>
                        <a:latin typeface="Open Sans"/>
                        <a:ea typeface="Open Sans"/>
                        <a:cs typeface="Open Sans"/>
                      </a:endParaRPr>
                    </a:p>
                  </a:txBody>
                  <a:tcPr anchor="ctr" horzOverflow="overflow">
                    <a:solidFill>
                      <a:schemeClr val="tx1">
                        <a:lumMod val="20000"/>
                        <a:lumOff val="80000"/>
                      </a:schemeClr>
                    </a:solidFill>
                  </a:tcPr>
                </a:tc>
                <a:tc>
                  <a:txBody>
                    <a:bodyPr/>
                    <a:lstStyle/>
                    <a:p>
                      <a:r>
                        <a:rPr lang="en-US" sz="900" dirty="0"/>
                        <a:t>Creating a distraction to cause one or more of the people to disengage from the situation.</a:t>
                      </a:r>
                      <a:endParaRPr lang="en-US" sz="1000" b="0" i="0" dirty="0">
                        <a:latin typeface="Open Sans"/>
                      </a:endParaRPr>
                    </a:p>
                  </a:txBody>
                  <a:tcPr anchor="ctr" horzOverflow="overflow">
                    <a:solidFill>
                      <a:schemeClr val="tx1">
                        <a:lumMod val="20000"/>
                        <a:lumOff val="80000"/>
                      </a:schemeClr>
                    </a:solidFill>
                  </a:tcPr>
                </a:tc>
                <a:extLst>
                  <a:ext uri="{0D108BD9-81ED-4DB2-BD59-A6C34878D82A}">
                    <a16:rowId xmlns:a16="http://schemas.microsoft.com/office/drawing/2014/main" val="10003"/>
                  </a:ext>
                </a:extLst>
              </a:tr>
            </a:tbl>
          </a:graphicData>
        </a:graphic>
      </p:graphicFrame>
      <p:grpSp>
        <p:nvGrpSpPr>
          <p:cNvPr id="2" name="Group 1"/>
          <p:cNvGrpSpPr>
            <a:grpSpLocks/>
          </p:cNvGrpSpPr>
          <p:nvPr/>
        </p:nvGrpSpPr>
        <p:grpSpPr bwMode="white">
          <a:xfrm>
            <a:off x="7629657" y="4653881"/>
            <a:ext cx="4133360" cy="1675898"/>
            <a:chOff x="7629657" y="4653881"/>
            <a:chExt cx="4133360" cy="1675898"/>
          </a:xfrm>
        </p:grpSpPr>
        <p:sp>
          <p:nvSpPr>
            <p:cNvPr id="39" name="Rectangle 38"/>
            <p:cNvSpPr>
              <a:spLocks/>
            </p:cNvSpPr>
            <p:nvPr/>
          </p:nvSpPr>
          <p:spPr bwMode="white">
            <a:xfrm>
              <a:off x="7629657" y="4653881"/>
              <a:ext cx="4133360" cy="1675898"/>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0" rIns="91440" bIns="0" anchor="ctr"/>
            <a:lstStyle/>
            <a:p>
              <a:pPr>
                <a:lnSpc>
                  <a:spcPct val="130000"/>
                </a:lnSpc>
                <a:spcBef>
                  <a:spcPts val="1200"/>
                </a:spcBef>
              </a:pPr>
              <a:r>
                <a:rPr lang="en-US" sz="1000" b="1" dirty="0">
                  <a:solidFill>
                    <a:srgbClr val="3D4543"/>
                  </a:solidFill>
                  <a:latin typeface="Open Sans"/>
                  <a:ea typeface="Open Sans"/>
                  <a:cs typeface="Open Sans"/>
                </a:rPr>
                <a:t>Tip</a:t>
              </a:r>
            </a:p>
            <a:p>
              <a:pPr marL="15875">
                <a:lnSpc>
                  <a:spcPct val="130000"/>
                </a:lnSpc>
              </a:pPr>
              <a:r>
                <a:rPr lang="en-US" sz="900" dirty="0">
                  <a:solidFill>
                    <a:schemeClr val="tx1"/>
                  </a:solidFill>
                  <a:latin typeface="Open Sans"/>
                  <a:ea typeface="Open Sans"/>
                  <a:cs typeface="Open Sans"/>
                </a:rPr>
                <a:t>Research has shown that male-identifying students may be more likely to engage in active, direct bystander behaviors than their female-identifying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40" name="Rectangle 39"/>
            <p:cNvSpPr>
              <a:spLocks/>
            </p:cNvSpPr>
            <p:nvPr/>
          </p:nvSpPr>
          <p:spPr bwMode="white">
            <a:xfrm>
              <a:off x="7665423" y="4653881"/>
              <a:ext cx="149212" cy="1675898"/>
            </a:xfrm>
            <a:prstGeom prst="rect">
              <a:avLst/>
            </a:prstGeom>
            <a:solidFill>
              <a:srgbClr val="1F497D"/>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grpSp>
      <p:sp>
        <p:nvSpPr>
          <p:cNvPr id="19" name="TextBox 18"/>
          <p:cNvSpPr txBox="1">
            <a:spLocks noChangeArrowheads="1"/>
          </p:cNvSpPr>
          <p:nvPr/>
        </p:nvSpPr>
        <p:spPr bwMode="white">
          <a:xfrm>
            <a:off x="9715500" y="0"/>
            <a:ext cx="1790700" cy="622452"/>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SAPG and Your Students</a:t>
            </a:r>
            <a:endParaRPr lang="th-TH" b="1" dirty="0"/>
          </a:p>
        </p:txBody>
      </p:sp>
      <p:sp>
        <p:nvSpPr>
          <p:cNvPr id="3" name="Text Placeholder 2"/>
          <p:cNvSpPr>
            <a:spLocks noGrp="1"/>
          </p:cNvSpPr>
          <p:nvPr>
            <p:ph type="body" idx="1"/>
          </p:nvPr>
        </p:nvSpPr>
        <p:spPr bwMode="white">
          <a:ln>
            <a:headEnd type="none"/>
            <a:tailEnd type="none"/>
          </a:ln>
        </p:spPr>
        <p:txBody>
          <a:bodyPr wrap="square"/>
          <a:lstStyle/>
          <a:p>
            <a:r>
              <a:rPr lang="en-US" b="1" dirty="0"/>
              <a:t>Impact at Georgia Institute of Technology</a:t>
            </a: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9</a:t>
            </a:fld>
            <a:endParaRPr lang="en-US" dirty="0"/>
          </a:p>
        </p:txBody>
      </p:sp>
    </p:spTree>
  </p:cSld>
  <p:clrMapOvr>
    <a:masterClrMapping/>
  </p:clrMapOvr>
</p:sld>
</file>

<file path=ppt/theme/theme1.xml><?xml version="1.0" encoding="utf-8"?>
<a:theme xmlns:a="http://schemas.openxmlformats.org/drawingml/2006/main" name="Vector Color Scheme">
  <a:themeElements>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verFi 01">
  <a:themeElements>
    <a:clrScheme name="EverFi 01">
      <a:dk1>
        <a:srgbClr val="515859"/>
      </a:dk1>
      <a:lt1>
        <a:srgbClr val="FFFFFF"/>
      </a:lt1>
      <a:dk2>
        <a:srgbClr val="000000"/>
      </a:dk2>
      <a:lt2>
        <a:srgbClr val="C1C1C0"/>
      </a:lt2>
      <a:accent1>
        <a:srgbClr val="E14D10"/>
      </a:accent1>
      <a:accent2>
        <a:srgbClr val="FBA927"/>
      </a:accent2>
      <a:accent3>
        <a:srgbClr val="149D91"/>
      </a:accent3>
      <a:accent4>
        <a:srgbClr val="53BDC1"/>
      </a:accent4>
      <a:accent5>
        <a:srgbClr val="A90F1C"/>
      </a:accent5>
      <a:accent6>
        <a:srgbClr val="6B0A2A"/>
      </a:accent6>
      <a:hlink>
        <a:srgbClr val="515859"/>
      </a:hlink>
      <a:folHlink>
        <a:srgbClr val="515859"/>
      </a:folHlink>
    </a:clrScheme>
    <a:fontScheme name="Custom 86">
      <a:majorFont>
        <a:latin typeface="Lato Black"/>
        <a:ea typeface=""/>
        <a:cs typeface="Lato Black"/>
      </a:majorFont>
      <a:minorFont>
        <a:latin typeface="Lato Light"/>
        <a:ea typeface=""/>
        <a:cs typeface="Lato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docMetadata/LabelInfo.xml><?xml version="1.0" encoding="utf-8"?>
<clbl:labelList xmlns:clbl="http://schemas.microsoft.com/office/2020/mipLabelMetadata">
  <clbl:label id="{482198bb-ae7b-4b25-8b7a-6d7f32faa083}" enabled="0" method="" siteId="{482198bb-ae7b-4b25-8b7a-6d7f32faa083}" removed="1"/>
</clbl:labelList>
</file>

<file path=docProps/app.xml><?xml version="1.0" encoding="utf-8"?>
<Properties xmlns="http://schemas.openxmlformats.org/officeDocument/2006/extended-properties" xmlns:vt="http://schemas.openxmlformats.org/officeDocument/2006/docPropsVTypes">
  <Template>EDU - HE - Impact Report - 2021 - Redesign</Template>
  <TotalTime>8151</TotalTime>
  <Pages>0</Pages>
  <Words>5499</Words>
  <Characters>0</Characters>
  <Application>Microsoft Office PowerPoint</Application>
  <PresentationFormat>Widescreen</PresentationFormat>
  <Lines>0</Lines>
  <Paragraphs>659</Paragraphs>
  <Slides>28</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Lato</vt:lpstr>
      <vt:lpstr>Lato Black</vt:lpstr>
      <vt:lpstr>Lato Light</vt:lpstr>
      <vt:lpstr>Open Sans</vt:lpstr>
      <vt:lpstr>Symbol,Sans-Serif</vt:lpstr>
      <vt:lpstr>Times New Roman</vt:lpstr>
      <vt:lpstr>Vector Color Scheme</vt:lpstr>
      <vt:lpstr>Sexual Assault Prevention for Graduate Students</vt:lpstr>
      <vt:lpstr>PowerPoint Presentation</vt:lpstr>
      <vt:lpstr>Table of Contents</vt:lpstr>
      <vt:lpstr>How To Use  This Report</vt:lpstr>
      <vt:lpstr>Executive  Summary</vt:lpstr>
      <vt:lpstr>Sexual Assault Prevention for Graduate Students</vt:lpstr>
      <vt:lpstr>Sexual Assault Prevention for Graduate Students: Snapshot</vt:lpstr>
      <vt:lpstr>Sexual Assault Prevention for Graduate Students: Snapshot</vt:lpstr>
      <vt:lpstr>SAPG and Your Students</vt:lpstr>
      <vt:lpstr>Knowledge Gain </vt:lpstr>
      <vt:lpstr>Learner Impact</vt:lpstr>
      <vt:lpstr>Healthy Relationships and Consent </vt:lpstr>
      <vt:lpstr>Supporting Survivors</vt:lpstr>
      <vt:lpstr>Sexual Assault Prevention On Your Campus </vt:lpstr>
      <vt:lpstr>Engaging the Healthy Majority </vt:lpstr>
      <vt:lpstr>Personal Experiences By Gender Identity </vt:lpstr>
      <vt:lpstr>Bystander Behaviors by Gender Identity – She / Her </vt:lpstr>
      <vt:lpstr>Bystander Behaviors by Gender Identity – He / Him </vt:lpstr>
      <vt:lpstr>Social Norms for Behavior </vt:lpstr>
      <vt:lpstr>Campus Climate</vt:lpstr>
      <vt:lpstr>Community Readiness</vt:lpstr>
      <vt:lpstr>Sexual Assault Prevention for Graduate Students </vt:lpstr>
      <vt:lpstr>Student Demographics</vt:lpstr>
      <vt:lpstr>Student Demographics (continued)</vt:lpstr>
      <vt:lpstr>Sexual Assault Prevention for Graduate Students </vt:lpstr>
      <vt:lpstr>The Prevention Framework</vt:lpstr>
      <vt:lpstr>About Sexual Assault Prevention for Graduate Students </vt:lpstr>
      <vt:lpstr>Sexual Assault Prevention for Graduate Students Course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Jaturanon</dc:creator>
  <cp:lastModifiedBy>Yi, Crystle</cp:lastModifiedBy>
  <cp:revision>649</cp:revision>
  <dcterms:created xsi:type="dcterms:W3CDTF">2020-11-25T09:43:36Z</dcterms:created>
  <dcterms:modified xsi:type="dcterms:W3CDTF">2025-07-03T16:12:18Z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17480110</vt:lpwstr>
  </property>
  <property fmtid="{D5CDD505-2E9C-101B-9397-08002B2CF9AE}" pid="3" name="NXPowerLiteSettings">
    <vt:lpwstr>C980073804F000</vt:lpwstr>
  </property>
  <property fmtid="{D5CDD505-2E9C-101B-9397-08002B2CF9AE}" pid="4" name="NXPowerLiteVersion">
    <vt:lpwstr>D9.0.2</vt:lpwstr>
  </property>
</Properties>
</file>