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31"/>
  </p:notesMasterIdLst>
  <p:handoutMasterIdLst>
    <p:handoutMasterId r:id="rId32"/>
  </p:handoutMasterIdLst>
  <p:sldIdLst>
    <p:sldId id="608" r:id="rId2"/>
    <p:sldId id="609" r:id="rId3"/>
    <p:sldId id="610" r:id="rId4"/>
    <p:sldId id="611" r:id="rId5"/>
    <p:sldId id="612" r:id="rId6"/>
    <p:sldId id="613" r:id="rId7"/>
    <p:sldId id="570" r:id="rId8"/>
    <p:sldId id="657" r:id="rId9"/>
    <p:sldId id="658" r:id="rId10"/>
    <p:sldId id="638" r:id="rId11"/>
    <p:sldId id="656" r:id="rId12"/>
    <p:sldId id="618" r:id="rId13"/>
    <p:sldId id="619" r:id="rId14"/>
    <p:sldId id="640" r:id="rId15"/>
    <p:sldId id="623" r:id="rId16"/>
    <p:sldId id="641" r:id="rId17"/>
    <p:sldId id="622" r:id="rId18"/>
    <p:sldId id="642" r:id="rId19"/>
    <p:sldId id="659" r:id="rId20"/>
    <p:sldId id="626" r:id="rId21"/>
    <p:sldId id="644" r:id="rId22"/>
    <p:sldId id="645" r:id="rId23"/>
    <p:sldId id="630" r:id="rId24"/>
    <p:sldId id="654" r:id="rId25"/>
    <p:sldId id="649" r:id="rId26"/>
    <p:sldId id="633" r:id="rId27"/>
    <p:sldId id="651" r:id="rId28"/>
    <p:sldId id="652" r:id="rId29"/>
    <p:sldId id="653" r:id="rId30"/>
  </p:sldIdLst>
  <p:sldSz cx="12192000" cy="6858000"/>
  <p:notesSz cx="6858000" cy="9144000"/>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D38BFE-E558-2C95-B4CA-7479A68944C1}" name="Kimberley Timpf" initials="KT" userId="S::kimberley.timpf@vectorsolutionscorp.com::f7f88588-4c66-47ce-9639-cdaff6b0f0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 Moyer" initials="MM" lastIdx="1" clrIdx="0"/>
  <p:cmAuthor id="2" name="Meg Moyer" initials="MM [2]" lastIdx="1" clrIdx="1"/>
  <p:cmAuthor id="3" name="Meg Moyer" initials="MM [3]" lastIdx="1" clrIdx="2"/>
  <p:cmAuthor id="4" name="Meg Moyer" initials="MM [4]" lastIdx="1" clrIdx="3"/>
  <p:cmAuthor id="5" name="Meg Moyer" initials="MM [5]" lastIdx="1" clrIdx="4"/>
  <p:cmAuthor id="6" name="Meg Moyer" initials="MM [6]" lastIdx="1" clrIdx="5"/>
  <p:cmAuthor id="7" name="Meg Moyer" initials="MM [7]" lastIdx="1" clrIdx="6"/>
  <p:cmAuthor id="8" name="Meg Moyer" initials="MM [8]" lastIdx="1" clrIdx="7"/>
  <p:cmAuthor id="9" name="Meg Moyer" initials="MM [9]" lastIdx="1" clrIdx="8"/>
  <p:cmAuthor id="10" name="Meg Moyer" initials="MM [10]" lastIdx="1" clrIdx="9"/>
  <p:cmAuthor id="11" name="Meg Moyer" initials="MM [10] [2]" lastIdx="1" clrIdx="10"/>
  <p:cmAuthor id="12" name="Meg Moyer" initials="MM [11]" lastIdx="1" clrIdx="11"/>
  <p:cmAuthor id="13" name="Jessie Minorini" initials="JM"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53BDC1"/>
    <a:srgbClr val="3D4543"/>
    <a:srgbClr val="F2F2F2"/>
    <a:srgbClr val="F59168"/>
    <a:srgbClr val="812309"/>
    <a:srgbClr val="E24D10"/>
    <a:srgbClr val="FBA927"/>
    <a:srgbClr val="538E89"/>
    <a:srgbClr val="FDC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33AE1-7253-0FB6-43F7-F8850633A385}" v="5" dt="2024-04-09T18:52:33.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16"/>
  </p:normalViewPr>
  <p:slideViewPr>
    <p:cSldViewPr snapToGrid="0">
      <p:cViewPr varScale="1">
        <p:scale>
          <a:sx n="57" d="100"/>
          <a:sy n="57" d="100"/>
        </p:scale>
        <p:origin x="1651"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1297304447582E-2"/>
          <c:y val="0.17073251103740014"/>
          <c:w val="0.95768895070642002"/>
          <c:h val="0.40004783213096218"/>
        </c:manualLayout>
      </c:layout>
      <c:barChart>
        <c:barDir val="col"/>
        <c:grouping val="clustered"/>
        <c:varyColors val="0"/>
        <c:ser>
          <c:idx val="0"/>
          <c:order val="0"/>
          <c:tx>
            <c:strRef>
              <c:f>Sheet1!$B$1</c:f>
              <c:strCache>
                <c:ptCount val="1"/>
                <c:pt idx="0">
                  <c:v>Before AlcoholEdu</c:v>
                </c:pt>
              </c:strCache>
            </c:strRef>
          </c:tx>
          <c:spPr>
            <a:solidFill>
              <a:srgbClr val="1C366B"/>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'Sheet1'!$B$2:$B$6</c:f>
              <c:numCache>
                <c:formatCode>0%</c:formatCode>
                <c:ptCount val="5"/>
                <c:pt idx="0">
                  <c:v>0.75</c:v>
                </c:pt>
                <c:pt idx="1">
                  <c:v>0.77</c:v>
                </c:pt>
                <c:pt idx="2">
                  <c:v>0.76</c:v>
                </c:pt>
                <c:pt idx="3">
                  <c:v>0.79</c:v>
                </c:pt>
                <c:pt idx="4">
                  <c:v>0.78</c:v>
                </c:pt>
              </c:numCache>
            </c:numRef>
          </c:val>
          <c:extLst>
            <c:ext xmlns:c16="http://schemas.microsoft.com/office/drawing/2014/chart" uri="{C3380CC4-5D6E-409C-BE32-E72D297353CC}">
              <c16:uniqueId val="{00000000-67D2-4AB0-9DDC-37451EB62E31}"/>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3C4543"/>
                </a:solidFill>
                <a:latin typeface="Open Sans"/>
                <a:ea typeface="Open Sans"/>
                <a:cs typeface="Open Sans"/>
              </a:defRPr>
            </a:pPr>
            <a:endParaRPr lang="en-US"/>
          </a:p>
        </c:txPr>
        <c:crossAx val="655251008"/>
        <c:crosses val="autoZero"/>
        <c:auto val="1"/>
        <c:lblAlgn val="ctr"/>
        <c:lblOffset val="100"/>
        <c:noMultiLvlLbl val="0"/>
      </c:catAx>
      <c:valAx>
        <c:axId val="655251008"/>
        <c:scaling>
          <c:orientation val="minMax"/>
          <c:max val="1"/>
          <c:min val="0"/>
        </c:scaling>
        <c:delete val="1"/>
        <c:axPos val="l"/>
        <c:numFmt formatCode="0%" sourceLinked="0"/>
        <c:majorTickMark val="out"/>
        <c:minorTickMark val="none"/>
        <c:tickLblPos val="nextTo"/>
        <c:crossAx val="698388928"/>
        <c:crosses val="autoZero"/>
        <c:crossBetween val="between"/>
        <c:majorUnit val="0.1"/>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Perceptions of Community Readiness</a:t>
            </a:r>
          </a:p>
        </c:rich>
      </c:tx>
      <c:layout>
        <c:manualLayout>
          <c:xMode val="edge"/>
          <c:yMode val="edge"/>
          <c:x val="1.5816829068171932E-3"/>
          <c:y val="0"/>
        </c:manualLayout>
      </c:layout>
      <c:overlay val="0"/>
      <c:spPr>
        <a:noFill/>
        <a:ln>
          <a:noFill/>
          <a:round/>
        </a:ln>
        <a:effectLst/>
      </c:spPr>
    </c:title>
    <c:autoTitleDeleted val="0"/>
    <c:plotArea>
      <c:layout>
        <c:manualLayout>
          <c:layoutTarget val="inner"/>
          <c:xMode val="edge"/>
          <c:yMode val="edge"/>
          <c:x val="6.7459343998732837E-2"/>
          <c:y val="0.25219990104524015"/>
          <c:w val="0.9109735502682611"/>
          <c:h val="0.56924158435049788"/>
        </c:manualLayout>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200" b="1" baseline="0">
                    <a:solidFill>
                      <a:srgbClr val="3C4543"/>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don't think sexual assault is a problem at my school.</c:v>
                </c:pt>
                <c:pt idx="1">
                  <c:v>I'd like to learn more about sexual assault at my school.</c:v>
                </c:pt>
                <c:pt idx="2">
                  <c:v>I can play a role in preventing sexual assault at my school.</c:v>
                </c:pt>
                <c:pt idx="3">
                  <c:v>I'm planning to get more involved in sexual assault prevention efforts at my school.</c:v>
                </c:pt>
                <c:pt idx="4">
                  <c:v>I'm currently involved in preventing sexual assault at my school.</c:v>
                </c:pt>
              </c:strCache>
            </c:strRef>
          </c:cat>
          <c:val>
            <c:numRef>
              <c:f>'Sheet1'!$B$2:$B$6</c:f>
              <c:numCache>
                <c:formatCode>0%</c:formatCode>
                <c:ptCount val="5"/>
                <c:pt idx="0">
                  <c:v>0.25</c:v>
                </c:pt>
                <c:pt idx="1">
                  <c:v>0.22</c:v>
                </c:pt>
                <c:pt idx="2">
                  <c:v>0.45</c:v>
                </c:pt>
                <c:pt idx="3">
                  <c:v>0.06</c:v>
                </c:pt>
                <c:pt idx="4">
                  <c:v>0.01</c:v>
                </c:pt>
              </c:numCache>
            </c:numRef>
          </c:val>
          <c:extLst>
            <c:ext xmlns:c16="http://schemas.microsoft.com/office/drawing/2014/chart" uri="{C3380CC4-5D6E-409C-BE32-E72D297353CC}">
              <c16:uniqueId val="{00000000-96C7-42CD-98FF-90E2725F3433}"/>
            </c:ext>
          </c:extLst>
        </c:ser>
        <c:ser>
          <c:idx val="1"/>
          <c:order val="1"/>
          <c:tx>
            <c:strRef>
              <c:f>Sheet1!$C$1</c:f>
              <c:strCache>
                <c:ptCount val="1"/>
                <c:pt idx="0">
                  <c:v>Peer Institutions</c:v>
                </c:pt>
              </c:strCache>
            </c:strRef>
          </c:tx>
          <c:spPr>
            <a:solidFill>
              <a:srgbClr val="AEB9B7"/>
            </a:solidFill>
            <a:ln>
              <a:noFill/>
              <a:round/>
            </a:ln>
            <a:effectLst/>
          </c:spPr>
          <c:invertIfNegative val="0"/>
          <c:dLbls>
            <c:spPr>
              <a:noFill/>
              <a:ln>
                <a:noFill/>
                <a:round/>
              </a:ln>
              <a:effectLst/>
            </c:spPr>
            <c:txPr>
              <a:bodyPr/>
              <a:lstStyle/>
              <a:p>
                <a:pPr>
                  <a:defRPr sz="1200" b="1" baseline="0">
                    <a:solidFill>
                      <a:srgbClr val="3C4543"/>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don't think sexual assault is a problem at my school.</c:v>
                </c:pt>
                <c:pt idx="1">
                  <c:v>I'd like to learn more about sexual assault at my school.</c:v>
                </c:pt>
                <c:pt idx="2">
                  <c:v>I can play a role in preventing sexual assault at my school.</c:v>
                </c:pt>
                <c:pt idx="3">
                  <c:v>I'm planning to get more involved in sexual assault prevention efforts at my school.</c:v>
                </c:pt>
                <c:pt idx="4">
                  <c:v>I'm currently involved in preventing sexual assault at my school.</c:v>
                </c:pt>
              </c:strCache>
            </c:strRef>
          </c:cat>
          <c:val>
            <c:numRef>
              <c:f>'Sheet1'!$C$2:$C$6</c:f>
              <c:numCache>
                <c:formatCode>0%</c:formatCode>
                <c:ptCount val="5"/>
                <c:pt idx="0">
                  <c:v>0.28999999999999998</c:v>
                </c:pt>
                <c:pt idx="1">
                  <c:v>0.19</c:v>
                </c:pt>
                <c:pt idx="2">
                  <c:v>0.44</c:v>
                </c:pt>
                <c:pt idx="3">
                  <c:v>7.0000000000000007E-2</c:v>
                </c:pt>
                <c:pt idx="4">
                  <c:v>0.01</c:v>
                </c:pt>
              </c:numCache>
            </c:numRef>
          </c:val>
          <c:extLst>
            <c:ext xmlns:c16="http://schemas.microsoft.com/office/drawing/2014/chart" uri="{C3380CC4-5D6E-409C-BE32-E72D297353CC}">
              <c16:uniqueId val="{00000001-96C7-42CD-98FF-90E2725F3433}"/>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0.8"/>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1" baseline="0">
                <a:solidFill>
                  <a:srgbClr val="3C4543"/>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layout>
        <c:manualLayout>
          <c:xMode val="edge"/>
          <c:yMode val="edge"/>
          <c:x val="0.47875007120850049"/>
          <c:y val="0.10989638606473699"/>
          <c:w val="0.48643981735424874"/>
          <c:h val="3.5888743073782446E-2"/>
        </c:manualLayout>
      </c:layout>
      <c:overlay val="0"/>
      <c:spPr>
        <a:noFill/>
        <a:ln>
          <a:noFill/>
          <a:round/>
        </a:ln>
        <a:effectLst/>
      </c:spPr>
      <c:txPr>
        <a:bodyPr/>
        <a:lstStyle/>
        <a:p>
          <a:pPr>
            <a:defRPr sz="1000" b="1" baseline="0">
              <a:solidFill>
                <a:srgbClr val="3C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Gender Identity</a:t>
            </a:r>
          </a:p>
        </c:rich>
      </c:tx>
      <c:layout>
        <c:manualLayout>
          <c:xMode val="edge"/>
          <c:yMode val="edge"/>
          <c:x val="0.18323456638232716"/>
          <c:y val="8.3333333333333329E-2"/>
        </c:manualLayout>
      </c:layout>
      <c:overlay val="0"/>
      <c:spPr>
        <a:noFill/>
        <a:ln>
          <a:noFill/>
          <a:round/>
        </a:ln>
        <a:effectLst/>
      </c:spPr>
    </c:title>
    <c:autoTitleDeleted val="0"/>
    <c:plotArea>
      <c:layout>
        <c:manualLayout>
          <c:layoutTarget val="inner"/>
          <c:xMode val="edge"/>
          <c:yMode val="edge"/>
          <c:x val="9.7692134186351712E-2"/>
          <c:y val="0.2352709426946632"/>
          <c:w val="0.781939781249677"/>
          <c:h val="0.80668411162623355"/>
        </c:manualLayout>
      </c:layout>
      <c:doughnutChart>
        <c:varyColors val="1"/>
        <c:ser>
          <c:idx val="0"/>
          <c:order val="0"/>
          <c:tx>
            <c:strRef>
              <c:f>Sheet1!$B$1</c:f>
              <c:strCache>
                <c:ptCount val="1"/>
                <c:pt idx="0">
                  <c:v>Gender Pronouns</c:v>
                </c:pt>
              </c:strCache>
            </c:strRef>
          </c:tx>
          <c:dPt>
            <c:idx val="0"/>
            <c:bubble3D val="0"/>
            <c:spPr>
              <a:solidFill>
                <a:srgbClr val="FBA927"/>
              </a:solidFill>
              <a:ln>
                <a:noFill/>
                <a:round/>
              </a:ln>
              <a:effectLst/>
            </c:spPr>
            <c:extLst>
              <c:ext xmlns:c16="http://schemas.microsoft.com/office/drawing/2014/chart" uri="{C3380CC4-5D6E-409C-BE32-E72D297353CC}">
                <c16:uniqueId val="{00000001-43FC-4277-A1F3-7B3F269C7192}"/>
              </c:ext>
            </c:extLst>
          </c:dPt>
          <c:dPt>
            <c:idx val="1"/>
            <c:bubble3D val="0"/>
            <c:spPr>
              <a:solidFill>
                <a:srgbClr val="1C366B"/>
              </a:solidFill>
              <a:ln>
                <a:noFill/>
                <a:round/>
              </a:ln>
              <a:effectLst/>
            </c:spPr>
            <c:extLst>
              <c:ext xmlns:c16="http://schemas.microsoft.com/office/drawing/2014/chart" uri="{C3380CC4-5D6E-409C-BE32-E72D297353CC}">
                <c16:uniqueId val="{00000003-43FC-4277-A1F3-7B3F269C7192}"/>
              </c:ext>
            </c:extLst>
          </c:dPt>
          <c:dPt>
            <c:idx val="2"/>
            <c:bubble3D val="0"/>
            <c:spPr>
              <a:solidFill>
                <a:srgbClr val="A90F1C"/>
              </a:solidFill>
              <a:ln>
                <a:noFill/>
                <a:round/>
              </a:ln>
              <a:effectLst/>
            </c:spPr>
            <c:extLst>
              <c:ext xmlns:c16="http://schemas.microsoft.com/office/drawing/2014/chart" uri="{C3380CC4-5D6E-409C-BE32-E72D297353CC}">
                <c16:uniqueId val="{00000005-43FC-4277-A1F3-7B3F269C7192}"/>
              </c:ext>
            </c:extLst>
          </c:dPt>
          <c:dPt>
            <c:idx val="3"/>
            <c:bubble3D val="0"/>
            <c:spPr>
              <a:solidFill>
                <a:srgbClr val="000000"/>
              </a:solidFill>
              <a:ln>
                <a:noFill/>
                <a:round/>
              </a:ln>
              <a:effectLst/>
            </c:spPr>
            <c:extLst>
              <c:ext xmlns:c16="http://schemas.microsoft.com/office/drawing/2014/chart" uri="{C3380CC4-5D6E-409C-BE32-E72D297353CC}">
                <c16:uniqueId val="{00000007-43FC-4277-A1F3-7B3F269C7192}"/>
              </c:ext>
            </c:extLst>
          </c:dPt>
          <c:dLbls>
            <c:dLbl>
              <c:idx val="0"/>
              <c:spPr>
                <a:noFill/>
                <a:ln>
                  <a:noFill/>
                  <a:round/>
                </a:ln>
                <a:effectLst/>
              </c:spPr>
              <c:txPr>
                <a:bodyPr/>
                <a:lstStyle/>
                <a:p>
                  <a:pPr>
                    <a:defRPr sz="1195"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3FC-4277-A1F3-7B3F269C7192}"/>
                </c:ext>
              </c:extLst>
            </c:dLbl>
            <c:dLbl>
              <c:idx val="1"/>
              <c:spPr>
                <a:noFill/>
                <a:ln>
                  <a:noFill/>
                  <a:round/>
                </a:ln>
                <a:effectLst/>
              </c:spPr>
              <c:txPr>
                <a:bodyPr/>
                <a:lstStyle/>
                <a:p>
                  <a:pPr>
                    <a:defRPr sz="1195"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3FC-4277-A1F3-7B3F269C7192}"/>
                </c:ext>
              </c:extLst>
            </c:dLbl>
            <c:dLbl>
              <c:idx val="2"/>
              <c:layout>
                <c:manualLayout>
                  <c:x val="-4.4618147545219387E-2"/>
                  <c:y val="-0.14645934130529048"/>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C-4277-A1F3-7B3F269C7192}"/>
                </c:ext>
              </c:extLst>
            </c:dLbl>
            <c:dLbl>
              <c:idx val="3"/>
              <c:layout>
                <c:manualLayout>
                  <c:x val="2.4337171388301486E-2"/>
                  <c:y val="-0.14645934130529048"/>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FC-4277-A1F3-7B3F269C7192}"/>
                </c:ext>
              </c:extLst>
            </c:dLbl>
            <c:spPr>
              <a:noFill/>
              <a:ln>
                <a:noFill/>
                <a:round/>
              </a:ln>
              <a:effectLst/>
            </c:spPr>
            <c:txPr>
              <a:bodyPr/>
              <a:lstStyle/>
              <a:p>
                <a:pPr>
                  <a:defRPr sz="1195" b="1" baseline="0">
                    <a:solidFill>
                      <a:srgbClr val="687977"/>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She / Her</c:v>
                </c:pt>
                <c:pt idx="1">
                  <c:v>He / Him</c:v>
                </c:pt>
                <c:pt idx="2">
                  <c:v>They / Them</c:v>
                </c:pt>
                <c:pt idx="3">
                  <c:v>Other</c:v>
                </c:pt>
              </c:strCache>
            </c:strRef>
          </c:cat>
          <c:val>
            <c:numRef>
              <c:f>'Sheet1'!$B$2:$B$5</c:f>
              <c:numCache>
                <c:formatCode>0%</c:formatCode>
                <c:ptCount val="4"/>
                <c:pt idx="0">
                  <c:v>0.42</c:v>
                </c:pt>
                <c:pt idx="1">
                  <c:v>0.55000000000000004</c:v>
                </c:pt>
                <c:pt idx="2">
                  <c:v>0.03</c:v>
                </c:pt>
                <c:pt idx="3">
                  <c:v>0</c:v>
                </c:pt>
              </c:numCache>
            </c:numRef>
          </c:val>
          <c:extLst>
            <c:ext xmlns:c16="http://schemas.microsoft.com/office/drawing/2014/chart" uri="{C3380CC4-5D6E-409C-BE32-E72D297353CC}">
              <c16:uniqueId val="{00000008-43FC-4277-A1F3-7B3F269C7192}"/>
            </c:ext>
          </c:extLst>
        </c:ser>
        <c:dLbls>
          <c:showLegendKey val="0"/>
          <c:showVal val="1"/>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Sexual Orientation</a:t>
            </a:r>
          </a:p>
        </c:rich>
      </c:tx>
      <c:layout>
        <c:manualLayout>
          <c:xMode val="edge"/>
          <c:yMode val="edge"/>
          <c:x val="0.19157986111111111"/>
          <c:y val="8.3333333333333329E-2"/>
        </c:manualLayout>
      </c:layout>
      <c:overlay val="0"/>
      <c:spPr>
        <a:noFill/>
        <a:ln>
          <a:noFill/>
          <a:round/>
        </a:ln>
        <a:effectLst/>
      </c:spPr>
    </c:title>
    <c:autoTitleDeleted val="0"/>
    <c:plotArea>
      <c:layout>
        <c:manualLayout>
          <c:layoutTarget val="inner"/>
          <c:xMode val="edge"/>
          <c:yMode val="edge"/>
          <c:x val="0.12826887849956256"/>
          <c:y val="0.46863958337892936"/>
          <c:w val="0.54564673556430443"/>
          <c:h val="0.45381215271747638"/>
        </c:manualLayout>
      </c:layout>
      <c:barChart>
        <c:barDir val="col"/>
        <c:grouping val="clustered"/>
        <c:varyColors val="0"/>
        <c:dLbls>
          <c:showLegendKey val="0"/>
          <c:showVal val="0"/>
          <c:showCatName val="0"/>
          <c:showSerName val="0"/>
          <c:showPercent val="0"/>
          <c:showBubbleSize val="0"/>
        </c:dLbls>
        <c:gapWidth val="150"/>
        <c:axId val="59983360"/>
        <c:axId val="57253888"/>
      </c:barChart>
      <c:catAx>
        <c:axId val="59983360"/>
        <c:scaling>
          <c:orientation val="minMax"/>
        </c:scaling>
        <c:delete val="0"/>
        <c:axPos val="b"/>
        <c:majorTickMark val="out"/>
        <c:minorTickMark val="none"/>
        <c:tickLblPos val="nextTo"/>
        <c:crossAx val="57253888"/>
        <c:crosses val="autoZero"/>
        <c:auto val="1"/>
        <c:lblAlgn val="ctr"/>
        <c:lblOffset val="100"/>
        <c:noMultiLvlLbl val="0"/>
      </c:catAx>
      <c:valAx>
        <c:axId val="57253888"/>
        <c:scaling>
          <c:orientation val="minMax"/>
        </c:scaling>
        <c:delete val="0"/>
        <c:axPos val="l"/>
        <c:majorTickMark val="out"/>
        <c:minorTickMark val="none"/>
        <c:tickLblPos val="nextTo"/>
        <c:crossAx val="59983360"/>
        <c:crosses val="autoZero"/>
        <c:crossBetween val="between"/>
      </c:valAx>
      <c:spPr>
        <a:noFill/>
        <a:ln w="25400">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Sexual Orientation</a:t>
            </a:r>
          </a:p>
        </c:rich>
      </c:tx>
      <c:layout>
        <c:manualLayout>
          <c:xMode val="edge"/>
          <c:yMode val="edge"/>
          <c:x val="0.19157986111111111"/>
          <c:y val="8.3333333333333329E-2"/>
        </c:manualLayout>
      </c:layout>
      <c:overlay val="0"/>
      <c:spPr>
        <a:noFill/>
        <a:ln>
          <a:noFill/>
          <a:round/>
        </a:ln>
        <a:effectLst/>
      </c:spPr>
    </c:title>
    <c:autoTitleDeleted val="0"/>
    <c:plotArea>
      <c:layout>
        <c:manualLayout>
          <c:layoutTarget val="inner"/>
          <c:xMode val="edge"/>
          <c:yMode val="edge"/>
          <c:x val="0.13260915627734032"/>
          <c:y val="0.26828630796150477"/>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a:noFill/>
                <a:round/>
              </a:ln>
              <a:effectLst/>
            </c:spPr>
            <c:extLst>
              <c:ext xmlns:c16="http://schemas.microsoft.com/office/drawing/2014/chart" uri="{C3380CC4-5D6E-409C-BE32-E72D297353CC}">
                <c16:uniqueId val="{00000001-05BF-41CE-A5E2-F5CEE63CE911}"/>
              </c:ext>
            </c:extLst>
          </c:dPt>
          <c:dPt>
            <c:idx val="1"/>
            <c:bubble3D val="0"/>
            <c:spPr>
              <a:solidFill>
                <a:srgbClr val="3CB5E6"/>
              </a:solidFill>
              <a:ln>
                <a:noFill/>
                <a:round/>
              </a:ln>
              <a:effectLst/>
            </c:spPr>
            <c:extLst>
              <c:ext xmlns:c16="http://schemas.microsoft.com/office/drawing/2014/chart" uri="{C3380CC4-5D6E-409C-BE32-E72D297353CC}">
                <c16:uniqueId val="{00000003-05BF-41CE-A5E2-F5CEE63CE911}"/>
              </c:ext>
            </c:extLst>
          </c:dPt>
          <c:dPt>
            <c:idx val="2"/>
            <c:bubble3D val="0"/>
            <c:spPr>
              <a:solidFill>
                <a:srgbClr val="8CD2F0"/>
              </a:solidFill>
              <a:ln>
                <a:noFill/>
                <a:round/>
              </a:ln>
              <a:effectLst/>
            </c:spPr>
            <c:extLst>
              <c:ext xmlns:c16="http://schemas.microsoft.com/office/drawing/2014/chart" uri="{C3380CC4-5D6E-409C-BE32-E72D297353CC}">
                <c16:uniqueId val="{00000005-05BF-41CE-A5E2-F5CEE63CE911}"/>
              </c:ext>
            </c:extLst>
          </c:dPt>
          <c:dPt>
            <c:idx val="3"/>
            <c:bubble3D val="0"/>
            <c:spPr>
              <a:solidFill>
                <a:srgbClr val="D8F3F0"/>
              </a:solidFill>
              <a:ln>
                <a:noFill/>
                <a:round/>
              </a:ln>
              <a:effectLst/>
            </c:spPr>
            <c:extLst>
              <c:ext xmlns:c16="http://schemas.microsoft.com/office/drawing/2014/chart" uri="{C3380CC4-5D6E-409C-BE32-E72D297353CC}">
                <c16:uniqueId val="{00000007-05BF-41CE-A5E2-F5CEE63CE911}"/>
              </c:ext>
            </c:extLst>
          </c:dPt>
          <c:dPt>
            <c:idx val="4"/>
            <c:bubble3D val="0"/>
            <c:spPr>
              <a:solidFill>
                <a:srgbClr val="FBA927"/>
              </a:solidFill>
              <a:ln>
                <a:noFill/>
                <a:round/>
              </a:ln>
              <a:effectLst/>
            </c:spPr>
            <c:extLst>
              <c:ext xmlns:c16="http://schemas.microsoft.com/office/drawing/2014/chart" uri="{C3380CC4-5D6E-409C-BE32-E72D297353CC}">
                <c16:uniqueId val="{00000009-05BF-41CE-A5E2-F5CEE63CE911}"/>
              </c:ext>
            </c:extLst>
          </c:dPt>
          <c:dPt>
            <c:idx val="5"/>
            <c:bubble3D val="0"/>
            <c:spPr>
              <a:solidFill>
                <a:srgbClr val="812309"/>
              </a:solidFill>
              <a:ln>
                <a:noFill/>
                <a:round/>
              </a:ln>
              <a:effectLst/>
            </c:spPr>
            <c:extLst>
              <c:ext xmlns:c16="http://schemas.microsoft.com/office/drawing/2014/chart" uri="{C3380CC4-5D6E-409C-BE32-E72D297353CC}">
                <c16:uniqueId val="{0000000B-05BF-41CE-A5E2-F5CEE63CE911}"/>
              </c:ext>
            </c:extLst>
          </c:dPt>
          <c:dLbls>
            <c:dLbl>
              <c:idx val="1"/>
              <c:layout>
                <c:manualLayout>
                  <c:x val="3.9718667979002226E-3"/>
                  <c:y val="-9.8135159110786206E-3"/>
                </c:manualLayout>
              </c:layout>
              <c:tx>
                <c:rich>
                  <a:bodyPr/>
                  <a:lstStyle/>
                  <a:p>
                    <a:fld id="{C1C5B820-BA97-46F5-89C0-B4B82AE36AEC}" type="VALUE">
                      <a:rPr lang="en-US" b="1" baseline="0">
                        <a:solidFill>
                          <a:srgbClr val="FFFFFF"/>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BF-41CE-A5E2-F5CEE63CE911}"/>
                </c:ext>
              </c:extLst>
            </c:dLbl>
            <c:dLbl>
              <c:idx val="2"/>
              <c:layout>
                <c:manualLayout>
                  <c:x val="-0.14254839238845146"/>
                  <c:y val="-6.7933344269466386E-2"/>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BF-41CE-A5E2-F5CEE63CE911}"/>
                </c:ext>
              </c:extLst>
            </c:dLbl>
            <c:dLbl>
              <c:idx val="3"/>
              <c:layout>
                <c:manualLayout>
                  <c:x val="-8.2502870734908144E-3"/>
                  <c:y val="-2.5739232660708902E-2"/>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5BF-41CE-A5E2-F5CEE63CE911}"/>
                </c:ext>
              </c:extLst>
            </c:dLbl>
            <c:dLbl>
              <c:idx val="4"/>
              <c:layout>
                <c:manualLayout>
                  <c:x val="-0.11522036307961504"/>
                  <c:y val="-0.10895888013998253"/>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5BF-41CE-A5E2-F5CEE63CE911}"/>
                </c:ext>
              </c:extLst>
            </c:dLbl>
            <c:dLbl>
              <c:idx val="5"/>
              <c:layout>
                <c:manualLayout>
                  <c:x val="-4.7831569881889802E-2"/>
                  <c:y val="-0.12898102580927381"/>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5BF-41CE-A5E2-F5CEE63CE911}"/>
                </c:ext>
              </c:extLst>
            </c:dLbl>
            <c:spPr>
              <a:noFill/>
              <a:ln>
                <a:noFill/>
                <a:round/>
              </a:ln>
              <a:effectLst/>
            </c:spPr>
            <c:txPr>
              <a:bodyPr/>
              <a:lstStyle/>
              <a:p>
                <a:pPr>
                  <a:defRPr sz="1100"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Heterosexual / Straight</c:v>
                </c:pt>
                <c:pt idx="1">
                  <c:v>Bisexual</c:v>
                </c:pt>
                <c:pt idx="2">
                  <c:v>Gay</c:v>
                </c:pt>
                <c:pt idx="3">
                  <c:v>Lesbian</c:v>
                </c:pt>
                <c:pt idx="4">
                  <c:v>Questioning</c:v>
                </c:pt>
                <c:pt idx="5">
                  <c:v>Other</c:v>
                </c:pt>
              </c:strCache>
            </c:strRef>
          </c:cat>
          <c:val>
            <c:numRef>
              <c:f>'Sheet1'!$B$2:$B$7</c:f>
              <c:numCache>
                <c:formatCode>0%</c:formatCode>
                <c:ptCount val="6"/>
                <c:pt idx="0">
                  <c:v>0.8</c:v>
                </c:pt>
                <c:pt idx="1">
                  <c:v>0.08</c:v>
                </c:pt>
                <c:pt idx="2">
                  <c:v>0.02</c:v>
                </c:pt>
                <c:pt idx="3">
                  <c:v>0.02</c:v>
                </c:pt>
                <c:pt idx="4">
                  <c:v>0.03</c:v>
                </c:pt>
                <c:pt idx="5">
                  <c:v>0.06</c:v>
                </c:pt>
              </c:numCache>
            </c:numRef>
          </c:val>
          <c:extLst>
            <c:ext xmlns:c16="http://schemas.microsoft.com/office/drawing/2014/chart" uri="{C3380CC4-5D6E-409C-BE32-E72D297353CC}">
              <c16:uniqueId val="{0000000C-05BF-41CE-A5E2-F5CEE63CE911}"/>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800" b="1" i="0" baseline="0">
                <a:solidFill>
                  <a:srgbClr val="3C4543"/>
                </a:solidFill>
                <a:latin typeface="Open Sans"/>
                <a:ea typeface="Open Sans"/>
                <a:cs typeface="Open Sans"/>
              </a:defRPr>
            </a:pPr>
            <a:r>
              <a:rPr lang="en-US" sz="1800" b="1" i="0" baseline="0">
                <a:solidFill>
                  <a:srgbClr val="3C4543"/>
                </a:solidFill>
                <a:latin typeface="Open Sans"/>
                <a:ea typeface="Open Sans"/>
                <a:cs typeface="Open Sans"/>
              </a:rPr>
              <a:t>Race and/or Ethnicity</a:t>
            </a:r>
          </a:p>
        </c:rich>
      </c:tx>
      <c:layout>
        <c:manualLayout>
          <c:xMode val="edge"/>
          <c:yMode val="edge"/>
          <c:x val="0.32675867134207554"/>
          <c:y val="8.7849172226817165E-3"/>
        </c:manualLayout>
      </c:layout>
      <c:overlay val="0"/>
      <c:spPr>
        <a:noFill/>
        <a:ln>
          <a:noFill/>
          <a:round/>
        </a:ln>
        <a:effectLst/>
      </c:spPr>
    </c:title>
    <c:autoTitleDeleted val="0"/>
    <c:plotArea>
      <c:layout>
        <c:manualLayout>
          <c:layoutTarget val="inner"/>
          <c:xMode val="edge"/>
          <c:yMode val="edge"/>
          <c:x val="0.103163570899791"/>
          <c:y val="0.17076654923435902"/>
          <c:w val="0.86905865132243099"/>
          <c:h val="0.65150676662478957"/>
        </c:manualLayout>
      </c:layout>
      <c:barChart>
        <c:barDir val="col"/>
        <c:grouping val="clustered"/>
        <c:varyColors val="0"/>
        <c:ser>
          <c:idx val="0"/>
          <c:order val="0"/>
          <c:tx>
            <c:strRef>
              <c:f>Sheet1!$B$1</c:f>
              <c:strCache>
                <c:ptCount val="1"/>
                <c:pt idx="0">
                  <c:v>Column1</c:v>
                </c:pt>
              </c:strCache>
            </c:strRef>
          </c:tx>
          <c:spPr>
            <a:solidFill>
              <a:srgbClr val="3CBFAE"/>
            </a:solidFill>
            <a:ln>
              <a:noFill/>
              <a:round/>
            </a:ln>
            <a:effectLst/>
          </c:spPr>
          <c:invertIfNegative val="0"/>
          <c:dPt>
            <c:idx val="0"/>
            <c:invertIfNegative val="0"/>
            <c:bubble3D val="0"/>
            <c:spPr>
              <a:solidFill>
                <a:srgbClr val="1C366B"/>
              </a:solidFill>
              <a:ln>
                <a:noFill/>
                <a:round/>
              </a:ln>
              <a:effectLst/>
            </c:spPr>
            <c:extLst>
              <c:ext xmlns:c16="http://schemas.microsoft.com/office/drawing/2014/chart" uri="{C3380CC4-5D6E-409C-BE32-E72D297353CC}">
                <c16:uniqueId val="{00000001-BAAC-4D44-AA7C-363813BD7E44}"/>
              </c:ext>
            </c:extLst>
          </c:dPt>
          <c:dPt>
            <c:idx val="1"/>
            <c:invertIfNegative val="0"/>
            <c:bubble3D val="0"/>
            <c:spPr>
              <a:solidFill>
                <a:srgbClr val="FBA927"/>
              </a:solidFill>
              <a:ln>
                <a:noFill/>
                <a:round/>
              </a:ln>
              <a:effectLst/>
            </c:spPr>
            <c:extLst>
              <c:ext xmlns:c16="http://schemas.microsoft.com/office/drawing/2014/chart" uri="{C3380CC4-5D6E-409C-BE32-E72D297353CC}">
                <c16:uniqueId val="{00000003-BAAC-4D44-AA7C-363813BD7E44}"/>
              </c:ext>
            </c:extLst>
          </c:dPt>
          <c:dPt>
            <c:idx val="2"/>
            <c:invertIfNegative val="0"/>
            <c:bubble3D val="0"/>
            <c:spPr>
              <a:solidFill>
                <a:srgbClr val="92D050"/>
              </a:solidFill>
              <a:ln>
                <a:noFill/>
                <a:round/>
              </a:ln>
              <a:effectLst/>
            </c:spPr>
            <c:extLst>
              <c:ext xmlns:c16="http://schemas.microsoft.com/office/drawing/2014/chart" uri="{C3380CC4-5D6E-409C-BE32-E72D297353CC}">
                <c16:uniqueId val="{00000005-BAAC-4D44-AA7C-363813BD7E44}"/>
              </c:ext>
            </c:extLst>
          </c:dPt>
          <c:dPt>
            <c:idx val="3"/>
            <c:invertIfNegative val="0"/>
            <c:bubble3D val="0"/>
            <c:extLst>
              <c:ext xmlns:c16="http://schemas.microsoft.com/office/drawing/2014/chart" uri="{C3380CC4-5D6E-409C-BE32-E72D297353CC}">
                <c16:uniqueId val="{00000006-BAAC-4D44-AA7C-363813BD7E44}"/>
              </c:ext>
            </c:extLst>
          </c:dPt>
          <c:dPt>
            <c:idx val="4"/>
            <c:invertIfNegative val="0"/>
            <c:bubble3D val="0"/>
            <c:spPr>
              <a:solidFill>
                <a:srgbClr val="3CB5E6"/>
              </a:solidFill>
              <a:ln>
                <a:noFill/>
                <a:round/>
              </a:ln>
              <a:effectLst/>
            </c:spPr>
            <c:extLst>
              <c:ext xmlns:c16="http://schemas.microsoft.com/office/drawing/2014/chart" uri="{C3380CC4-5D6E-409C-BE32-E72D297353CC}">
                <c16:uniqueId val="{00000008-BAAC-4D44-AA7C-363813BD7E44}"/>
              </c:ext>
            </c:extLst>
          </c:dPt>
          <c:dPt>
            <c:idx val="5"/>
            <c:invertIfNegative val="0"/>
            <c:bubble3D val="0"/>
            <c:spPr>
              <a:solidFill>
                <a:srgbClr val="A90F1C"/>
              </a:solidFill>
              <a:ln>
                <a:noFill/>
                <a:round/>
              </a:ln>
              <a:effectLst/>
            </c:spPr>
            <c:extLst>
              <c:ext xmlns:c16="http://schemas.microsoft.com/office/drawing/2014/chart" uri="{C3380CC4-5D6E-409C-BE32-E72D297353CC}">
                <c16:uniqueId val="{0000000A-BAAC-4D44-AA7C-363813BD7E44}"/>
              </c:ext>
            </c:extLst>
          </c:dPt>
          <c:dPt>
            <c:idx val="6"/>
            <c:invertIfNegative val="0"/>
            <c:bubble3D val="0"/>
            <c:spPr>
              <a:solidFill>
                <a:srgbClr val="D2D2D2"/>
              </a:solidFill>
              <a:ln>
                <a:noFill/>
                <a:round/>
              </a:ln>
              <a:effectLst/>
            </c:spPr>
            <c:extLst>
              <c:ext xmlns:c16="http://schemas.microsoft.com/office/drawing/2014/chart" uri="{C3380CC4-5D6E-409C-BE32-E72D297353CC}">
                <c16:uniqueId val="{0000000C-BAAC-4D44-AA7C-363813BD7E44}"/>
              </c:ext>
            </c:extLst>
          </c:dPt>
          <c:dPt>
            <c:idx val="7"/>
            <c:invertIfNegative val="0"/>
            <c:bubble3D val="0"/>
            <c:spPr>
              <a:solidFill>
                <a:srgbClr val="7B2682"/>
              </a:solidFill>
              <a:ln>
                <a:noFill/>
                <a:round/>
              </a:ln>
              <a:effectLst/>
            </c:spPr>
            <c:extLst>
              <c:ext xmlns:c16="http://schemas.microsoft.com/office/drawing/2014/chart" uri="{C3380CC4-5D6E-409C-BE32-E72D297353CC}">
                <c16:uniqueId val="{0000000E-BAAC-4D44-AA7C-363813BD7E44}"/>
              </c:ext>
            </c:extLst>
          </c:dPt>
          <c:dLbls>
            <c:spPr>
              <a:noFill/>
              <a:ln>
                <a:noFill/>
                <a:round/>
              </a:ln>
              <a:effectLst/>
            </c:spPr>
            <c:txPr>
              <a:bodyPr/>
              <a:lstStyle/>
              <a:p>
                <a:pPr>
                  <a:defRPr sz="1200" b="1" baseline="0">
                    <a:solidFill>
                      <a:srgbClr val="3C4543"/>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Black or African American</c:v>
                </c:pt>
                <c:pt idx="1">
                  <c:v>White</c:v>
                </c:pt>
                <c:pt idx="2">
                  <c:v>Asian</c:v>
                </c:pt>
                <c:pt idx="3">
                  <c:v>Hispanic, Latina/o/x, or Spanish origin</c:v>
                </c:pt>
                <c:pt idx="4">
                  <c:v>Native Hawaiian or Other Pacific Islander</c:v>
                </c:pt>
                <c:pt idx="5">
                  <c:v>American Indian or Alaska Native</c:v>
                </c:pt>
                <c:pt idx="6">
                  <c:v>Middle Eastern or North African</c:v>
                </c:pt>
                <c:pt idx="7">
                  <c:v>Other</c:v>
                </c:pt>
              </c:strCache>
            </c:strRef>
          </c:cat>
          <c:val>
            <c:numRef>
              <c:f>'Sheet1'!$B$2:$B$9</c:f>
              <c:numCache>
                <c:formatCode>0%</c:formatCode>
                <c:ptCount val="8"/>
                <c:pt idx="0">
                  <c:v>0.1</c:v>
                </c:pt>
                <c:pt idx="1">
                  <c:v>0.4</c:v>
                </c:pt>
                <c:pt idx="2">
                  <c:v>0.37</c:v>
                </c:pt>
                <c:pt idx="3">
                  <c:v>0.09</c:v>
                </c:pt>
                <c:pt idx="4">
                  <c:v>0</c:v>
                </c:pt>
                <c:pt idx="5">
                  <c:v>0.01</c:v>
                </c:pt>
                <c:pt idx="6">
                  <c:v>0.02</c:v>
                </c:pt>
                <c:pt idx="7">
                  <c:v>0</c:v>
                </c:pt>
              </c:numCache>
            </c:numRef>
          </c:val>
          <c:extLst>
            <c:ext xmlns:c16="http://schemas.microsoft.com/office/drawing/2014/chart" uri="{C3380CC4-5D6E-409C-BE32-E72D297353CC}">
              <c16:uniqueId val="{0000000F-BAAC-4D44-AA7C-363813BD7E44}"/>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706207504"/>
        <c:crosses val="autoZero"/>
        <c:auto val="1"/>
        <c:lblAlgn val="ctr"/>
        <c:lblOffset val="100"/>
        <c:noMultiLvlLbl val="0"/>
      </c:catAx>
      <c:valAx>
        <c:axId val="706207504"/>
        <c:scaling>
          <c:orientation val="minMax"/>
          <c:max val="1"/>
          <c:min val="0"/>
        </c:scaling>
        <c:delete val="0"/>
        <c:axPos val="l"/>
        <c:minorGridlines>
          <c:spPr>
            <a:ln w="9525">
              <a:noFill/>
              <a:round/>
            </a:ln>
          </c:spPr>
        </c:minorGridlines>
        <c:numFmt formatCode="0%" sourceLinked="1"/>
        <c:majorTickMark val="out"/>
        <c:minorTickMark val="none"/>
        <c:tickLblPos val="nextTo"/>
        <c:spPr>
          <a:ln>
            <a:noFill/>
            <a:round/>
          </a:ln>
        </c:spPr>
        <c:txPr>
          <a:bodyPr/>
          <a:lstStyle/>
          <a:p>
            <a:pPr algn="ctr">
              <a:defRPr sz="900" b="1" baseline="0">
                <a:solidFill>
                  <a:srgbClr val="3C4543"/>
                </a:solidFill>
                <a:latin typeface="Open Sans"/>
                <a:ea typeface="Open Sans"/>
                <a:cs typeface="Open Sans"/>
              </a:defRPr>
            </a:pPr>
            <a:endParaRPr lang="en-US"/>
          </a:p>
        </c:txPr>
        <c:crossAx val="753231296"/>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800" b="1" i="0" baseline="0">
                <a:solidFill>
                  <a:srgbClr val="3C4543"/>
                </a:solidFill>
                <a:latin typeface="Open Sans"/>
                <a:ea typeface="Open Sans"/>
                <a:cs typeface="Open Sans"/>
              </a:defRPr>
            </a:pPr>
            <a:r>
              <a:rPr lang="en-US" sz="1800" b="1" i="0" baseline="0">
                <a:solidFill>
                  <a:srgbClr val="3C4543"/>
                </a:solidFill>
                <a:latin typeface="Open Sans"/>
                <a:ea typeface="Open Sans"/>
                <a:cs typeface="Open Sans"/>
              </a:rPr>
              <a:t>Age</a:t>
            </a:r>
          </a:p>
        </c:rich>
      </c:tx>
      <c:layout>
        <c:manualLayout>
          <c:xMode val="edge"/>
          <c:yMode val="edge"/>
          <c:x val="0.42575943294347829"/>
          <c:y val="0"/>
        </c:manualLayout>
      </c:layout>
      <c:overlay val="0"/>
      <c:spPr>
        <a:noFill/>
        <a:ln>
          <a:noFill/>
          <a:round/>
        </a:ln>
        <a:effectLst/>
      </c:spPr>
    </c:title>
    <c:autoTitleDeleted val="0"/>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a:noFill/>
                <a:round/>
              </a:ln>
              <a:effectLst/>
            </c:spPr>
            <c:extLst>
              <c:ext xmlns:c16="http://schemas.microsoft.com/office/drawing/2014/chart" uri="{C3380CC4-5D6E-409C-BE32-E72D297353CC}">
                <c16:uniqueId val="{00000001-ACA9-40F7-BFCF-AF476929EE2D}"/>
              </c:ext>
            </c:extLst>
          </c:dPt>
          <c:dPt>
            <c:idx val="1"/>
            <c:bubble3D val="0"/>
            <c:spPr>
              <a:solidFill>
                <a:srgbClr val="3CB5E6"/>
              </a:solidFill>
              <a:ln>
                <a:noFill/>
                <a:round/>
              </a:ln>
              <a:effectLst/>
            </c:spPr>
            <c:extLst>
              <c:ext xmlns:c16="http://schemas.microsoft.com/office/drawing/2014/chart" uri="{C3380CC4-5D6E-409C-BE32-E72D297353CC}">
                <c16:uniqueId val="{00000003-ACA9-40F7-BFCF-AF476929EE2D}"/>
              </c:ext>
            </c:extLst>
          </c:dPt>
          <c:dPt>
            <c:idx val="2"/>
            <c:bubble3D val="0"/>
            <c:spPr>
              <a:solidFill>
                <a:srgbClr val="8CD2F0"/>
              </a:solidFill>
              <a:ln>
                <a:noFill/>
                <a:round/>
              </a:ln>
              <a:effectLst/>
            </c:spPr>
            <c:extLst>
              <c:ext xmlns:c16="http://schemas.microsoft.com/office/drawing/2014/chart" uri="{C3380CC4-5D6E-409C-BE32-E72D297353CC}">
                <c16:uniqueId val="{00000005-ACA9-40F7-BFCF-AF476929EE2D}"/>
              </c:ext>
            </c:extLst>
          </c:dPt>
          <c:dPt>
            <c:idx val="3"/>
            <c:bubble3D val="0"/>
            <c:spPr>
              <a:solidFill>
                <a:srgbClr val="F59168"/>
              </a:solidFill>
              <a:ln>
                <a:noFill/>
                <a:round/>
              </a:ln>
              <a:effectLst/>
            </c:spPr>
            <c:extLst>
              <c:ext xmlns:c16="http://schemas.microsoft.com/office/drawing/2014/chart" uri="{C3380CC4-5D6E-409C-BE32-E72D297353CC}">
                <c16:uniqueId val="{00000007-ACA9-40F7-BFCF-AF476929EE2D}"/>
              </c:ext>
            </c:extLst>
          </c:dPt>
          <c:dPt>
            <c:idx val="4"/>
            <c:bubble3D val="0"/>
            <c:spPr>
              <a:solidFill>
                <a:srgbClr val="D2D2D2"/>
              </a:solidFill>
              <a:ln>
                <a:noFill/>
                <a:round/>
              </a:ln>
              <a:effectLst/>
            </c:spPr>
            <c:extLst>
              <c:ext xmlns:c16="http://schemas.microsoft.com/office/drawing/2014/chart" uri="{C3380CC4-5D6E-409C-BE32-E72D297353CC}">
                <c16:uniqueId val="{00000009-ACA9-40F7-BFCF-AF476929EE2D}"/>
              </c:ext>
            </c:extLst>
          </c:dPt>
          <c:dLbls>
            <c:dLbl>
              <c:idx val="1"/>
              <c:layout>
                <c:manualLayout>
                  <c:x val="-1.93417667818758E-2"/>
                  <c:y val="3.0539599791350128E-2"/>
                </c:manualLayout>
              </c:layout>
              <c:tx>
                <c:rich>
                  <a:bodyPr rot="0" vert="horz"/>
                  <a:lstStyle/>
                  <a:p>
                    <a:pPr>
                      <a:defRPr/>
                    </a:pPr>
                    <a:fld id="{C1C5B820-BA97-46F5-89C0-B4B82AE36AEC}" type="VALUE">
                      <a:rPr lang="en-US" sz="1050" b="1" baseline="0">
                        <a:solidFill>
                          <a:srgbClr val="FFFFFF"/>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layout>
                    <c:manualLayout>
                      <c:w val="9.7372248500412359E-2"/>
                      <c:h val="6.3194444444444442E-2"/>
                    </c:manualLayout>
                  </c15:layout>
                  <c15:dlblFieldTable/>
                  <c15:showDataLabelsRange val="0"/>
                </c:ext>
                <c:ext xmlns:c16="http://schemas.microsoft.com/office/drawing/2014/chart" uri="{C3380CC4-5D6E-409C-BE32-E72D297353CC}">
                  <c16:uniqueId val="{00000003-ACA9-40F7-BFCF-AF476929EE2D}"/>
                </c:ext>
              </c:extLst>
            </c:dLbl>
            <c:dLbl>
              <c:idx val="2"/>
              <c:layout>
                <c:manualLayout>
                  <c:x val="-1.5617585955275582E-2"/>
                  <c:y val="-8.7812852025573561E-3"/>
                </c:manualLayout>
              </c:layout>
              <c:tx>
                <c:rich>
                  <a:bodyPr rot="0" vert="horz"/>
                  <a:lstStyle/>
                  <a:p>
                    <a:pPr>
                      <a:defRPr/>
                    </a:pPr>
                    <a:fld id="{C1C5B820-BA97-46F5-89C0-B4B82AE36AEC}" type="VALUE">
                      <a:rPr lang="en-US" sz="105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A9-40F7-BFCF-AF476929EE2D}"/>
                </c:ext>
              </c:extLst>
            </c:dLbl>
            <c:dLbl>
              <c:idx val="3"/>
              <c:layout>
                <c:manualLayout>
                  <c:x val="-4.8667895539544976E-3"/>
                  <c:y val="1.8846211707242331E-3"/>
                </c:manualLayout>
              </c:layout>
              <c:tx>
                <c:rich>
                  <a:bodyPr/>
                  <a:lstStyle/>
                  <a:p>
                    <a:fld id="{C1C5B820-BA97-46F5-89C0-B4B82AE36AEC}" type="VALUE">
                      <a:rPr lang="en-US" sz="1050" b="1" baseline="0">
                        <a:solidFill>
                          <a:srgbClr val="FFFFFF"/>
                        </a:solidFill>
                        <a:latin typeface="Arial"/>
                        <a:ea typeface="Arial"/>
                        <a:cs typeface="Aria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CA9-40F7-BFCF-AF476929EE2D}"/>
                </c:ext>
              </c:extLst>
            </c:dLbl>
            <c:dLbl>
              <c:idx val="4"/>
              <c:layout>
                <c:manualLayout>
                  <c:x val="6.3071338887750366E-3"/>
                  <c:y val="4.0437544362653738E-3"/>
                </c:manualLayout>
              </c:layout>
              <c:tx>
                <c:rich>
                  <a:bodyPr/>
                  <a:lstStyle/>
                  <a:p>
                    <a:fld id="{C1C5B820-BA97-46F5-89C0-B4B82AE36AEC}" type="VALUE">
                      <a:rPr lang="en-US" sz="1050" b="1" baseline="0">
                        <a:solidFill>
                          <a:srgbClr val="FFFFFF"/>
                        </a:solidFill>
                        <a:latin typeface="Arial"/>
                        <a:ea typeface="Arial"/>
                        <a:cs typeface="Aria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CA9-40F7-BFCF-AF476929EE2D}"/>
                </c:ext>
              </c:extLst>
            </c:dLbl>
            <c:spPr>
              <a:noFill/>
              <a:ln>
                <a:noFill/>
                <a:round/>
              </a:ln>
              <a:effectLst/>
            </c:spPr>
            <c:txPr>
              <a:bodyPr/>
              <a:lstStyle/>
              <a:p>
                <a:pPr>
                  <a:defRPr lang="en-US" sz="1050"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17 years</c:v>
                </c:pt>
                <c:pt idx="1">
                  <c:v>18 years</c:v>
                </c:pt>
                <c:pt idx="2">
                  <c:v>19 years</c:v>
                </c:pt>
                <c:pt idx="3">
                  <c:v>20 years</c:v>
                </c:pt>
                <c:pt idx="4">
                  <c:v>21+ years</c:v>
                </c:pt>
              </c:strCache>
            </c:strRef>
          </c:cat>
          <c:val>
            <c:numRef>
              <c:f>'Sheet1'!$B$2:$B$6</c:f>
              <c:numCache>
                <c:formatCode>0%</c:formatCode>
                <c:ptCount val="5"/>
                <c:pt idx="0">
                  <c:v>0.1</c:v>
                </c:pt>
                <c:pt idx="1">
                  <c:v>0.7</c:v>
                </c:pt>
                <c:pt idx="2">
                  <c:v>0.13</c:v>
                </c:pt>
                <c:pt idx="3">
                  <c:v>0.03</c:v>
                </c:pt>
                <c:pt idx="4">
                  <c:v>0.03</c:v>
                </c:pt>
              </c:numCache>
            </c:numRef>
          </c:val>
          <c:extLst>
            <c:ext xmlns:c16="http://schemas.microsoft.com/office/drawing/2014/chart" uri="{C3380CC4-5D6E-409C-BE32-E72D297353CC}">
              <c16:uniqueId val="{0000000A-ACA9-40F7-BFCF-AF476929EE2D}"/>
            </c:ext>
          </c:extLst>
        </c:ser>
        <c:dLbls>
          <c:showLegendKey val="0"/>
          <c:showVal val="0"/>
          <c:showCatName val="0"/>
          <c:showSerName val="0"/>
          <c:showPercent val="0"/>
          <c:showBubbleSize val="0"/>
          <c:showLeaderLines val="0"/>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u="sng" baseline="0">
                <a:solidFill>
                  <a:srgbClr val="3C4543"/>
                </a:solidFill>
                <a:latin typeface="Open Sans"/>
                <a:ea typeface="Open Sans"/>
                <a:cs typeface="Open Sans"/>
              </a:defRPr>
            </a:pPr>
            <a:r>
              <a:rPr lang="en-US" sz="1200" b="1" u="sng" baseline="0">
                <a:solidFill>
                  <a:srgbClr val="3C4543"/>
                </a:solidFill>
                <a:latin typeface="Open Sans"/>
                <a:ea typeface="Open Sans"/>
                <a:cs typeface="Open Sans"/>
              </a:rPr>
              <a:t>Average Assessment Score:</a:t>
            </a:r>
          </a:p>
        </c:rich>
      </c:tx>
      <c:layout>
        <c:manualLayout>
          <c:xMode val="edge"/>
          <c:yMode val="edge"/>
          <c:x val="1.1348118293003143E-3"/>
          <c:y val="2.1694963124256905E-2"/>
        </c:manualLayout>
      </c:layout>
      <c:overlay val="0"/>
      <c:spPr>
        <a:noFill/>
        <a:ln>
          <a:noFill/>
          <a:round/>
        </a:ln>
        <a:effectLst/>
      </c:spPr>
    </c:title>
    <c:autoTitleDeleted val="0"/>
    <c:plotArea>
      <c:layout>
        <c:manualLayout>
          <c:layoutTarget val="inner"/>
          <c:xMode val="edge"/>
          <c:yMode val="edge"/>
          <c:x val="0.25551104541094755"/>
          <c:y val="0.24696657322462903"/>
          <c:w val="0.62910448213204129"/>
          <c:h val="0.54258047809215815"/>
        </c:manualLayout>
      </c:layout>
      <c:barChart>
        <c:barDir val="bar"/>
        <c:grouping val="clustered"/>
        <c:varyColors val="0"/>
        <c:ser>
          <c:idx val="0"/>
          <c:order val="0"/>
          <c:tx>
            <c:strRef>
              <c:f>Sheet1!$B$1</c:f>
              <c:strCache>
                <c:ptCount val="1"/>
                <c:pt idx="0">
                  <c:v>% of Students</c:v>
                </c:pt>
              </c:strCache>
            </c:strRef>
          </c:tx>
          <c:spPr>
            <a:solidFill>
              <a:srgbClr val="C1C1C0"/>
            </a:solidFill>
            <a:ln>
              <a:noFill/>
              <a:round/>
            </a:ln>
            <a:effectLst/>
          </c:spPr>
          <c:invertIfNegative val="0"/>
          <c:dPt>
            <c:idx val="0"/>
            <c:invertIfNegative val="0"/>
            <c:bubble3D val="0"/>
            <c:spPr>
              <a:solidFill>
                <a:srgbClr val="404040"/>
              </a:solidFill>
              <a:ln>
                <a:noFill/>
                <a:round/>
              </a:ln>
              <a:effectLst/>
            </c:spPr>
            <c:extLst>
              <c:ext xmlns:c16="http://schemas.microsoft.com/office/drawing/2014/chart" uri="{C3380CC4-5D6E-409C-BE32-E72D297353CC}">
                <c16:uniqueId val="{00000001-B96F-4D58-B763-406B0D91109C}"/>
              </c:ext>
            </c:extLst>
          </c:dPt>
          <c:dPt>
            <c:idx val="1"/>
            <c:invertIfNegative val="0"/>
            <c:bubble3D val="0"/>
            <c:extLst>
              <c:ext xmlns:c16="http://schemas.microsoft.com/office/drawing/2014/chart" uri="{C3380CC4-5D6E-409C-BE32-E72D297353CC}">
                <c16:uniqueId val="{00000002-B96F-4D58-B763-406B0D91109C}"/>
              </c:ext>
            </c:extLst>
          </c:dPt>
          <c:dLbls>
            <c:spPr>
              <a:noFill/>
              <a:ln>
                <a:noFill/>
                <a:round/>
              </a:ln>
              <a:effectLst/>
            </c:spPr>
            <c:txPr>
              <a:bodyPr/>
              <a:lstStyle/>
              <a:p>
                <a:pPr>
                  <a:defRPr sz="12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Post-Course Assessment</c:v>
                </c:pt>
                <c:pt idx="1">
                  <c:v>Pre-Course Assessment</c:v>
                </c:pt>
              </c:strCache>
            </c:strRef>
          </c:cat>
          <c:val>
            <c:numRef>
              <c:f>'Sheet1'!$B$2:$B$3</c:f>
              <c:numCache>
                <c:formatCode>0%</c:formatCode>
                <c:ptCount val="2"/>
                <c:pt idx="0">
                  <c:v>0.92</c:v>
                </c:pt>
                <c:pt idx="1">
                  <c:v>0.7</c:v>
                </c:pt>
              </c:numCache>
            </c:numRef>
          </c:val>
          <c:extLst>
            <c:ext xmlns:c16="http://schemas.microsoft.com/office/drawing/2014/chart" uri="{C3380CC4-5D6E-409C-BE32-E72D297353CC}">
              <c16:uniqueId val="{00000003-B96F-4D58-B763-406B0D91109C}"/>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l"/>
        <c:numFmt formatCode="General" sourceLinked="1"/>
        <c:majorTickMark val="out"/>
        <c:minorTickMark val="none"/>
        <c:tickLblPos val="nextTo"/>
        <c:spPr>
          <a:ln w="9525">
            <a:solidFill>
              <a:srgbClr val="E1E4E4"/>
            </a:solidFill>
            <a:prstDash val="solid"/>
            <a:round/>
          </a:ln>
        </c:spPr>
        <c:txPr>
          <a:bodyPr/>
          <a:lstStyle/>
          <a:p>
            <a:pPr algn="ctr">
              <a:defRPr sz="900" b="1" baseline="0">
                <a:solidFill>
                  <a:srgbClr val="3C4543"/>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ax val="1.2"/>
          <c:min val="0"/>
        </c:scaling>
        <c:delete val="1"/>
        <c:axPos val="b"/>
        <c:minorGridlines>
          <c:spPr>
            <a:ln w="9525">
              <a:noFill/>
              <a:round/>
            </a:ln>
          </c:spPr>
        </c:minorGridlines>
        <c:numFmt formatCode="0%" sourceLinked="0"/>
        <c:majorTickMark val="out"/>
        <c:minorTickMark val="none"/>
        <c:tickLblPos val="nextTo"/>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8727002974829E-2"/>
          <c:y val="0.13714665190174172"/>
          <c:w val="0.88904799445791161"/>
          <c:h val="0.53283581710278638"/>
        </c:manualLayout>
      </c:layout>
      <c:barChart>
        <c:barDir val="col"/>
        <c:grouping val="clustered"/>
        <c:varyColors val="0"/>
        <c:ser>
          <c:idx val="0"/>
          <c:order val="0"/>
          <c:tx>
            <c:strRef>
              <c:f>Sheet1!$B$1</c:f>
              <c:strCache>
                <c:ptCount val="1"/>
                <c:pt idx="0">
                  <c:v>She / Her</c:v>
                </c:pt>
              </c:strCache>
            </c:strRef>
          </c:tx>
          <c:spPr>
            <a:solidFill>
              <a:srgbClr val="1C366B"/>
            </a:solidFill>
            <a:ln>
              <a:noFill/>
              <a:round/>
            </a:ln>
            <a:effectLst/>
          </c:spPr>
          <c:invertIfNegative val="0"/>
          <c:dLbls>
            <c:spPr>
              <a:noFill/>
              <a:ln>
                <a:noFill/>
                <a:round/>
              </a:ln>
              <a:effectLst/>
            </c:spPr>
            <c:txPr>
              <a:bodyPr/>
              <a:lstStyle/>
              <a:p>
                <a:pPr>
                  <a:defRPr sz="10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spoke up when I heard someone saying something I found offensive or demeaning</c:v>
                </c:pt>
                <c:pt idx="1">
                  <c:v>I expressed concern when I saw a person exhibiting abusive behavior toward their partner</c:v>
                </c:pt>
                <c:pt idx="2">
                  <c:v>I helped someone get support or find resources when they told me about an unwanted sexual experience</c:v>
                </c:pt>
                <c:pt idx="3">
                  <c:v>I intervened when I saw someone trying to take advantage of someone else sexually</c:v>
                </c:pt>
              </c:strCache>
            </c:strRef>
          </c:cat>
          <c:val>
            <c:numRef>
              <c:f>'Sheet1'!$B$2:$B$5</c:f>
              <c:numCache>
                <c:formatCode>0%</c:formatCode>
                <c:ptCount val="4"/>
                <c:pt idx="0">
                  <c:v>0.83</c:v>
                </c:pt>
                <c:pt idx="1">
                  <c:v>0.85</c:v>
                </c:pt>
                <c:pt idx="2">
                  <c:v>0.79</c:v>
                </c:pt>
                <c:pt idx="3">
                  <c:v>0.82</c:v>
                </c:pt>
              </c:numCache>
            </c:numRef>
          </c:val>
          <c:extLst>
            <c:ext xmlns:c16="http://schemas.microsoft.com/office/drawing/2014/chart" uri="{C3380CC4-5D6E-409C-BE32-E72D297353CC}">
              <c16:uniqueId val="{00000000-CE07-4CB8-91D0-300108E10851}"/>
            </c:ext>
          </c:extLst>
        </c:ser>
        <c:ser>
          <c:idx val="1"/>
          <c:order val="1"/>
          <c:tx>
            <c:strRef>
              <c:f>Sheet1!$C$1</c:f>
              <c:strCache>
                <c:ptCount val="1"/>
                <c:pt idx="0">
                  <c:v>He / Him</c:v>
                </c:pt>
              </c:strCache>
            </c:strRef>
          </c:tx>
          <c:spPr>
            <a:solidFill>
              <a:srgbClr val="3CBFAE"/>
            </a:solidFill>
            <a:ln>
              <a:noFill/>
              <a:round/>
            </a:ln>
            <a:effectLst/>
          </c:spPr>
          <c:invertIfNegative val="0"/>
          <c:dLbls>
            <c:spPr>
              <a:noFill/>
              <a:ln>
                <a:noFill/>
                <a:round/>
              </a:ln>
              <a:effectLst/>
            </c:spPr>
            <c:txPr>
              <a:bodyPr/>
              <a:lstStyle/>
              <a:p>
                <a:pPr>
                  <a:defRPr sz="10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spoke up when I heard someone saying something I found offensive or demeaning</c:v>
                </c:pt>
                <c:pt idx="1">
                  <c:v>I expressed concern when I saw a person exhibiting abusive behavior toward their partner</c:v>
                </c:pt>
                <c:pt idx="2">
                  <c:v>I helped someone get support or find resources when they told me about an unwanted sexual experience</c:v>
                </c:pt>
                <c:pt idx="3">
                  <c:v>I intervened when I saw someone trying to take advantage of someone else sexually</c:v>
                </c:pt>
              </c:strCache>
            </c:strRef>
          </c:cat>
          <c:val>
            <c:numRef>
              <c:f>'Sheet1'!$C$2:$C$5</c:f>
              <c:numCache>
                <c:formatCode>0%</c:formatCode>
                <c:ptCount val="4"/>
                <c:pt idx="0">
                  <c:v>0.84</c:v>
                </c:pt>
                <c:pt idx="1">
                  <c:v>0.67</c:v>
                </c:pt>
                <c:pt idx="2">
                  <c:v>0.62</c:v>
                </c:pt>
                <c:pt idx="3">
                  <c:v>0.67</c:v>
                </c:pt>
              </c:numCache>
            </c:numRef>
          </c:val>
          <c:extLst>
            <c:ext xmlns:c16="http://schemas.microsoft.com/office/drawing/2014/chart" uri="{C3380CC4-5D6E-409C-BE32-E72D297353CC}">
              <c16:uniqueId val="{00000001-CE07-4CB8-91D0-300108E10851}"/>
            </c:ext>
          </c:extLst>
        </c:ser>
        <c:dLbls>
          <c:showLegendKey val="0"/>
          <c:showVal val="0"/>
          <c:showCatName val="0"/>
          <c:showSerName val="0"/>
          <c:showPercent val="0"/>
          <c:showBubbleSize val="0"/>
        </c:dLbls>
        <c:gapWidth val="150"/>
        <c:axId val="628964880"/>
        <c:axId val="733810320"/>
      </c:barChart>
      <c:catAx>
        <c:axId val="628964880"/>
        <c:scaling>
          <c:orientation val="minMax"/>
        </c:scaling>
        <c:delete val="0"/>
        <c:axPos val="b"/>
        <c:numFmt formatCode="General" sourceLinked="1"/>
        <c:majorTickMark val="none"/>
        <c:minorTickMark val="none"/>
        <c:tickLblPos val="nextTo"/>
        <c:spPr>
          <a:ln w="9525">
            <a:solidFill>
              <a:srgbClr val="E1E4E4"/>
            </a:solidFill>
            <a:prstDash val="solid"/>
            <a:round/>
          </a:ln>
        </c:spPr>
        <c:txPr>
          <a:bodyPr rot="0"/>
          <a:lstStyle/>
          <a:p>
            <a:pPr algn="ctr">
              <a:defRPr sz="800" b="1" baseline="0">
                <a:solidFill>
                  <a:srgbClr val="3D4543"/>
                </a:solidFill>
                <a:latin typeface="Open Sans"/>
                <a:ea typeface="Open Sans"/>
                <a:cs typeface="Open Sans"/>
              </a:defRPr>
            </a:pPr>
            <a:endParaRPr lang="en-US"/>
          </a:p>
        </c:txPr>
        <c:crossAx val="733810320"/>
        <c:crosses val="autoZero"/>
        <c:auto val="1"/>
        <c:lblAlgn val="ctr"/>
        <c:lblOffset val="100"/>
        <c:noMultiLvlLbl val="0"/>
      </c:catAx>
      <c:valAx>
        <c:axId val="733810320"/>
        <c:scaling>
          <c:orientation val="minMax"/>
          <c:min val="0"/>
        </c:scaling>
        <c:delete val="1"/>
        <c:axPos val="l"/>
        <c:title>
          <c:tx>
            <c:rich>
              <a:bodyPr rot="-5400000" vert="horz"/>
              <a:lstStyle/>
              <a:p>
                <a:pPr>
                  <a:defRPr lang="en-US" sz="900" b="1" i="0" baseline="0">
                    <a:solidFill>
                      <a:srgbClr val="3D4543"/>
                    </a:solidFill>
                    <a:latin typeface="Lato Light"/>
                    <a:ea typeface="Lato Light"/>
                    <a:cs typeface="Lato Light"/>
                  </a:defRPr>
                </a:pPr>
                <a:r>
                  <a:rPr lang="en-US" sz="900" b="1" baseline="0">
                    <a:solidFill>
                      <a:srgbClr val="3D4543"/>
                    </a:solidFill>
                    <a:latin typeface="Open Sans"/>
                    <a:ea typeface="Open Sans"/>
                    <a:cs typeface="Open Sans"/>
                  </a:rPr>
                  <a:t>Share of students in these situations who intervened</a:t>
                </a:r>
              </a:p>
            </c:rich>
          </c:tx>
          <c:layout>
            <c:manualLayout>
              <c:xMode val="edge"/>
              <c:yMode val="edge"/>
              <c:x val="1.1629827889535999E-2"/>
              <c:y val="9.8995157453871399E-2"/>
            </c:manualLayout>
          </c:layout>
          <c:overlay val="0"/>
          <c:spPr>
            <a:noFill/>
            <a:ln>
              <a:noFill/>
              <a:round/>
            </a:ln>
            <a:effectLst/>
          </c:spPr>
        </c:title>
        <c:numFmt formatCode="0%" sourceLinked="1"/>
        <c:majorTickMark val="none"/>
        <c:minorTickMark val="none"/>
        <c:tickLblPos val="nextTo"/>
        <c:crossAx val="628964880"/>
        <c:crosses val="autoZero"/>
        <c:crossBetween val="between"/>
      </c:valAx>
      <c:spPr>
        <a:noFill/>
        <a:ln w="25400">
          <a:noFill/>
          <a:round/>
        </a:ln>
        <a:effectLst/>
      </c:spPr>
    </c:plotArea>
    <c:legend>
      <c:legendPos val="b"/>
      <c:layout>
        <c:manualLayout>
          <c:xMode val="edge"/>
          <c:yMode val="edge"/>
          <c:x val="0.50814240093276863"/>
          <c:y val="2.776752697201108E-2"/>
          <c:w val="0.35550511748920893"/>
          <c:h val="6.5019692370417034E-2"/>
        </c:manualLayout>
      </c:layout>
      <c:overlay val="0"/>
      <c:spPr>
        <a:noFill/>
        <a:ln>
          <a:noFill/>
          <a:round/>
        </a:ln>
        <a:effectLst/>
      </c:spPr>
      <c:txPr>
        <a:bodyPr/>
        <a:lstStyle/>
        <a:p>
          <a:pPr>
            <a:defRPr sz="9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900" b="0" i="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0877192982456"/>
          <c:y val="0.14492870394866372"/>
          <c:w val="0.8264160401002506"/>
          <c:h val="0.6738221776430251"/>
        </c:manualLayout>
      </c:layout>
      <c:barChart>
        <c:barDir val="col"/>
        <c:grouping val="clustered"/>
        <c:varyColors val="0"/>
        <c:ser>
          <c:idx val="0"/>
          <c:order val="0"/>
          <c:tx>
            <c:strRef>
              <c:f>Sheet1!$B$1</c:f>
              <c:strCache>
                <c:ptCount val="1"/>
                <c:pt idx="0">
                  <c:v>Pre-Course Assessment</c:v>
                </c:pt>
              </c:strCache>
            </c:strRef>
          </c:tx>
          <c:spPr>
            <a:solidFill>
              <a:srgbClr val="2D9084"/>
            </a:solidFill>
            <a:ln>
              <a:noFill/>
              <a:round/>
            </a:ln>
            <a:effectLst/>
          </c:spPr>
          <c:invertIfNegative val="0"/>
          <c:dLbls>
            <c:spPr>
              <a:noFill/>
              <a:ln>
                <a:noFill/>
                <a:round/>
              </a:ln>
              <a:effectLst/>
            </c:spPr>
            <c:txPr>
              <a:bodyPr/>
              <a:lstStyle/>
              <a:p>
                <a:pPr>
                  <a:defRPr sz="12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Understanding Consent</c:v>
                </c:pt>
                <c:pt idx="1">
                  <c:v>Strategies for Intervening and Supporting Survivors</c:v>
                </c:pt>
                <c:pt idx="2">
                  <c:v>Recognizing Relationship Abuse</c:v>
                </c:pt>
                <c:pt idx="3">
                  <c:v>Identifying and Understanding Harassment</c:v>
                </c:pt>
                <c:pt idx="4">
                  <c:v>Title IX Amendment</c:v>
                </c:pt>
              </c:strCache>
            </c:strRef>
          </c:cat>
          <c:val>
            <c:numRef>
              <c:f>'Sheet1'!$B$2:$B$6</c:f>
              <c:numCache>
                <c:formatCode>0%</c:formatCode>
                <c:ptCount val="5"/>
                <c:pt idx="0">
                  <c:v>0.57999999999999996</c:v>
                </c:pt>
                <c:pt idx="1">
                  <c:v>0.57999999999999996</c:v>
                </c:pt>
                <c:pt idx="2">
                  <c:v>0.7</c:v>
                </c:pt>
                <c:pt idx="3">
                  <c:v>0.72</c:v>
                </c:pt>
                <c:pt idx="4">
                  <c:v>0.56000000000000005</c:v>
                </c:pt>
              </c:numCache>
            </c:numRef>
          </c:val>
          <c:extLst>
            <c:ext xmlns:c16="http://schemas.microsoft.com/office/drawing/2014/chart" uri="{C3380CC4-5D6E-409C-BE32-E72D297353CC}">
              <c16:uniqueId val="{00000000-42ED-494D-ABD0-794D0FFC7078}"/>
            </c:ext>
          </c:extLst>
        </c:ser>
        <c:ser>
          <c:idx val="1"/>
          <c:order val="1"/>
          <c:tx>
            <c:strRef>
              <c:f>Sheet1!$C$1</c:f>
              <c:strCache>
                <c:ptCount val="1"/>
                <c:pt idx="0">
                  <c:v>Post-Course Assessment</c:v>
                </c:pt>
              </c:strCache>
            </c:strRef>
          </c:tx>
          <c:spPr>
            <a:solidFill>
              <a:srgbClr val="8CD2F0"/>
            </a:solidFill>
            <a:ln>
              <a:noFill/>
              <a:round/>
            </a:ln>
            <a:effectLst/>
          </c:spPr>
          <c:invertIfNegative val="0"/>
          <c:dLbls>
            <c:spPr>
              <a:noFill/>
              <a:ln>
                <a:noFill/>
                <a:round/>
              </a:ln>
              <a:effectLst/>
            </c:spPr>
            <c:txPr>
              <a:bodyPr/>
              <a:lstStyle/>
              <a:p>
                <a:pPr>
                  <a:defRPr sz="12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Understanding Consent</c:v>
                </c:pt>
                <c:pt idx="1">
                  <c:v>Strategies for Intervening and Supporting Survivors</c:v>
                </c:pt>
                <c:pt idx="2">
                  <c:v>Recognizing Relationship Abuse</c:v>
                </c:pt>
                <c:pt idx="3">
                  <c:v>Identifying and Understanding Harassment</c:v>
                </c:pt>
                <c:pt idx="4">
                  <c:v>Title IX Amendment</c:v>
                </c:pt>
              </c:strCache>
            </c:strRef>
          </c:cat>
          <c:val>
            <c:numRef>
              <c:f>'Sheet1'!$C$2:$C$6</c:f>
              <c:numCache>
                <c:formatCode>0%</c:formatCode>
                <c:ptCount val="5"/>
                <c:pt idx="0">
                  <c:v>0.67</c:v>
                </c:pt>
                <c:pt idx="1">
                  <c:v>0.79</c:v>
                </c:pt>
                <c:pt idx="2">
                  <c:v>0.95</c:v>
                </c:pt>
                <c:pt idx="3">
                  <c:v>0.94</c:v>
                </c:pt>
                <c:pt idx="4">
                  <c:v>0.86</c:v>
                </c:pt>
              </c:numCache>
            </c:numRef>
          </c:val>
          <c:extLst>
            <c:ext xmlns:c16="http://schemas.microsoft.com/office/drawing/2014/chart" uri="{C3380CC4-5D6E-409C-BE32-E72D297353CC}">
              <c16:uniqueId val="{00000001-42ED-494D-ABD0-794D0FFC7078}"/>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a:noFill/>
            <a:round/>
          </a:ln>
        </c:spPr>
        <c:txPr>
          <a:bodyPr rot="0"/>
          <a:lstStyle/>
          <a:p>
            <a:pPr algn="ctr">
              <a:defRPr sz="900" b="1" baseline="0">
                <a:solidFill>
                  <a:srgbClr val="3C4543"/>
                </a:solidFill>
                <a:latin typeface="Open Sans"/>
                <a:ea typeface="Open Sans"/>
                <a:cs typeface="Open Sans"/>
              </a:defRPr>
            </a:pPr>
            <a:endParaRPr lang="en-US"/>
          </a:p>
        </c:txPr>
        <c:crossAx val="626710512"/>
        <c:crosses val="autoZero"/>
        <c:auto val="1"/>
        <c:lblAlgn val="ctr"/>
        <c:lblOffset val="100"/>
        <c:noMultiLvlLbl val="0"/>
      </c:catAx>
      <c:valAx>
        <c:axId val="626710512"/>
        <c:scaling>
          <c:orientation val="minMax"/>
          <c:max val="1"/>
          <c:min val="0"/>
        </c:scaling>
        <c:delete val="0"/>
        <c:axPos val="l"/>
        <c:title>
          <c:tx>
            <c:rich>
              <a:bodyPr rot="-5400000" vert="horz"/>
              <a:lstStyle/>
              <a:p>
                <a:pPr>
                  <a:defRPr lang="en-US" sz="800" b="0" i="0" baseline="0">
                    <a:solidFill>
                      <a:srgbClr val="3C4543"/>
                    </a:solidFill>
                    <a:latin typeface="Lato"/>
                    <a:ea typeface="Lato"/>
                    <a:cs typeface="Lato"/>
                  </a:defRPr>
                </a:pPr>
                <a:r>
                  <a:rPr lang="en-US" sz="800" b="0" baseline="0">
                    <a:solidFill>
                      <a:srgbClr val="3C4543"/>
                    </a:solidFill>
                    <a:latin typeface="Open Sans"/>
                    <a:ea typeface="Open Sans"/>
                    <a:cs typeface="Open Sans"/>
                  </a:rPr>
                  <a:t>Average Assessment Score</a:t>
                </a:r>
              </a:p>
            </c:rich>
          </c:tx>
          <c:layout>
            <c:manualLayout>
              <c:xMode val="edge"/>
              <c:yMode val="edge"/>
              <c:x val="1.7094019970055181E-2"/>
              <c:y val="0.27242677657533543"/>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3C4543"/>
                </a:solidFill>
                <a:latin typeface="Open Sans"/>
                <a:ea typeface="Open Sans"/>
                <a:cs typeface="Open Sans"/>
              </a:defRPr>
            </a:pPr>
            <a:endParaRPr lang="en-US"/>
          </a:p>
        </c:txPr>
        <c:crossAx val="704424528"/>
        <c:crosses val="autoZero"/>
        <c:crossBetween val="between"/>
      </c:valAx>
      <c:spPr>
        <a:noFill/>
        <a:ln>
          <a:noFill/>
          <a:round/>
        </a:ln>
        <a:effectLst/>
      </c:spPr>
    </c:plotArea>
    <c:legend>
      <c:legendPos val="t"/>
      <c:layout>
        <c:manualLayout>
          <c:xMode val="edge"/>
          <c:yMode val="edge"/>
          <c:x val="0.39959463779947901"/>
          <c:y val="8.687019677353601E-3"/>
          <c:w val="0.59859135542894759"/>
          <c:h val="4.4894335287950761E-2"/>
        </c:manualLayout>
      </c:layout>
      <c:overlay val="0"/>
      <c:spPr>
        <a:noFill/>
        <a:ln>
          <a:noFill/>
          <a:round/>
        </a:ln>
        <a:effectLst/>
      </c:spPr>
      <c:txPr>
        <a:bodyPr/>
        <a:lstStyle/>
        <a:p>
          <a:pPr>
            <a:defRPr sz="11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8569694316569382E-2"/>
          <c:y val="0.23880300083402697"/>
          <c:w val="0.90933640486527623"/>
          <c:h val="0.57119164409749223"/>
        </c:manualLayout>
      </c:layout>
      <c:barChart>
        <c:barDir val="col"/>
        <c:grouping val="clustered"/>
        <c:varyColors val="0"/>
        <c:ser>
          <c:idx val="0"/>
          <c:order val="0"/>
          <c:tx>
            <c:strRef>
              <c:f>Sheet1!$B$1</c:f>
              <c:strCache>
                <c:ptCount val="1"/>
                <c:pt idx="0">
                  <c:v>Pre-Course Survey </c:v>
                </c:pt>
              </c:strCache>
            </c:strRef>
          </c:tx>
          <c:spPr>
            <a:solidFill>
              <a:srgbClr val="1C366B"/>
            </a:solidFill>
            <a:ln>
              <a:noFill/>
              <a:round/>
            </a:ln>
            <a:effectLst/>
          </c:spPr>
          <c:invertIfNegative val="0"/>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can identify concerning behaviors related to abuse in relationships.</c:v>
                </c:pt>
                <c:pt idx="1">
                  <c:v>I would reach out to offer support to a friend who I suspect is in an abusive relationship.</c:v>
                </c:pt>
                <c:pt idx="2">
                  <c:v>I would respect someone who made sure they asked for and received consent in a sexual situation.</c:v>
                </c:pt>
                <c:pt idx="3">
                  <c:v>Clear, verbal, and sober permission is the best way to make sure a person is okay with sexual activity.</c:v>
                </c:pt>
              </c:strCache>
            </c:strRef>
          </c:cat>
          <c:val>
            <c:numRef>
              <c:f>'Sheet1'!$B$2:$B$5</c:f>
              <c:numCache>
                <c:formatCode>0%</c:formatCode>
                <c:ptCount val="4"/>
                <c:pt idx="0">
                  <c:v>0.8</c:v>
                </c:pt>
                <c:pt idx="1">
                  <c:v>0.88</c:v>
                </c:pt>
                <c:pt idx="2">
                  <c:v>0.87</c:v>
                </c:pt>
                <c:pt idx="3">
                  <c:v>0.89</c:v>
                </c:pt>
              </c:numCache>
            </c:numRef>
          </c:val>
          <c:extLst>
            <c:ext xmlns:c16="http://schemas.microsoft.com/office/drawing/2014/chart" uri="{C3380CC4-5D6E-409C-BE32-E72D297353CC}">
              <c16:uniqueId val="{00000000-64B9-4308-BC2D-B138A8CB3F3C}"/>
            </c:ext>
          </c:extLst>
        </c:ser>
        <c:ser>
          <c:idx val="1"/>
          <c:order val="1"/>
          <c:tx>
            <c:strRef>
              <c:f>Sheet1!$C$1</c:f>
              <c:strCache>
                <c:ptCount val="1"/>
                <c:pt idx="0">
                  <c:v>Post-Course Survey </c:v>
                </c:pt>
              </c:strCache>
            </c:strRef>
          </c:tx>
          <c:spPr>
            <a:solidFill>
              <a:srgbClr val="C6D2EF"/>
            </a:solidFill>
            <a:ln>
              <a:noFill/>
              <a:round/>
            </a:ln>
            <a:effectLst/>
          </c:spPr>
          <c:invertIfNegative val="0"/>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can identify concerning behaviors related to abuse in relationships.</c:v>
                </c:pt>
                <c:pt idx="1">
                  <c:v>I would reach out to offer support to a friend who I suspect is in an abusive relationship.</c:v>
                </c:pt>
                <c:pt idx="2">
                  <c:v>I would respect someone who made sure they asked for and received consent in a sexual situation.</c:v>
                </c:pt>
                <c:pt idx="3">
                  <c:v>Clear, verbal, and sober permission is the best way to make sure a person is okay with sexual activity.</c:v>
                </c:pt>
              </c:strCache>
            </c:strRef>
          </c:cat>
          <c:val>
            <c:numRef>
              <c:f>'Sheet1'!$C$2:$C$5</c:f>
              <c:numCache>
                <c:formatCode>0%</c:formatCode>
                <c:ptCount val="4"/>
                <c:pt idx="0">
                  <c:v>0.85</c:v>
                </c:pt>
                <c:pt idx="1">
                  <c:v>0.88</c:v>
                </c:pt>
                <c:pt idx="2">
                  <c:v>0.87</c:v>
                </c:pt>
                <c:pt idx="3">
                  <c:v>0.88</c:v>
                </c:pt>
              </c:numCache>
            </c:numRef>
          </c:val>
          <c:extLst>
            <c:ext xmlns:c16="http://schemas.microsoft.com/office/drawing/2014/chart" uri="{C3380CC4-5D6E-409C-BE32-E72D297353CC}">
              <c16:uniqueId val="{00000001-64B9-4308-BC2D-B138A8CB3F3C}"/>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D4543"/>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1" baseline="0">
                <a:solidFill>
                  <a:srgbClr val="3D4543"/>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layout>
        <c:manualLayout>
          <c:xMode val="edge"/>
          <c:yMode val="edge"/>
          <c:x val="0.16043651348439636"/>
          <c:y val="0.13055555555555556"/>
          <c:w val="0.79963900115957398"/>
          <c:h val="3.5888743073782446E-2"/>
        </c:manualLayout>
      </c:layout>
      <c:overlay val="0"/>
      <c:spPr>
        <a:noFill/>
        <a:ln>
          <a:noFill/>
          <a:round/>
        </a:ln>
        <a:effectLst/>
      </c:spPr>
      <c:txPr>
        <a:bodyPr/>
        <a:lstStyle/>
        <a:p>
          <a:pPr>
            <a:defRPr sz="1100" b="1" baseline="0">
              <a:solidFill>
                <a:srgbClr val="3C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7082466677512997E-2"/>
          <c:y val="0.24620097253956558"/>
          <c:w val="0.90933640486527623"/>
          <c:h val="0.56379371089989083"/>
        </c:manualLayout>
      </c:layout>
      <c:barChart>
        <c:barDir val="col"/>
        <c:grouping val="clustered"/>
        <c:varyColors val="0"/>
        <c:ser>
          <c:idx val="0"/>
          <c:order val="0"/>
          <c:tx>
            <c:strRef>
              <c:f>Sheet1!$B$1</c:f>
              <c:strCache>
                <c:ptCount val="1"/>
                <c:pt idx="0">
                  <c:v>Pre-Course Survey</c:v>
                </c:pt>
              </c:strCache>
            </c:strRef>
          </c:tx>
          <c:spPr>
            <a:solidFill>
              <a:srgbClr val="1990C2"/>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am aware of support resources related to sexual assault and relationship violence at my school.</c:v>
                </c:pt>
                <c:pt idx="1">
                  <c:v>I know how to report sexual assault at my school.</c:v>
                </c:pt>
                <c:pt idx="2">
                  <c:v>I am confident in my ability to intervene effectively in a potential sexual assault situation.</c:v>
                </c:pt>
                <c:pt idx="3">
                  <c:v>I would respect a person who took action to prevent sexual assault.</c:v>
                </c:pt>
                <c:pt idx="4">
                  <c:v>A person who has been drinking and is sexually assaulted is never at fault for what happened to them.</c:v>
                </c:pt>
              </c:strCache>
            </c:strRef>
          </c:cat>
          <c:val>
            <c:numRef>
              <c:f>'Sheet1'!$B$2:$B$6</c:f>
              <c:numCache>
                <c:formatCode>0%</c:formatCode>
                <c:ptCount val="5"/>
                <c:pt idx="0">
                  <c:v>0.65</c:v>
                </c:pt>
                <c:pt idx="1">
                  <c:v>0.61</c:v>
                </c:pt>
                <c:pt idx="2">
                  <c:v>0.7</c:v>
                </c:pt>
                <c:pt idx="3">
                  <c:v>0.89</c:v>
                </c:pt>
                <c:pt idx="4">
                  <c:v>0.76</c:v>
                </c:pt>
              </c:numCache>
            </c:numRef>
          </c:val>
          <c:extLst>
            <c:ext xmlns:c16="http://schemas.microsoft.com/office/drawing/2014/chart" uri="{C3380CC4-5D6E-409C-BE32-E72D297353CC}">
              <c16:uniqueId val="{00000000-410E-4743-A498-50FF6E78E8B9}"/>
            </c:ext>
          </c:extLst>
        </c:ser>
        <c:ser>
          <c:idx val="1"/>
          <c:order val="1"/>
          <c:tx>
            <c:strRef>
              <c:f>Sheet1!$C$1</c:f>
              <c:strCache>
                <c:ptCount val="1"/>
                <c:pt idx="0">
                  <c:v>Post-Course Survey </c:v>
                </c:pt>
              </c:strCache>
            </c:strRef>
          </c:tx>
          <c:spPr>
            <a:solidFill>
              <a:srgbClr val="3CBFAE"/>
            </a:solidFill>
            <a:ln>
              <a:noFill/>
              <a:round/>
            </a:ln>
            <a:effectLst/>
          </c:spPr>
          <c:invertIfNegative val="0"/>
          <c:dLbls>
            <c:spPr>
              <a:noFill/>
              <a:ln>
                <a:noFill/>
                <a:round/>
              </a:ln>
              <a:effectLst/>
            </c:spPr>
            <c:txPr>
              <a:bodyPr/>
              <a:lstStyle/>
              <a:p>
                <a:pPr>
                  <a:defRPr sz="12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am aware of support resources related to sexual assault and relationship violence at my school.</c:v>
                </c:pt>
                <c:pt idx="1">
                  <c:v>I know how to report sexual assault at my school.</c:v>
                </c:pt>
                <c:pt idx="2">
                  <c:v>I am confident in my ability to intervene effectively in a potential sexual assault situation.</c:v>
                </c:pt>
                <c:pt idx="3">
                  <c:v>I would respect a person who took action to prevent sexual assault.</c:v>
                </c:pt>
                <c:pt idx="4">
                  <c:v>A person who has been drinking and is sexually assaulted is never at fault for what happened to them.</c:v>
                </c:pt>
              </c:strCache>
            </c:strRef>
          </c:cat>
          <c:val>
            <c:numRef>
              <c:f>'Sheet1'!$C$2:$C$6</c:f>
              <c:numCache>
                <c:formatCode>0%</c:formatCode>
                <c:ptCount val="5"/>
                <c:pt idx="0">
                  <c:v>0.83</c:v>
                </c:pt>
                <c:pt idx="1">
                  <c:v>0.84</c:v>
                </c:pt>
                <c:pt idx="2">
                  <c:v>0.84</c:v>
                </c:pt>
                <c:pt idx="3">
                  <c:v>0.88</c:v>
                </c:pt>
                <c:pt idx="4">
                  <c:v>0.82</c:v>
                </c:pt>
              </c:numCache>
            </c:numRef>
          </c:val>
          <c:extLst>
            <c:ext xmlns:c16="http://schemas.microsoft.com/office/drawing/2014/chart" uri="{C3380CC4-5D6E-409C-BE32-E72D297353CC}">
              <c16:uniqueId val="{00000001-410E-4743-A498-50FF6E78E8B9}"/>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D4543"/>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1" baseline="0">
                <a:solidFill>
                  <a:srgbClr val="3C4543"/>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layout>
        <c:manualLayout>
          <c:xMode val="edge"/>
          <c:yMode val="edge"/>
          <c:x val="0.16646212279843847"/>
          <c:y val="0.13055555555555556"/>
          <c:w val="0.79361339184553203"/>
          <c:h val="3.5888743073782446E-2"/>
        </c:manualLayout>
      </c:layout>
      <c:overlay val="0"/>
      <c:spPr>
        <a:noFill/>
        <a:ln>
          <a:noFill/>
          <a:round/>
        </a:ln>
        <a:effectLst/>
      </c:spPr>
      <c:txPr>
        <a:bodyPr/>
        <a:lstStyle/>
        <a:p>
          <a:pPr>
            <a:defRPr sz="1100" b="1" baseline="0">
              <a:solidFill>
                <a:srgbClr val="3C4543"/>
              </a:solidFill>
              <a:latin typeface="Arial"/>
              <a:ea typeface="Arial"/>
              <a:cs typeface="Arial"/>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i="1" baseline="0">
                <a:solidFill>
                  <a:srgbClr val="3C4543"/>
                </a:solidFill>
                <a:latin typeface="Open Sans"/>
                <a:ea typeface="Open Sans"/>
                <a:cs typeface="Open Sans"/>
              </a:defRPr>
            </a:pPr>
            <a:r>
              <a:rPr lang="en-US" sz="1200" b="1" baseline="0">
                <a:solidFill>
                  <a:srgbClr val="3C4543"/>
                </a:solidFill>
                <a:latin typeface="Open Sans"/>
                <a:ea typeface="Open Sans"/>
                <a:cs typeface="Open Sans"/>
              </a:rPr>
              <a:t>After Course </a:t>
            </a:r>
            <a:r>
              <a:rPr lang="en-US" sz="1200" b="1" i="1" baseline="0">
                <a:solidFill>
                  <a:srgbClr val="3C4543"/>
                </a:solidFill>
                <a:latin typeface="Open Sans"/>
                <a:ea typeface="Open Sans"/>
                <a:cs typeface="Open Sans"/>
              </a:rPr>
              <a:t>(Post-Course Survey)</a:t>
            </a:r>
          </a:p>
        </c:rich>
      </c:tx>
      <c:overlay val="0"/>
      <c:spPr>
        <a:noFill/>
        <a:ln>
          <a:noFill/>
          <a:round/>
        </a:ln>
        <a:effectLst/>
      </c:spPr>
    </c:title>
    <c:autoTitleDeleted val="0"/>
    <c:plotArea>
      <c:layout>
        <c:manualLayout>
          <c:layoutTarget val="inner"/>
          <c:xMode val="edge"/>
          <c:yMode val="edge"/>
          <c:x val="0.4804575074667391"/>
          <c:y val="0.26800389175490996"/>
          <c:w val="0.4333355959815367"/>
          <c:h val="0.66808836395450555"/>
        </c:manualLayout>
      </c:layout>
      <c:barChart>
        <c:barDir val="bar"/>
        <c:grouping val="clustered"/>
        <c:varyColors val="0"/>
        <c:ser>
          <c:idx val="0"/>
          <c:order val="0"/>
          <c:tx>
            <c:strRef>
              <c:f>Sheet1!$B$1</c:f>
              <c:strCache>
                <c:ptCount val="1"/>
                <c:pt idx="0">
                  <c:v>I would… (Actual norm)</c:v>
                </c:pt>
              </c:strCache>
            </c:strRef>
          </c:tx>
          <c:spPr>
            <a:solidFill>
              <a:srgbClr val="C6D2EF"/>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'Sheet1'!$B$2:$B$6</c:f>
              <c:numCache>
                <c:formatCode>0%</c:formatCode>
                <c:ptCount val="5"/>
                <c:pt idx="0">
                  <c:v>0.88</c:v>
                </c:pt>
                <c:pt idx="1">
                  <c:v>0.86</c:v>
                </c:pt>
                <c:pt idx="2">
                  <c:v>0.86</c:v>
                </c:pt>
                <c:pt idx="3">
                  <c:v>0.88</c:v>
                </c:pt>
                <c:pt idx="4">
                  <c:v>0.87</c:v>
                </c:pt>
              </c:numCache>
            </c:numRef>
          </c:val>
          <c:extLst>
            <c:ext xmlns:c16="http://schemas.microsoft.com/office/drawing/2014/chart" uri="{C3380CC4-5D6E-409C-BE32-E72D297353CC}">
              <c16:uniqueId val="{00000000-7095-4609-A2BD-8B74C3E46249}"/>
            </c:ext>
          </c:extLst>
        </c:ser>
        <c:ser>
          <c:idx val="1"/>
          <c:order val="1"/>
          <c:tx>
            <c:strRef>
              <c:f>Sheet1!$C$1</c:f>
              <c:strCache>
                <c:ptCount val="1"/>
                <c:pt idx="0">
                  <c:v>My peers would… (Perceived norm)</c:v>
                </c:pt>
              </c:strCache>
            </c:strRef>
          </c:tx>
          <c:spPr>
            <a:solidFill>
              <a:srgbClr val="14A197"/>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'Sheet1'!$C$2:$C$6</c:f>
              <c:numCache>
                <c:formatCode>0%</c:formatCode>
                <c:ptCount val="5"/>
                <c:pt idx="0">
                  <c:v>0.75</c:v>
                </c:pt>
                <c:pt idx="1">
                  <c:v>0.75</c:v>
                </c:pt>
                <c:pt idx="2">
                  <c:v>0.74</c:v>
                </c:pt>
                <c:pt idx="3">
                  <c:v>0.67</c:v>
                </c:pt>
                <c:pt idx="4">
                  <c:v>0.78</c:v>
                </c:pt>
              </c:numCache>
            </c:numRef>
          </c:val>
          <c:extLst>
            <c:ext xmlns:c16="http://schemas.microsoft.com/office/drawing/2014/chart" uri="{C3380CC4-5D6E-409C-BE32-E72D297353CC}">
              <c16:uniqueId val="{00000001-7095-4609-A2BD-8B74C3E46249}"/>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baseline="0">
                <a:solidFill>
                  <a:srgbClr val="3C4543"/>
                </a:solidFill>
                <a:latin typeface="Open Sans"/>
                <a:ea typeface="Open Sans"/>
                <a:cs typeface="Open Sans"/>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10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i="1" baseline="0">
                <a:solidFill>
                  <a:srgbClr val="3D4543"/>
                </a:solidFill>
                <a:latin typeface="Open Sans"/>
                <a:ea typeface="Open Sans"/>
                <a:cs typeface="Open Sans"/>
              </a:defRPr>
            </a:pPr>
            <a:r>
              <a:rPr lang="en-US" sz="1200" b="1" baseline="0">
                <a:solidFill>
                  <a:srgbClr val="3D4543"/>
                </a:solidFill>
                <a:latin typeface="Open Sans"/>
                <a:ea typeface="Open Sans"/>
                <a:cs typeface="Open Sans"/>
              </a:rPr>
              <a:t>Before Course </a:t>
            </a:r>
            <a:r>
              <a:rPr lang="en-US" sz="1200" b="1" i="1" baseline="0">
                <a:solidFill>
                  <a:srgbClr val="3D4543"/>
                </a:solidFill>
                <a:latin typeface="Open Sans"/>
                <a:ea typeface="Open Sans"/>
                <a:cs typeface="Open Sans"/>
              </a:rPr>
              <a:t>(Pre-Course Survey)</a:t>
            </a:r>
          </a:p>
        </c:rich>
      </c:tx>
      <c:overlay val="0"/>
      <c:spPr>
        <a:noFill/>
        <a:ln>
          <a:noFill/>
          <a:round/>
        </a:ln>
        <a:effectLst/>
      </c:spPr>
    </c:title>
    <c:autoTitleDeleted val="0"/>
    <c:plotArea>
      <c:layout>
        <c:manualLayout>
          <c:layoutTarget val="inner"/>
          <c:xMode val="edge"/>
          <c:yMode val="edge"/>
          <c:x val="0.4804575074667391"/>
          <c:y val="0.26800389175490996"/>
          <c:w val="0.42854632395088543"/>
          <c:h val="0.61061709958668964"/>
        </c:manualLayout>
      </c:layout>
      <c:barChart>
        <c:barDir val="bar"/>
        <c:grouping val="clustered"/>
        <c:varyColors val="0"/>
        <c:ser>
          <c:idx val="0"/>
          <c:order val="0"/>
          <c:tx>
            <c:strRef>
              <c:f>Sheet1!$B$1</c:f>
              <c:strCache>
                <c:ptCount val="1"/>
                <c:pt idx="0">
                  <c:v>I would… (Actual norm)</c:v>
                </c:pt>
              </c:strCache>
            </c:strRef>
          </c:tx>
          <c:spPr>
            <a:solidFill>
              <a:srgbClr val="C6D2EF"/>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'Sheet1'!$B$2:$B$6</c:f>
              <c:numCache>
                <c:formatCode>0%</c:formatCode>
                <c:ptCount val="5"/>
                <c:pt idx="0">
                  <c:v>0.88</c:v>
                </c:pt>
                <c:pt idx="1">
                  <c:v>0.85</c:v>
                </c:pt>
                <c:pt idx="2">
                  <c:v>0.84</c:v>
                </c:pt>
                <c:pt idx="3">
                  <c:v>0.88</c:v>
                </c:pt>
                <c:pt idx="4">
                  <c:v>0.86</c:v>
                </c:pt>
              </c:numCache>
            </c:numRef>
          </c:val>
          <c:extLst>
            <c:ext xmlns:c16="http://schemas.microsoft.com/office/drawing/2014/chart" uri="{C3380CC4-5D6E-409C-BE32-E72D297353CC}">
              <c16:uniqueId val="{00000000-3975-46C6-9B9B-3CC67E4691AD}"/>
            </c:ext>
          </c:extLst>
        </c:ser>
        <c:ser>
          <c:idx val="1"/>
          <c:order val="1"/>
          <c:tx>
            <c:strRef>
              <c:f>Sheet1!$C$1</c:f>
              <c:strCache>
                <c:ptCount val="1"/>
                <c:pt idx="0">
                  <c:v>My peers would… (Perceived norm)</c:v>
                </c:pt>
              </c:strCache>
            </c:strRef>
          </c:tx>
          <c:spPr>
            <a:solidFill>
              <a:srgbClr val="14A197"/>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'Sheet1'!$C$2:$C$6</c:f>
              <c:numCache>
                <c:formatCode>0%</c:formatCode>
                <c:ptCount val="5"/>
                <c:pt idx="0">
                  <c:v>0.68</c:v>
                </c:pt>
                <c:pt idx="1">
                  <c:v>0.66</c:v>
                </c:pt>
                <c:pt idx="2">
                  <c:v>0.66</c:v>
                </c:pt>
                <c:pt idx="3">
                  <c:v>0.56000000000000005</c:v>
                </c:pt>
                <c:pt idx="4">
                  <c:v>0.76</c:v>
                </c:pt>
              </c:numCache>
            </c:numRef>
          </c:val>
          <c:extLst>
            <c:ext xmlns:c16="http://schemas.microsoft.com/office/drawing/2014/chart" uri="{C3380CC4-5D6E-409C-BE32-E72D297353CC}">
              <c16:uniqueId val="{00000001-3975-46C6-9B9B-3CC67E4691AD}"/>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baseline="0">
                <a:solidFill>
                  <a:srgbClr val="3D4543"/>
                </a:solidFill>
                <a:latin typeface="Open Sans"/>
                <a:ea typeface="Open Sans"/>
                <a:cs typeface="Open Sans"/>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10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1100">
          <a:solidFill>
            <a:srgbClr val="3D4543"/>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Perceptions of Campus Climate</a:t>
            </a:r>
          </a:p>
        </c:rich>
      </c:tx>
      <c:layout>
        <c:manualLayout>
          <c:xMode val="edge"/>
          <c:yMode val="edge"/>
          <c:x val="1.5816829068171932E-3"/>
          <c:y val="0"/>
        </c:manualLayout>
      </c:layout>
      <c:overlay val="0"/>
      <c:spPr>
        <a:noFill/>
        <a:ln>
          <a:noFill/>
          <a:round/>
        </a:ln>
        <a:effectLst/>
      </c:spPr>
    </c:title>
    <c:autoTitleDeleted val="0"/>
    <c:plotArea>
      <c:layout>
        <c:manualLayout>
          <c:layoutTarget val="inner"/>
          <c:xMode val="edge"/>
          <c:yMode val="edge"/>
          <c:x val="7.5596664298227839E-2"/>
          <c:y val="0.21240405044117461"/>
          <c:w val="0.90327042725537066"/>
          <c:h val="0.64227633103697823"/>
        </c:manualLayout>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'Sheet1'!$B$2:$B$6</c:f>
              <c:numCache>
                <c:formatCode>0%</c:formatCode>
                <c:ptCount val="5"/>
                <c:pt idx="0">
                  <c:v>0.75</c:v>
                </c:pt>
                <c:pt idx="1">
                  <c:v>0.77</c:v>
                </c:pt>
                <c:pt idx="2">
                  <c:v>0.76</c:v>
                </c:pt>
                <c:pt idx="3">
                  <c:v>0.79</c:v>
                </c:pt>
                <c:pt idx="4">
                  <c:v>0.78</c:v>
                </c:pt>
              </c:numCache>
            </c:numRef>
          </c:val>
          <c:extLst>
            <c:ext xmlns:c16="http://schemas.microsoft.com/office/drawing/2014/chart" uri="{C3380CC4-5D6E-409C-BE32-E72D297353CC}">
              <c16:uniqueId val="{00000000-812E-41E9-AEE1-6EB59E6AF2A1}"/>
            </c:ext>
          </c:extLst>
        </c:ser>
        <c:ser>
          <c:idx val="1"/>
          <c:order val="1"/>
          <c:tx>
            <c:strRef>
              <c:f>Sheet1!$C$1</c:f>
              <c:strCache>
                <c:ptCount val="1"/>
                <c:pt idx="0">
                  <c:v>Peer Institutions</c:v>
                </c:pt>
              </c:strCache>
            </c:strRef>
          </c:tx>
          <c:spPr>
            <a:solidFill>
              <a:srgbClr val="B1E7E0"/>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'Sheet1'!$C$2:$C$6</c:f>
              <c:numCache>
                <c:formatCode>0%</c:formatCode>
                <c:ptCount val="5"/>
                <c:pt idx="0">
                  <c:v>0.77</c:v>
                </c:pt>
                <c:pt idx="1">
                  <c:v>0.8</c:v>
                </c:pt>
                <c:pt idx="2">
                  <c:v>0.77</c:v>
                </c:pt>
                <c:pt idx="3">
                  <c:v>0.82</c:v>
                </c:pt>
                <c:pt idx="4">
                  <c:v>0.79</c:v>
                </c:pt>
              </c:numCache>
            </c:numRef>
          </c:val>
          <c:extLst>
            <c:ext xmlns:c16="http://schemas.microsoft.com/office/drawing/2014/chart" uri="{C3380CC4-5D6E-409C-BE32-E72D297353CC}">
              <c16:uniqueId val="{00000001-812E-41E9-AEE1-6EB59E6AF2A1}"/>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1" baseline="0">
                <a:solidFill>
                  <a:srgbClr val="3C4543"/>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layout>
        <c:manualLayout>
          <c:xMode val="edge"/>
          <c:yMode val="edge"/>
          <c:x val="0.43219429931852799"/>
          <c:y val="0.10879629629629629"/>
          <c:w val="0.53103504507874766"/>
          <c:h val="3.5888743073782446E-2"/>
        </c:manualLayout>
      </c:layout>
      <c:overlay val="0"/>
      <c:spPr>
        <a:noFill/>
        <a:ln>
          <a:noFill/>
          <a:round/>
        </a:ln>
        <a:effectLst/>
      </c:spPr>
      <c:txPr>
        <a:bodyPr/>
        <a:lstStyle/>
        <a:p>
          <a:pPr>
            <a:defRPr sz="105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bwMode="white">
        <a:solidFill>
          <a:schemeClr val="accent2">
            <a:lumMod val="40000"/>
            <a:lumOff val="60000"/>
          </a:schemeClr>
        </a:solidFill>
        <a:ln w="19050">
          <a:solidFill>
            <a:schemeClr val="bg1"/>
          </a:solidFill>
          <a:headEnd type="none"/>
          <a:tailEnd type="none"/>
        </a:ln>
      </dgm:spPr>
      <dgm:t>
        <a:bodyPr wrap="square" tIns="720000"/>
        <a:lstStyle/>
        <a:p>
          <a:endParaRPr lang="th-TH" sz="1000" b="0" i="0" dirty="0">
            <a:solidFill>
              <a:schemeClr val="tx1"/>
            </a:solidFill>
            <a:latin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Lato"/>
          </a:endParaRPr>
        </a:p>
      </dgm:t>
    </dgm:pt>
    <dgm:pt modelId="{D3C8BB69-A5BA-4FAA-8067-A98DE6F526D0}" type="sibTrans" cxnId="{5A5B0645-B4C5-4751-A6E3-FB0E4EDDC8BA}">
      <dgm:prSet/>
      <dgm:spPr/>
      <dgm:t>
        <a:bodyPr wrap="square"/>
        <a:lstStyle/>
        <a:p>
          <a:endParaRPr lang="th-TH" sz="1000" b="1" dirty="0">
            <a:solidFill>
              <a:schemeClr val="bg1"/>
            </a:solidFill>
            <a:latin typeface="Lato"/>
          </a:endParaRPr>
        </a:p>
      </dgm:t>
    </dgm:pt>
    <dgm:pt modelId="{4F5C7F75-0DE7-4735-891A-0C26C31479C2}">
      <dgm:prSet phldrT="[Text]" custT="1"/>
      <dgm:spPr bwMode="white">
        <a:solidFill>
          <a:schemeClr val="accent2"/>
        </a:solidFill>
        <a:ln w="19050">
          <a:solidFill>
            <a:schemeClr val="bg1"/>
          </a:solidFill>
          <a:headEnd type="none"/>
          <a:tailEnd type="none"/>
        </a:ln>
      </dgm:spPr>
      <dgm:t>
        <a:bodyPr wrap="square" tIns="288000" bIns="36000" anchor="t"/>
        <a:lstStyle/>
        <a:p>
          <a:r>
            <a:rPr lang="en-US" sz="1200" b="1" i="0" dirty="0">
              <a:solidFill>
                <a:schemeClr val="bg1"/>
              </a:solidFill>
              <a:latin typeface="Open Sans"/>
            </a:rPr>
            <a:t>Policy</a:t>
          </a:r>
          <a:endParaRPr lang="th-TH" sz="1200" b="1" i="0" dirty="0">
            <a:solidFill>
              <a:schemeClr val="bg1"/>
            </a:solidFill>
            <a:latin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Lato"/>
          </a:endParaRPr>
        </a:p>
      </dgm:t>
    </dgm:pt>
    <dgm:pt modelId="{3704374D-BD8E-4390-BFE3-3BD6C3F7B118}" type="sibTrans" cxnId="{ADA7C5F3-E360-46A8-840F-24BECA86AE6D}">
      <dgm:prSet/>
      <dgm:spPr/>
      <dgm:t>
        <a:bodyPr wrap="square"/>
        <a:lstStyle/>
        <a:p>
          <a:endParaRPr lang="th-TH" sz="1000" b="1" dirty="0">
            <a:solidFill>
              <a:schemeClr val="bg1"/>
            </a:solidFill>
            <a:latin typeface="Lato"/>
          </a:endParaRPr>
        </a:p>
      </dgm:t>
    </dgm:pt>
    <dgm:pt modelId="{028C942A-2A76-43F8-9FA6-52BD27CA088F}">
      <dgm:prSet phldrT="[Text]" custT="1"/>
      <dgm:spPr bwMode="white">
        <a:solidFill>
          <a:schemeClr val="accent1"/>
        </a:solidFill>
        <a:ln w="19050">
          <a:solidFill>
            <a:schemeClr val="bg1"/>
          </a:solidFill>
          <a:headEnd type="none"/>
          <a:tailEnd type="none"/>
        </a:ln>
      </dgm:spPr>
      <dgm:t>
        <a:bodyPr wrap="square" tIns="288000" bIns="36000" anchor="t"/>
        <a:lstStyle/>
        <a:p>
          <a:r>
            <a:rPr lang="en-US" sz="1200" b="1" dirty="0">
              <a:solidFill>
                <a:schemeClr val="bg1"/>
              </a:solidFill>
              <a:latin typeface="+mj-lt"/>
            </a:rPr>
            <a:t>Institutionalization</a:t>
          </a:r>
          <a:endParaRPr lang="th-TH" sz="1200" b="1" dirty="0">
            <a:solidFill>
              <a:schemeClr val="bg1"/>
            </a:solidFill>
            <a:latin typeface="+mj-lt"/>
          </a:endParaRPr>
        </a:p>
      </dgm:t>
    </dgm:pt>
    <dgm:pt modelId="{83FE4639-5066-4BF6-8F8C-F36F08E351B6}" type="parTrans" cxnId="{C906EF4E-E795-4BF6-B1F0-27C7E4A50C12}">
      <dgm:prSet/>
      <dgm:spPr/>
      <dgm:t>
        <a:bodyPr wrap="square"/>
        <a:lstStyle/>
        <a:p>
          <a:endParaRPr lang="th-TH" sz="1000" b="1" dirty="0">
            <a:solidFill>
              <a:schemeClr val="bg1"/>
            </a:solidFill>
            <a:latin typeface="Lato"/>
          </a:endParaRPr>
        </a:p>
      </dgm:t>
    </dgm:pt>
    <dgm:pt modelId="{11ECB7FE-88E6-4F03-A5F0-E992BC534331}" type="sibTrans" cxnId="{C906EF4E-E795-4BF6-B1F0-27C7E4A50C12}">
      <dgm:prSet/>
      <dgm:spPr/>
      <dgm:t>
        <a:bodyPr wrap="square"/>
        <a:lstStyle/>
        <a:p>
          <a:endParaRPr lang="th-TH" sz="1000" b="1" dirty="0">
            <a:solidFill>
              <a:schemeClr val="bg1"/>
            </a:solidFill>
            <a:latin typeface="Lato"/>
          </a:endParaRPr>
        </a:p>
      </dgm:t>
    </dgm:pt>
    <dgm:pt modelId="{40F7097D-8455-4031-BC55-AC2DE569E6CF}">
      <dgm:prSet phldrT="[Text]" custT="1"/>
      <dgm:spPr bwMode="white">
        <a:solidFill>
          <a:schemeClr val="accent1">
            <a:lumMod val="60000"/>
            <a:lumOff val="40000"/>
          </a:schemeClr>
        </a:solidFill>
        <a:ln w="19050">
          <a:solidFill>
            <a:schemeClr val="bg1">
              <a:alpha val="75000"/>
            </a:schemeClr>
          </a:solidFill>
          <a:headEnd type="none"/>
          <a:tailEnd type="none"/>
        </a:ln>
      </dgm:spPr>
      <dgm:t>
        <a:bodyPr wrap="square" tIns="288000" bIns="36000" anchor="t"/>
        <a:lstStyle/>
        <a:p>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Lato"/>
          </a:endParaRPr>
        </a:p>
      </dgm:t>
    </dgm:pt>
    <dgm:pt modelId="{665EAA3E-1086-409C-959C-2DA52436FCBA}" type="sibTrans" cxnId="{20E18A2F-A79A-47A4-8FEE-145BEAA9B754}">
      <dgm:prSet/>
      <dgm:spPr/>
      <dgm:t>
        <a:bodyPr wrap="square"/>
        <a:lstStyle/>
        <a:p>
          <a:endParaRPr lang="th-TH" sz="1000" b="1" dirty="0">
            <a:solidFill>
              <a:schemeClr val="bg1"/>
            </a:solidFill>
            <a:latin typeface="Lato"/>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17478" custLinFactNeighborY="2706">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bwMode="white">
        <a:xfrm>
          <a:off x="2342549" y="0"/>
          <a:ext cx="1561699" cy="1371599"/>
        </a:xfrm>
        <a:prstGeom prst="trapezoid">
          <a:avLst>
            <a:gd name="adj" fmla="val 56930"/>
          </a:avLst>
        </a:prstGeom>
        <a:solidFill>
          <a:schemeClr val="accent2">
            <a:lumMod val="40000"/>
            <a:lumOff val="60000"/>
          </a:schemeClr>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0" i="0" kern="1200" dirty="0">
            <a:solidFill>
              <a:schemeClr val="tx1"/>
            </a:solidFill>
            <a:latin typeface="Open Sans"/>
          </a:endParaRPr>
        </a:p>
      </dsp:txBody>
      <dsp:txXfrm>
        <a:off x="2342549" y="0"/>
        <a:ext cx="1561699" cy="1371599"/>
      </dsp:txXfrm>
    </dsp:sp>
    <dsp:sp modelId="{4F154A30-990D-446A-B734-58DCCDF17FCA}">
      <dsp:nvSpPr>
        <dsp:cNvPr id="0" name=""/>
        <dsp:cNvSpPr/>
      </dsp:nvSpPr>
      <dsp:spPr bwMode="white">
        <a:xfrm>
          <a:off x="1561699" y="1371599"/>
          <a:ext cx="3123399" cy="1371599"/>
        </a:xfrm>
        <a:prstGeom prst="trapezoid">
          <a:avLst>
            <a:gd name="adj" fmla="val 56930"/>
          </a:avLst>
        </a:prstGeom>
        <a:solidFill>
          <a:schemeClr val="accent2"/>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rPr>
            <a:t>Policy</a:t>
          </a:r>
          <a:endParaRPr lang="th-TH" sz="1200" b="1" i="0" kern="1200" dirty="0">
            <a:solidFill>
              <a:schemeClr val="bg1"/>
            </a:solidFill>
            <a:latin typeface="Open Sans"/>
          </a:endParaRPr>
        </a:p>
      </dsp:txBody>
      <dsp:txXfrm>
        <a:off x="2108294" y="1371599"/>
        <a:ext cx="2030210" cy="1371599"/>
      </dsp:txXfrm>
    </dsp:sp>
    <dsp:sp modelId="{82EB7E9D-24F5-403A-BF9B-B12B1215A2E5}">
      <dsp:nvSpPr>
        <dsp:cNvPr id="0" name=""/>
        <dsp:cNvSpPr/>
      </dsp:nvSpPr>
      <dsp:spPr bwMode="white">
        <a:xfrm>
          <a:off x="780849" y="2743199"/>
          <a:ext cx="4685100" cy="1371599"/>
        </a:xfrm>
        <a:prstGeom prst="trapezoid">
          <a:avLst>
            <a:gd name="adj" fmla="val 56930"/>
          </a:avLst>
        </a:prstGeom>
        <a:solidFill>
          <a:schemeClr val="accent1">
            <a:lumMod val="60000"/>
            <a:lumOff val="40000"/>
          </a:schemeClr>
        </a:solidFill>
        <a:ln w="19050" cap="flat">
          <a:solidFill>
            <a:schemeClr val="bg1">
              <a:alpha val="75000"/>
            </a:schemeClr>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sp:txBody>
      <dsp:txXfrm>
        <a:off x="1600742" y="2743199"/>
        <a:ext cx="3045315" cy="1371599"/>
      </dsp:txXfrm>
    </dsp:sp>
    <dsp:sp modelId="{49FE8BC1-6D88-4414-8294-3D4B2E2B8EEE}">
      <dsp:nvSpPr>
        <dsp:cNvPr id="0" name=""/>
        <dsp:cNvSpPr/>
      </dsp:nvSpPr>
      <dsp:spPr bwMode="white">
        <a:xfrm>
          <a:off x="0" y="4114799"/>
          <a:ext cx="6246799" cy="1371599"/>
        </a:xfrm>
        <a:prstGeom prst="trapezoid">
          <a:avLst>
            <a:gd name="adj" fmla="val 56930"/>
          </a:avLst>
        </a:prstGeom>
        <a:solidFill>
          <a:schemeClr val="accent1"/>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Institutionalization</a:t>
          </a:r>
          <a:endParaRPr lang="th-TH" sz="1200" b="1" kern="1200" dirty="0">
            <a:solidFill>
              <a:schemeClr val="bg1"/>
            </a:solidFill>
            <a:latin typeface="+mj-lt"/>
          </a:endParaRPr>
        </a:p>
      </dsp:txBody>
      <dsp:txXfrm>
        <a:off x="1093189" y="4114799"/>
        <a:ext cx="4060420"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457198" y="457200"/>
            <a:ext cx="2971802" cy="228600"/>
          </a:xfrm>
          <a:prstGeom prst="rect">
            <a:avLst/>
          </a:prstGeom>
          <a:ln>
            <a:headEnd type="none"/>
            <a:tailEnd type="none"/>
          </a:ln>
        </p:spPr>
        <p:txBody>
          <a:bodyPr wrap="square" lIns="0" tIns="0" rIns="0" bIns="0"/>
          <a:lstStyle>
            <a:lvl1pPr algn="l">
              <a:defRPr sz="1200" dirty="0"/>
            </a:lvl1pPr>
          </a:lstStyle>
          <a:p>
            <a:endParaRPr lang="en-US" sz="900" dirty="0"/>
          </a:p>
        </p:txBody>
      </p:sp>
      <p:sp>
        <p:nvSpPr>
          <p:cNvPr id="3" name="Date Placeholder 2"/>
          <p:cNvSpPr>
            <a:spLocks noGrp="1"/>
          </p:cNvSpPr>
          <p:nvPr>
            <p:ph type="dt" sz="quarter" idx="1"/>
          </p:nvPr>
        </p:nvSpPr>
        <p:spPr bwMode="white">
          <a:xfrm>
            <a:off x="5683682" y="457200"/>
            <a:ext cx="717118" cy="228600"/>
          </a:xfrm>
          <a:prstGeom prst="rect">
            <a:avLst/>
          </a:prstGeom>
          <a:ln>
            <a:headEnd type="none"/>
            <a:tailEnd type="none"/>
          </a:ln>
        </p:spPr>
        <p:txBody>
          <a:bodyPr wrap="square" lIns="0" tIns="0" rIns="0" bIns="0"/>
          <a:lstStyle>
            <a:lvl1pPr algn="r">
              <a:defRPr sz="1200" dirty="0"/>
            </a:lvl1pPr>
          </a:lstStyle>
          <a:p>
            <a:fld id="{0B33F104-80B4-4E04-97E3-C87FB857B623}" type="datetimeFigureOut">
              <a:rPr lang="en-US" sz="900" dirty="0"/>
              <a:t>7/3/2025</a:t>
            </a:fld>
            <a:endParaRPr lang="en-US" sz="900" dirty="0"/>
          </a:p>
        </p:txBody>
      </p:sp>
      <p:sp>
        <p:nvSpPr>
          <p:cNvPr id="4" name="Footer Placeholder 3"/>
          <p:cNvSpPr>
            <a:spLocks noGrp="1"/>
          </p:cNvSpPr>
          <p:nvPr>
            <p:ph type="ftr" sz="quarter" idx="2"/>
          </p:nvPr>
        </p:nvSpPr>
        <p:spPr bwMode="white">
          <a:xfrm>
            <a:off x="457198" y="8459980"/>
            <a:ext cx="2743200" cy="228601"/>
          </a:xfrm>
          <a:prstGeom prst="rect">
            <a:avLst/>
          </a:prstGeom>
          <a:ln>
            <a:headEnd type="none"/>
            <a:tailEnd type="none"/>
          </a:ln>
        </p:spPr>
        <p:txBody>
          <a:bodyPr wrap="square" lIns="0" tIns="0" rIns="0" bIns="0" anchor="b"/>
          <a:lstStyle>
            <a:lvl1pPr algn="l">
              <a:defRPr sz="1200" dirty="0"/>
            </a:lvl1pPr>
          </a:lstStyle>
          <a:p>
            <a:endParaRPr lang="en-US" sz="900" dirty="0"/>
          </a:p>
        </p:txBody>
      </p:sp>
      <p:sp>
        <p:nvSpPr>
          <p:cNvPr id="5" name="Slide Number Placeholder 4"/>
          <p:cNvSpPr>
            <a:spLocks noGrp="1"/>
          </p:cNvSpPr>
          <p:nvPr>
            <p:ph type="sldNum" sz="quarter" idx="3"/>
          </p:nvPr>
        </p:nvSpPr>
        <p:spPr bwMode="white">
          <a:xfrm>
            <a:off x="5683682" y="8459980"/>
            <a:ext cx="717119" cy="228601"/>
          </a:xfrm>
          <a:prstGeom prst="rect">
            <a:avLst/>
          </a:prstGeom>
          <a:ln>
            <a:headEnd type="none"/>
            <a:tailEnd type="none"/>
          </a:ln>
        </p:spPr>
        <p:txBody>
          <a:bodyPr wrap="square" lIns="0" tIns="0" rIns="0" bIns="0" anchor="b"/>
          <a:lstStyle>
            <a:lvl1pPr algn="r">
              <a:defRPr sz="1200" dirty="0"/>
            </a:lvl1pPr>
          </a:lstStyle>
          <a:p>
            <a:fld id="{16BF8E5E-2FD0-4AE6-B0F5-D0C30D1FE04F}" type="slidenum">
              <a:rPr lang="en-US" sz="900" dirty="0"/>
              <a:t>‹#›</a:t>
            </a:fld>
            <a:endParaRPr lang="en-US" sz="9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685798" y="685800"/>
            <a:ext cx="2743200" cy="228600"/>
          </a:xfrm>
          <a:prstGeom prst="rect">
            <a:avLst/>
          </a:prstGeom>
          <a:ln>
            <a:headEnd type="none"/>
            <a:tailEnd type="none"/>
          </a:ln>
        </p:spPr>
        <p:txBody>
          <a:bodyPr wrap="square" lIns="0" tIns="0" rIns="0" bIns="0"/>
          <a:lstStyle>
            <a:lvl1pPr algn="l">
              <a:defRPr sz="900" dirty="0"/>
            </a:lvl1pPr>
          </a:lstStyle>
          <a:p>
            <a:endParaRPr lang="en-US" dirty="0"/>
          </a:p>
        </p:txBody>
      </p:sp>
      <p:sp>
        <p:nvSpPr>
          <p:cNvPr id="3" name="Date Placeholder 2"/>
          <p:cNvSpPr>
            <a:spLocks noGrp="1"/>
          </p:cNvSpPr>
          <p:nvPr>
            <p:ph type="dt" idx="1"/>
          </p:nvPr>
        </p:nvSpPr>
        <p:spPr bwMode="white">
          <a:xfrm>
            <a:off x="5455085" y="685800"/>
            <a:ext cx="715528" cy="228600"/>
          </a:xfrm>
          <a:prstGeom prst="rect">
            <a:avLst/>
          </a:prstGeom>
          <a:ln>
            <a:headEnd type="none"/>
            <a:tailEnd type="none"/>
          </a:ln>
        </p:spPr>
        <p:txBody>
          <a:bodyPr wrap="square" lIns="0" tIns="0" rIns="0" bIns="0"/>
          <a:lstStyle>
            <a:lvl1pPr algn="r">
              <a:defRPr sz="900" dirty="0"/>
            </a:lvl1pPr>
          </a:lstStyle>
          <a:p>
            <a:fld id="{A6248C5F-AC1F-4F90-B826-F3F4984AE898}" type="datetimeFigureOut">
              <a:rPr lang="en-US" dirty="0"/>
              <a:t>7/3/2025</a:t>
            </a:fld>
            <a:endParaRPr lang="en-US" dirty="0"/>
          </a:p>
        </p:txBody>
      </p:sp>
      <p:sp>
        <p:nvSpPr>
          <p:cNvPr id="4" name="Slide Image Placeholder 3"/>
          <p:cNvSpPr>
            <a:spLocks noGrp="1" noRot="1" noChangeAspect="1"/>
          </p:cNvSpPr>
          <p:nvPr>
            <p:ph type="sldImg" idx="2"/>
          </p:nvPr>
        </p:nvSpPr>
        <p:spPr bwMode="white">
          <a:xfrm>
            <a:off x="685800" y="1143000"/>
            <a:ext cx="5486400" cy="3086100"/>
          </a:xfrm>
          <a:prstGeom prst="rect">
            <a:avLst/>
          </a:prstGeom>
          <a:noFill/>
          <a:ln w="12700">
            <a:solidFill>
              <a:srgbClr val="000000"/>
            </a:solidFill>
            <a:headEnd type="none"/>
            <a:tailEnd type="none"/>
          </a:ln>
        </p:spPr>
        <p:txBody>
          <a:bodyPr wrap="square" lIns="91440" tIns="45720" rIns="91440" bIns="45720" anchor="ctr"/>
          <a:lstStyle/>
          <a:p>
            <a:endParaRPr lang="en-US" dirty="0"/>
          </a:p>
        </p:txBody>
      </p:sp>
      <p:sp>
        <p:nvSpPr>
          <p:cNvPr id="5" name="Notes Placeholder 4"/>
          <p:cNvSpPr>
            <a:spLocks noGrp="1"/>
          </p:cNvSpPr>
          <p:nvPr>
            <p:ph type="body" sz="quarter" idx="3"/>
          </p:nvPr>
        </p:nvSpPr>
        <p:spPr bwMode="white">
          <a:xfrm>
            <a:off x="685800" y="4572000"/>
            <a:ext cx="5486400" cy="3429000"/>
          </a:xfrm>
          <a:prstGeom prst="rect">
            <a:avLst/>
          </a:prstGeom>
          <a:ln>
            <a:headEnd type="none"/>
            <a:tailEnd type="none"/>
          </a:ln>
        </p:spPr>
        <p:txBody>
          <a:bodyPr wrap="square" lIns="0" tIns="0" rIns="0" bIns="0" numCol="1"/>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white">
          <a:xfrm>
            <a:off x="685800" y="8258358"/>
            <a:ext cx="2743200" cy="228600"/>
          </a:xfrm>
          <a:prstGeom prst="rect">
            <a:avLst/>
          </a:prstGeom>
          <a:ln>
            <a:headEnd type="none"/>
            <a:tailEnd type="none"/>
          </a:ln>
        </p:spPr>
        <p:txBody>
          <a:bodyPr wrap="square" lIns="0" tIns="0" rIns="0" bIns="0" anchor="b"/>
          <a:lstStyle>
            <a:lvl1pPr algn="l">
              <a:defRPr sz="900" dirty="0"/>
            </a:lvl1pPr>
          </a:lstStyle>
          <a:p>
            <a:endParaRPr lang="en-US" dirty="0"/>
          </a:p>
        </p:txBody>
      </p:sp>
      <p:sp>
        <p:nvSpPr>
          <p:cNvPr id="7" name="Slide Number Placeholder 6"/>
          <p:cNvSpPr>
            <a:spLocks noGrp="1"/>
          </p:cNvSpPr>
          <p:nvPr>
            <p:ph type="sldNum" sz="quarter" idx="5"/>
          </p:nvPr>
        </p:nvSpPr>
        <p:spPr bwMode="white">
          <a:xfrm>
            <a:off x="5455085" y="8258358"/>
            <a:ext cx="715528" cy="228600"/>
          </a:xfrm>
          <a:prstGeom prst="rect">
            <a:avLst/>
          </a:prstGeom>
          <a:ln>
            <a:headEnd type="none"/>
            <a:tailEnd type="none"/>
          </a:ln>
        </p:spPr>
        <p:txBody>
          <a:bodyPr wrap="square" lIns="0" tIns="0" rIns="0" bIns="0" anchor="b"/>
          <a:lstStyle>
            <a:lvl1pPr algn="r">
              <a:defRPr sz="900" dirty="0"/>
            </a:lvl1pPr>
          </a:lstStyle>
          <a:p>
            <a:fld id="{641B1B2C-1F52-44AB-960F-E6CE3AB6126E}" type="slidenum">
              <a:rPr lang="en-US" dirty="0"/>
              <a:t>‹#›</a:t>
            </a:fld>
            <a:endParaRPr lang="en-US" dirty="0"/>
          </a:p>
        </p:txBody>
      </p:sp>
    </p:spTree>
  </p:cSld>
  <p:clrMap bg1="lt1" tx1="dk1" bg2="lt2" tx2="dk2" accent1="accent1" accent2="accent2" accent3="accent3" accent4="accent4" accent5="accent5" accent6="accent6" hlink="hlink" folHlink="folHlink"/>
  <p:notesStyle>
    <a:lvl1pPr marL="0" algn="l" defTabSz="914400" rtl="0">
      <a:lnSpc>
        <a:spcPct val="120000"/>
      </a:lnSpc>
      <a:defRPr sz="1100" b="0" i="0" kern="1200" dirty="0">
        <a:solidFill>
          <a:schemeClr val="dk1"/>
        </a:solidFill>
        <a:latin typeface="Open Sans"/>
        <a:ea typeface="+mn-ea"/>
        <a:cs typeface="Open Sans"/>
      </a:defRPr>
    </a:lvl1pPr>
    <a:lvl2pPr marL="457200" algn="l" defTabSz="914400" rtl="0">
      <a:lnSpc>
        <a:spcPct val="120000"/>
      </a:lnSpc>
      <a:defRPr sz="1100" b="0" i="0" kern="1200" dirty="0">
        <a:solidFill>
          <a:schemeClr val="dk1"/>
        </a:solidFill>
        <a:latin typeface="Open Sans"/>
        <a:ea typeface="+mn-ea"/>
        <a:cs typeface="Open Sans"/>
      </a:defRPr>
    </a:lvl2pPr>
    <a:lvl3pPr marL="914400" algn="l" defTabSz="914400" rtl="0">
      <a:lnSpc>
        <a:spcPct val="120000"/>
      </a:lnSpc>
      <a:defRPr sz="1100" b="0" i="0" kern="1200" dirty="0">
        <a:solidFill>
          <a:schemeClr val="dk1"/>
        </a:solidFill>
        <a:latin typeface="Open Sans"/>
        <a:ea typeface="+mn-ea"/>
        <a:cs typeface="Open Sans"/>
      </a:defRPr>
    </a:lvl3pPr>
    <a:lvl4pPr marL="1371600" algn="l" defTabSz="914400" rtl="0">
      <a:lnSpc>
        <a:spcPct val="120000"/>
      </a:lnSpc>
      <a:defRPr sz="1100" b="0" i="0" kern="1200" dirty="0">
        <a:solidFill>
          <a:schemeClr val="dk1"/>
        </a:solidFill>
        <a:latin typeface="Open Sans"/>
        <a:ea typeface="+mn-ea"/>
        <a:cs typeface="Open Sans"/>
      </a:defRPr>
    </a:lvl4pPr>
    <a:lvl5pPr marL="1828800" algn="l" defTabSz="914400" rtl="0">
      <a:lnSpc>
        <a:spcPct val="120000"/>
      </a:lnSpc>
      <a:defRPr sz="1100" b="0" i="0" kern="1200" dirty="0">
        <a:solidFill>
          <a:schemeClr val="dk1"/>
        </a:solidFill>
        <a:latin typeface="Open Sans"/>
        <a:ea typeface="+mn-ea"/>
        <a:cs typeface="Open San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800" dirty="0">
                <a:effectLst/>
                <a:latin typeface="Arial"/>
                <a:ea typeface="Arial"/>
              </a:rPr>
              <a:t>|sapu1_1e|</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|sapu2_1e|</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|sapu1_1d|</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|sapu2_1d|</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|sapu1_1ab|</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|sapu2_1ab|</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|sapu1_1a|</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|sapu2_1a|</a:t>
            </a:r>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|sapu1_1q|</a:t>
            </a:r>
          </a:p>
          <a:p>
            <a:r>
              <a:rPr lang="en-IN" sz="1100" dirty="0">
                <a:effectLst/>
                <a:latin typeface="Arial"/>
                <a:ea typeface="Arial"/>
              </a:rPr>
              <a:t>|sapu2_1q|</a:t>
            </a:r>
          </a:p>
          <a:p>
            <a:r>
              <a:rPr lang="en-IN" sz="1100" dirty="0">
                <a:effectLst/>
                <a:latin typeface="Arial"/>
                <a:ea typeface="Arial"/>
              </a:rPr>
              <a:t>|sapu1_1b|</a:t>
            </a:r>
          </a:p>
          <a:p>
            <a:r>
              <a:rPr lang="en-IN" sz="1100" dirty="0">
                <a:effectLst/>
                <a:latin typeface="Arial"/>
                <a:ea typeface="Arial"/>
              </a:rPr>
              <a:t>|sapu2_1b|</a:t>
            </a:r>
          </a:p>
          <a:p>
            <a:r>
              <a:rPr lang="en-IN" sz="1100" dirty="0">
                <a:effectLst/>
                <a:latin typeface="Arial"/>
                <a:ea typeface="Arial"/>
              </a:rPr>
              <a:t>|sapu1_1g|</a:t>
            </a:r>
          </a:p>
          <a:p>
            <a:r>
              <a:rPr lang="en-IN" sz="1100" dirty="0">
                <a:effectLst/>
                <a:latin typeface="Arial"/>
                <a:ea typeface="Arial"/>
              </a:rPr>
              <a:t>|sapu2_1g|</a:t>
            </a:r>
          </a:p>
          <a:p>
            <a:r>
              <a:rPr lang="en-IN" sz="1100" dirty="0">
                <a:effectLst/>
                <a:latin typeface="Arial"/>
                <a:ea typeface="Arial"/>
              </a:rPr>
              <a:t>|sapu1_1o|</a:t>
            </a:r>
          </a:p>
          <a:p>
            <a:r>
              <a:rPr lang="en-IN" sz="1100" dirty="0">
                <a:effectLst/>
                <a:latin typeface="Arial"/>
                <a:ea typeface="Arial"/>
              </a:rPr>
              <a:t>|sapu2_1o|</a:t>
            </a:r>
          </a:p>
          <a:p>
            <a:r>
              <a:rPr lang="en-IN" sz="1100" dirty="0">
                <a:effectLst/>
                <a:latin typeface="Arial"/>
                <a:ea typeface="Arial"/>
              </a:rPr>
              <a:t>|sapu1_1j|</a:t>
            </a:r>
          </a:p>
          <a:p>
            <a:r>
              <a:rPr lang="en-IN" sz="1100" dirty="0">
                <a:effectLst/>
                <a:latin typeface="Arial"/>
                <a:ea typeface="Arial"/>
              </a:rPr>
              <a:t>|sapu2_1j|</a:t>
            </a:r>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BeforeCourse</a:t>
            </a:r>
          </a:p>
          <a:p>
            <a:r>
              <a:rPr lang="en-IN" sz="1100" dirty="0">
                <a:effectLst/>
                <a:latin typeface="Arial"/>
                <a:ea typeface="Arial"/>
              </a:rPr>
              <a:t>|sapu1_1c|</a:t>
            </a:r>
          </a:p>
          <a:p>
            <a:r>
              <a:rPr lang="en-IN" sz="1100" dirty="0">
                <a:effectLst/>
                <a:latin typeface="Arial"/>
                <a:ea typeface="Arial"/>
              </a:rPr>
              <a:t>|sapu1_1r|</a:t>
            </a:r>
          </a:p>
          <a:p>
            <a:r>
              <a:rPr lang="en-IN" sz="1100" dirty="0">
                <a:effectLst/>
                <a:latin typeface="Arial"/>
                <a:ea typeface="Arial"/>
              </a:rPr>
              <a:t>|sapu1_1m|</a:t>
            </a:r>
          </a:p>
          <a:p>
            <a:r>
              <a:rPr lang="en-IN" sz="1100" dirty="0">
                <a:effectLst/>
                <a:latin typeface="Arial"/>
                <a:ea typeface="Arial"/>
              </a:rPr>
              <a:t>|sapu1_1n|</a:t>
            </a:r>
          </a:p>
          <a:p>
            <a:r>
              <a:rPr lang="en-IN" sz="1100" dirty="0">
                <a:effectLst/>
                <a:latin typeface="Arial"/>
                <a:ea typeface="Arial"/>
              </a:rPr>
              <a:t>|sapu1_1t|</a:t>
            </a:r>
          </a:p>
          <a:p>
            <a:r>
              <a:rPr lang="en-IN" sz="1100" dirty="0">
                <a:effectLst/>
                <a:latin typeface="Arial"/>
                <a:ea typeface="Arial"/>
              </a:rPr>
              <a:t>|sapu1_1p|</a:t>
            </a:r>
          </a:p>
          <a:p>
            <a:r>
              <a:rPr lang="en-IN" sz="1100" dirty="0">
                <a:effectLst/>
                <a:latin typeface="Arial"/>
                <a:ea typeface="Arial"/>
              </a:rPr>
              <a:t>|sapu1_1f|</a:t>
            </a:r>
          </a:p>
          <a:p>
            <a:r>
              <a:rPr lang="en-IN" sz="1100" dirty="0">
                <a:effectLst/>
                <a:latin typeface="Arial"/>
                <a:ea typeface="Arial"/>
              </a:rPr>
              <a:t>|sapu1_1aa|</a:t>
            </a:r>
          </a:p>
          <a:p>
            <a:r>
              <a:rPr lang="en-IN" sz="1100" dirty="0">
                <a:effectLst/>
                <a:latin typeface="Arial"/>
                <a:ea typeface="Arial"/>
              </a:rPr>
              <a:t>|sapu1_1s|</a:t>
            </a:r>
          </a:p>
          <a:p>
            <a:r>
              <a:rPr lang="en-IN" sz="1100" dirty="0">
                <a:effectLst/>
                <a:latin typeface="Arial"/>
                <a:ea typeface="Arial"/>
              </a:rPr>
              <a:t>|sapu1_1l|</a:t>
            </a:r>
          </a:p>
          <a:p>
            <a:r>
              <a:rPr lang="en-IN" sz="1100" dirty="0">
                <a:effectLst/>
                <a:latin typeface="Arial"/>
                <a:ea typeface="Arial"/>
              </a:rPr>
              <a:t>&gt;&gt;&gt;&gt;&gt;&gt;&gt;&gt;&gt;&gt;&gt;&gt;&gt;&gt;&gt;&gt;&gt;&gt;&gt;&gt;&gt;</a:t>
            </a:r>
          </a:p>
          <a:p>
            <a:r>
              <a:rPr lang="en-IN" sz="1100" dirty="0">
                <a:effectLst/>
                <a:latin typeface="Arial"/>
                <a:ea typeface="Arial"/>
              </a:rPr>
              <a:t>AfterCourse</a:t>
            </a:r>
          </a:p>
          <a:p>
            <a:r>
              <a:rPr lang="en-IN" sz="1100" dirty="0">
                <a:effectLst/>
                <a:latin typeface="Arial"/>
                <a:ea typeface="Arial"/>
              </a:rPr>
              <a:t>|sapu2_1c|</a:t>
            </a:r>
          </a:p>
          <a:p>
            <a:r>
              <a:rPr lang="en-IN" sz="1100" dirty="0">
                <a:effectLst/>
                <a:latin typeface="Arial"/>
                <a:ea typeface="Arial"/>
              </a:rPr>
              <a:t>|sapu2_1r|</a:t>
            </a:r>
          </a:p>
          <a:p>
            <a:r>
              <a:rPr lang="en-IN" sz="1100" dirty="0">
                <a:effectLst/>
                <a:latin typeface="Arial"/>
                <a:ea typeface="Arial"/>
              </a:rPr>
              <a:t>|sapu2_1m|</a:t>
            </a:r>
          </a:p>
          <a:p>
            <a:r>
              <a:rPr lang="en-IN" sz="1100" dirty="0">
                <a:effectLst/>
                <a:latin typeface="Arial"/>
                <a:ea typeface="Arial"/>
              </a:rPr>
              <a:t>|sapu2_1n|</a:t>
            </a:r>
          </a:p>
          <a:p>
            <a:r>
              <a:rPr lang="en-IN" sz="1100" dirty="0">
                <a:effectLst/>
                <a:latin typeface="Arial"/>
                <a:ea typeface="Arial"/>
              </a:rPr>
              <a:t>|sapu2_1t|</a:t>
            </a:r>
          </a:p>
          <a:p>
            <a:r>
              <a:rPr lang="en-IN" sz="1100" dirty="0">
                <a:effectLst/>
                <a:latin typeface="Arial"/>
                <a:ea typeface="Arial"/>
              </a:rPr>
              <a:t>|sapu2_1p|</a:t>
            </a:r>
          </a:p>
          <a:p>
            <a:r>
              <a:rPr lang="en-IN" sz="1100" dirty="0">
                <a:effectLst/>
                <a:latin typeface="Arial"/>
                <a:ea typeface="Arial"/>
              </a:rPr>
              <a:t>|sapu2_1f|</a:t>
            </a:r>
          </a:p>
          <a:p>
            <a:r>
              <a:rPr lang="en-IN" sz="1100" dirty="0">
                <a:effectLst/>
                <a:latin typeface="Arial"/>
                <a:ea typeface="Arial"/>
              </a:rPr>
              <a:t>|sapu2_1aa|</a:t>
            </a:r>
          </a:p>
          <a:p>
            <a:r>
              <a:rPr lang="en-IN" sz="1100" dirty="0">
                <a:effectLst/>
                <a:latin typeface="Arial"/>
                <a:ea typeface="Arial"/>
              </a:rPr>
              <a:t>|sapu2_1s|</a:t>
            </a:r>
          </a:p>
          <a:p>
            <a:r>
              <a:rPr lang="en-IN" sz="1100" dirty="0">
                <a:effectLst/>
                <a:latin typeface="Arial"/>
                <a:ea typeface="Arial"/>
              </a:rPr>
              <a:t>|sapu2_1l|</a:t>
            </a:r>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|sapu2_6a|</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|sapu2_6ap|</a:t>
            </a:r>
          </a:p>
          <a:p>
            <a:r>
              <a:rPr lang="en-IN" sz="1100" dirty="0">
                <a:effectLst/>
                <a:latin typeface="Arial"/>
                <a:ea typeface="Arial"/>
              </a:rPr>
              <a:t>|sapu2_6b|</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|sapu2_6bp|</a:t>
            </a:r>
          </a:p>
          <a:p>
            <a:r>
              <a:rPr lang="en-IN" sz="1100" dirty="0">
                <a:effectLst/>
                <a:latin typeface="Arial"/>
                <a:ea typeface="Arial"/>
              </a:rPr>
              <a:t>|sapu2_6c|</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|sapu2_6cp|</a:t>
            </a:r>
          </a:p>
          <a:p>
            <a:r>
              <a:rPr lang="en-IN" sz="1100" dirty="0">
                <a:effectLst/>
                <a:latin typeface="Arial"/>
                <a:ea typeface="Arial"/>
              </a:rPr>
              <a:t>|sapu2_6d|</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|sapu2_6dp|</a:t>
            </a:r>
          </a:p>
          <a:p>
            <a:r>
              <a:rPr lang="en-IN" sz="1100" dirty="0">
                <a:effectLst/>
                <a:latin typeface="Arial"/>
                <a:ea typeface="Arial"/>
              </a:rPr>
              <a:t>|sapu2_6e|</a:t>
            </a:r>
          </a:p>
          <a:p>
            <a:pPr marL="0" indent="0" algn="l" defTabSz="914400" rtl="0">
              <a:lnSpc>
                <a:spcPct val="120000"/>
              </a:lnSpc>
              <a:spcBef>
                <a:spcPts val="0"/>
              </a:spcBef>
              <a:spcAft>
                <a:spcPts val="0"/>
              </a:spcAft>
              <a:buClrTx/>
              <a:buSzTx/>
              <a:buFontTx/>
              <a:buNone/>
              <a:tabLst/>
            </a:pPr>
            <a:r>
              <a:rPr lang="en-IN" sz="800" dirty="0">
                <a:effectLst/>
                <a:latin typeface="Arial"/>
                <a:ea typeface="Arial"/>
              </a:rPr>
              <a:t>|sapu2_6ep|</a:t>
            </a:r>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|sapu2_3a_1|</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|sapu2_3ap_1|</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|sapu2_3a_2|</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|sapu2_3ap_2|</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|sapu2_3a_3|</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|sapu2_3ap_3|</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|sapu2_3a_4|</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|sapu2_3ap_4|</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|sapu2_3a_5|</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|sapu2_3ap_5|</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GenderIdentity</a:t>
            </a:r>
          </a:p>
          <a:p>
            <a:r>
              <a:rPr lang="en-US" dirty="0"/>
              <a:t>|fem|</a:t>
            </a:r>
          </a:p>
          <a:p>
            <a:r>
              <a:rPr lang="en-US" dirty="0"/>
              <a:t>|mal|</a:t>
            </a:r>
          </a:p>
          <a:p>
            <a:r>
              <a:rPr lang="en-US" dirty="0"/>
              <a:t>|they|</a:t>
            </a:r>
          </a:p>
          <a:p>
            <a:r>
              <a:rPr lang="en-US" dirty="0"/>
              <a:t>|other|</a:t>
            </a:r>
          </a:p>
          <a:p>
            <a:r>
              <a:rPr lang="en-US" dirty="0"/>
              <a:t>&gt;&gt;&gt;&gt;&gt;&gt;&gt;&gt;&gt;&gt;&gt;&gt;&gt;&gt;&gt;&gt;&gt;</a:t>
            </a:r>
          </a:p>
          <a:p>
            <a:r>
              <a:rPr lang="en-US" dirty="0"/>
              <a:t>SexualOrientation</a:t>
            </a:r>
          </a:p>
          <a:p>
            <a:r>
              <a:rPr lang="en-US" dirty="0"/>
              <a:t>|het|</a:t>
            </a:r>
          </a:p>
          <a:p>
            <a:r>
              <a:rPr lang="en-US" dirty="0"/>
              <a:t>|bis|</a:t>
            </a:r>
          </a:p>
          <a:p>
            <a:r>
              <a:rPr lang="en-US" dirty="0"/>
              <a:t>|gay|</a:t>
            </a:r>
          </a:p>
          <a:p>
            <a:r>
              <a:rPr lang="en-US" dirty="0"/>
              <a:t>|les|</a:t>
            </a:r>
          </a:p>
          <a:p>
            <a:r>
              <a:rPr lang="en-US" dirty="0"/>
              <a:t>|ques|</a:t>
            </a:r>
          </a:p>
          <a:p>
            <a:r>
              <a:rPr lang="en-US" dirty="0"/>
              <a:t>|otr|</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rtl="0">
              <a:lnSpc>
                <a:spcPct val="120000"/>
              </a:lnSpc>
              <a:spcBef>
                <a:spcPts val="0"/>
              </a:spcBef>
              <a:spcAft>
                <a:spcPts val="0"/>
              </a:spcAft>
              <a:buSzPts val="1400"/>
              <a:buNone/>
            </a:pPr>
            <a:r>
              <a:rPr lang="en-US" dirty="0"/>
              <a:t>Ethnicity</a:t>
            </a:r>
            <a:endParaRPr lang="en-US" dirty="0">
              <a:sym typeface="Open Sans Light"/>
            </a:endParaRPr>
          </a:p>
          <a:p>
            <a:pPr marL="0" indent="0" algn="l" rtl="0">
              <a:lnSpc>
                <a:spcPct val="120000"/>
              </a:lnSpc>
              <a:spcBef>
                <a:spcPts val="0"/>
              </a:spcBef>
              <a:spcAft>
                <a:spcPts val="0"/>
              </a:spcAft>
              <a:buSzPts val="1400"/>
              <a:buNone/>
            </a:pPr>
            <a:r>
              <a:rPr lang="en-US" dirty="0">
                <a:sym typeface="Open Sans Light"/>
              </a:rPr>
              <a:t>|black|</a:t>
            </a:r>
          </a:p>
          <a:p>
            <a:pPr marL="0" indent="0" algn="l" rtl="0">
              <a:lnSpc>
                <a:spcPct val="120000"/>
              </a:lnSpc>
              <a:spcBef>
                <a:spcPts val="0"/>
              </a:spcBef>
              <a:spcAft>
                <a:spcPts val="0"/>
              </a:spcAft>
              <a:buSzPts val="1400"/>
              <a:buNone/>
            </a:pPr>
            <a:r>
              <a:rPr lang="en-US" dirty="0">
                <a:sym typeface="Open Sans Light"/>
              </a:rPr>
              <a:t>|white|</a:t>
            </a:r>
          </a:p>
          <a:p>
            <a:pPr marL="0" indent="0" algn="l" rtl="0">
              <a:lnSpc>
                <a:spcPct val="120000"/>
              </a:lnSpc>
              <a:spcBef>
                <a:spcPts val="0"/>
              </a:spcBef>
              <a:spcAft>
                <a:spcPts val="0"/>
              </a:spcAft>
              <a:buSzPts val="1400"/>
              <a:buNone/>
            </a:pPr>
            <a:r>
              <a:rPr lang="en-US" dirty="0">
                <a:sym typeface="Open Sans Light"/>
              </a:rPr>
              <a:t>|asian|</a:t>
            </a:r>
          </a:p>
          <a:p>
            <a:pPr marL="0" indent="0" algn="l" defTabSz="914400" rtl="0">
              <a:lnSpc>
                <a:spcPct val="120000"/>
              </a:lnSpc>
              <a:spcBef>
                <a:spcPts val="0"/>
              </a:spcBef>
              <a:spcAft>
                <a:spcPts val="0"/>
              </a:spcAft>
              <a:buClrTx/>
              <a:buSzPts val="1400"/>
              <a:buFontTx/>
              <a:buNone/>
              <a:tabLst/>
            </a:pPr>
            <a:r>
              <a:rPr lang="en-US" dirty="0">
                <a:sym typeface="Open Sans Light"/>
              </a:rPr>
              <a:t>|hispanic|</a:t>
            </a:r>
          </a:p>
          <a:p>
            <a:pPr marL="0" indent="0" algn="l" rtl="0">
              <a:lnSpc>
                <a:spcPct val="120000"/>
              </a:lnSpc>
              <a:spcBef>
                <a:spcPts val="0"/>
              </a:spcBef>
              <a:spcAft>
                <a:spcPts val="0"/>
              </a:spcAft>
              <a:buSzPts val="1400"/>
              <a:buNone/>
            </a:pPr>
            <a:r>
              <a:rPr lang="en-US" dirty="0">
                <a:sym typeface="Open Sans Light"/>
              </a:rPr>
              <a:t>|native|</a:t>
            </a:r>
          </a:p>
          <a:p>
            <a:pPr marL="0" indent="0" algn="l" rtl="0">
              <a:lnSpc>
                <a:spcPct val="120000"/>
              </a:lnSpc>
              <a:spcBef>
                <a:spcPts val="0"/>
              </a:spcBef>
              <a:spcAft>
                <a:spcPts val="0"/>
              </a:spcAft>
              <a:buSzPts val="1400"/>
              <a:buNone/>
            </a:pPr>
            <a:r>
              <a:rPr lang="en-US" dirty="0">
                <a:sym typeface="Open Sans Light"/>
              </a:rPr>
              <a:t>|american|</a:t>
            </a:r>
          </a:p>
          <a:p>
            <a:pPr marL="0" indent="0" algn="l" rtl="0">
              <a:lnSpc>
                <a:spcPct val="120000"/>
              </a:lnSpc>
              <a:spcBef>
                <a:spcPts val="0"/>
              </a:spcBef>
              <a:spcAft>
                <a:spcPts val="0"/>
              </a:spcAft>
              <a:buSzPts val="1400"/>
              <a:buNone/>
            </a:pPr>
            <a:r>
              <a:rPr lang="en-US" dirty="0">
                <a:sym typeface="Open Sans Light"/>
              </a:rPr>
              <a:t>|middleeast|</a:t>
            </a:r>
          </a:p>
          <a:p>
            <a:pPr marL="0" indent="0" algn="l" rtl="0">
              <a:lnSpc>
                <a:spcPct val="120000"/>
              </a:lnSpc>
              <a:spcBef>
                <a:spcPts val="0"/>
              </a:spcBef>
              <a:spcAft>
                <a:spcPts val="0"/>
              </a:spcAft>
              <a:buSzPts val="1400"/>
              <a:buNone/>
            </a:pPr>
            <a:r>
              <a:rPr lang="en-US" dirty="0">
                <a:sym typeface="Open Sans Light"/>
              </a:rPr>
              <a:t>|others|</a:t>
            </a:r>
          </a:p>
          <a:p>
            <a:pPr marL="0" indent="0" algn="l" rtl="0">
              <a:lnSpc>
                <a:spcPct val="120000"/>
              </a:lnSpc>
              <a:spcBef>
                <a:spcPts val="0"/>
              </a:spcBef>
              <a:spcAft>
                <a:spcPts val="0"/>
              </a:spcAft>
              <a:buSzPts val="1400"/>
              <a:buNone/>
            </a:pPr>
            <a:r>
              <a:rPr lang="en-US" dirty="0">
                <a:sym typeface="Open Sans Light"/>
              </a:rPr>
              <a:t>&gt;&gt;&gt;&gt;&gt;&gt;&gt;&gt;&gt;&gt;&gt;&gt;&gt;&gt;&gt;&gt;&gt;&gt;&gt;&gt;&gt;</a:t>
            </a:r>
            <a:endParaRPr lang="en-US" dirty="0"/>
          </a:p>
          <a:p>
            <a:pPr rtl="0" fontAlgn="base"/>
            <a:r>
              <a:rPr lang="en-US" dirty="0"/>
              <a:t>Age</a:t>
            </a:r>
          </a:p>
          <a:p>
            <a:pPr rtl="0" fontAlgn="base"/>
            <a:r>
              <a:rPr lang="en-US" dirty="0"/>
              <a:t>|sev|</a:t>
            </a:r>
          </a:p>
          <a:p>
            <a:pPr rtl="0" fontAlgn="base"/>
            <a:r>
              <a:rPr lang="en-US" dirty="0"/>
              <a:t>|eig|</a:t>
            </a:r>
          </a:p>
          <a:p>
            <a:pPr rtl="0" fontAlgn="base"/>
            <a:r>
              <a:rPr lang="en-US" dirty="0"/>
              <a:t>|nin|</a:t>
            </a:r>
          </a:p>
          <a:p>
            <a:pPr rtl="0" fontAlgn="base"/>
            <a:r>
              <a:rPr lang="en-US" dirty="0"/>
              <a:t>|twe|</a:t>
            </a:r>
          </a:p>
          <a:p>
            <a:pPr rtl="0" fontAlgn="base"/>
            <a:r>
              <a:rPr lang="en-US" dirty="0"/>
              <a:t>|two|</a:t>
            </a:r>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rtl="0" fontAlgn="base"/>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a:lnSpc>
                <a:spcPct val="120000"/>
              </a:lnSpc>
              <a:spcBef>
                <a:spcPts val="0"/>
              </a:spcBef>
              <a:spcAft>
                <a:spcPts val="0"/>
              </a:spcAft>
              <a:buClrTx/>
              <a:buSzTx/>
              <a:buFontTx/>
              <a:buNone/>
              <a:tabLst/>
            </a:pPr>
            <a:r>
              <a:rPr lang="en-US" dirty="0">
                <a:latin typeface="Open Sans"/>
                <a:ea typeface="Open Sans"/>
                <a:cs typeface="Open Sans"/>
              </a:rPr>
              <a:t>Assessment</a:t>
            </a:r>
          </a:p>
          <a:p>
            <a:pPr marL="0" indent="0" algn="l" defTabSz="914400" rtl="0">
              <a:lnSpc>
                <a:spcPct val="120000"/>
              </a:lnSpc>
              <a:spcBef>
                <a:spcPts val="0"/>
              </a:spcBef>
              <a:spcAft>
                <a:spcPts val="0"/>
              </a:spcAft>
              <a:buClrTx/>
              <a:buSzTx/>
              <a:buFontTx/>
              <a:buNone/>
              <a:tabLst/>
            </a:pPr>
            <a:r>
              <a:rPr lang="en-US" dirty="0">
                <a:latin typeface="Open Sans"/>
                <a:ea typeface="Open Sans"/>
                <a:cs typeface="Open Sans"/>
              </a:rPr>
              <a:t>|post_avg|</a:t>
            </a:r>
          </a:p>
          <a:p>
            <a:pPr marL="0" indent="0" algn="l" defTabSz="914400" rtl="0">
              <a:lnSpc>
                <a:spcPct val="120000"/>
              </a:lnSpc>
              <a:spcBef>
                <a:spcPts val="0"/>
              </a:spcBef>
              <a:spcAft>
                <a:spcPts val="0"/>
              </a:spcAft>
              <a:buClrTx/>
              <a:buSzTx/>
              <a:buFontTx/>
              <a:buNone/>
              <a:tabLst/>
            </a:pPr>
            <a:r>
              <a:rPr lang="en-US" dirty="0">
                <a:latin typeface="Open Sans"/>
                <a:ea typeface="Open Sans"/>
                <a:cs typeface="Open Sans"/>
              </a:rPr>
              <a:t>|pre_avg|</a:t>
            </a:r>
          </a:p>
          <a:p>
            <a:pPr marL="0" indent="0" algn="l" defTabSz="914400" rtl="0">
              <a:lnSpc>
                <a:spcPct val="120000"/>
              </a:lnSpc>
              <a:spcBef>
                <a:spcPts val="0"/>
              </a:spcBef>
              <a:spcAft>
                <a:spcPts val="0"/>
              </a:spcAft>
              <a:buClr>
                <a:srgbClr val="000000"/>
              </a:buClr>
              <a:buSzPts val="1400"/>
              <a:buFont typeface="Arial"/>
              <a:buNone/>
              <a:tabLst/>
            </a:pPr>
            <a:endParaRPr lang="en-US" dirty="0">
              <a:latin typeface="Open Sans"/>
              <a:ea typeface="Open Sans"/>
              <a:cs typeface="Open Sans"/>
            </a:endParaRPr>
          </a:p>
          <a:p>
            <a:pPr marL="0" indent="0" algn="l" defTabSz="914400" rtl="0">
              <a:lnSpc>
                <a:spcPct val="120000"/>
              </a:lnSpc>
              <a:spcBef>
                <a:spcPts val="0"/>
              </a:spcBef>
              <a:spcAft>
                <a:spcPts val="0"/>
              </a:spcAft>
              <a:buClr>
                <a:srgbClr val="000000"/>
              </a:buClr>
              <a:buSzPts val="1400"/>
              <a:buFont typeface="Arial"/>
              <a:buNone/>
              <a:tabLst/>
            </a:pPr>
            <a:endParaRPr lang="en-US" dirty="0">
              <a:latin typeface="Open Sans"/>
              <a:ea typeface="Open Sans"/>
              <a:cs typeface="Open Sans"/>
            </a:endParaRPr>
          </a:p>
          <a:p>
            <a:pPr marL="0" indent="0" algn="l" defTabSz="914400" rtl="0">
              <a:lnSpc>
                <a:spcPct val="120000"/>
              </a:lnSpc>
              <a:spcBef>
                <a:spcPts val="0"/>
              </a:spcBef>
              <a:spcAft>
                <a:spcPts val="0"/>
              </a:spcAft>
              <a:buClr>
                <a:srgbClr val="000000"/>
              </a:buClr>
              <a:buSzPts val="1400"/>
              <a:buFont typeface="Arial"/>
              <a:buNone/>
              <a:tabLst/>
            </a:pPr>
            <a:br>
              <a:rPr lang="en-US" dirty="0">
                <a:latin typeface="Open Sans"/>
                <a:ea typeface="Open Sans"/>
                <a:cs typeface="Open Sans"/>
              </a:rPr>
            </a:br>
            <a:r>
              <a:rPr lang="en-US" dirty="0">
                <a:latin typeface="Open Sans"/>
                <a:ea typeface="Open Sans"/>
                <a:cs typeface="Open Sans"/>
              </a:rPr>
              <a:t>&gt;&gt;&gt;&gt;&gt;&gt;&gt;&gt;</a:t>
            </a:r>
          </a:p>
          <a:p>
            <a:pPr marL="0" indent="0" algn="l" defTabSz="914400" rtl="0">
              <a:lnSpc>
                <a:spcPct val="120000"/>
              </a:lnSpc>
              <a:spcBef>
                <a:spcPts val="0"/>
              </a:spcBef>
              <a:spcAft>
                <a:spcPts val="0"/>
              </a:spcAft>
              <a:buClr>
                <a:srgbClr val="000000"/>
              </a:buClr>
              <a:buSzPts val="1400"/>
              <a:buFont typeface="Arial"/>
              <a:buNone/>
              <a:tabLst/>
            </a:pPr>
            <a:endParaRPr lang="en-US" dirty="0">
              <a:latin typeface="Open Sans"/>
              <a:ea typeface="Open Sans"/>
              <a:cs typeface="Open Sans"/>
            </a:endParaRPr>
          </a:p>
          <a:p>
            <a:pPr marL="0" indent="0" algn="l" defTabSz="914400" rtl="0">
              <a:lnSpc>
                <a:spcPct val="120000"/>
              </a:lnSpc>
              <a:spcBef>
                <a:spcPts val="0"/>
              </a:spcBef>
              <a:spcAft>
                <a:spcPts val="0"/>
              </a:spcAft>
              <a:buClr>
                <a:srgbClr val="000000"/>
              </a:buClr>
              <a:buSzPts val="1400"/>
              <a:buFont typeface="Arial"/>
              <a:buNone/>
              <a:tabLst/>
            </a:pPr>
            <a:endParaRPr lang="en-US" dirty="0">
              <a:latin typeface="Open Sans"/>
              <a:ea typeface="Open Sans"/>
              <a:cs typeface="Open Sans"/>
            </a:endParaRPr>
          </a:p>
          <a:p>
            <a:r>
              <a:rPr lang="en-US" dirty="0">
                <a:latin typeface="Open Sans"/>
                <a:ea typeface="Open Sans"/>
                <a:cs typeface="Open Sans"/>
              </a:rPr>
              <a:t>Campus</a:t>
            </a:r>
            <a:endParaRPr lang="en-IN" sz="1100" dirty="0">
              <a:effectLst/>
              <a:latin typeface="Arial"/>
              <a:ea typeface="Arial"/>
            </a:endParaRPr>
          </a:p>
          <a:p>
            <a:r>
              <a:rPr lang="en-IN" sz="1100" dirty="0">
                <a:effectLst/>
                <a:latin typeface="Arial"/>
                <a:ea typeface="Arial"/>
              </a:rPr>
              <a:t>|sapu2_6a|</a:t>
            </a:r>
          </a:p>
          <a:p>
            <a:r>
              <a:rPr lang="en-IN" sz="1100" dirty="0">
                <a:effectLst/>
                <a:latin typeface="Arial"/>
                <a:ea typeface="Arial"/>
              </a:rPr>
              <a:t>|sapu2_6b|</a:t>
            </a:r>
          </a:p>
          <a:p>
            <a:r>
              <a:rPr lang="en-IN" sz="1100" dirty="0">
                <a:effectLst/>
                <a:latin typeface="Arial"/>
                <a:ea typeface="Arial"/>
              </a:rPr>
              <a:t>|sapu2_6c|</a:t>
            </a:r>
          </a:p>
          <a:p>
            <a:r>
              <a:rPr lang="en-IN" sz="1100" dirty="0">
                <a:effectLst/>
                <a:latin typeface="Arial"/>
                <a:ea typeface="Arial"/>
              </a:rPr>
              <a:t>|sapu2_6d|</a:t>
            </a:r>
          </a:p>
          <a:p>
            <a:r>
              <a:rPr lang="en-IN" sz="1100" dirty="0">
                <a:effectLst/>
                <a:latin typeface="Arial"/>
                <a:ea typeface="Arial"/>
              </a:rPr>
              <a:t>|sapu2_6e|</a:t>
            </a:r>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800" dirty="0">
                <a:effectLst/>
                <a:latin typeface="Arial"/>
                <a:ea typeface="Arial"/>
              </a:rPr>
              <a:t>|sapu3_f1|</a:t>
            </a:r>
          </a:p>
          <a:p>
            <a:pPr marL="0" indent="0" algn="l" defTabSz="914400" rtl="0">
              <a:lnSpc>
                <a:spcPct val="120000"/>
              </a:lnSpc>
              <a:spcBef>
                <a:spcPts val="0"/>
              </a:spcBef>
              <a:spcAft>
                <a:spcPts val="0"/>
              </a:spcAft>
              <a:buClrTx/>
              <a:buSzTx/>
              <a:buFontTx/>
              <a:buNone/>
              <a:tabLst/>
            </a:pPr>
            <a:r>
              <a:rPr lang="en-IN" sz="1800" dirty="0">
                <a:effectLst/>
                <a:latin typeface="Arial"/>
                <a:ea typeface="Arial"/>
              </a:rPr>
              <a:t>|sapu3_m1|</a:t>
            </a:r>
          </a:p>
          <a:p>
            <a:r>
              <a:rPr lang="en-IN" sz="1800" dirty="0">
                <a:effectLst/>
                <a:latin typeface="Arial"/>
                <a:ea typeface="Arial"/>
              </a:rPr>
              <a:t>|sapu3_f2|</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|sapu3_m2|</a:t>
            </a:r>
          </a:p>
          <a:p>
            <a:r>
              <a:rPr lang="en-IN" sz="1100" dirty="0">
                <a:effectLst/>
                <a:latin typeface="Arial"/>
                <a:ea typeface="Arial"/>
              </a:rPr>
              <a:t>|sapu3_f3|</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|sapu3_m3|</a:t>
            </a:r>
          </a:p>
          <a:p>
            <a:r>
              <a:rPr lang="en-IN" sz="1100" dirty="0">
                <a:effectLst/>
                <a:latin typeface="Arial"/>
                <a:ea typeface="Arial"/>
              </a:rPr>
              <a:t>|sapu3_f4|</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|sapu3_m4|</a:t>
            </a:r>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|pre_1|</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|post_1|</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|pre_2|</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|post_2|</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|pre_3|</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|post_3|</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|pre_4|</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|post_4|</a:t>
            </a:r>
          </a:p>
          <a:p>
            <a:pPr rtl="0" fontAlgn="base"/>
            <a:r>
              <a:rPr lang="en-US" sz="1100" b="0" i="0" u="none" kern="1200" dirty="0">
                <a:solidFill>
                  <a:schemeClr val="dk1"/>
                </a:solidFill>
                <a:effectLst/>
                <a:latin typeface="Open Sans"/>
                <a:ea typeface="+mn-ea"/>
                <a:cs typeface="Open Sans"/>
              </a:rPr>
              <a:t>|pre_5|</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|post_5|</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p:cNvPicPr>
            <a:picLocks noChangeAspect="1"/>
          </p:cNvPicPr>
          <p:nvPr/>
        </p:nvPicPr>
        <p:blipFill>
          <a:blip r:embed="rId2">
            <a:lum/>
          </a:blip>
          <a:srcRect/>
          <a:stretch>
            <a:fillRect/>
          </a:stretch>
        </p:blipFill>
        <p:spPr bwMode="white">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bwMode="white">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solidFill>
                  <a:schemeClr val="dk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20" name="Google Shape;20;p35"/>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21" name="Google Shape;21;p35"/>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pic>
        <p:nvPicPr>
          <p:cNvPr id="22" name="Google Shape;22;p35"/>
          <p:cNvPicPr>
            <a:picLocks noChangeAspect="1"/>
          </p:cNvPicPr>
          <p:nvPr/>
        </p:nvPicPr>
        <p:blipFill>
          <a:blip r:embed="rId3">
            <a:lum/>
          </a:blip>
          <a:srcRect/>
          <a:stretch>
            <a:fillRect/>
          </a:stretch>
        </p:blipFill>
        <p:spPr bwMode="white">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bwMode="white">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cxnSp>
        <p:nvCxnSpPr>
          <p:cNvPr id="24" name="Google Shape;24;p35"/>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26" name="Google Shape;26;p35"/>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27" name="Google Shape;27;p3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91" name="Google Shape;91;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92" name="Google Shape;92;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3" name="Google Shape;93;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4" name="Google Shape;94;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2CBD5880-992F-4005-BFFD-E3195D7F0079}" type="datetime1">
              <a:rPr lang="en-US" dirty="0"/>
              <a:t>7/3/2025</a:t>
            </a:fld>
            <a:endParaRPr lang="en-US" dirty="0"/>
          </a:p>
        </p:txBody>
      </p:sp>
      <p:sp>
        <p:nvSpPr>
          <p:cNvPr id="95" name="Google Shape;95;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96" name="Google Shape;96;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cxnSp>
        <p:nvCxnSpPr>
          <p:cNvPr id="97" name="Google Shape;97;p44"/>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1" name="Google Shape;101;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02" name="Google Shape;102;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03" name="Google Shape;103;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105" name="Google Shape;105;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06" name="Google Shape;106;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Light"/>
                <a:ea typeface="Open Sans Light"/>
                <a:cs typeface="Open Sans Light"/>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r>
              <a:rPr lang="en-US" dirty="0"/>
              <a:t>Click to edit Master subtitle style</a:t>
            </a:r>
            <a:endParaRPr dirty="0"/>
          </a:p>
        </p:txBody>
      </p:sp>
      <p:sp>
        <p:nvSpPr>
          <p:cNvPr id="107" name="Google Shape;107;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cxnSp>
        <p:nvCxnSpPr>
          <p:cNvPr id="109" name="Google Shape;109;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0" name="Google Shape;110;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11" name="Google Shape;111;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12" name="Google Shape;112;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Google Shape;15;p34"/>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
        <p:nvSpPr>
          <p:cNvPr id="11" name="Rectangle 10"/>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cxnSp>
        <p:nvCxnSpPr>
          <p:cNvPr id="12" name="Straight Connector 11"/>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3" name="Picture 2"/>
          <p:cNvPicPr>
            <a:picLocks noChangeAspect="1"/>
          </p:cNvPicPr>
          <p:nvPr/>
        </p:nvPicPr>
        <p:blipFill>
          <a:blip r:embed="rId2">
            <a:lum/>
          </a:blip>
          <a:srcRect/>
          <a:stretch>
            <a:fillRect/>
          </a:stretch>
        </p:blipFill>
        <p:spPr bwMode="auto">
          <a:xfrm>
            <a:off x="685800" y="685801"/>
            <a:ext cx="2332901" cy="527146"/>
          </a:xfrm>
          <a:prstGeom prst="rect">
            <a:avLst/>
          </a:prstGeom>
          <a:noFill/>
          <a:ln>
            <a:headEnd type="none"/>
            <a:tailEnd type="none"/>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14" name="Google Shape;114;p47"/>
          <p:cNvPicPr>
            <a:picLocks noChangeAspect="1"/>
          </p:cNvPicPr>
          <p:nvPr/>
        </p:nvPicPr>
        <p:blipFill>
          <a:blip r:embed="rId2">
            <a:lum/>
          </a:blip>
          <a:srcRect t="8633" b="8632"/>
          <a:stretch>
            <a:fillRect/>
          </a:stretch>
        </p:blipFill>
        <p:spPr bwMode="white">
          <a:xfrm>
            <a:off x="0" y="0"/>
            <a:ext cx="12192000" cy="6720840"/>
          </a:xfrm>
          <a:prstGeom prst="rect">
            <a:avLst/>
          </a:prstGeom>
          <a:noFill/>
          <a:ln>
            <a:noFill/>
            <a:headEnd type="none"/>
            <a:tailEnd type="none"/>
          </a:ln>
        </p:spPr>
      </p:pic>
      <p:sp>
        <p:nvSpPr>
          <p:cNvPr id="116" name="Google Shape;116;p47"/>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17" name="Google Shape;117;p47"/>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18" name="Google Shape;118;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0" name="Google Shape;120;p48"/>
          <p:cNvPicPr>
            <a:picLocks noChangeAspect="1"/>
          </p:cNvPicPr>
          <p:nvPr/>
        </p:nvPicPr>
        <p:blipFill>
          <a:blip r:embed="rId2">
            <a:lum/>
          </a:blip>
          <a:srcRect t="2601" b="2600"/>
          <a:stretch>
            <a:fillRect/>
          </a:stretch>
        </p:blipFill>
        <p:spPr bwMode="white">
          <a:xfrm>
            <a:off x="0" y="0"/>
            <a:ext cx="12192000" cy="6720840"/>
          </a:xfrm>
          <a:prstGeom prst="rect">
            <a:avLst/>
          </a:prstGeom>
          <a:noFill/>
          <a:ln>
            <a:noFill/>
            <a:headEnd type="none"/>
            <a:tailEnd type="none"/>
          </a:ln>
        </p:spPr>
      </p:pic>
      <p:sp>
        <p:nvSpPr>
          <p:cNvPr id="121" name="Google Shape;121;p48"/>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Light"/>
              <a:ea typeface="Open Sans Light"/>
              <a:cs typeface="Open Sans Light"/>
              <a:sym typeface="Lato Light"/>
            </a:endParaRPr>
          </a:p>
        </p:txBody>
      </p:sp>
      <p:sp>
        <p:nvSpPr>
          <p:cNvPr id="123" name="Google Shape;123;p48"/>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24" name="Google Shape;124;p48"/>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25" name="Google Shape;125;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27" name="Google Shape;127;p49"/>
          <p:cNvPicPr>
            <a:picLocks noChangeAspect="1"/>
          </p:cNvPicPr>
          <p:nvPr/>
        </p:nvPicPr>
        <p:blipFill>
          <a:blip r:embed="rId2">
            <a:lum/>
          </a:blip>
          <a:srcRect t="8621" b="8621"/>
          <a:stretch>
            <a:fillRect/>
          </a:stretch>
        </p:blipFill>
        <p:spPr bwMode="white">
          <a:xfrm>
            <a:off x="0" y="0"/>
            <a:ext cx="12192000" cy="6720840"/>
          </a:xfrm>
          <a:prstGeom prst="rect">
            <a:avLst/>
          </a:prstGeom>
          <a:noFill/>
          <a:ln>
            <a:noFill/>
            <a:headEnd type="none"/>
            <a:tailEnd type="none"/>
          </a:ln>
        </p:spPr>
      </p:pic>
      <p:sp>
        <p:nvSpPr>
          <p:cNvPr id="128" name="Google Shape;128;p49"/>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Light"/>
              <a:ea typeface="Open Sans Light"/>
              <a:cs typeface="Open Sans Light"/>
              <a:sym typeface="Lato Light"/>
            </a:endParaRPr>
          </a:p>
        </p:txBody>
      </p:sp>
      <p:sp>
        <p:nvSpPr>
          <p:cNvPr id="130" name="Google Shape;130;p49"/>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1" name="Google Shape;131;p49"/>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2" name="Google Shape;132;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34" name="Google Shape;134;p50" descr="A picture containing computer, indoor, computer, person&#10;&#10;Description automatically generated"/>
          <p:cNvPicPr>
            <a:picLocks noChangeAspect="1"/>
          </p:cNvPicPr>
          <p:nvPr/>
        </p:nvPicPr>
        <p:blipFill>
          <a:blip r:embed="rId2">
            <a:lum/>
          </a:blip>
          <a:srcRect t="8721" b="8720"/>
          <a:stretch>
            <a:fillRect/>
          </a:stretch>
        </p:blipFill>
        <p:spPr bwMode="white">
          <a:xfrm>
            <a:off x="0" y="0"/>
            <a:ext cx="12192000" cy="6720840"/>
          </a:xfrm>
          <a:prstGeom prst="rect">
            <a:avLst/>
          </a:prstGeom>
          <a:noFill/>
          <a:ln>
            <a:noFill/>
            <a:headEnd type="none"/>
            <a:tailEnd type="none"/>
          </a:ln>
        </p:spPr>
      </p:pic>
      <p:sp>
        <p:nvSpPr>
          <p:cNvPr id="135" name="Google Shape;135;p50"/>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Light"/>
              <a:ea typeface="Open Sans Light"/>
              <a:cs typeface="Open Sans Light"/>
              <a:sym typeface="Lato Light"/>
            </a:endParaRPr>
          </a:p>
        </p:txBody>
      </p:sp>
      <p:sp>
        <p:nvSpPr>
          <p:cNvPr id="137" name="Google Shape;137;p50"/>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8" name="Google Shape;138;p50"/>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9" name="Google Shape;139;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1" name="Google Shape;141;p51"/>
          <p:cNvPicPr>
            <a:picLocks noChangeAspect="1"/>
          </p:cNvPicPr>
          <p:nvPr/>
        </p:nvPicPr>
        <p:blipFill>
          <a:blip r:embed="rId2">
            <a:lum/>
          </a:blip>
          <a:srcRect t="8620" b="8620"/>
          <a:stretch>
            <a:fillRect/>
          </a:stretch>
        </p:blipFill>
        <p:spPr bwMode="white">
          <a:xfrm>
            <a:off x="0" y="0"/>
            <a:ext cx="12192000" cy="6721475"/>
          </a:xfrm>
          <a:prstGeom prst="rect">
            <a:avLst/>
          </a:prstGeom>
          <a:noFill/>
          <a:ln>
            <a:noFill/>
            <a:headEnd type="none"/>
            <a:tailEnd type="none"/>
          </a:ln>
        </p:spPr>
      </p:pic>
      <p:sp>
        <p:nvSpPr>
          <p:cNvPr id="143" name="Google Shape;143;p51"/>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44" name="Google Shape;144;p51"/>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45" name="Google Shape;145;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47" name="Google Shape;147;p52"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48" name="Google Shape;148;p52"/>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49" name="Google Shape;149;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50" name="Google Shape;150;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51" name="Google Shape;151;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52" name="Google Shape;152;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pic>
        <p:nvPicPr>
          <p:cNvPr id="10" name="Picture Placeholder 7" descr="A picture containing blur&#10;&#10;Description automatically generated"/>
          <p:cNvPicPr>
            <a:picLocks noChangeAspect="1"/>
          </p:cNvPicPr>
          <p:nvPr/>
        </p:nvPicPr>
        <p:blipFill>
          <a:blip r:embed="rId4">
            <a:lum/>
          </a:blip>
          <a:srcRect t="8534" b="8731"/>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55" name="Google Shape;155;p53"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56" name="Google Shape;156;p53"/>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57" name="Google Shape;157;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Light"/>
                <a:ea typeface="Open Sans Light"/>
                <a:cs typeface="Open Sans Light"/>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158" name="Google Shape;158;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159" name="Google Shape;159;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60" name="Google Shape;160;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61" name="Google Shape;161;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2" name="Google Shape;162;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1" name="Google Shape;60;p40"/>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pic>
        <p:nvPicPr>
          <p:cNvPr id="29" name="Google Shape;29;p36"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30" name="Google Shape;30;p36"/>
          <p:cNvSpPr>
            <a:spLocks/>
          </p:cNvSpPr>
          <p:nvPr/>
        </p:nvSpPr>
        <p:spPr bwMode="white">
          <a:xfrm>
            <a:off x="0" y="0"/>
            <a:ext cx="11506200" cy="6515100"/>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Light"/>
              <a:ea typeface="Open Sans Light"/>
              <a:cs typeface="Open Sans Light"/>
              <a:sym typeface="Lato Light"/>
            </a:endParaRPr>
          </a:p>
        </p:txBody>
      </p:sp>
      <p:sp>
        <p:nvSpPr>
          <p:cNvPr id="32" name="Google Shape;32;p36"/>
          <p:cNvSpPr>
            <a:spLocks noGrp="1"/>
          </p:cNvSpPr>
          <p:nvPr>
            <p:ph type="dt" idx="10"/>
          </p:nvPr>
        </p:nvSpPr>
        <p:spPr bwMode="white">
          <a:xfrm>
            <a:off x="9715501" y="654423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09B1430E-757A-4B2B-BF50-203CC43C942F}" type="datetime1">
              <a:rPr lang="en-US" dirty="0"/>
              <a:t>7/3/2025</a:t>
            </a:fld>
            <a:endParaRPr lang="en-US" dirty="0"/>
          </a:p>
        </p:txBody>
      </p:sp>
      <p:sp>
        <p:nvSpPr>
          <p:cNvPr id="33" name="Google Shape;33;p36"/>
          <p:cNvSpPr>
            <a:spLocks noGrp="1"/>
          </p:cNvSpPr>
          <p:nvPr>
            <p:ph type="ftr" idx="11"/>
          </p:nvPr>
        </p:nvSpPr>
        <p:spPr bwMode="white">
          <a:xfrm>
            <a:off x="664265" y="6544236"/>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pic>
        <p:nvPicPr>
          <p:cNvPr id="8" name="Google Shape;15;p34"/>
          <p:cNvPicPr>
            <a:picLocks noChangeAspect="1"/>
          </p:cNvPicPr>
          <p:nvPr/>
        </p:nvPicPr>
        <p:blipFill>
          <a:blip r:embed="rId3">
            <a:lum/>
          </a:blip>
          <a:srcRect/>
          <a:stretch>
            <a:fillRect/>
          </a:stretch>
        </p:blipFill>
        <p:spPr bwMode="white">
          <a:xfrm>
            <a:off x="10058496" y="5922578"/>
            <a:ext cx="1104709" cy="249622"/>
          </a:xfrm>
          <a:prstGeom prst="rect">
            <a:avLst/>
          </a:prstGeom>
          <a:noFill/>
          <a:ln>
            <a:noFill/>
            <a:headEnd type="none"/>
            <a:tailEnd type="none"/>
          </a:ln>
        </p:spPr>
      </p:pic>
      <p:sp>
        <p:nvSpPr>
          <p:cNvPr id="34" name="Google Shape;34;p3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Picture Placeholder 7" descr="A picture containing blur&#10;&#10;Description automatically generated"/>
          <p:cNvPicPr>
            <a:picLocks noChangeAspect="1"/>
          </p:cNvPicPr>
          <p:nvPr/>
        </p:nvPicPr>
        <p:blipFill>
          <a:blip r:embed="rId4">
            <a:lum/>
          </a:blip>
          <a:srcRect t="8534" b="8731"/>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2" name="Google Shape;15;p34"/>
          <p:cNvPicPr>
            <a:picLocks noChangeAspect="1"/>
          </p:cNvPicPr>
          <p:nvPr/>
        </p:nvPicPr>
        <p:blipFill>
          <a:blip r:embed="rId3">
            <a:lum/>
          </a:blip>
          <a:srcRect/>
          <a:stretch>
            <a:fillRect/>
          </a:stretch>
        </p:blipFill>
        <p:spPr bwMode="white">
          <a:xfrm>
            <a:off x="9924130" y="5861855"/>
            <a:ext cx="1373440" cy="310345"/>
          </a:xfrm>
          <a:prstGeom prst="rect">
            <a:avLst/>
          </a:prstGeom>
          <a:noFill/>
          <a:ln>
            <a:noFill/>
            <a:headEnd type="none"/>
            <a:tailEnd type="none"/>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66" name="Google Shape;166;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7" name="Google Shape;167;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69" name="Google Shape;169;p55"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70" name="Google Shape;170;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71" name="Google Shape;171;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2" name="Google Shape;172;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6" name="Picture Placeholder 7" descr="A picture containing blur&#10;&#10;Description automatically generated"/>
          <p:cNvPicPr>
            <a:picLocks noChangeAspect="1"/>
          </p:cNvPicPr>
          <p:nvPr/>
        </p:nvPicPr>
        <p:blipFill>
          <a:blip r:embed="rId3">
            <a:lum/>
          </a:blip>
          <a:srcRect t="8534" b="8731"/>
          <a:stretch>
            <a:fillRect/>
          </a:stretch>
        </p:blipFill>
        <p:spPr bwMode="white">
          <a:xfrm>
            <a:off x="0" y="0"/>
            <a:ext cx="12192000" cy="6736882"/>
          </a:xfrm>
          <a:prstGeom prst="rect">
            <a:avLst/>
          </a:prstGeom>
          <a:ln>
            <a:headEnd type="none"/>
            <a:tailEnd type="none"/>
          </a:ln>
        </p:spPr>
      </p:pic>
      <p:pic>
        <p:nvPicPr>
          <p:cNvPr id="7" name="Google Shape;60;p40"/>
          <p:cNvPicPr>
            <a:picLocks noChangeAspect="1"/>
          </p:cNvPicPr>
          <p:nvPr/>
        </p:nvPicPr>
        <p:blipFill>
          <a:blip r:embed="rId4">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74" name="Google Shape;174;p56"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75" name="Google Shape;175;p56"/>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76" name="Google Shape;176;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77" name="Google Shape;177;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8" name="Google Shape;178;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8" name="Google Shape;15;p34"/>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pic>
        <p:nvPicPr>
          <p:cNvPr id="9" name="Picture Placeholder 7" descr="A picture containing blur&#10;&#10;Description automatically generated"/>
          <p:cNvPicPr>
            <a:picLocks noChangeAspect="1"/>
          </p:cNvPicPr>
          <p:nvPr/>
        </p:nvPicPr>
        <p:blipFill>
          <a:blip r:embed="rId4">
            <a:lum/>
          </a:blip>
          <a:srcRect t="8534" b="8731"/>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1" name="Picture 2"/>
          <p:cNvPicPr>
            <a:picLocks noChangeAspect="1"/>
          </p:cNvPicPr>
          <p:nvPr/>
        </p:nvPicPr>
        <p:blipFill>
          <a:blip r:embed="rId5">
            <a:lum/>
          </a:blip>
          <a:srcRect/>
          <a:stretch>
            <a:fillRect/>
          </a:stretch>
        </p:blipFill>
        <p:spPr bwMode="auto">
          <a:xfrm>
            <a:off x="4630418" y="3193465"/>
            <a:ext cx="2931164" cy="460123"/>
          </a:xfrm>
          <a:prstGeom prst="rect">
            <a:avLst/>
          </a:prstGeom>
          <a:noFill/>
          <a:ln>
            <a:headEnd type="none"/>
            <a:tailEnd type="none"/>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None/>
            </a:pPr>
            <a:r>
              <a:rPr lang="en-US" sz="8800" b="0" i="0" dirty="0">
                <a:solidFill>
                  <a:schemeClr val="lt1"/>
                </a:solidFill>
                <a:latin typeface="Open Sans"/>
                <a:ea typeface="Open Sans"/>
                <a:cs typeface="Open Sans"/>
                <a:sym typeface="Lato Black"/>
              </a:rPr>
              <a:t>DO NOT USE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ANY LAYOUTS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PAST THIS POINT</a:t>
            </a:r>
            <a:endParaRPr dirty="0"/>
          </a:p>
        </p:txBody>
      </p:sp>
      <p:sp>
        <p:nvSpPr>
          <p:cNvPr id="182" name="Google Shape;182;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E7766049-311B-47B8-98B1-7BA1943001E1}" type="datetime1">
              <a:rPr lang="en-US" dirty="0"/>
              <a:t>7/3/2025</a:t>
            </a:fld>
            <a:endParaRPr lang="en-US" dirty="0"/>
          </a:p>
        </p:txBody>
      </p:sp>
      <p:sp>
        <p:nvSpPr>
          <p:cNvPr id="183" name="Google Shape;183;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84" name="Google Shape;184;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6" name="Rectangle 5"/>
          <p:cNvSpPr>
            <a:spLocks/>
          </p:cNvSpPr>
          <p:nvPr userDrawn="1"/>
        </p:nvSpPr>
        <p:spPr bwMode="white">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685800" y="3670668"/>
            <a:ext cx="7213600" cy="1345464"/>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lvl1pPr algn="l">
              <a:lnSpc>
                <a:spcPct val="100000"/>
              </a:lnSpc>
              <a:spcBef>
                <a:spcPts val="0"/>
              </a:spcBef>
              <a:spcAft>
                <a:spcPts val="0"/>
              </a:spcAft>
              <a:defRPr lang="en-US" sz="4000" b="0" i="0" dirty="0">
                <a:solidFill>
                  <a:schemeClr val="tx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685800" y="5257800"/>
            <a:ext cx="7213600" cy="914399"/>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lvl1pPr marL="0" indent="0" algn="l">
              <a:lnSpc>
                <a:spcPct val="100000"/>
              </a:lnSpc>
              <a:spcBef>
                <a:spcPts val="0"/>
              </a:spcBef>
              <a:spcAft>
                <a:spcPts val="0"/>
              </a:spcAft>
              <a:buNone/>
              <a:defRPr lang="en-US" sz="2400" b="0" i="0" dirty="0">
                <a:solidFill>
                  <a:schemeClr val="tx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12" name="Rectangle 11"/>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4" name="Picture 2"/>
          <p:cNvPicPr>
            <a:picLocks noChangeAspect="1"/>
          </p:cNvPicPr>
          <p:nvPr/>
        </p:nvPicPr>
        <p:blipFill>
          <a:blip r:embed="rId3">
            <a:lum/>
          </a:blip>
          <a:srcRect/>
          <a:stretch>
            <a:fillRect/>
          </a:stretch>
        </p:blipFill>
        <p:spPr bwMode="auto">
          <a:xfrm>
            <a:off x="720052" y="685802"/>
            <a:ext cx="2332901" cy="527146"/>
          </a:xfrm>
          <a:prstGeom prst="rect">
            <a:avLst/>
          </a:prstGeom>
          <a:noFill/>
          <a:ln>
            <a:headEnd type="none"/>
            <a:tailEnd type="none"/>
          </a:ln>
        </p:spPr>
      </p:pic>
      <p:sp>
        <p:nvSpPr>
          <p:cNvPr id="5" name="Text Placeholder 4"/>
          <p:cNvSpPr>
            <a:spLocks noGrp="1"/>
          </p:cNvSpPr>
          <p:nvPr>
            <p:ph type="body" sz="quarter" idx="10"/>
          </p:nvPr>
        </p:nvSpPr>
        <p:spPr bwMode="white">
          <a:xfrm>
            <a:off x="-1" y="1600200"/>
            <a:ext cx="3769896" cy="914399"/>
          </a:xfrm>
          <a:solidFill>
            <a:schemeClr val="dk2">
              <a:lumMod val="20000"/>
              <a:lumOff val="80000"/>
            </a:schemeClr>
          </a:solidFill>
          <a:ln>
            <a:headEnd type="none"/>
            <a:tailEnd type="none"/>
          </a:ln>
        </p:spPr>
        <p:txBody>
          <a:bodyPr wrap="none" lIns="687600" tIns="0" rIns="0" bIns="0" anchor="ctr">
            <a:noAutofit/>
          </a:bodyPr>
          <a:lstStyle>
            <a:lvl1pPr marL="0" indent="0">
              <a:lnSpc>
                <a:spcPct val="100000"/>
              </a:lnSpc>
              <a:spcBef>
                <a:spcPts val="0"/>
              </a:spcBef>
              <a:buNone/>
              <a:defRPr sz="2400" b="0" i="0" dirty="0">
                <a:solidFill>
                  <a:schemeClr val="tx1"/>
                </a:solidFill>
                <a:latin typeface="Open Sans"/>
                <a:ea typeface="Open Sans"/>
                <a:cs typeface="Open Sans"/>
              </a:defRPr>
            </a:lvl1pPr>
          </a:lstStyle>
          <a:p>
            <a:endParaRPr lang="th-TH" dirty="0"/>
          </a:p>
        </p:txBody>
      </p:sp>
      <p:cxnSp>
        <p:nvCxnSpPr>
          <p:cNvPr id="16" name="Straight Connector 15"/>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1"/>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13" name="Footer Placeholder 12"/>
          <p:cNvSpPr>
            <a:spLocks noGrp="1"/>
          </p:cNvSpPr>
          <p:nvPr>
            <p:ph type="ftr" sz="quarter" idx="12"/>
          </p:nvPr>
        </p:nvSpPr>
        <p:spPr bwMode="white">
          <a:xfrm>
            <a:off x="685800" y="6407711"/>
            <a:ext cx="7239000" cy="136525"/>
          </a:xfrm>
          <a:ln>
            <a:headEnd type="none"/>
            <a:tailEnd type="none"/>
          </a:ln>
        </p:spPr>
        <p:txBody>
          <a:bodyPr wrap="square"/>
          <a:lstStyle/>
          <a:p>
            <a:endParaRPr lang="en-US" dirty="0"/>
          </a:p>
        </p:txBody>
      </p:sp>
      <p:sp>
        <p:nvSpPr>
          <p:cNvPr id="15" name="Slide Number Placeholder 14"/>
          <p:cNvSpPr>
            <a:spLocks noGrp="1"/>
          </p:cNvSpPr>
          <p:nvPr>
            <p:ph type="sldNum" sz="quarter" idx="13"/>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12" name="Picture Placeholder 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4292600" y="-3"/>
            <a:ext cx="7899399" cy="6736882"/>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bwMode="white">
          <a:ln>
            <a:headEnd type="none"/>
            <a:tailEnd type="none"/>
          </a:ln>
        </p:spPr>
        <p:txBody>
          <a:bodyPr wrap="square"/>
          <a:lstStyle>
            <a:lvl1pPr>
              <a:defRPr dirty="0">
                <a:solidFill>
                  <a:schemeClr val="tx1">
                    <a:lumMod val="60000"/>
                    <a:lumOff val="40000"/>
                  </a:schemeClr>
                </a:solidFill>
              </a:defRPr>
            </a:lvl1pPr>
          </a:lstStyle>
          <a:p>
            <a:fld id="{09B1430E-757A-4B2B-BF50-203CC43C942F}" type="datetime1">
              <a:rPr lang="en-US" dirty="0"/>
              <a:t>7/3/2025</a:t>
            </a:fld>
            <a:endParaRPr lang="en-US" dirty="0"/>
          </a:p>
        </p:txBody>
      </p:sp>
      <p:sp>
        <p:nvSpPr>
          <p:cNvPr id="4" name="Footer Placeholder 3"/>
          <p:cNvSpPr>
            <a:spLocks noGrp="1"/>
          </p:cNvSpPr>
          <p:nvPr>
            <p:ph type="ftr" sz="quarter" idx="11"/>
          </p:nvPr>
        </p:nvSpPr>
        <p:spPr bwMode="white">
          <a:xfrm>
            <a:off x="664265" y="6407711"/>
            <a:ext cx="2895364"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tx1"/>
                </a:solidFill>
              </a:defRPr>
            </a:lvl1pPr>
          </a:lstStyle>
          <a:p>
            <a:fld id="{4737D6AF-2FA5-476A-AF60-7A8CDF2E2DFB}" type="slidenum">
              <a:rPr lang="en-US" dirty="0"/>
              <a:t>‹#›</a:t>
            </a:fld>
            <a:endParaRPr lang="en-US" dirty="0"/>
          </a:p>
        </p:txBody>
      </p:sp>
      <p:sp>
        <p:nvSpPr>
          <p:cNvPr id="14" name="Rectangle 13"/>
          <p:cNvSpPr>
            <a:spLocks/>
          </p:cNvSpPr>
          <p:nvPr userDrawn="1"/>
        </p:nvSpPr>
        <p:spPr bwMode="white">
          <a:xfrm>
            <a:off x="0" y="0"/>
            <a:ext cx="3559629" cy="617220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a typeface="Open Sans"/>
              <a:cs typeface="Open Sans"/>
            </a:endParaRPr>
          </a:p>
        </p:txBody>
      </p:sp>
      <p:sp>
        <p:nvSpPr>
          <p:cNvPr id="2" name="Title 1"/>
          <p:cNvSpPr>
            <a:spLocks noGrp="1"/>
          </p:cNvSpPr>
          <p:nvPr>
            <p:ph type="title"/>
          </p:nvPr>
        </p:nvSpPr>
        <p:spPr bwMode="white">
          <a:xfrm>
            <a:off x="664265" y="1828800"/>
            <a:ext cx="2758204" cy="2514600"/>
          </a:xfrm>
          <a:ln>
            <a:headEnd type="none"/>
            <a:tailEnd type="none"/>
          </a:ln>
        </p:spPr>
        <p:txBody>
          <a:bodyPr wrap="square" anchor="ctr"/>
          <a:lstStyle>
            <a:lvl1pPr>
              <a:lnSpc>
                <a:spcPct val="100000"/>
              </a:lnSpc>
              <a:defRPr sz="4000" b="0" i="0" dirty="0">
                <a:solidFill>
                  <a:schemeClr val="bg1"/>
                </a:solidFill>
                <a:latin typeface="Open Sans"/>
                <a:ea typeface="Open Sans"/>
                <a:cs typeface="Open Sans"/>
              </a:defRPr>
            </a:lvl1pPr>
          </a:lstStyle>
          <a:p>
            <a:r>
              <a:rPr lang="en-US" dirty="0"/>
              <a:t>Click to edit Master title style</a:t>
            </a:r>
          </a:p>
        </p:txBody>
      </p:sp>
      <p:sp>
        <p:nvSpPr>
          <p:cNvPr id="16" name="Content Placeholder 6"/>
          <p:cNvSpPr>
            <a:spLocks noGrp="1"/>
          </p:cNvSpPr>
          <p:nvPr>
            <p:ph sz="quarter" idx="14"/>
          </p:nvPr>
        </p:nvSpPr>
        <p:spPr bwMode="white">
          <a:xfrm>
            <a:off x="4978400" y="685800"/>
            <a:ext cx="6527800" cy="5486400"/>
          </a:xfrm>
          <a:ln>
            <a:headEnd type="none"/>
            <a:tailEnd type="none"/>
          </a:ln>
        </p:spPr>
        <p:txBody>
          <a:bodyPr wrap="square" anchor="ctr"/>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oogle Shape;60;p40"/>
          <p:cNvPicPr>
            <a:picLocks noChangeAspect="1"/>
          </p:cNvPicPr>
          <p:nvPr/>
        </p:nvPicPr>
        <p:blipFill>
          <a:blip r:embed="rId3">
            <a:lum/>
          </a:blip>
          <a:srcRect/>
          <a:stretch>
            <a:fillRect/>
          </a:stretch>
        </p:blipFill>
        <p:spPr bwMode="white">
          <a:xfrm>
            <a:off x="685800" y="4360471"/>
            <a:ext cx="1388055" cy="313647"/>
          </a:xfrm>
          <a:prstGeom prst="rect">
            <a:avLst/>
          </a:prstGeom>
          <a:noFill/>
          <a:ln>
            <a:noFill/>
            <a:headEnd type="none"/>
            <a:tailEnd type="none"/>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3384550" y="0"/>
            <a:ext cx="8807450" cy="6720839"/>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4" name="Text Placeholder 3"/>
          <p:cNvSpPr>
            <a:spLocks noGrp="1"/>
          </p:cNvSpPr>
          <p:nvPr>
            <p:ph type="body" sz="half" idx="2" hasCustomPrompt="1"/>
          </p:nvPr>
        </p:nvSpPr>
        <p:spPr bwMode="white">
          <a:xfrm>
            <a:off x="685801" y="1600200"/>
            <a:ext cx="2285999" cy="4572000"/>
          </a:xfrm>
          <a:ln>
            <a:headEnd type="none"/>
            <a:tailEnd type="none"/>
          </a:ln>
        </p:spPr>
        <p:txBody>
          <a:bodyPr wrap="square"/>
          <a:lstStyle>
            <a:lvl1pPr marL="0" indent="0">
              <a:buNone/>
              <a:defRPr sz="10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 image. This is a space to add a caption.</a:t>
            </a:r>
          </a:p>
        </p:txBody>
      </p:sp>
      <p:sp>
        <p:nvSpPr>
          <p:cNvPr id="2" name="Date Placeholder 1"/>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51AC54C3-D162-43F7-A528-C4A8ACE42E89}" type="datetime1">
              <a:rPr lang="en-US" dirty="0"/>
              <a:t>7/3/2025</a:t>
            </a:fld>
            <a:endParaRPr lang="en-US" dirty="0"/>
          </a:p>
        </p:txBody>
      </p:sp>
      <p:sp>
        <p:nvSpPr>
          <p:cNvPr id="9" name="Footer Placeholder 8"/>
          <p:cNvSpPr>
            <a:spLocks noGrp="1"/>
          </p:cNvSpPr>
          <p:nvPr>
            <p:ph type="ftr" sz="quarter" idx="11"/>
          </p:nvPr>
        </p:nvSpPr>
        <p:spPr bwMode="white">
          <a:xfrm>
            <a:off x="3947949" y="6407711"/>
            <a:ext cx="5693762"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10" name="Slide Number Placeholder 9"/>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
        <p:nvSpPr>
          <p:cNvPr id="5" name="Title 4"/>
          <p:cNvSpPr>
            <a:spLocks noGrp="1"/>
          </p:cNvSpPr>
          <p:nvPr>
            <p:ph type="title"/>
          </p:nvPr>
        </p:nvSpPr>
        <p:spPr bwMode="white">
          <a:xfrm>
            <a:off x="685800" y="648685"/>
            <a:ext cx="2285999"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white">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bwMode="white">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bwMode="white">
          <a:ln>
            <a:headEnd type="none"/>
            <a:tailEnd type="none"/>
          </a:ln>
        </p:spPr>
        <p:txBody>
          <a:bodyPr wrap="square"/>
          <a:lstStyle/>
          <a:p>
            <a:fld id="{6441964A-2C9F-482C-9DC8-77759A4E5FF5}"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bwMode="white">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3">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t="8633" b="8633"/>
          <a:stretch>
            <a:fillRect/>
          </a:stretch>
        </p:blipFill>
        <p:spPr bwMode="white">
          <a:xfrm>
            <a:off x="0" y="0"/>
            <a:ext cx="12192000" cy="6720840"/>
          </a:xfrm>
          <a:prstGeom prst="rect">
            <a:avLst/>
          </a:prstGeom>
          <a:ln>
            <a:headEnd type="none"/>
            <a:tailEnd type="none"/>
          </a:ln>
        </p:spPr>
      </p:pic>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4">
    <p:spTree>
      <p:nvGrpSpPr>
        <p:cNvPr id="1" name=""/>
        <p:cNvGrpSpPr/>
        <p:nvPr/>
      </p:nvGrpSpPr>
      <p:grpSpPr>
        <a:xfrm>
          <a:off x="0" y="0"/>
          <a:ext cx="0" cy="0"/>
          <a:chOff x="0" y="0"/>
          <a:chExt cx="0" cy="0"/>
        </a:xfrm>
      </p:grpSpPr>
      <p:pic>
        <p:nvPicPr>
          <p:cNvPr id="9" name="Picture Placeholder 5"/>
          <p:cNvPicPr>
            <a:picLocks noChangeAspect="1"/>
          </p:cNvPicPr>
          <p:nvPr/>
        </p:nvPicPr>
        <p:blipFill>
          <a:blip r:embed="rId2">
            <a:lum/>
          </a:blip>
          <a:srcRect t="2601" b="2601"/>
          <a:stretch>
            <a:fillRect/>
          </a:stretch>
        </p:blipFill>
        <p:spPr bwMode="white">
          <a:xfrm>
            <a:off x="0" y="0"/>
            <a:ext cx="12192000" cy="6720840"/>
          </a:xfrm>
          <a:prstGeom prst="rect">
            <a:avLst/>
          </a:prstGeom>
          <a:ln>
            <a:headEnd type="none"/>
            <a:tailEnd type="none"/>
          </a:ln>
        </p:spPr>
      </p:pic>
      <p:sp>
        <p:nvSpPr>
          <p:cNvPr id="10" name="Rectangle 9"/>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Light"/>
              <a:ea typeface="Open Sans Light"/>
              <a:cs typeface="Open Sans Light"/>
              <a:sym typeface="Lato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rgbClr val="939B9D"/>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dk1"/>
                </a:solidFill>
                <a:latin typeface="Open Sans"/>
                <a:ea typeface="Open Sans"/>
                <a:cs typeface="Open Sans"/>
                <a:sym typeface="Lato Black"/>
              </a:defRPr>
            </a:lvl1pPr>
            <a:lvl2pPr marL="0" lvl="1" indent="0" algn="ctr">
              <a:spcBef>
                <a:spcPts val="0"/>
              </a:spcBef>
              <a:buNone/>
              <a:defRPr sz="700" b="1" i="0" u="none" dirty="0">
                <a:solidFill>
                  <a:schemeClr val="dk1"/>
                </a:solidFill>
                <a:latin typeface="Lato Black"/>
                <a:ea typeface="Lato Black"/>
                <a:cs typeface="Lato Black"/>
                <a:sym typeface="Lato Black"/>
              </a:defRPr>
            </a:lvl2pPr>
            <a:lvl3pPr marL="0" lvl="2" indent="0" algn="ctr">
              <a:spcBef>
                <a:spcPts val="0"/>
              </a:spcBef>
              <a:buNone/>
              <a:defRPr sz="700" b="1" i="0" u="none" dirty="0">
                <a:solidFill>
                  <a:schemeClr val="dk1"/>
                </a:solidFill>
                <a:latin typeface="Lato Black"/>
                <a:ea typeface="Lato Black"/>
                <a:cs typeface="Lato Black"/>
                <a:sym typeface="Lato Black"/>
              </a:defRPr>
            </a:lvl3pPr>
            <a:lvl4pPr marL="0" lvl="3" indent="0" algn="ctr">
              <a:spcBef>
                <a:spcPts val="0"/>
              </a:spcBef>
              <a:buNone/>
              <a:defRPr sz="700" b="1" i="0" u="none" dirty="0">
                <a:solidFill>
                  <a:schemeClr val="dk1"/>
                </a:solidFill>
                <a:latin typeface="Lato Black"/>
                <a:ea typeface="Lato Black"/>
                <a:cs typeface="Lato Black"/>
                <a:sym typeface="Lato Black"/>
              </a:defRPr>
            </a:lvl4pPr>
            <a:lvl5pPr marL="0" lvl="4" indent="0" algn="ctr">
              <a:spcBef>
                <a:spcPts val="0"/>
              </a:spcBef>
              <a:buNone/>
              <a:defRPr sz="700" b="1" i="0" u="none" dirty="0">
                <a:solidFill>
                  <a:schemeClr val="dk1"/>
                </a:solidFill>
                <a:latin typeface="Lato Black"/>
                <a:ea typeface="Lato Black"/>
                <a:cs typeface="Lato Black"/>
                <a:sym typeface="Lato Black"/>
              </a:defRPr>
            </a:lvl5pPr>
            <a:lvl6pPr marL="0" lvl="5" indent="0" algn="ctr">
              <a:spcBef>
                <a:spcPts val="0"/>
              </a:spcBef>
              <a:buNone/>
              <a:defRPr sz="700" b="1" i="0" u="none" dirty="0">
                <a:solidFill>
                  <a:schemeClr val="dk1"/>
                </a:solidFill>
                <a:latin typeface="Lato Black"/>
                <a:ea typeface="Lato Black"/>
                <a:cs typeface="Lato Black"/>
                <a:sym typeface="Lato Black"/>
              </a:defRPr>
            </a:lvl6pPr>
            <a:lvl7pPr marL="0" lvl="6" indent="0" algn="ctr">
              <a:spcBef>
                <a:spcPts val="0"/>
              </a:spcBef>
              <a:buNone/>
              <a:defRPr sz="700" b="1" i="0" u="none" dirty="0">
                <a:solidFill>
                  <a:schemeClr val="dk1"/>
                </a:solidFill>
                <a:latin typeface="Lato Black"/>
                <a:ea typeface="Lato Black"/>
                <a:cs typeface="Lato Black"/>
                <a:sym typeface="Lato Black"/>
              </a:defRPr>
            </a:lvl7pPr>
            <a:lvl8pPr marL="0" lvl="7" indent="0" algn="ctr">
              <a:spcBef>
                <a:spcPts val="0"/>
              </a:spcBef>
              <a:buNone/>
              <a:defRPr sz="700" b="1" i="0" u="none" dirty="0">
                <a:solidFill>
                  <a:schemeClr val="dk1"/>
                </a:solidFill>
                <a:latin typeface="Lato Black"/>
                <a:ea typeface="Lato Black"/>
                <a:cs typeface="Lato Black"/>
                <a:sym typeface="Lato Black"/>
              </a:defRPr>
            </a:lvl8pPr>
            <a:lvl9pPr marL="0" lvl="8" indent="0" algn="ctr">
              <a:spcBef>
                <a:spcPts val="0"/>
              </a:spcBef>
              <a:buNone/>
              <a:defRPr sz="700" b="1" i="0" u="none" dirty="0">
                <a:solidFill>
                  <a:schemeClr val="dk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41" name="Google Shape;41;p37"/>
          <p:cNvSpPr>
            <a:spLocks/>
          </p:cNvSpPr>
          <p:nvPr/>
        </p:nvSpPr>
        <p:spPr bwMode="white">
          <a:xfrm>
            <a:off x="0" y="0"/>
            <a:ext cx="3559629" cy="617220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sp>
        <p:nvSpPr>
          <p:cNvPr id="43" name="Google Shape;43;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44" name="Google Shape;44;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11" name="Google Shape;60;p40"/>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5">
    <p:spTree>
      <p:nvGrpSpPr>
        <p:cNvPr id="1" name=""/>
        <p:cNvGrpSpPr/>
        <p:nvPr/>
      </p:nvGrpSpPr>
      <p:grpSpPr>
        <a:xfrm>
          <a:off x="0" y="0"/>
          <a:ext cx="0" cy="0"/>
          <a:chOff x="0" y="0"/>
          <a:chExt cx="0" cy="0"/>
        </a:xfrm>
      </p:grpSpPr>
      <p:pic>
        <p:nvPicPr>
          <p:cNvPr id="8" name="Picture Placeholder 5"/>
          <p:cNvPicPr>
            <a:picLocks noChangeAspect="1"/>
          </p:cNvPicPr>
          <p:nvPr/>
        </p:nvPicPr>
        <p:blipFill>
          <a:blip r:embed="rId2">
            <a:lum/>
          </a:blip>
          <a:srcRect t="8621" b="8621"/>
          <a:stretch>
            <a:fillRect/>
          </a:stretch>
        </p:blipFill>
        <p:spPr bwMode="white">
          <a:xfrm>
            <a:off x="0" y="0"/>
            <a:ext cx="12192000" cy="6720840"/>
          </a:xfrm>
          <a:prstGeom prst="rect">
            <a:avLst/>
          </a:prstGeom>
          <a:ln>
            <a:headEnd type="none"/>
            <a:tailEnd type="none"/>
          </a:ln>
        </p:spPr>
      </p:pic>
      <p:sp>
        <p:nvSpPr>
          <p:cNvPr id="9" name="Rectangle 8"/>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6">
    <p:spTree>
      <p:nvGrpSpPr>
        <p:cNvPr id="1" name=""/>
        <p:cNvGrpSpPr/>
        <p:nvPr/>
      </p:nvGrpSpPr>
      <p:grpSpPr>
        <a:xfrm>
          <a:off x="0" y="0"/>
          <a:ext cx="0" cy="0"/>
          <a:chOff x="0" y="0"/>
          <a:chExt cx="0" cy="0"/>
        </a:xfrm>
      </p:grpSpPr>
      <p:pic>
        <p:nvPicPr>
          <p:cNvPr id="7" name="Picture Placeholder 4" descr="A picture containing computer, indoor, computer, person&#10;&#10;Description automatically generated"/>
          <p:cNvPicPr>
            <a:picLocks noChangeAspect="1"/>
          </p:cNvPicPr>
          <p:nvPr/>
        </p:nvPicPr>
        <p:blipFill>
          <a:blip r:embed="rId2">
            <a:lum/>
          </a:blip>
          <a:srcRect t="8721" b="8721"/>
          <a:stretch>
            <a:fillRect/>
          </a:stretch>
        </p:blipFill>
        <p:spPr bwMode="white">
          <a:xfrm>
            <a:off x="0" y="0"/>
            <a:ext cx="12192000" cy="6720840"/>
          </a:xfrm>
          <a:prstGeom prst="rect">
            <a:avLst/>
          </a:prstGeom>
          <a:ln>
            <a:headEnd type="none"/>
            <a:tailEnd type="none"/>
          </a:ln>
        </p:spPr>
      </p:pic>
      <p:sp>
        <p:nvSpPr>
          <p:cNvPr id="9" name="Rectangle 8"/>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7">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t="8620" b="8620"/>
          <a:stretch>
            <a:fillRect/>
          </a:stretch>
        </p:blipFill>
        <p:spPr bwMode="white">
          <a:xfrm>
            <a:off x="0" y="0"/>
            <a:ext cx="12192000" cy="6721475"/>
          </a:xfrm>
          <a:prstGeom prst="rect">
            <a:avLst/>
          </a:prstGeom>
          <a:ln>
            <a:headEnd type="none"/>
            <a:tailEnd type="none"/>
          </a:ln>
        </p:spPr>
      </p:pic>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white">
          <a:xfrm>
            <a:off x="685801" y="1600200"/>
            <a:ext cx="5067299"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hasCustomPrompt="1"/>
          </p:nvPr>
        </p:nvSpPr>
        <p:spPr bwMode="white">
          <a:xfrm>
            <a:off x="685801" y="2514599"/>
            <a:ext cx="5067299"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438900" y="1600200"/>
            <a:ext cx="5045074"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hasCustomPrompt="1"/>
          </p:nvPr>
        </p:nvSpPr>
        <p:spPr bwMode="white">
          <a:xfrm>
            <a:off x="6438900" y="2514599"/>
            <a:ext cx="5045074"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186795C3-54DB-416B-A0EB-4F51232B26E9}"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10" name="Title 9"/>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pPr algn="l"/>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pPr algn="ctr"/>
            <a:fld id="{4737D6AF-2FA5-476A-AF60-7A8CDF2E2DFB}" type="slidenum">
              <a:rPr lang="en-US" dirty="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2">
    <p:spTree>
      <p:nvGrpSpPr>
        <p:cNvPr id="1" name=""/>
        <p:cNvGrpSpPr/>
        <p:nvPr/>
      </p:nvGrpSpPr>
      <p:grpSpPr>
        <a:xfrm>
          <a:off x="0" y="0"/>
          <a:ext cx="0" cy="0"/>
          <a:chOff x="0" y="0"/>
          <a:chExt cx="0" cy="0"/>
        </a:xfrm>
      </p:grpSpPr>
      <p:pic>
        <p:nvPicPr>
          <p:cNvPr id="13" name="Picture Placeholder 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6" name="Title 5"/>
          <p:cNvSpPr>
            <a:spLocks noGrp="1"/>
          </p:cNvSpPr>
          <p:nvPr>
            <p:ph type="title"/>
          </p:nvPr>
        </p:nvSpPr>
        <p:spPr bwMode="white">
          <a:xfrm>
            <a:off x="1142999" y="1093854"/>
            <a:ext cx="9936000" cy="638832"/>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2" name="Picture 2"/>
          <p:cNvPicPr>
            <a:picLocks noChangeAspect="1"/>
          </p:cNvPicPr>
          <p:nvPr/>
        </p:nvPicPr>
        <p:blipFill>
          <a:blip r:embed="rId3">
            <a:lum/>
            <a:duotone>
              <a:schemeClr val="dk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685800" y="6376119"/>
            <a:ext cx="914400" cy="143539"/>
          </a:xfrm>
          <a:prstGeom prst="rect">
            <a:avLst/>
          </a:prstGeom>
          <a:noFill/>
          <a:ln>
            <a:headEnd type="none"/>
            <a:tailEnd type="none"/>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Quote">
    <p:spTree>
      <p:nvGrpSpPr>
        <p:cNvPr id="1" name=""/>
        <p:cNvGrpSpPr/>
        <p:nvPr/>
      </p:nvGrpSpPr>
      <p:grpSpPr>
        <a:xfrm>
          <a:off x="0" y="0"/>
          <a:ext cx="0" cy="0"/>
          <a:chOff x="0" y="0"/>
          <a:chExt cx="0" cy="0"/>
        </a:xfrm>
      </p:grpSpPr>
      <p:pic>
        <p:nvPicPr>
          <p:cNvPr id="7" name="Picture Placeholder 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ln>
            <a:headEnd type="none"/>
            <a:tailEnd type="none"/>
          </a:ln>
        </p:spPr>
      </p:pic>
      <p:sp>
        <p:nvSpPr>
          <p:cNvPr id="8" name="Rectangle 7"/>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14" name="Content Placeholder 2"/>
          <p:cNvSpPr>
            <a:spLocks noGrp="1"/>
          </p:cNvSpPr>
          <p:nvPr>
            <p:ph idx="13" hasCustomPrompt="1"/>
          </p:nvPr>
        </p:nvSpPr>
        <p:spPr bwMode="white">
          <a:xfrm>
            <a:off x="1350064" y="2566222"/>
            <a:ext cx="8364536" cy="2266672"/>
          </a:xfrm>
          <a:ln>
            <a:headEnd type="none"/>
            <a:tailEnd type="none"/>
          </a:ln>
        </p:spPr>
        <p:txBody>
          <a:bodyPr wrap="square"/>
          <a:lstStyle>
            <a:lvl1pPr marL="0" indent="0">
              <a:buNone/>
              <a:defRPr sz="3200" b="0" i="0" dirty="0">
                <a:solidFill>
                  <a:schemeClr val="bg1"/>
                </a:solidFill>
                <a:latin typeface="Open Sans"/>
                <a:ea typeface="Open Sans"/>
                <a:cs typeface="Open Sans"/>
              </a:defRPr>
            </a:lvl1pPr>
            <a:lvl2pPr>
              <a:buNone/>
              <a:defRPr sz="1000" dirty="0">
                <a:solidFill>
                  <a:schemeClr val="bg1"/>
                </a:solidFill>
              </a:defRPr>
            </a:lvl2pPr>
            <a:lvl3pPr>
              <a:defRPr sz="1000" dirty="0">
                <a:solidFill>
                  <a:schemeClr val="bg1"/>
                </a:solidFill>
              </a:defRPr>
            </a:lvl3pPr>
            <a:lvl4pPr>
              <a:defRPr sz="1000" dirty="0">
                <a:solidFill>
                  <a:schemeClr val="bg1"/>
                </a:solidFill>
              </a:defRPr>
            </a:lvl4pPr>
            <a:lvl5pPr>
              <a:defRPr sz="1000" dirty="0">
                <a:solidFill>
                  <a:schemeClr val="bg1"/>
                </a:solidFill>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a:t>
            </a:r>
          </a:p>
        </p:txBody>
      </p:sp>
      <p:sp>
        <p:nvSpPr>
          <p:cNvPr id="3" name="Text Placeholder 2"/>
          <p:cNvSpPr>
            <a:spLocks noGrp="1"/>
          </p:cNvSpPr>
          <p:nvPr>
            <p:ph type="body" idx="1" hasCustomPrompt="1"/>
          </p:nvPr>
        </p:nvSpPr>
        <p:spPr bwMode="white">
          <a:xfrm>
            <a:off x="1350064" y="5054675"/>
            <a:ext cx="8364536" cy="456306"/>
          </a:xfrm>
          <a:ln>
            <a:headEnd type="none"/>
            <a:tailEnd type="none"/>
          </a:ln>
        </p:spPr>
        <p:txBody>
          <a:bodyPr wrap="square" lIns="0" tIns="0" rIns="0" bIns="0"/>
          <a:lstStyle>
            <a:lvl1pPr marL="0" indent="0" algn="l">
              <a:lnSpc>
                <a:spcPct val="100000"/>
              </a:lnSpc>
              <a:spcBef>
                <a:spcPts val="0"/>
              </a:spcBef>
              <a:spcAft>
                <a:spcPts val="0"/>
              </a:spcAft>
              <a:buNone/>
              <a:defRPr sz="1600" b="0" i="0" dirty="0">
                <a:solidFill>
                  <a:schemeClr val="bg1"/>
                </a:solidFill>
                <a:latin typeface="Open Sans"/>
                <a:ea typeface="Open Sans"/>
                <a:cs typeface="Open Sans"/>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add source</a:t>
            </a:r>
          </a:p>
        </p:txBody>
      </p:sp>
      <p:sp>
        <p:nvSpPr>
          <p:cNvPr id="2" name="Title 1"/>
          <p:cNvSpPr>
            <a:spLocks noGrp="1"/>
          </p:cNvSpPr>
          <p:nvPr>
            <p:ph type="title"/>
          </p:nvPr>
        </p:nvSpPr>
        <p:spPr bwMode="white">
          <a:xfrm>
            <a:off x="1350064" y="685800"/>
            <a:ext cx="8364536" cy="1467468"/>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lstStyle>
            <a:lvl1pPr algn="l">
              <a:lnSpc>
                <a:spcPct val="100000"/>
              </a:lnSpc>
              <a:spcBef>
                <a:spcPts val="0"/>
              </a:spcBef>
              <a:spcAft>
                <a:spcPts val="0"/>
              </a:spcAft>
              <a:defRPr lang="en-US" sz="4000" b="0" i="0" dirty="0">
                <a:solidFill>
                  <a:schemeClr val="bg1"/>
                </a:solidFill>
                <a:latin typeface="Open Sans"/>
                <a:ea typeface="Open Sans"/>
                <a:cs typeface="Open Sans"/>
              </a:defRPr>
            </a:lvl1pPr>
          </a:lstStyle>
          <a:p>
            <a:pPr marL="0">
              <a:spcAft>
                <a:spcPts val="1200"/>
              </a:spcAft>
            </a:pPr>
            <a:r>
              <a:rPr lang="en-US" dirty="0"/>
              <a:t>Click to edit Master title style</a:t>
            </a:r>
          </a:p>
        </p:txBody>
      </p:sp>
      <p:sp>
        <p:nvSpPr>
          <p:cNvPr id="20" name="Date Placeholder 19"/>
          <p:cNvSpPr>
            <a:spLocks noGrp="1"/>
          </p:cNvSpPr>
          <p:nvPr>
            <p:ph type="dt" sz="half" idx="10"/>
          </p:nvPr>
        </p:nvSpPr>
        <p:spPr bwMode="white">
          <a:xfrm>
            <a:off x="9715501" y="656001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21" name="Footer Placeholder 20"/>
          <p:cNvSpPr>
            <a:spLocks noGrp="1"/>
          </p:cNvSpPr>
          <p:nvPr>
            <p:ph type="ftr" sz="quarter" idx="11"/>
          </p:nvPr>
        </p:nvSpPr>
        <p:spPr bwMode="white">
          <a:xfrm>
            <a:off x="685800" y="6560016"/>
            <a:ext cx="7239000"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22" name="Slide Number Placeholder 21"/>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5" name="Picture 14"/>
          <p:cNvPicPr>
            <a:picLocks noChangeAspect="1"/>
          </p:cNvPicPr>
          <p:nvPr/>
        </p:nvPicPr>
        <p:blipFill>
          <a:blip r:embed="rId3">
            <a:lum/>
          </a:blip>
          <a:srcRect/>
          <a:stretch>
            <a:fillRect/>
          </a:stretch>
        </p:blipFill>
        <p:spPr bwMode="white">
          <a:xfrm>
            <a:off x="10330314" y="6006366"/>
            <a:ext cx="829172" cy="165834"/>
          </a:xfrm>
          <a:prstGeom prst="rect">
            <a:avLst/>
          </a:prstGeom>
          <a:ln>
            <a:headEnd type="none"/>
            <a:tailEnd type="none"/>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2">
    <p:spTree>
      <p:nvGrpSpPr>
        <p:cNvPr id="1" name=""/>
        <p:cNvGrpSpPr/>
        <p:nvPr/>
      </p:nvGrpSpPr>
      <p:grpSpPr>
        <a:xfrm>
          <a:off x="0" y="0"/>
          <a:ext cx="0" cy="0"/>
          <a:chOff x="0" y="0"/>
          <a:chExt cx="0" cy="0"/>
        </a:xfrm>
      </p:grpSpPr>
      <p:pic>
        <p:nvPicPr>
          <p:cNvPr id="20" name="Picture Placeholder 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ln>
            <a:headEnd type="none"/>
            <a:tailEnd type="none"/>
          </a:ln>
        </p:spPr>
      </p:pic>
      <p:sp>
        <p:nvSpPr>
          <p:cNvPr id="18" name="Rectangle 17"/>
          <p:cNvSpPr>
            <a:spLocks/>
          </p:cNvSpPr>
          <p:nvPr userDrawn="1"/>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9" name="Picture 18"/>
          <p:cNvPicPr>
            <a:picLocks noChangeAspect="1"/>
          </p:cNvPicPr>
          <p:nvPr/>
        </p:nvPicPr>
        <p:blipFill>
          <a:blip r:embed="rId3">
            <a:lum/>
          </a:blip>
          <a:srcRect/>
          <a:stretch>
            <a:fillRect/>
          </a:stretch>
        </p:blipFill>
        <p:spPr bwMode="white">
          <a:xfrm>
            <a:off x="10314550" y="6003214"/>
            <a:ext cx="844935" cy="168986"/>
          </a:xfrm>
          <a:prstGeom prst="rect">
            <a:avLst/>
          </a:prstGeom>
          <a:ln>
            <a:headEnd type="none"/>
            <a:tailEnd type="none"/>
          </a:ln>
        </p:spPr>
      </p:pic>
      <p:sp>
        <p:nvSpPr>
          <p:cNvPr id="3" name="Date Placeholder 2"/>
          <p:cNvSpPr>
            <a:spLocks noGrp="1"/>
          </p:cNvSpPr>
          <p:nvPr>
            <p:ph type="dt" sz="half" idx="10"/>
          </p:nvPr>
        </p:nvSpPr>
        <p:spPr bwMode="white">
          <a:xfrm>
            <a:off x="9715501" y="6544236"/>
            <a:ext cx="1790700" cy="136525"/>
          </a:xfrm>
          <a:ln>
            <a:headEnd type="none"/>
            <a:tailEnd type="none"/>
          </a:ln>
        </p:spPr>
        <p:txBody>
          <a:bodyPr wrap="square"/>
          <a:lstStyle>
            <a:lvl1pPr>
              <a:defRPr dirty="0">
                <a:solidFill>
                  <a:schemeClr val="bg1"/>
                </a:solidFill>
              </a:defRPr>
            </a:lvl1pPr>
          </a:lstStyle>
          <a:p>
            <a:fld id="{09B1430E-757A-4B2B-BF50-203CC43C942F}" type="datetime1">
              <a:rPr lang="en-US" dirty="0"/>
              <a:t>7/3/2025</a:t>
            </a:fld>
            <a:endParaRPr lang="en-US" dirty="0"/>
          </a:p>
        </p:txBody>
      </p:sp>
      <p:sp>
        <p:nvSpPr>
          <p:cNvPr id="4" name="Footer Placeholder 3"/>
          <p:cNvSpPr>
            <a:spLocks noGrp="1"/>
          </p:cNvSpPr>
          <p:nvPr>
            <p:ph type="ftr" sz="quarter" idx="11"/>
          </p:nvPr>
        </p:nvSpPr>
        <p:spPr bwMode="white">
          <a:xfrm>
            <a:off x="664265" y="6544236"/>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0" y="0"/>
            <a:ext cx="12192000" cy="6720840"/>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4" name="Text Placeholder 3"/>
          <p:cNvSpPr>
            <a:spLocks noGrp="1"/>
          </p:cNvSpPr>
          <p:nvPr>
            <p:ph type="body" sz="quarter" idx="13" hasCustomPrompt="1"/>
          </p:nvPr>
        </p:nvSpPr>
        <p:spPr bwMode="white">
          <a:xfrm>
            <a:off x="685799" y="6376119"/>
            <a:ext cx="914400" cy="146304"/>
          </a:xfrm>
          <a:blipFill>
            <a:blip r:embed="rId2">
              <a:alphaModFix/>
            </a:blip>
            <a:srcRect/>
            <a:stretch>
              <a:fillRect/>
            </a:stretch>
          </a:blipFill>
          <a:ln>
            <a:headEnd type="none"/>
            <a:tailEnd type="none"/>
          </a:ln>
        </p:spPr>
        <p:txBody>
          <a:bodyPr wrap="square"/>
          <a:lstStyle>
            <a:lvl2pPr>
              <a:buNone/>
            </a:lvl2pPr>
            <a:lvl5pPr marL="811213" indent="-1622425">
              <a:buNone/>
              <a:defRPr sz="600" b="0" i="0" dirty="0">
                <a:noFill/>
                <a:latin typeface="Open Sans"/>
                <a:ea typeface="Open Sans"/>
                <a:cs typeface="Open Sans"/>
              </a:defRPr>
            </a:lvl5pPr>
          </a:lstStyle>
          <a:p>
            <a:pPr lvl="4"/>
            <a:r>
              <a:rPr lang="en-US" dirty="0"/>
              <a:t> </a:t>
            </a:r>
          </a:p>
        </p:txBody>
      </p:sp>
      <p:sp>
        <p:nvSpPr>
          <p:cNvPr id="5" name="Date Placeholder 4"/>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DFD93552-69AB-4F6C-A4A0-E4931C56BBF1}"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7" name="Slide Number Placeholder 6"/>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rand Bumper">
    <p:spTree>
      <p:nvGrpSpPr>
        <p:cNvPr id="1" name=""/>
        <p:cNvGrpSpPr/>
        <p:nvPr/>
      </p:nvGrpSpPr>
      <p:grpSpPr>
        <a:xfrm>
          <a:off x="0" y="0"/>
          <a:ext cx="0" cy="0"/>
          <a:chOff x="0" y="0"/>
          <a:chExt cx="0" cy="0"/>
        </a:xfrm>
      </p:grpSpPr>
      <p:pic>
        <p:nvPicPr>
          <p:cNvPr id="15" name="Picture Placeholder 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xfrm>
            <a:off x="685800" y="6407711"/>
            <a:ext cx="7239000"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3" name="Picture 2"/>
          <p:cNvPicPr>
            <a:picLocks noChangeAspect="1"/>
          </p:cNvPicPr>
          <p:nvPr/>
        </p:nvPicPr>
        <p:blipFill>
          <a:blip r:embed="rId3">
            <a:lum/>
          </a:blip>
          <a:srcRect/>
          <a:stretch>
            <a:fillRect/>
          </a:stretch>
        </p:blipFill>
        <p:spPr bwMode="auto">
          <a:xfrm>
            <a:off x="4630418" y="3193465"/>
            <a:ext cx="2931164" cy="460123"/>
          </a:xfrm>
          <a:prstGeom prst="rect">
            <a:avLst/>
          </a:prstGeom>
          <a:noFill/>
          <a:ln>
            <a:headEnd type="none"/>
            <a:tailEnd type="none"/>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bwMode="white">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bwMode="white">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Light"/>
                <a:ea typeface="Open Sans Light"/>
                <a:cs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48" name="Google Shape;48;p38"/>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49" name="Google Shape;49;p38"/>
          <p:cNvSpPr>
            <a:spLocks noGrp="1"/>
          </p:cNvSpPr>
          <p:nvPr>
            <p:ph type="ftr" idx="11"/>
          </p:nvPr>
        </p:nvSpPr>
        <p:spPr bwMode="white">
          <a:xfrm>
            <a:off x="3947949" y="6407711"/>
            <a:ext cx="5693762"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50" name="Google Shape;50;p38"/>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51" name="Google Shape;51;p38"/>
          <p:cNvSpPr>
            <a:spLocks noGrp="1"/>
          </p:cNvSpPr>
          <p:nvPr>
            <p:ph type="title"/>
          </p:nvPr>
        </p:nvSpPr>
        <p:spPr bwMode="white">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54" name="Google Shape;54;p3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55" name="Google Shape;55;p3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pPr algn="l"/>
            <a:endParaRPr lang="en-US" dirty="0"/>
          </a:p>
        </p:txBody>
      </p:sp>
      <p:sp>
        <p:nvSpPr>
          <p:cNvPr id="56" name="Google Shape;56;p3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pPr algn="ctr"/>
            <a:fld id="{4737D6AF-2FA5-476A-AF60-7A8CDF2E2DFB}"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Picture Placeholder 7" descr="A picture containing blur&#10;&#10;Description automatically generated"/>
          <p:cNvPicPr>
            <a:picLocks noChangeAspect="1"/>
          </p:cNvPicPr>
          <p:nvPr/>
        </p:nvPicPr>
        <p:blipFill>
          <a:blip r:embed="rId4">
            <a:lum/>
          </a:blip>
          <a:srcRect t="8534" b="8731"/>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Light"/>
                <a:ea typeface="Open Sans Light"/>
                <a:cs typeface="Open Sans Light"/>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68" name="Google Shape;68;p41"/>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Light"/>
                <a:ea typeface="Open Sans Light"/>
                <a:cs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69" name="Google Shape;69;p41"/>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441964A-2C9F-482C-9DC8-77759A4E5FF5}" type="datetime1">
              <a:rPr lang="en-US" dirty="0"/>
              <a:t>7/3/2025</a:t>
            </a:fld>
            <a:endParaRPr lang="en-US" dirty="0"/>
          </a:p>
        </p:txBody>
      </p:sp>
      <p:sp>
        <p:nvSpPr>
          <p:cNvPr id="70" name="Google Shape;70;p41"/>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71" name="Google Shape;71;p4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72" name="Google Shape;72;p41"/>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73" name="Google Shape;73;p41"/>
          <p:cNvCxnSpPr/>
          <p:nvPr/>
        </p:nvCxnSpPr>
        <p:spPr bwMode="white">
          <a:xfrm>
            <a:off x="4737894" y="0"/>
            <a:ext cx="0" cy="61721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bwMode="white">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6" name="Google Shape;76;p42"/>
          <p:cNvSpPr>
            <a:spLocks noGrp="1"/>
          </p:cNvSpPr>
          <p:nvPr>
            <p:ph type="body" idx="2"/>
          </p:nvPr>
        </p:nvSpPr>
        <p:spPr bwMode="white">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7" name="Google Shape;77;p42"/>
          <p:cNvSpPr>
            <a:spLocks noGrp="1"/>
          </p:cNvSpPr>
          <p:nvPr>
            <p:ph type="body" idx="3"/>
          </p:nvPr>
        </p:nvSpPr>
        <p:spPr bwMode="white">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8" name="Google Shape;78;p42"/>
          <p:cNvSpPr>
            <a:spLocks noGrp="1"/>
          </p:cNvSpPr>
          <p:nvPr>
            <p:ph type="body" idx="4"/>
          </p:nvPr>
        </p:nvSpPr>
        <p:spPr bwMode="white">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9" name="Google Shape;79;p4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86795C3-54DB-416B-A0EB-4F51232B26E9}" type="datetime1">
              <a:rPr lang="en-US" dirty="0"/>
              <a:t>7/3/2025</a:t>
            </a:fld>
            <a:endParaRPr lang="en-US" dirty="0"/>
          </a:p>
        </p:txBody>
      </p:sp>
      <p:sp>
        <p:nvSpPr>
          <p:cNvPr id="80" name="Google Shape;80;p4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1" name="Google Shape;81;p4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82" name="Google Shape;82;p42"/>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83" name="Google Shape;83;p42"/>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5" name="Google Shape;85;p43"/>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86" name="Google Shape;86;p43"/>
          <p:cNvSpPr>
            <a:spLocks noGrp="1"/>
          </p:cNvSpPr>
          <p:nvPr>
            <p:ph type="body" idx="1"/>
          </p:nvPr>
        </p:nvSpPr>
        <p:spPr bwMode="white">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87" name="Google Shape;87;p43"/>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75422CD-EACF-4D91-99E5-FBC9D88AB4C5}" type="datetime1">
              <a:rPr lang="en-US" dirty="0"/>
              <a:t>7/3/2025</a:t>
            </a:fld>
            <a:endParaRPr lang="en-US" dirty="0"/>
          </a:p>
        </p:txBody>
      </p:sp>
      <p:sp>
        <p:nvSpPr>
          <p:cNvPr id="88" name="Google Shape;88;p43"/>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9" name="Google Shape;89;p4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dirty="0">
                <a:solidFill>
                  <a:schemeClr val="tx1"/>
                </a:solidFill>
                <a:latin typeface="Lato Black"/>
                <a:ea typeface="Lato Black"/>
                <a:cs typeface="Lato Black"/>
                <a:sym typeface="Lato Black"/>
              </a:defRPr>
            </a:lvl1pPr>
            <a:lvl2pPr lvl="1">
              <a:spcBef>
                <a:spcPts val="0"/>
              </a:spcBef>
              <a:spcAft>
                <a:spcPts val="0"/>
              </a:spcAft>
              <a:buSzPts val="1400"/>
              <a:buNone/>
              <a:defRPr sz="1800" dirty="0"/>
            </a:lvl2pPr>
            <a:lvl3pPr lvl="2">
              <a:spcBef>
                <a:spcPts val="0"/>
              </a:spcBef>
              <a:spcAft>
                <a:spcPts val="0"/>
              </a:spcAft>
              <a:buSzPts val="1400"/>
              <a:buNone/>
              <a:defRPr sz="1800" dirty="0"/>
            </a:lvl3pPr>
            <a:lvl4pPr lvl="3">
              <a:spcBef>
                <a:spcPts val="0"/>
              </a:spcBef>
              <a:spcAft>
                <a:spcPts val="0"/>
              </a:spcAft>
              <a:buSzPts val="1400"/>
              <a:buNone/>
              <a:defRPr sz="1800" dirty="0"/>
            </a:lvl4pPr>
            <a:lvl5pPr lvl="4">
              <a:spcBef>
                <a:spcPts val="0"/>
              </a:spcBef>
              <a:spcAft>
                <a:spcPts val="0"/>
              </a:spcAft>
              <a:buSzPts val="1400"/>
              <a:buNone/>
              <a:defRPr sz="1800" dirty="0"/>
            </a:lvl5pPr>
            <a:lvl6pPr lvl="5">
              <a:spcBef>
                <a:spcPts val="0"/>
              </a:spcBef>
              <a:spcAft>
                <a:spcPts val="0"/>
              </a:spcAft>
              <a:buSzPts val="1400"/>
              <a:buNone/>
              <a:defRPr sz="1800" dirty="0"/>
            </a:lvl6pPr>
            <a:lvl7pPr lvl="6">
              <a:spcBef>
                <a:spcPts val="0"/>
              </a:spcBef>
              <a:spcAft>
                <a:spcPts val="0"/>
              </a:spcAft>
              <a:buSzPts val="1400"/>
              <a:buNone/>
              <a:defRPr sz="1800" dirty="0"/>
            </a:lvl7pPr>
            <a:lvl8pPr lvl="7">
              <a:spcBef>
                <a:spcPts val="0"/>
              </a:spcBef>
              <a:spcAft>
                <a:spcPts val="0"/>
              </a:spcAft>
              <a:buSzPts val="1400"/>
              <a:buNone/>
              <a:defRPr sz="1800" dirty="0"/>
            </a:lvl8pPr>
            <a:lvl9pPr lvl="8">
              <a:spcBef>
                <a:spcPts val="0"/>
              </a:spcBef>
              <a:spcAft>
                <a:spcPts val="0"/>
              </a:spcAft>
              <a:buSzPts val="1400"/>
              <a:buNone/>
              <a:defRPr sz="1800" dirty="0"/>
            </a:lvl9pPr>
          </a:lstStyle>
          <a:p>
            <a:endParaRPr dirty="0"/>
          </a:p>
        </p:txBody>
      </p:sp>
      <p:sp>
        <p:nvSpPr>
          <p:cNvPr id="11" name="Google Shape;11;p34"/>
          <p:cNvSpPr>
            <a:spLocks noGrp="1"/>
          </p:cNvSpPr>
          <p:nvPr>
            <p:ph type="body" idx="1"/>
          </p:nvPr>
        </p:nvSpPr>
        <p:spPr bwMode="white">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fld id="{196514B2-5A79-4CB2-A884-9382BAF6D46D}" type="datetime1">
              <a:rPr lang="en-US" dirty="0"/>
              <a:t>7/3/2025</a:t>
            </a:fld>
            <a:endParaRPr lang="en-US" dirty="0"/>
          </a:p>
        </p:txBody>
      </p:sp>
      <p:sp>
        <p:nvSpPr>
          <p:cNvPr id="13" name="Google Shape;13;p3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endParaRPr lang="en-US" dirty="0"/>
          </a:p>
        </p:txBody>
      </p:sp>
      <p:sp>
        <p:nvSpPr>
          <p:cNvPr id="14" name="Google Shape;14;p3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spcBef>
                <a:spcPts val="0"/>
              </a:spcBef>
              <a:buNone/>
              <a:defRPr sz="700" b="0" i="0" u="none" dirty="0">
                <a:solidFill>
                  <a:schemeClr val="tx1"/>
                </a:solidFill>
                <a:latin typeface="Open Sans"/>
                <a:ea typeface="Open Sans"/>
                <a:cs typeface="Open Sans"/>
                <a:sym typeface="Lato Black"/>
              </a:defRPr>
            </a:lvl1pPr>
            <a:lvl2pPr marL="0" lvl="1" indent="0" algn="ctr" rtl="0">
              <a:spcBef>
                <a:spcPts val="0"/>
              </a:spcBef>
              <a:buNone/>
              <a:defRPr sz="700" b="1" i="0" u="none" dirty="0">
                <a:solidFill>
                  <a:schemeClr val="tx1"/>
                </a:solidFill>
                <a:latin typeface="Lato Black"/>
                <a:ea typeface="Lato Black"/>
                <a:cs typeface="Lato Black"/>
                <a:sym typeface="Lato Black"/>
              </a:defRPr>
            </a:lvl2pPr>
            <a:lvl3pPr marL="0" lvl="2" indent="0" algn="ctr" rtl="0">
              <a:spcBef>
                <a:spcPts val="0"/>
              </a:spcBef>
              <a:buNone/>
              <a:defRPr sz="700" b="1" i="0" u="none" dirty="0">
                <a:solidFill>
                  <a:schemeClr val="tx1"/>
                </a:solidFill>
                <a:latin typeface="Lato Black"/>
                <a:ea typeface="Lato Black"/>
                <a:cs typeface="Lato Black"/>
                <a:sym typeface="Lato Black"/>
              </a:defRPr>
            </a:lvl3pPr>
            <a:lvl4pPr marL="0" lvl="3" indent="0" algn="ctr" rtl="0">
              <a:spcBef>
                <a:spcPts val="0"/>
              </a:spcBef>
              <a:buNone/>
              <a:defRPr sz="700" b="1" i="0" u="none" dirty="0">
                <a:solidFill>
                  <a:schemeClr val="tx1"/>
                </a:solidFill>
                <a:latin typeface="Lato Black"/>
                <a:ea typeface="Lato Black"/>
                <a:cs typeface="Lato Black"/>
                <a:sym typeface="Lato Black"/>
              </a:defRPr>
            </a:lvl4pPr>
            <a:lvl5pPr marL="0" lvl="4" indent="0" algn="ctr" rtl="0">
              <a:spcBef>
                <a:spcPts val="0"/>
              </a:spcBef>
              <a:buNone/>
              <a:defRPr sz="700" b="1" i="0" u="none" dirty="0">
                <a:solidFill>
                  <a:schemeClr val="tx1"/>
                </a:solidFill>
                <a:latin typeface="Lato Black"/>
                <a:ea typeface="Lato Black"/>
                <a:cs typeface="Lato Black"/>
                <a:sym typeface="Lato Black"/>
              </a:defRPr>
            </a:lvl5pPr>
            <a:lvl6pPr marL="0" lvl="5" indent="0" algn="ctr" rtl="0">
              <a:spcBef>
                <a:spcPts val="0"/>
              </a:spcBef>
              <a:buNone/>
              <a:defRPr sz="700" b="1" i="0" u="none" dirty="0">
                <a:solidFill>
                  <a:schemeClr val="tx1"/>
                </a:solidFill>
                <a:latin typeface="Lato Black"/>
                <a:ea typeface="Lato Black"/>
                <a:cs typeface="Lato Black"/>
                <a:sym typeface="Lato Black"/>
              </a:defRPr>
            </a:lvl6pPr>
            <a:lvl7pPr marL="0" lvl="6" indent="0" algn="ctr" rtl="0">
              <a:spcBef>
                <a:spcPts val="0"/>
              </a:spcBef>
              <a:buNone/>
              <a:defRPr sz="700" b="1" i="0" u="none" dirty="0">
                <a:solidFill>
                  <a:schemeClr val="tx1"/>
                </a:solidFill>
                <a:latin typeface="Lato Black"/>
                <a:ea typeface="Lato Black"/>
                <a:cs typeface="Lato Black"/>
                <a:sym typeface="Lato Black"/>
              </a:defRPr>
            </a:lvl7pPr>
            <a:lvl8pPr marL="0" lvl="7" indent="0" algn="ctr" rtl="0">
              <a:spcBef>
                <a:spcPts val="0"/>
              </a:spcBef>
              <a:buNone/>
              <a:defRPr sz="700" b="1" i="0" u="none" dirty="0">
                <a:solidFill>
                  <a:schemeClr val="tx1"/>
                </a:solidFill>
                <a:latin typeface="Lato Black"/>
                <a:ea typeface="Lato Black"/>
                <a:cs typeface="Lato Black"/>
                <a:sym typeface="Lato Black"/>
              </a:defRPr>
            </a:lvl8pPr>
            <a:lvl9pPr marL="0" lvl="8" indent="0" algn="ctr" rtl="0">
              <a:spcBef>
                <a:spcPts val="0"/>
              </a:spcBef>
              <a:buNone/>
              <a:defRPr sz="700" b="1" i="0" u="none" dirty="0">
                <a:solidFill>
                  <a:schemeClr val="tx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5" name="Google Shape;15;p34"/>
          <p:cNvPicPr>
            <a:picLocks noChangeAspect="1"/>
          </p:cNvPicPr>
          <p:nvPr/>
        </p:nvPicPr>
        <p:blipFill>
          <a:blip r:embed="rId41">
            <a:lum/>
          </a:blip>
          <a:srcRect/>
          <a:stretch>
            <a:fillRect/>
          </a:stretch>
        </p:blipFill>
        <p:spPr bwMode="white">
          <a:xfrm>
            <a:off x="355909" y="6209314"/>
            <a:ext cx="1373440" cy="310345"/>
          </a:xfrm>
          <a:prstGeom prst="rect">
            <a:avLst/>
          </a:prstGeom>
          <a:noFill/>
          <a:ln>
            <a:noFill/>
            <a:headEnd type="none"/>
            <a:tailEnd type="none"/>
          </a:ln>
        </p:spPr>
      </p:pic>
      <p:pic>
        <p:nvPicPr>
          <p:cNvPr id="9" name="Picture 8"/>
          <p:cNvPicPr>
            <a:picLocks noChangeAspect="1"/>
          </p:cNvPicPr>
          <p:nvPr/>
        </p:nvPicPr>
        <p:blipFill>
          <a:blip r:embed="rId42">
            <a:lum/>
          </a:blip>
          <a:srcRect/>
          <a:stretch>
            <a:fillRect/>
          </a:stretch>
        </p:blipFill>
        <p:spPr bwMode="white">
          <a:xfrm flipV="1">
            <a:off x="0" y="6637309"/>
            <a:ext cx="12192000" cy="226194"/>
          </a:xfrm>
          <a:prstGeom prst="rect">
            <a:avLst/>
          </a:prstGeom>
          <a:ln>
            <a:headEnd type="none"/>
            <a:tailEnd type="none"/>
          </a:ln>
        </p:spPr>
      </p:pic>
      <p:sp>
        <p:nvSpPr>
          <p:cNvPr id="17" name="Rectangle 16"/>
          <p:cNvSpPr>
            <a:spLocks/>
          </p:cNvSpPr>
          <p:nvPr userDrawn="1"/>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664" r:id="rId28"/>
    <p:sldLayoutId id="2147483665" r:id="rId29"/>
    <p:sldLayoutId id="2147483667" r:id="rId30"/>
    <p:sldLayoutId id="2147483666" r:id="rId31"/>
    <p:sldLayoutId id="2147483649" r:id="rId32"/>
    <p:sldLayoutId id="2147483653" r:id="rId33"/>
    <p:sldLayoutId id="2147483654" r:id="rId34"/>
    <p:sldLayoutId id="2147483662" r:id="rId35"/>
    <p:sldLayoutId id="2147483672" r:id="rId36"/>
    <p:sldLayoutId id="2147483670" r:id="rId37"/>
    <p:sldLayoutId id="2147483659" r:id="rId38"/>
    <p:sldLayoutId id="2147483669" r:id="rId39"/>
  </p:sldLayoutIdLst>
  <p:hf hd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Open Sans"/>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Open Sans"/>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1">
          <p15:clr>
            <a:srgbClr val="F26B43"/>
          </p15:clr>
        </p15:guide>
        <p15:guide id="22" pos="7680">
          <p15:clr>
            <a:srgbClr val="F26B43"/>
          </p15:clr>
        </p15:guide>
        <p15:guide id="23" pos="432">
          <p15:clr>
            <a:srgbClr val="F26B43"/>
          </p15:clr>
        </p15:guide>
        <p15:guide id="24" pos="2704">
          <p15:clr>
            <a:srgbClr val="F26B43"/>
          </p15:clr>
        </p15:guide>
        <p15:guide id="25" pos="4976">
          <p15:clr>
            <a:srgbClr val="F26B43"/>
          </p15:clr>
        </p15:guide>
        <p15:guide id="26" pos="7248">
          <p15:clr>
            <a:srgbClr val="F26B43"/>
          </p15:clr>
        </p15:guide>
        <p15:guide id="27" orient="horz">
          <p15:clr>
            <a:srgbClr val="F26B43"/>
          </p15:clr>
        </p15:guide>
        <p15:guide id="28" orient="horz" pos="4320">
          <p15:clr>
            <a:srgbClr val="F26B43"/>
          </p15:clr>
        </p15:guide>
        <p15:guide id="29" orient="horz" pos="432">
          <p15:clr>
            <a:srgbClr val="F26B43"/>
          </p15:clr>
        </p15:guide>
        <p15:guide id="30" orient="horz" pos="1584">
          <p15:clr>
            <a:srgbClr val="F26B43"/>
          </p15:clr>
        </p15:guide>
        <p15:guide id="31" orient="horz" pos="2736">
          <p15:clr>
            <a:srgbClr val="F26B43"/>
          </p15:clr>
        </p15:guide>
        <p15:guide id="32" orient="horz" pos="3888">
          <p15:clr>
            <a:srgbClr val="F26B43"/>
          </p15:clr>
        </p15:guide>
        <p15:guide id="33" orient="horz" pos="4104">
          <p15:clr>
            <a:srgbClr val="5ACBF0"/>
          </p15:clr>
        </p15:guide>
        <p15:guide id="34" orient="horz" pos="1008">
          <p15:clr>
            <a:srgbClr val="A4A3A4"/>
          </p15:clr>
        </p15:guide>
        <p15:guide id="35" orient="horz" pos="2160">
          <p15:clr>
            <a:srgbClr val="A4A3A4"/>
          </p15:clr>
        </p15:guide>
        <p15:guide id="36" orient="horz" pos="3312">
          <p15:clr>
            <a:srgbClr val="A4A3A4"/>
          </p15:clr>
        </p15:guide>
        <p15:guide id="37" pos="3840">
          <p15:clr>
            <a:srgbClr val="A4A3A4"/>
          </p15:clr>
        </p15:guide>
        <p15:guide id="38" orient="horz" pos="1296">
          <p15:clr>
            <a:srgbClr val="5ACBF0"/>
          </p15:clr>
        </p15:guide>
        <p15:guide id="39" pos="6120">
          <p15:clr>
            <a:srgbClr val="A4A3A4"/>
          </p15:clr>
        </p15:guide>
        <p15:guide id="40" pos="15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vectorsolutions.com/networks/campus-prevention-netwo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white">
          <a:ln>
            <a:headEnd type="none"/>
            <a:tailEnd type="none"/>
          </a:ln>
        </p:spPr>
        <p:txBody>
          <a:bodyPr wrap="square"/>
          <a:lstStyle/>
          <a:p>
            <a:r>
              <a:rPr lang="en-US" b="1" dirty="0"/>
              <a:t>Sexual Assault Prevention for Undergraduates</a:t>
            </a:r>
          </a:p>
        </p:txBody>
      </p:sp>
      <p:sp>
        <p:nvSpPr>
          <p:cNvPr id="6" name="Subtitle 5"/>
          <p:cNvSpPr>
            <a:spLocks noGrp="1"/>
          </p:cNvSpPr>
          <p:nvPr>
            <p:ph type="subTitle" idx="1"/>
          </p:nvPr>
        </p:nvSpPr>
        <p:spPr bwMode="white">
          <a:ln>
            <a:headEnd type="none"/>
            <a:tailEnd type="none"/>
          </a:ln>
        </p:spPr>
        <p:txBody>
          <a:bodyPr wrap="square"/>
          <a:lstStyle/>
          <a:p>
            <a:r>
              <a:rPr lang="en-US" dirty="0">
                <a:latin typeface="Open Sans"/>
                <a:ea typeface="Open Sans"/>
                <a:cs typeface="Open Sans"/>
              </a:rPr>
              <a:t>Impact Report </a:t>
            </a:r>
            <a:r>
              <a:rPr lang="en-US" dirty="0">
                <a:ea typeface="Open Sans"/>
                <a:cs typeface="Open Sans"/>
              </a:rPr>
              <a:t>| 2023–2024 Academic Year</a:t>
            </a:r>
          </a:p>
        </p:txBody>
      </p:sp>
      <p:sp>
        <p:nvSpPr>
          <p:cNvPr id="7" name="Text Placeholder 6"/>
          <p:cNvSpPr>
            <a:spLocks noGrp="1"/>
          </p:cNvSpPr>
          <p:nvPr>
            <p:ph type="body" sz="quarter" idx="10"/>
          </p:nvPr>
        </p:nvSpPr>
        <p:spPr bwMode="white">
          <a:xfrm>
            <a:off x="-1" y="1600200"/>
            <a:ext cx="4551434" cy="1187937"/>
          </a:xfrm>
          <a:ln>
            <a:headEnd type="none"/>
            <a:tailEnd type="none"/>
          </a:ln>
        </p:spPr>
        <p:txBody>
          <a:bodyPr wrap="square">
            <a:normAutofit/>
          </a:bodyPr>
          <a:lstStyle/>
          <a:p>
            <a:r>
              <a:rPr lang="en-US" b="1" dirty="0">
                <a:latin typeface="Open Sans"/>
                <a:ea typeface="Open Sans"/>
                <a:cs typeface="Open Sans"/>
              </a:rPr>
              <a:t>Georgia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SAPU and Your Students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dirty="0"/>
              <a:t>Impact at Georgia Institute of Technology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Knowledge</a:t>
            </a:r>
            <a:r>
              <a:rPr lang="en-US" b="1" dirty="0"/>
              <a:t> Gain</a:t>
            </a:r>
            <a:br>
              <a:rPr lang="en-US" b="1" dirty="0"/>
            </a:br>
            <a:endParaRPr lang="en-US" b="1" dirty="0"/>
          </a:p>
        </p:txBody>
      </p:sp>
      <p:sp>
        <p:nvSpPr>
          <p:cNvPr id="3" name="Content Placeholder 2"/>
          <p:cNvSpPr>
            <a:spLocks noGrp="1"/>
          </p:cNvSpPr>
          <p:nvPr>
            <p:ph type="body" idx="1"/>
          </p:nvPr>
        </p:nvSpPr>
        <p:spPr bwMode="white">
          <a:xfrm>
            <a:off x="699081" y="1443370"/>
            <a:ext cx="3504233" cy="1344168"/>
          </a:xfrm>
          <a:ln>
            <a:headEnd type="none"/>
            <a:tailEnd type="none"/>
          </a:ln>
        </p:spPr>
        <p:txBody>
          <a:bodyPr wrap="square"/>
          <a:lstStyle/>
          <a:p>
            <a:pPr marL="0" indent="0">
              <a:buNone/>
            </a:pPr>
            <a:r>
              <a:rPr lang="en-US" sz="1200" dirty="0">
                <a:solidFill>
                  <a:schemeClr val="tx1"/>
                </a:solidFill>
              </a:rPr>
              <a:t>Assessments in SAPU, which students take immediately before and after the course, are designed to measure their comprehension and knowledge of topics related to sexual and gender-based violence.</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11</a:t>
            </a:fld>
            <a:endParaRPr lang="en-US" dirty="0"/>
          </a:p>
        </p:txBody>
      </p:sp>
      <p:cxnSp>
        <p:nvCxnSpPr>
          <p:cNvPr id="7" name="Straight Connector 6"/>
          <p:cNvCxnSpPr/>
          <p:nvPr/>
        </p:nvCxnSpPr>
        <p:spPr bwMode="white">
          <a:xfrm>
            <a:off x="4292600" y="1600034"/>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white">
          <a:xfrm>
            <a:off x="699083" y="3690403"/>
            <a:ext cx="3258665" cy="2276525"/>
            <a:chOff x="5121802" y="5140438"/>
            <a:chExt cx="3258665" cy="1119448"/>
          </a:xfrm>
        </p:grpSpPr>
        <p:sp>
          <p:nvSpPr>
            <p:cNvPr id="10" name="Rectangle 9"/>
            <p:cNvSpPr>
              <a:spLocks/>
            </p:cNvSpPr>
            <p:nvPr/>
          </p:nvSpPr>
          <p:spPr bwMode="white">
            <a:xfrm>
              <a:off x="5258963" y="5140438"/>
              <a:ext cx="3121504" cy="111446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50" b="1" dirty="0">
                  <a:solidFill>
                    <a:schemeClr val="tx1"/>
                  </a:solidFill>
                  <a:latin typeface="Open Sans"/>
                  <a:ea typeface="Open Sans"/>
                  <a:cs typeface="Open Sans"/>
                </a:rPr>
                <a:t>Programming Tip</a:t>
              </a:r>
            </a:p>
            <a:p>
              <a:pPr>
                <a:lnSpc>
                  <a:spcPct val="130000"/>
                </a:lnSpc>
                <a:spcBef>
                  <a:spcPts val="1200"/>
                </a:spcBef>
              </a:pPr>
              <a:r>
                <a:rPr lang="en-US" sz="1000" dirty="0">
                  <a:solidFill>
                    <a:schemeClr val="tx1"/>
                  </a:solidFill>
                  <a:latin typeface="Open Sans"/>
                  <a:ea typeface="Open Sans"/>
                  <a:cs typeface="Open Sans"/>
                </a:rPr>
                <a:t>Where are your students knowledgeable and where is there room to learn more? SAPU is intended to provide foundational knowledge and skills that can be built upon. Knowledge data can inform which content areas should be built out or reinforced as part of your ongoing prevention efforts.</a:t>
              </a:r>
            </a:p>
          </p:txBody>
        </p:sp>
        <p:sp>
          <p:nvSpPr>
            <p:cNvPr id="11" name="Rectangle 10"/>
            <p:cNvSpPr>
              <a:spLocks/>
            </p:cNvSpPr>
            <p:nvPr/>
          </p:nvSpPr>
          <p:spPr bwMode="white">
            <a:xfrm>
              <a:off x="5121802" y="5140973"/>
              <a:ext cx="137150" cy="1118913"/>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graphicFrame>
        <p:nvGraphicFramePr>
          <p:cNvPr id="13" name="Content Placeholder 14"/>
          <p:cNvGraphicFramePr/>
          <p:nvPr/>
        </p:nvGraphicFramePr>
        <p:xfrm>
          <a:off x="4627453" y="1443370"/>
          <a:ext cx="6865465" cy="47286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Knowledge Gains and Learner Impact</a:t>
            </a:r>
            <a:br>
              <a:rPr lang="en-US" dirty="0">
                <a:solidFill>
                  <a:schemeClr val="tx1"/>
                </a:solidFill>
              </a:rPr>
            </a:br>
            <a:endParaRPr lang="en-US" dirty="0">
              <a:solidFill>
                <a:schemeClr val="tx1"/>
              </a:solidFill>
            </a:endParaRPr>
          </a:p>
        </p:txBody>
      </p:sp>
      <p:sp>
        <p:nvSpPr>
          <p:cNvPr id="3" name="Content Placeholder 2"/>
          <p:cNvSpPr>
            <a:spLocks noGrp="1"/>
          </p:cNvSpPr>
          <p:nvPr>
            <p:ph type="body" idx="1"/>
          </p:nvPr>
        </p:nvSpPr>
        <p:spPr bwMode="white">
          <a:xfrm>
            <a:off x="685800" y="1600201"/>
            <a:ext cx="3349096" cy="1828258"/>
          </a:xfrm>
          <a:ln>
            <a:headEnd type="none"/>
            <a:tailEnd type="none"/>
          </a:ln>
        </p:spPr>
        <p:txBody>
          <a:bodyPr wrap="square"/>
          <a:lstStyle/>
          <a:p>
            <a:pPr marL="0" indent="0">
              <a:buNone/>
            </a:pPr>
            <a:r>
              <a:rPr lang="en-US" sz="1200" dirty="0">
                <a:solidFill>
                  <a:schemeClr val="bg2"/>
                </a:solidFill>
                <a:latin typeface="Open Sans Light"/>
                <a:ea typeface="Open Sans Light"/>
                <a:cs typeface="Open Sans Light"/>
              </a:rPr>
              <a:t>After taking SAPU, students were asked to reflect on the course experience and share how it impacted their awareness, knowledge, and confidence to help them make healthier decisions and support their peers in the future.</a:t>
            </a:r>
          </a:p>
          <a:p>
            <a:pPr marL="0" indent="0">
              <a:buNone/>
            </a:pPr>
            <a:endParaRPr lang="en-US" sz="1400"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12</a:t>
            </a:fld>
            <a:endParaRPr lang="en-US" dirty="0"/>
          </a:p>
        </p:txBody>
      </p:sp>
      <p:cxnSp>
        <p:nvCxnSpPr>
          <p:cNvPr id="7" name="Straight Connector 6"/>
          <p:cNvCxnSpPr/>
          <p:nvPr/>
        </p:nvCxnSpPr>
        <p:spPr bwMode="white">
          <a:xfrm>
            <a:off x="4262620" y="1514306"/>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Content Placeholder 4"/>
          <p:cNvSpPr txBox="1">
            <a:spLocks noChangeArrowheads="1"/>
          </p:cNvSpPr>
          <p:nvPr/>
        </p:nvSpPr>
        <p:spPr bwMode="white">
          <a:xfrm>
            <a:off x="4481517" y="5714352"/>
            <a:ext cx="6505567" cy="371866"/>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900" b="1" u="sng" dirty="0">
                <a:latin typeface="Open Sans"/>
                <a:ea typeface="Open Sans"/>
                <a:cs typeface="Open Sans"/>
              </a:rPr>
              <a:t>Note:</a:t>
            </a:r>
            <a:r>
              <a:rPr lang="en-US" sz="900" dirty="0">
                <a:latin typeface="Open Sans"/>
                <a:ea typeface="Open Sans"/>
                <a:cs typeface="Open Sans"/>
              </a:rPr>
              <a:t> Percentages represent the share of students who chose “agree” or “strongly agree” in response to these statements in the Post-Course Survey.</a:t>
            </a:r>
          </a:p>
        </p:txBody>
      </p:sp>
      <p:sp>
        <p:nvSpPr>
          <p:cNvPr id="10" name="Rectangle 9"/>
          <p:cNvSpPr>
            <a:spLocks/>
          </p:cNvSpPr>
          <p:nvPr/>
        </p:nvSpPr>
        <p:spPr bwMode="white">
          <a:xfrm>
            <a:off x="754586" y="3741142"/>
            <a:ext cx="3280310" cy="2096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50" b="1" dirty="0">
                <a:solidFill>
                  <a:schemeClr val="tx1"/>
                </a:solidFill>
                <a:latin typeface="Open Sans"/>
                <a:ea typeface="Open Sans"/>
                <a:cs typeface="Open Sans"/>
              </a:rPr>
              <a:t>Programming Tip</a:t>
            </a:r>
          </a:p>
          <a:p>
            <a:pPr>
              <a:lnSpc>
                <a:spcPct val="130000"/>
              </a:lnSpc>
              <a:spcBef>
                <a:spcPts val="1200"/>
              </a:spcBef>
            </a:pPr>
            <a:r>
              <a:rPr lang="en-US" sz="1000" dirty="0">
                <a:solidFill>
                  <a:schemeClr val="tx1"/>
                </a:solidFill>
                <a:latin typeface="Open Sans"/>
                <a:ea typeface="Open Sans"/>
                <a:cs typeface="Open Sans"/>
              </a:rPr>
              <a:t>How can you reinforce students’ skills and feelings of self-efficacy throughout the year and over your students’ college careers? Ongoing training — both annually online and through in-person opportunities such as workshops, role-playing, peer conversations — can reinforce key information, allow students to practice their skills, and build confidence.</a:t>
            </a:r>
          </a:p>
        </p:txBody>
      </p:sp>
      <p:graphicFrame>
        <p:nvGraphicFramePr>
          <p:cNvPr id="13" name="Table 12"/>
          <p:cNvGraphicFramePr/>
          <p:nvPr/>
        </p:nvGraphicFramePr>
        <p:xfrm>
          <a:off x="4481518" y="1600034"/>
          <a:ext cx="6399833" cy="3888122"/>
        </p:xfrm>
        <a:graphic>
          <a:graphicData uri="http://schemas.openxmlformats.org/drawingml/2006/table">
            <a:tbl>
              <a:tblPr firstRow="1" bandRow="1">
                <a:tableStyleId>{5C22544A-7EE6-4342-B048-85BDC9FD1C3A}</a:tableStyleId>
              </a:tblPr>
              <a:tblGrid>
                <a:gridCol w="5121854">
                  <a:extLst>
                    <a:ext uri="{9D8B030D-6E8A-4147-A177-3AD203B41FA5}">
                      <a16:colId xmlns:a16="http://schemas.microsoft.com/office/drawing/2014/main" val="20000"/>
                    </a:ext>
                  </a:extLst>
                </a:gridCol>
                <a:gridCol w="1277979">
                  <a:extLst>
                    <a:ext uri="{9D8B030D-6E8A-4147-A177-3AD203B41FA5}">
                      <a16:colId xmlns:a16="http://schemas.microsoft.com/office/drawing/2014/main" val="20001"/>
                    </a:ext>
                  </a:extLst>
                </a:gridCol>
              </a:tblGrid>
              <a:tr h="656358">
                <a:tc gridSpan="2">
                  <a:txBody>
                    <a:bodyPr/>
                    <a:lstStyle/>
                    <a:p>
                      <a:pPr marL="0" algn="l" defTabSz="914400" rtl="0"/>
                      <a:r>
                        <a:rPr lang="en" sz="1400" kern="1200" dirty="0">
                          <a:solidFill>
                            <a:schemeClr val="bg1"/>
                          </a:solidFill>
                          <a:latin typeface="Open Sans"/>
                          <a:ea typeface="Open Sans"/>
                          <a:cs typeface="Open Sans"/>
                        </a:rPr>
                        <a:t>Your students reported that SAPU:</a:t>
                      </a:r>
                      <a:endParaRPr lang="en-US" sz="800" i="1" kern="1200" dirty="0">
                        <a:solidFill>
                          <a:schemeClr val="bg1"/>
                        </a:solidFill>
                        <a:latin typeface="Open Sans"/>
                        <a:ea typeface="Open Sans"/>
                        <a:cs typeface="Open Sans"/>
                      </a:endParaRPr>
                    </a:p>
                  </a:txBody>
                  <a:tcPr marL="18288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chemeClr val="accent3"/>
                    </a:solidFill>
                  </a:tcPr>
                </a:tc>
                <a:tc hMerge="1">
                  <a:txBody>
                    <a:bodyPr/>
                    <a:lstStyle/>
                    <a:p>
                      <a:endParaRPr lang="en-US" dirty="0"/>
                    </a:p>
                  </a:txBody>
                  <a:tcPr horzOverflow="overflow"/>
                </a:tc>
                <a:extLst>
                  <a:ext uri="{0D108BD9-81ED-4DB2-BD59-A6C34878D82A}">
                    <a16:rowId xmlns:a16="http://schemas.microsoft.com/office/drawing/2014/main" val="10000"/>
                  </a:ext>
                </a:extLst>
              </a:tr>
              <a:tr h="533088">
                <a:tc>
                  <a:txBody>
                    <a:bodyPr/>
                    <a:lstStyle/>
                    <a:p>
                      <a:pPr marL="0" algn="l" defTabSz="685800" rtl="0"/>
                      <a:r>
                        <a:rPr lang="en-US" sz="1200" b="0" i="0" kern="1200" dirty="0">
                          <a:solidFill>
                            <a:schemeClr val="tx1"/>
                          </a:solidFill>
                          <a:latin typeface="Open Sans"/>
                          <a:ea typeface="Open Sans"/>
                          <a:cs typeface="Open Sans"/>
                        </a:rPr>
                        <a:t>Made me more confident in my ability to intervene when I see concerning behavior.</a:t>
                      </a: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800" b="1" i="0" dirty="0">
                          <a:solidFill>
                            <a:schemeClr val="accent3"/>
                          </a:solidFill>
                          <a:latin typeface="Open Sans"/>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533088">
                <a:tc>
                  <a:txBody>
                    <a:bodyPr/>
                    <a:lstStyle/>
                    <a:p>
                      <a:pPr marL="0" algn="l" defTabSz="685800" rtl="0"/>
                      <a:r>
                        <a:rPr lang="en-US" sz="1200" b="0" i="0" kern="1200" dirty="0">
                          <a:solidFill>
                            <a:schemeClr val="tx1"/>
                          </a:solidFill>
                          <a:latin typeface="Open Sans"/>
                          <a:ea typeface="Open Sans"/>
                          <a:cs typeface="Open Sans"/>
                        </a:rPr>
                        <a:t>Helped me identify characteristics of healthy and unhealthy relationships.</a:t>
                      </a: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Open Sans"/>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620261">
                <a:tc>
                  <a:txBody>
                    <a:bodyPr/>
                    <a:lstStyle/>
                    <a:p>
                      <a:pPr marL="0" algn="l" defTabSz="685800" rtl="0"/>
                      <a:r>
                        <a:rPr lang="en-US" sz="1200" b="0" i="0" kern="1200" dirty="0">
                          <a:solidFill>
                            <a:schemeClr val="tx1"/>
                          </a:solidFill>
                          <a:latin typeface="Open Sans"/>
                          <a:ea typeface="Open Sans"/>
                          <a:cs typeface="Open Sans"/>
                        </a:rPr>
                        <a:t>Taught me where to find resources for sexual assault and abusive relationships at my school.</a:t>
                      </a: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Open Sans"/>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533088">
                <a:tc>
                  <a:txBody>
                    <a:bodyPr/>
                    <a:lstStyle/>
                    <a:p>
                      <a:pPr marL="0" algn="l" defTabSz="685800" rtl="0"/>
                      <a:r>
                        <a:rPr lang="en-US" sz="1200" b="0" i="0" kern="1200" dirty="0">
                          <a:solidFill>
                            <a:schemeClr val="tx1"/>
                          </a:solidFill>
                          <a:latin typeface="Open Sans"/>
                          <a:ea typeface="Open Sans"/>
                          <a:cs typeface="Open Sans"/>
                        </a:rPr>
                        <a:t>Provided me with skills to better support someone who has experienced sexual assault.</a:t>
                      </a: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533088">
                <a:tc>
                  <a:txBody>
                    <a:bodyPr/>
                    <a:lstStyle/>
                    <a:p>
                      <a:pPr marL="0" indent="0" algn="l" defTabSz="685800" rtl="0">
                        <a:lnSpc>
                          <a:spcPct val="100000"/>
                        </a:lnSpc>
                        <a:spcBef>
                          <a:spcPts val="0"/>
                        </a:spcBef>
                        <a:spcAft>
                          <a:spcPts val="0"/>
                        </a:spcAft>
                        <a:buClrTx/>
                        <a:buSzTx/>
                        <a:buFontTx/>
                        <a:buNone/>
                        <a:tabLst/>
                      </a:pPr>
                      <a:r>
                        <a:rPr lang="en-US" sz="1200" b="0" i="0" kern="1200" dirty="0">
                          <a:solidFill>
                            <a:schemeClr val="tx1"/>
                          </a:solidFill>
                          <a:latin typeface="Open Sans"/>
                          <a:ea typeface="Open Sans"/>
                          <a:cs typeface="Open Sans"/>
                        </a:rPr>
                        <a:t>The course increased my understanding of school policies related to the issues of consent, sexual assault, relationship violence, sexual harassment, and stalking.</a:t>
                      </a: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r h="463599">
                <a:tc>
                  <a:txBody>
                    <a:bodyPr/>
                    <a:lstStyle/>
                    <a:p>
                      <a:pPr marL="0" indent="0" algn="l" defTabSz="685800" rtl="0">
                        <a:lnSpc>
                          <a:spcPct val="100000"/>
                        </a:lnSpc>
                        <a:spcBef>
                          <a:spcPts val="0"/>
                        </a:spcBef>
                        <a:spcAft>
                          <a:spcPts val="0"/>
                        </a:spcAft>
                        <a:buClrTx/>
                        <a:buSzTx/>
                        <a:buFontTx/>
                        <a:buNone/>
                        <a:tabLst/>
                      </a:pPr>
                      <a:r>
                        <a:rPr lang="en-US" sz="1200" b="0" i="0" kern="1200" dirty="0">
                          <a:solidFill>
                            <a:schemeClr val="tx1"/>
                          </a:solidFill>
                          <a:latin typeface="Open Sans"/>
                          <a:ea typeface="Open Sans"/>
                          <a:cs typeface="Open Sans"/>
                        </a:rPr>
                        <a:t>Gave me information about sexual consent that I plan to use if I choose to be sexually active.</a:t>
                      </a: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6"/>
                  </a:ext>
                </a:extLst>
              </a:tr>
            </a:tbl>
          </a:graphicData>
        </a:graphic>
      </p:graphicFrame>
      <p:sp>
        <p:nvSpPr>
          <p:cNvPr id="21" name="Rectangle 20"/>
          <p:cNvSpPr>
            <a:spLocks/>
          </p:cNvSpPr>
          <p:nvPr/>
        </p:nvSpPr>
        <p:spPr bwMode="white">
          <a:xfrm>
            <a:off x="699081" y="3741143"/>
            <a:ext cx="133703" cy="209600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Healthy Relationships and Consent</a:t>
            </a:r>
            <a:br>
              <a:rPr lang="en-US" b="1" dirty="0">
                <a:solidFill>
                  <a:schemeClr val="tx1"/>
                </a:solidFill>
              </a:rPr>
            </a:br>
            <a:endParaRPr lang="en-US" b="1" dirty="0">
              <a:solidFill>
                <a:schemeClr val="tx1"/>
              </a:solidFill>
            </a:endParaRPr>
          </a:p>
        </p:txBody>
      </p:sp>
      <p:sp>
        <p:nvSpPr>
          <p:cNvPr id="16" name="Footer Placeholder 2"/>
          <p:cNvSpPr>
            <a:spLocks noGrp="1"/>
          </p:cNvSpPr>
          <p:nvPr>
            <p:ph type="ftr" idx="11"/>
          </p:nvPr>
        </p:nvSpPr>
        <p:spPr bwMode="white">
          <a:xfrm>
            <a:off x="5558742" y="6070670"/>
            <a:ext cx="5947458" cy="364230"/>
          </a:xfrm>
          <a:ln>
            <a:headEnd type="none"/>
            <a:tailEnd type="none"/>
          </a:ln>
        </p:spPr>
        <p:txBody>
          <a:bodyPr wrap="square"/>
          <a:lstStyle/>
          <a:p>
            <a:pPr>
              <a:lnSpc>
                <a:spcPts val="1200"/>
              </a:lnSpc>
              <a:spcAft>
                <a:spcPts val="200"/>
              </a:spcAft>
            </a:pPr>
            <a:r>
              <a:rPr lang="en-US" sz="900" b="1" u="sng" dirty="0">
                <a:solidFill>
                  <a:srgbClr val="3D4543"/>
                </a:solidFill>
                <a:latin typeface="Open Sans"/>
                <a:ea typeface="Open Sans"/>
                <a:cs typeface="Open Sans"/>
              </a:rPr>
              <a:t>Note:</a:t>
            </a:r>
            <a:r>
              <a:rPr lang="en-US" sz="900" b="1" dirty="0">
                <a:solidFill>
                  <a:srgbClr val="3D4543"/>
                </a:solidFill>
                <a:latin typeface="Open Sans"/>
                <a:ea typeface="Open Sans"/>
                <a:cs typeface="Open Sans"/>
              </a:rPr>
              <a:t> </a:t>
            </a:r>
            <a:r>
              <a:rPr lang="en-US" sz="900" dirty="0">
                <a:solidFill>
                  <a:srgbClr val="3D4543"/>
                </a:solidFill>
                <a:latin typeface="Open Sans"/>
                <a:ea typeface="Open Sans"/>
                <a:cs typeface="Open Sans"/>
              </a:rPr>
              <a:t>Percentages represent the share of students who chose “agree” or “strongly agree” in response to these statements.</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13</a:t>
            </a:fld>
            <a:endParaRPr lang="en-US" dirty="0"/>
          </a:p>
        </p:txBody>
      </p:sp>
      <p:graphicFrame>
        <p:nvGraphicFramePr>
          <p:cNvPr id="14" name="Content Placeholder 16"/>
          <p:cNvGraphicFramePr/>
          <p:nvPr/>
        </p:nvGraphicFramePr>
        <p:xfrm>
          <a:off x="5558742" y="1287463"/>
          <a:ext cx="6323012" cy="4810396"/>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4"/>
          <p:cNvSpPr txBox="1">
            <a:spLocks noChangeArrowheads="1"/>
          </p:cNvSpPr>
          <p:nvPr/>
        </p:nvSpPr>
        <p:spPr bwMode="white">
          <a:xfrm>
            <a:off x="610499" y="1437363"/>
            <a:ext cx="3732334" cy="1884951"/>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30000"/>
              </a:lnSpc>
              <a:spcAft>
                <a:spcPts val="200"/>
              </a:spcAft>
              <a:buClr>
                <a:srgbClr val="595959"/>
              </a:buClr>
              <a:buSzPts val="1800"/>
              <a:buNone/>
            </a:pPr>
            <a:r>
              <a:rPr lang="en-US" sz="1200" dirty="0">
                <a:latin typeface="Open Sans"/>
                <a:ea typeface="Open Sans"/>
                <a:cs typeface="Open Sans"/>
                <a:sym typeface="Arial"/>
              </a:rPr>
              <a:t>In addition to </a:t>
            </a:r>
            <a:r>
              <a:rPr lang="en-US" sz="1200" dirty="0">
                <a:latin typeface="Open Sans"/>
                <a:ea typeface="Open Sans"/>
                <a:cs typeface="Open Sans"/>
              </a:rPr>
              <a:t>providing important baseline knowledge</a:t>
            </a:r>
            <a:r>
              <a:rPr lang="en-US" sz="1200" dirty="0">
                <a:latin typeface="Open Sans"/>
                <a:ea typeface="Open Sans"/>
                <a:cs typeface="Open Sans"/>
                <a:sym typeface="Arial"/>
              </a:rPr>
              <a:t>, SAPU helps students build </a:t>
            </a:r>
            <a:r>
              <a:rPr lang="en-US" sz="1200" dirty="0">
                <a:latin typeface="Open Sans"/>
                <a:ea typeface="Open Sans"/>
                <a:cs typeface="Open Sans"/>
              </a:rPr>
              <a:t>the skills</a:t>
            </a:r>
            <a:r>
              <a:rPr lang="en-US" sz="1200" dirty="0">
                <a:latin typeface="Open Sans"/>
                <a:ea typeface="Open Sans"/>
                <a:cs typeface="Open Sans"/>
                <a:sym typeface="Arial"/>
              </a:rPr>
              <a:t> and attitudes they can use to support a healthy community. These include identifying unhealthy situations, supporting friends, and modeling attitudes that reflect healthy community norms.</a:t>
            </a:r>
          </a:p>
        </p:txBody>
      </p:sp>
      <p:grpSp>
        <p:nvGrpSpPr>
          <p:cNvPr id="10" name="Group 9"/>
          <p:cNvGrpSpPr>
            <a:grpSpLocks/>
          </p:cNvGrpSpPr>
          <p:nvPr/>
        </p:nvGrpSpPr>
        <p:grpSpPr bwMode="white">
          <a:xfrm>
            <a:off x="707347" y="3162922"/>
            <a:ext cx="3800120" cy="2612476"/>
            <a:chOff x="5579348" y="4980957"/>
            <a:chExt cx="3911086" cy="1203000"/>
          </a:xfrm>
        </p:grpSpPr>
        <p:sp>
          <p:nvSpPr>
            <p:cNvPr id="11" name="Rectangle 10"/>
            <p:cNvSpPr>
              <a:spLocks/>
            </p:cNvSpPr>
            <p:nvPr/>
          </p:nvSpPr>
          <p:spPr bwMode="white">
            <a:xfrm>
              <a:off x="5649113" y="4980957"/>
              <a:ext cx="3841321" cy="1203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marL="0" indent="0">
                <a:lnSpc>
                  <a:spcPct val="130000"/>
                </a:lnSpc>
                <a:spcAft>
                  <a:spcPts val="200"/>
                </a:spcAft>
                <a:buFont typeface="Arial"/>
                <a:buNone/>
              </a:pPr>
              <a:r>
                <a:rPr lang="en-US" sz="1000" dirty="0">
                  <a:solidFill>
                    <a:schemeClr val="tx1"/>
                  </a:solidFill>
                  <a:latin typeface="Open Sans"/>
                  <a:ea typeface="Open Sans"/>
                  <a:cs typeface="Open Sans"/>
                </a:rPr>
                <a:t>Research has shown that young adults are likely to overestimate their own abilities, particularly when it comes to areas where they have not had to employ those skills. This leads to some students feeling overconfident in the Pre-Course Survey, but after taking the course, they may acquire a more nuanced perspective, which can help explain the flat or slight decrease in healthy responses pre-to-post course that you may see in the chart on this page.</a:t>
              </a:r>
            </a:p>
          </p:txBody>
        </p:sp>
        <p:sp>
          <p:nvSpPr>
            <p:cNvPr id="12" name="Rectangle 11"/>
            <p:cNvSpPr>
              <a:spLocks/>
            </p:cNvSpPr>
            <p:nvPr/>
          </p:nvSpPr>
          <p:spPr bwMode="white">
            <a:xfrm>
              <a:off x="5579348" y="4980957"/>
              <a:ext cx="137159" cy="120300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cxnSp>
        <p:nvCxnSpPr>
          <p:cNvPr id="15" name="Straight Connector 14"/>
          <p:cNvCxnSpPr/>
          <p:nvPr/>
        </p:nvCxnSpPr>
        <p:spPr bwMode="white">
          <a:xfrm>
            <a:off x="5150179"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Supporting Survivors</a:t>
            </a:r>
          </a:p>
        </p:txBody>
      </p:sp>
      <p:sp>
        <p:nvSpPr>
          <p:cNvPr id="16" name="Footer Placeholder 2"/>
          <p:cNvSpPr>
            <a:spLocks noGrp="1"/>
          </p:cNvSpPr>
          <p:nvPr>
            <p:ph type="ftr" idx="11"/>
          </p:nvPr>
        </p:nvSpPr>
        <p:spPr bwMode="white">
          <a:xfrm>
            <a:off x="5154481" y="6119109"/>
            <a:ext cx="6295187" cy="370466"/>
          </a:xfrm>
          <a:ln>
            <a:headEnd type="none"/>
            <a:tailEnd type="none"/>
          </a:ln>
        </p:spPr>
        <p:txBody>
          <a:bodyPr wrap="square"/>
          <a:lstStyle/>
          <a:p>
            <a:pPr>
              <a:lnSpc>
                <a:spcPts val="1200"/>
              </a:lnSpc>
              <a:spcAft>
                <a:spcPts val="200"/>
              </a:spcAft>
            </a:pPr>
            <a:r>
              <a:rPr lang="en-US" sz="900" b="1" u="sng" dirty="0">
                <a:solidFill>
                  <a:srgbClr val="3D4543"/>
                </a:solidFill>
                <a:latin typeface="Open Sans"/>
                <a:ea typeface="Open Sans"/>
                <a:cs typeface="Open Sans"/>
              </a:rPr>
              <a:t>Note:</a:t>
            </a:r>
            <a:r>
              <a:rPr lang="en-US" sz="900" b="1" dirty="0">
                <a:solidFill>
                  <a:srgbClr val="3D4543"/>
                </a:solidFill>
                <a:latin typeface="Open Sans"/>
                <a:ea typeface="Open Sans"/>
                <a:cs typeface="Open Sans"/>
              </a:rPr>
              <a:t> </a:t>
            </a:r>
            <a:r>
              <a:rPr lang="en-US" sz="900" dirty="0">
                <a:solidFill>
                  <a:srgbClr val="3D4543"/>
                </a:solidFill>
                <a:latin typeface="Open Sans"/>
                <a:ea typeface="Open Sans"/>
                <a:cs typeface="Open Sans"/>
              </a:rPr>
              <a:t>Percentages represent the share of students who chose “agree” or “strongly agree” in response to these statements.</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14</a:t>
            </a:fld>
            <a:endParaRPr lang="en-US" dirty="0"/>
          </a:p>
        </p:txBody>
      </p:sp>
      <p:graphicFrame>
        <p:nvGraphicFramePr>
          <p:cNvPr id="14" name="Content Placeholder 16"/>
          <p:cNvGraphicFramePr/>
          <p:nvPr/>
        </p:nvGraphicFramePr>
        <p:xfrm>
          <a:off x="5050592" y="1287518"/>
          <a:ext cx="6502966" cy="4884737"/>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4"/>
          <p:cNvSpPr txBox="1">
            <a:spLocks noChangeArrowheads="1"/>
          </p:cNvSpPr>
          <p:nvPr/>
        </p:nvSpPr>
        <p:spPr bwMode="white">
          <a:xfrm>
            <a:off x="707095" y="1276709"/>
            <a:ext cx="3739414" cy="2164674"/>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ts val="2000"/>
              </a:lnSpc>
              <a:spcAft>
                <a:spcPts val="200"/>
              </a:spcAft>
              <a:buClr>
                <a:srgbClr val="595959"/>
              </a:buClr>
              <a:buSzPts val="1800"/>
              <a:buNone/>
            </a:pPr>
            <a:r>
              <a:rPr lang="en-US" sz="1200" dirty="0">
                <a:latin typeface="Open Sans"/>
                <a:ea typeface="Open Sans"/>
                <a:cs typeface="Open Sans"/>
                <a:sym typeface="Arial"/>
              </a:rPr>
              <a:t>Maintaining a healthy community requires supporting community members who experience sexual </a:t>
            </a:r>
            <a:r>
              <a:rPr lang="en-US" sz="1200" dirty="0">
                <a:latin typeface="Open Sans"/>
                <a:ea typeface="Open Sans"/>
                <a:cs typeface="Open Sans"/>
              </a:rPr>
              <a:t>and gender-based violence</a:t>
            </a:r>
            <a:r>
              <a:rPr lang="en-US" sz="1200" dirty="0">
                <a:latin typeface="Open Sans"/>
                <a:ea typeface="Open Sans"/>
                <a:cs typeface="Open Sans"/>
                <a:sym typeface="Arial"/>
              </a:rPr>
              <a:t>. SAPU </a:t>
            </a:r>
            <a:r>
              <a:rPr lang="en-US" sz="1200" dirty="0">
                <a:latin typeface="Open Sans"/>
                <a:ea typeface="Open Sans"/>
                <a:cs typeface="Open Sans"/>
              </a:rPr>
              <a:t>helps students identify how to </a:t>
            </a:r>
            <a:r>
              <a:rPr lang="en-US" sz="1200" dirty="0">
                <a:latin typeface="Open Sans"/>
                <a:ea typeface="Open Sans"/>
                <a:cs typeface="Open Sans"/>
                <a:sym typeface="Arial"/>
              </a:rPr>
              <a:t>access to support and reporting resources, </a:t>
            </a:r>
            <a:r>
              <a:rPr lang="en-US" sz="1200" dirty="0">
                <a:latin typeface="Open Sans"/>
                <a:ea typeface="Open Sans"/>
                <a:cs typeface="Open Sans"/>
              </a:rPr>
              <a:t>ways to intervene in</a:t>
            </a:r>
            <a:r>
              <a:rPr lang="en-US" sz="1200" dirty="0">
                <a:latin typeface="Open Sans"/>
                <a:ea typeface="Open Sans"/>
                <a:cs typeface="Open Sans"/>
                <a:sym typeface="Arial"/>
              </a:rPr>
              <a:t> unhealthy situations and </a:t>
            </a:r>
            <a:r>
              <a:rPr lang="en-US" sz="1200" dirty="0">
                <a:latin typeface="Open Sans"/>
                <a:ea typeface="Open Sans"/>
                <a:cs typeface="Open Sans"/>
              </a:rPr>
              <a:t>support</a:t>
            </a:r>
            <a:r>
              <a:rPr lang="en-US" sz="1200" dirty="0">
                <a:latin typeface="Open Sans"/>
                <a:ea typeface="Open Sans"/>
                <a:cs typeface="Open Sans"/>
                <a:sym typeface="Arial"/>
              </a:rPr>
              <a:t> others, and </a:t>
            </a:r>
            <a:r>
              <a:rPr lang="en-US" sz="1200" dirty="0">
                <a:latin typeface="Open Sans"/>
                <a:ea typeface="Open Sans"/>
                <a:cs typeface="Open Sans"/>
              </a:rPr>
              <a:t>build confidence to address</a:t>
            </a:r>
            <a:r>
              <a:rPr lang="en-US" sz="1200" dirty="0">
                <a:latin typeface="Open Sans"/>
                <a:ea typeface="Open Sans"/>
                <a:cs typeface="Open Sans"/>
                <a:sym typeface="Arial"/>
              </a:rPr>
              <a:t> attitudes of victim blaming when a sexual assault occurs.</a:t>
            </a:r>
          </a:p>
        </p:txBody>
      </p:sp>
      <p:grpSp>
        <p:nvGrpSpPr>
          <p:cNvPr id="10" name="Group 9"/>
          <p:cNvGrpSpPr>
            <a:grpSpLocks/>
          </p:cNvGrpSpPr>
          <p:nvPr/>
        </p:nvGrpSpPr>
        <p:grpSpPr bwMode="white">
          <a:xfrm>
            <a:off x="707344" y="3525918"/>
            <a:ext cx="3744736" cy="2311218"/>
            <a:chOff x="5579347" y="4980956"/>
            <a:chExt cx="3981722" cy="1213679"/>
          </a:xfrm>
        </p:grpSpPr>
        <p:sp>
          <p:nvSpPr>
            <p:cNvPr id="11" name="Rectangle 10"/>
            <p:cNvSpPr>
              <a:spLocks/>
            </p:cNvSpPr>
            <p:nvPr/>
          </p:nvSpPr>
          <p:spPr bwMode="white">
            <a:xfrm>
              <a:off x="5716506" y="4980956"/>
              <a:ext cx="3844563" cy="121367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Critical Processes Tip :</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To learn more about what your colleagues are doing on their campuses, what is being shown to work in research, and to connect with others trying to prevent sexual assault and domestic violence in higher education, join the Campus Prevention Network at: </a:t>
              </a:r>
              <a:r>
                <a:rPr lang="en-US" sz="1000" dirty="0">
                  <a:solidFill>
                    <a:srgbClr val="4C5758"/>
                  </a:solidFill>
                  <a:latin typeface="Open Sans"/>
                  <a:ea typeface="Open Sans"/>
                  <a:cs typeface="Open Sans"/>
                  <a:hlinkClick r:id="rId4" action="ppaction://hlinkfile"/>
                </a:rPr>
                <a:t>https://www.vectorsolutions.com/networks/campus-prevention-network/</a:t>
              </a:r>
              <a:r>
                <a:rPr lang="en-US" sz="1000" dirty="0">
                  <a:solidFill>
                    <a:srgbClr val="4C5758"/>
                  </a:solidFill>
                  <a:latin typeface="Open Sans"/>
                  <a:ea typeface="Open Sans"/>
                  <a:cs typeface="Open Sans"/>
                </a:rPr>
                <a:t> </a:t>
              </a:r>
              <a:endParaRPr lang="en-US" sz="1100" dirty="0">
                <a:solidFill>
                  <a:srgbClr val="538E89"/>
                </a:solidFill>
                <a:latin typeface="Open Sans"/>
                <a:ea typeface="Open Sans"/>
                <a:cs typeface="Open Sans"/>
              </a:endParaRPr>
            </a:p>
          </p:txBody>
        </p:sp>
        <p:sp>
          <p:nvSpPr>
            <p:cNvPr id="12" name="Rectangle 11"/>
            <p:cNvSpPr>
              <a:spLocks/>
            </p:cNvSpPr>
            <p:nvPr/>
          </p:nvSpPr>
          <p:spPr bwMode="white">
            <a:xfrm>
              <a:off x="5579347" y="4980957"/>
              <a:ext cx="137160" cy="121367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cxnSp>
        <p:nvCxnSpPr>
          <p:cNvPr id="15" name="Straight Connector 14"/>
          <p:cNvCxnSpPr/>
          <p:nvPr/>
        </p:nvCxnSpPr>
        <p:spPr bwMode="white">
          <a:xfrm>
            <a:off x="4807280"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On Your Campus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xfrm>
            <a:off x="1611321" y="3024051"/>
            <a:ext cx="8364536" cy="831736"/>
          </a:xfrm>
          <a:ln>
            <a:headEnd type="none"/>
            <a:tailEnd type="none"/>
          </a:ln>
        </p:spPr>
        <p:txBody>
          <a:bodyPr wrap="square"/>
          <a:lstStyle/>
          <a:p>
            <a:pPr marL="0"/>
            <a:r>
              <a:rPr lang="en-US" sz="2400" b="1" i="1" dirty="0">
                <a:solidFill>
                  <a:srgbClr val="FFFFFF"/>
                </a:solidFill>
              </a:rPr>
              <a:t>Data and Insights </a:t>
            </a:r>
            <a:r>
              <a:rPr lang="en-US" b="1" i="1" dirty="0">
                <a:solidFill>
                  <a:srgbClr val="FFFFFF"/>
                </a:solidFill>
              </a:rPr>
              <a:t>F</a:t>
            </a:r>
            <a:r>
              <a:rPr lang="en-US" sz="2400" b="1" i="1" dirty="0">
                <a:solidFill>
                  <a:srgbClr val="FFFFFF"/>
                </a:solidFill>
              </a:rPr>
              <a:t>rom </a:t>
            </a:r>
            <a:r>
              <a:rPr lang="en-US" b="1" i="1" dirty="0">
                <a:solidFill>
                  <a:srgbClr val="FFFFFF"/>
                </a:solidFill>
              </a:rPr>
              <a:t>S</a:t>
            </a:r>
            <a:r>
              <a:rPr lang="en-US" sz="2400" b="1" i="1" dirty="0">
                <a:solidFill>
                  <a:srgbClr val="FFFFFF"/>
                </a:solidFill>
              </a:rPr>
              <a:t>tudents at Georgia Institute of Technology</a:t>
            </a:r>
            <a:endParaRPr lang="en-US" sz="2400" b="1" dirty="0">
              <a:solidFill>
                <a:srgbClr val="FFFFFF"/>
              </a:solidFill>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Engaging the Healthy Majority</a:t>
            </a:r>
            <a:br>
              <a:rPr lang="en-US" sz="2400" b="1" dirty="0">
                <a:solidFill>
                  <a:schemeClr val="tx1"/>
                </a:solidFill>
                <a:latin typeface="Open Sans"/>
                <a:ea typeface="Open Sans"/>
                <a:cs typeface="Open Sans"/>
              </a:rPr>
            </a:br>
            <a:endParaRPr lang="en-US" b="1" dirty="0">
              <a:solidFill>
                <a:schemeClr val="tx1"/>
              </a:solidFill>
            </a:endParaRPr>
          </a:p>
        </p:txBody>
      </p:sp>
      <p:sp>
        <p:nvSpPr>
          <p:cNvPr id="17" name="Content Placeholder 4"/>
          <p:cNvSpPr>
            <a:spLocks noGrp="1"/>
          </p:cNvSpPr>
          <p:nvPr>
            <p:ph type="body" idx="1"/>
          </p:nvPr>
        </p:nvSpPr>
        <p:spPr bwMode="white">
          <a:xfrm>
            <a:off x="692127" y="1392448"/>
            <a:ext cx="3756273" cy="4280525"/>
          </a:xfrm>
          <a:ln>
            <a:headEnd type="none"/>
            <a:tailEnd type="none"/>
          </a:ln>
        </p:spPr>
        <p:txBody>
          <a:bodyPr wrap="square" numCol="1" spcCol="457200" anchor="t">
            <a:noAutofit/>
          </a:bodyPr>
          <a:lstStyle/>
          <a:p>
            <a:pPr marL="0" indent="0">
              <a:lnSpc>
                <a:spcPct val="120000"/>
              </a:lnSpc>
              <a:buNone/>
            </a:pPr>
            <a:r>
              <a:rPr lang="en-US" sz="1400" dirty="0">
                <a:latin typeface="Open Sans"/>
              </a:rPr>
              <a:t>SAPU data shows that most students have healthy attitudes and behaviors related to relationships. Although it is often tempting to focus on the relatively small group of “unhealthy” students, engaging the “healthy majority” can create a culture of care and accountability that helps build a safe community.</a:t>
            </a:r>
          </a:p>
          <a:p>
            <a:pPr marL="0" indent="0">
              <a:lnSpc>
                <a:spcPct val="120000"/>
              </a:lnSpc>
              <a:buNone/>
            </a:pPr>
            <a:r>
              <a:rPr lang="en-US" sz="1400" dirty="0">
                <a:latin typeface="Open Sans"/>
              </a:rPr>
              <a:t>In addition to reporting on the personal experiences of your students, the following pages highlight topics that can help you understand how to engage and bolster the healthy majority on your campus: bystander intervention, social norms, perceptions of campus climate, and readiness to engage in prevention efforts on your campus.</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16</a:t>
            </a:fld>
            <a:endParaRPr lang="en-US" dirty="0"/>
          </a:p>
        </p:txBody>
      </p:sp>
      <p:grpSp>
        <p:nvGrpSpPr>
          <p:cNvPr id="23" name="Group 22"/>
          <p:cNvGrpSpPr>
            <a:grpSpLocks/>
          </p:cNvGrpSpPr>
          <p:nvPr/>
        </p:nvGrpSpPr>
        <p:grpSpPr bwMode="white">
          <a:xfrm>
            <a:off x="5472151" y="4213424"/>
            <a:ext cx="4695978" cy="1684512"/>
            <a:chOff x="6857475" y="4165928"/>
            <a:chExt cx="3770703" cy="2158968"/>
          </a:xfrm>
        </p:grpSpPr>
        <p:sp>
          <p:nvSpPr>
            <p:cNvPr id="21" name="Rectangle 20"/>
            <p:cNvSpPr>
              <a:spLocks/>
            </p:cNvSpPr>
            <p:nvPr/>
          </p:nvSpPr>
          <p:spPr bwMode="white">
            <a:xfrm>
              <a:off x="6960267" y="4165928"/>
              <a:ext cx="3667911" cy="215896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100" b="1" dirty="0">
                  <a:solidFill>
                    <a:schemeClr val="tx1"/>
                  </a:solidFill>
                  <a:latin typeface="Open Sans"/>
                  <a:ea typeface="Open Sans"/>
                  <a:cs typeface="Open Sans"/>
                </a:rPr>
                <a:t>Critical Processes Tip</a:t>
              </a:r>
            </a:p>
            <a:p>
              <a:pPr marL="0" indent="0">
                <a:lnSpc>
                  <a:spcPts val="1200"/>
                </a:lnSpc>
                <a:spcAft>
                  <a:spcPts val="200"/>
                </a:spcAft>
                <a:buFont typeface="Arial"/>
                <a:buNone/>
              </a:pPr>
              <a:endParaRPr lang="en-US" sz="1100" b="1" dirty="0">
                <a:solidFill>
                  <a:schemeClr val="tx2"/>
                </a:solidFill>
                <a:latin typeface="Open Sans"/>
                <a:ea typeface="Open Sans"/>
                <a:cs typeface="Open Sans"/>
              </a:endParaRPr>
            </a:p>
            <a:p>
              <a:pPr marL="0" indent="0">
                <a:lnSpc>
                  <a:spcPct val="130000"/>
                </a:lnSpc>
                <a:spcAft>
                  <a:spcPts val="200"/>
                </a:spcAft>
                <a:buFont typeface="Arial"/>
                <a:buNone/>
              </a:pPr>
              <a:r>
                <a:rPr lang="en-US" sz="1050" dirty="0">
                  <a:solidFill>
                    <a:srgbClr val="4C5758"/>
                  </a:solidFill>
                  <a:latin typeface="Open Sans"/>
                  <a:ea typeface="Open Sans"/>
                  <a:cs typeface="Open Sans"/>
                </a:rPr>
                <a:t>Reflect on the share of your sexual assault prevention programming and policies that is focused on supporting the healthy majority, compared to addressing or disciplining the unhealthy minority. Are there areas where you could supplement or expand efforts that develop a positive culture on your campus?</a:t>
              </a:r>
            </a:p>
          </p:txBody>
        </p:sp>
        <p:sp>
          <p:nvSpPr>
            <p:cNvPr id="22" name="Rectangle 21"/>
            <p:cNvSpPr>
              <a:spLocks/>
            </p:cNvSpPr>
            <p:nvPr/>
          </p:nvSpPr>
          <p:spPr bwMode="white">
            <a:xfrm>
              <a:off x="6857475" y="4165928"/>
              <a:ext cx="102792" cy="215896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pic>
        <p:nvPicPr>
          <p:cNvPr id="27" name="Picture 26"/>
          <p:cNvPicPr>
            <a:picLocks noChangeAspect="1"/>
          </p:cNvPicPr>
          <p:nvPr/>
        </p:nvPicPr>
        <p:blipFill>
          <a:blip r:embed="rId3">
            <a:lum/>
          </a:blip>
          <a:srcRect b="23227"/>
          <a:stretch>
            <a:fillRect/>
          </a:stretch>
        </p:blipFill>
        <p:spPr bwMode="white">
          <a:xfrm>
            <a:off x="5375503" y="1166959"/>
            <a:ext cx="6031826" cy="2458468"/>
          </a:xfrm>
          <a:prstGeom prst="rect">
            <a:avLst/>
          </a:prstGeom>
          <a:ln>
            <a:headEnd type="none"/>
            <a:tailEnd type="none"/>
          </a:ln>
        </p:spPr>
      </p:pic>
      <p:sp>
        <p:nvSpPr>
          <p:cNvPr id="28" name="TextBox 27"/>
          <p:cNvSpPr txBox="1">
            <a:spLocks noChangeArrowheads="1"/>
          </p:cNvSpPr>
          <p:nvPr/>
        </p:nvSpPr>
        <p:spPr bwMode="white">
          <a:xfrm>
            <a:off x="5273639" y="3669398"/>
            <a:ext cx="2879558" cy="230832"/>
          </a:xfrm>
          <a:prstGeom prst="rect">
            <a:avLst/>
          </a:prstGeom>
          <a:noFill/>
          <a:ln>
            <a:headEnd type="none"/>
            <a:tailEnd type="none"/>
          </a:ln>
        </p:spPr>
        <p:txBody>
          <a:bodyPr wrap="square">
            <a:spAutoFit/>
          </a:bodyPr>
          <a:lstStyle/>
          <a:p>
            <a:r>
              <a:rPr lang="en-US" sz="900" dirty="0">
                <a:solidFill>
                  <a:srgbClr val="4A4A4A"/>
                </a:solidFill>
                <a:latin typeface="Open Sans"/>
                <a:ea typeface="Open Sans"/>
                <a:cs typeface="Open Sans"/>
              </a:rPr>
              <a:t>Healthy Attitudes and Behaviors</a:t>
            </a:r>
          </a:p>
        </p:txBody>
      </p:sp>
      <p:sp>
        <p:nvSpPr>
          <p:cNvPr id="29" name="TextBox 28"/>
          <p:cNvSpPr txBox="1">
            <a:spLocks noChangeArrowheads="1"/>
          </p:cNvSpPr>
          <p:nvPr/>
        </p:nvSpPr>
        <p:spPr bwMode="white">
          <a:xfrm>
            <a:off x="8688057" y="3654009"/>
            <a:ext cx="2879558" cy="230832"/>
          </a:xfrm>
          <a:prstGeom prst="rect">
            <a:avLst/>
          </a:prstGeom>
          <a:noFill/>
          <a:ln>
            <a:headEnd type="none"/>
            <a:tailEnd type="none"/>
          </a:ln>
        </p:spPr>
        <p:txBody>
          <a:bodyPr wrap="square">
            <a:spAutoFit/>
          </a:bodyPr>
          <a:lstStyle/>
          <a:p>
            <a:pPr algn="r"/>
            <a:r>
              <a:rPr lang="en-US" sz="900" dirty="0">
                <a:solidFill>
                  <a:srgbClr val="4A4A4A"/>
                </a:solidFill>
                <a:latin typeface="Open Sans"/>
                <a:ea typeface="Open Sans"/>
                <a:cs typeface="Open Sans"/>
              </a:rPr>
              <a:t>Unhealthy Attitudes and Behaviors</a:t>
            </a:r>
          </a:p>
        </p:txBody>
      </p:sp>
      <p:sp>
        <p:nvSpPr>
          <p:cNvPr id="33" name="Rectangle 32"/>
          <p:cNvSpPr>
            <a:spLocks/>
          </p:cNvSpPr>
          <p:nvPr/>
        </p:nvSpPr>
        <p:spPr bwMode="white">
          <a:xfrm>
            <a:off x="5377680" y="3534783"/>
            <a:ext cx="5303520" cy="96252"/>
          </a:xfrm>
          <a:prstGeom prst="rect">
            <a:avLst/>
          </a:prstGeom>
          <a:gradFill rotWithShape="1">
            <a:gsLst>
              <a:gs pos="0">
                <a:srgbClr val="057878"/>
              </a:gs>
              <a:gs pos="99000">
                <a:srgbClr val="FCB62F"/>
              </a:gs>
            </a:gsLst>
            <a:lin ang="0" scaled="1"/>
            <a:tileRect/>
          </a:gradFill>
          <a:ln w="12700" cap="flat">
            <a:noFill/>
            <a:prstDash val="solid"/>
            <a:miter/>
            <a:headEnd type="none"/>
            <a:tailEnd type="none"/>
          </a:ln>
          <a:effectLst/>
        </p:spPr>
        <p:txBody>
          <a:bodyPr wrap="square" anchor="ctr"/>
          <a:lstStyle/>
          <a:p>
            <a:pPr marL="0" indent="0" algn="ctr" defTabSz="914400">
              <a:lnSpc>
                <a:spcPct val="100000"/>
              </a:lnSpc>
              <a:spcBef>
                <a:spcPts val="0"/>
              </a:spcBef>
              <a:spcAft>
                <a:spcPts val="0"/>
              </a:spcAft>
              <a:buClrTx/>
              <a:buSzTx/>
              <a:buFontTx/>
              <a:buNone/>
              <a:tabLst/>
            </a:pPr>
            <a:endParaRPr lang="en-US" sz="1800" u="none" kern="0" spc="0" dirty="0">
              <a:ln>
                <a:noFill/>
              </a:ln>
              <a:solidFill>
                <a:srgbClr val="4A4A4A"/>
              </a:solidFill>
              <a:effectLst/>
              <a:uLnTx/>
              <a:uFillTx/>
              <a:latin typeface="Arial"/>
              <a:ea typeface="+mn-ea"/>
              <a:cs typeface="+mn-cs"/>
            </a:endParaRPr>
          </a:p>
        </p:txBody>
      </p:sp>
      <p:cxnSp>
        <p:nvCxnSpPr>
          <p:cNvPr id="34" name="Straight Connector 33"/>
          <p:cNvCxnSpPr/>
          <p:nvPr/>
        </p:nvCxnSpPr>
        <p:spPr bwMode="white">
          <a:xfrm>
            <a:off x="48265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Snip Same Side Corner Rectangle 35"/>
          <p:cNvSpPr>
            <a:spLocks/>
          </p:cNvSpPr>
          <p:nvPr/>
        </p:nvSpPr>
        <p:spPr bwMode="white">
          <a:xfrm>
            <a:off x="5733288" y="2177725"/>
            <a:ext cx="2900769" cy="1145492"/>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7" name="Snip Same Side Corner Rectangle 36"/>
          <p:cNvSpPr>
            <a:spLocks/>
          </p:cNvSpPr>
          <p:nvPr/>
        </p:nvSpPr>
        <p:spPr bwMode="white">
          <a:xfrm>
            <a:off x="8231320" y="2851979"/>
            <a:ext cx="913473" cy="638833"/>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9" name="TextBox 38"/>
          <p:cNvSpPr txBox="1">
            <a:spLocks noChangeArrowheads="1"/>
          </p:cNvSpPr>
          <p:nvPr/>
        </p:nvSpPr>
        <p:spPr bwMode="white">
          <a:xfrm>
            <a:off x="5645052" y="2273417"/>
            <a:ext cx="2674505" cy="1169551"/>
          </a:xfrm>
          <a:prstGeom prst="rect">
            <a:avLst/>
          </a:prstGeom>
          <a:noFill/>
          <a:ln>
            <a:headEnd type="none"/>
            <a:tailEnd type="none"/>
          </a:ln>
        </p:spPr>
        <p:txBody>
          <a:bodyPr wrap="square">
            <a:spAutoFit/>
          </a:bodyPr>
          <a:lstStyle/>
          <a:p>
            <a:pPr algn="ctr"/>
            <a:r>
              <a:rPr lang="en-US" sz="1400" dirty="0">
                <a:solidFill>
                  <a:srgbClr val="3D4543"/>
                </a:solidFill>
                <a:latin typeface="Open Sans"/>
              </a:rPr>
              <a:t>Most college </a:t>
            </a:r>
          </a:p>
          <a:p>
            <a:pPr algn="ctr"/>
            <a:r>
              <a:rPr lang="en-US" sz="1400" dirty="0">
                <a:solidFill>
                  <a:srgbClr val="3D4543"/>
                </a:solidFill>
                <a:latin typeface="Open Sans"/>
              </a:rPr>
              <a:t>students have healthy </a:t>
            </a:r>
          </a:p>
          <a:p>
            <a:pPr algn="ctr"/>
            <a:r>
              <a:rPr lang="en-US" sz="1400" dirty="0">
                <a:solidFill>
                  <a:srgbClr val="3D4543"/>
                </a:solidFill>
                <a:latin typeface="Open Sans"/>
              </a:rPr>
              <a:t>attitudes and behaviors </a:t>
            </a:r>
          </a:p>
          <a:p>
            <a:pPr algn="ctr"/>
            <a:r>
              <a:rPr lang="en-US" sz="1400" dirty="0">
                <a:solidFill>
                  <a:srgbClr val="3D4543"/>
                </a:solidFill>
                <a:latin typeface="Open Sans"/>
              </a:rPr>
              <a:t>when it comes to relationships.</a:t>
            </a:r>
          </a:p>
        </p:txBody>
      </p:sp>
      <p:sp>
        <p:nvSpPr>
          <p:cNvPr id="18" name="TextBox 17"/>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6943" y="648686"/>
            <a:ext cx="10820400" cy="638832"/>
          </a:xfrm>
          <a:ln>
            <a:headEnd type="none"/>
            <a:tailEnd type="none"/>
          </a:ln>
        </p:spPr>
        <p:txBody>
          <a:bodyPr wrap="square"/>
          <a:lstStyle/>
          <a:p>
            <a:r>
              <a:rPr lang="en-US" b="1" dirty="0">
                <a:solidFill>
                  <a:schemeClr val="tx1"/>
                </a:solidFill>
                <a:latin typeface="Open Sans"/>
                <a:ea typeface="Open Sans"/>
                <a:cs typeface="Open Sans"/>
              </a:rPr>
              <a:t>Personal Experiences By Gender Identity</a:t>
            </a:r>
            <a:br>
              <a:rPr lang="en-US" sz="2400" b="1" dirty="0">
                <a:latin typeface="Open Sans"/>
                <a:ea typeface="Open Sans"/>
                <a:cs typeface="Open Sans"/>
              </a:rPr>
            </a:br>
            <a:endParaRPr lang="en-US" b="1" dirty="0">
              <a:solidFill>
                <a:schemeClr val="tx1"/>
              </a:solidFill>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17</a:t>
            </a:fld>
            <a:endParaRPr lang="en-US" dirty="0"/>
          </a:p>
        </p:txBody>
      </p:sp>
      <p:graphicFrame>
        <p:nvGraphicFramePr>
          <p:cNvPr id="6" name="Table 5"/>
          <p:cNvGraphicFramePr/>
          <p:nvPr/>
        </p:nvGraphicFramePr>
        <p:xfrm>
          <a:off x="6592823" y="1341845"/>
          <a:ext cx="4804517" cy="3055882"/>
        </p:xfrm>
        <a:graphic>
          <a:graphicData uri="http://schemas.openxmlformats.org/drawingml/2006/table">
            <a:tbl>
              <a:tblPr firstRow="1" bandRow="1">
                <a:tableStyleId>{00A15C55-8517-42AA-B614-E9B94910E393}</a:tableStyleId>
              </a:tblPr>
              <a:tblGrid>
                <a:gridCol w="1493902">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71537">
                  <a:extLst>
                    <a:ext uri="{9D8B030D-6E8A-4147-A177-3AD203B41FA5}">
                      <a16:colId xmlns:a16="http://schemas.microsoft.com/office/drawing/2014/main" val="20002"/>
                    </a:ext>
                  </a:extLst>
                </a:gridCol>
                <a:gridCol w="851558">
                  <a:extLst>
                    <a:ext uri="{9D8B030D-6E8A-4147-A177-3AD203B41FA5}">
                      <a16:colId xmlns:a16="http://schemas.microsoft.com/office/drawing/2014/main" val="20003"/>
                    </a:ext>
                  </a:extLst>
                </a:gridCol>
                <a:gridCol w="773132">
                  <a:extLst>
                    <a:ext uri="{9D8B030D-6E8A-4147-A177-3AD203B41FA5}">
                      <a16:colId xmlns:a16="http://schemas.microsoft.com/office/drawing/2014/main" val="20004"/>
                    </a:ext>
                  </a:extLst>
                </a:gridCol>
              </a:tblGrid>
              <a:tr h="295201">
                <a:tc rowSpan="2">
                  <a:txBody>
                    <a:bodyPr/>
                    <a:lstStyle/>
                    <a:p>
                      <a:endParaRPr lang="en-US" sz="1200" b="0" i="0" dirty="0">
                        <a:latin typeface="Open Sans"/>
                        <a:ea typeface="Open Sans"/>
                        <a:cs typeface="Open Sans"/>
                      </a:endParaRPr>
                    </a:p>
                  </a:txBody>
                  <a:tcPr anchor="ctr" horzOverflow="overflow">
                    <a:solidFill>
                      <a:schemeClr val="bg1"/>
                    </a:solidFill>
                  </a:tcPr>
                </a:tc>
                <a:tc gridSpan="2">
                  <a:txBody>
                    <a:bodyPr/>
                    <a:lstStyle/>
                    <a:p>
                      <a:pPr algn="ctr"/>
                      <a:r>
                        <a:rPr lang="en-US" sz="1200" b="1" i="0" dirty="0">
                          <a:solidFill>
                            <a:srgbClr val="FFFFFF"/>
                          </a:solidFill>
                          <a:latin typeface="Open Sans"/>
                        </a:rPr>
                        <a:t>She / Her</a:t>
                      </a:r>
                      <a:endParaRPr lang="en-US" sz="1200" b="1" i="0" dirty="0">
                        <a:solidFill>
                          <a:srgbClr val="FFFFFF"/>
                        </a:solidFill>
                        <a:latin typeface="Open Sans"/>
                        <a:ea typeface="Open Sans"/>
                        <a:cs typeface="Open Sans"/>
                      </a:endParaRPr>
                    </a:p>
                  </a:txBody>
                  <a:tcPr anchor="ctr" horzOverflow="overflow">
                    <a:solidFill>
                      <a:schemeClr val="accent1"/>
                    </a:solidFill>
                  </a:tcPr>
                </a:tc>
                <a:tc hMerge="1">
                  <a:txBody>
                    <a:bodyPr/>
                    <a:lstStyle/>
                    <a:p>
                      <a:endParaRPr lang="en-US" sz="1200" b="0" i="0" dirty="0">
                        <a:latin typeface="Lato"/>
                        <a:ea typeface="Lato"/>
                        <a:cs typeface="Lato"/>
                      </a:endParaRPr>
                    </a:p>
                  </a:txBody>
                  <a:tcPr horzOverflow="overflow"/>
                </a:tc>
                <a:tc gridSpan="2">
                  <a:txBody>
                    <a:bodyPr/>
                    <a:lstStyle/>
                    <a:p>
                      <a:pPr algn="ctr"/>
                      <a:r>
                        <a:rPr lang="en-US" sz="1200" b="1" i="0" dirty="0">
                          <a:solidFill>
                            <a:srgbClr val="FFFFFF"/>
                          </a:solidFill>
                          <a:latin typeface="Open Sans"/>
                        </a:rPr>
                        <a:t>He / Him</a:t>
                      </a:r>
                      <a:endParaRPr lang="en-US" sz="1200" b="1" i="0" dirty="0">
                        <a:solidFill>
                          <a:srgbClr val="FFFFFF"/>
                        </a:solidFill>
                        <a:latin typeface="Open Sans"/>
                        <a:ea typeface="Open Sans"/>
                        <a:cs typeface="Open Sans"/>
                      </a:endParaRPr>
                    </a:p>
                  </a:txBody>
                  <a:tcPr anchor="ctr" horzOverflow="overflow">
                    <a:solidFill>
                      <a:schemeClr val="accent3"/>
                    </a:solidFill>
                  </a:tcPr>
                </a:tc>
                <a:tc hMerge="1">
                  <a:txBody>
                    <a:bodyPr/>
                    <a:lstStyle/>
                    <a:p>
                      <a:endParaRPr lang="en-US" sz="1200" b="0" i="0" dirty="0">
                        <a:latin typeface="Lato"/>
                        <a:ea typeface="Lato"/>
                        <a:cs typeface="Lato"/>
                      </a:endParaRPr>
                    </a:p>
                  </a:txBody>
                  <a:tcPr horzOverflow="overflow"/>
                </a:tc>
                <a:extLst>
                  <a:ext uri="{0D108BD9-81ED-4DB2-BD59-A6C34878D82A}">
                    <a16:rowId xmlns:a16="http://schemas.microsoft.com/office/drawing/2014/main" val="10000"/>
                  </a:ext>
                </a:extLst>
              </a:tr>
              <a:tr h="399069">
                <a:tc vMerge="1">
                  <a:txBody>
                    <a:bodyPr/>
                    <a:lstStyle/>
                    <a:p>
                      <a:endParaRPr lang="en-US" sz="1200" b="0" i="0" dirty="0">
                        <a:latin typeface="Lato"/>
                        <a:ea typeface="Lato"/>
                        <a:cs typeface="Lato"/>
                      </a:endParaRPr>
                    </a:p>
                  </a:txBody>
                  <a:tcPr anchor="ctr" horzOverflow="overflow">
                    <a:noFill/>
                  </a:tcPr>
                </a:tc>
                <a:tc>
                  <a:txBody>
                    <a:bodyPr/>
                    <a:lstStyle/>
                    <a:p>
                      <a:pPr algn="ctr"/>
                      <a:r>
                        <a:rPr lang="en-US" sz="1000" b="1" i="0" dirty="0">
                          <a:solidFill>
                            <a:schemeClr val="tx1"/>
                          </a:solidFill>
                          <a:latin typeface="Open Sans"/>
                        </a:rPr>
                        <a:t>Before</a:t>
                      </a:r>
                      <a:endParaRPr lang="en-US" sz="1000" b="1" i="0" dirty="0">
                        <a:solidFill>
                          <a:schemeClr val="tx1"/>
                        </a:solidFill>
                        <a:latin typeface="Open Sans"/>
                        <a:ea typeface="Open Sans"/>
                        <a:cs typeface="Open Sans"/>
                      </a:endParaRPr>
                    </a:p>
                  </a:txBody>
                  <a:tcPr anchor="ctr" horzOverflow="overflow">
                    <a:solidFill>
                      <a:schemeClr val="accent1">
                        <a:lumMod val="40000"/>
                        <a:lumOff val="60000"/>
                      </a:schemeClr>
                    </a:solidFill>
                  </a:tcPr>
                </a:tc>
                <a:tc>
                  <a:txBody>
                    <a:bodyPr/>
                    <a:lstStyle/>
                    <a:p>
                      <a:pPr algn="ctr"/>
                      <a:r>
                        <a:rPr lang="en-US" sz="1000" b="1" i="0" dirty="0">
                          <a:solidFill>
                            <a:schemeClr val="tx1"/>
                          </a:solidFill>
                          <a:latin typeface="Open Sans"/>
                        </a:rPr>
                        <a:t>After</a:t>
                      </a:r>
                      <a:endParaRPr lang="en-US" sz="1000" b="1" i="0" dirty="0">
                        <a:solidFill>
                          <a:schemeClr val="tx1"/>
                        </a:solidFill>
                        <a:latin typeface="Open Sans"/>
                        <a:ea typeface="Open Sans"/>
                        <a:cs typeface="Open Sans"/>
                      </a:endParaRPr>
                    </a:p>
                  </a:txBody>
                  <a:tcPr anchor="ctr" horzOverflow="overflow">
                    <a:solidFill>
                      <a:schemeClr val="accent1">
                        <a:lumMod val="40000"/>
                        <a:lumOff val="60000"/>
                      </a:schemeClr>
                    </a:solidFill>
                  </a:tcPr>
                </a:tc>
                <a:tc>
                  <a:txBody>
                    <a:bodyPr/>
                    <a:lstStyle/>
                    <a:p>
                      <a:pPr algn="ctr"/>
                      <a:r>
                        <a:rPr lang="en-US" sz="1000" b="1" i="0" dirty="0">
                          <a:solidFill>
                            <a:schemeClr val="tx1"/>
                          </a:solidFill>
                          <a:latin typeface="Open Sans"/>
                        </a:rPr>
                        <a:t>Before</a:t>
                      </a:r>
                      <a:endParaRPr lang="en-US" sz="1000" b="1" i="0" dirty="0">
                        <a:solidFill>
                          <a:schemeClr val="tx1"/>
                        </a:solidFill>
                        <a:latin typeface="Open Sans"/>
                        <a:ea typeface="Open Sans"/>
                        <a:cs typeface="Open Sans"/>
                      </a:endParaRPr>
                    </a:p>
                  </a:txBody>
                  <a:tcPr anchor="ctr" horzOverflow="overflow">
                    <a:solidFill>
                      <a:schemeClr val="accent3">
                        <a:lumMod val="60000"/>
                        <a:lumOff val="40000"/>
                      </a:schemeClr>
                    </a:solidFill>
                  </a:tcPr>
                </a:tc>
                <a:tc>
                  <a:txBody>
                    <a:bodyPr/>
                    <a:lstStyle/>
                    <a:p>
                      <a:pPr algn="ctr"/>
                      <a:r>
                        <a:rPr lang="en-US" sz="1000" b="1" i="0" dirty="0">
                          <a:solidFill>
                            <a:schemeClr val="tx1"/>
                          </a:solidFill>
                          <a:latin typeface="Open Sans"/>
                        </a:rPr>
                        <a:t>After</a:t>
                      </a:r>
                      <a:endParaRPr lang="en-US" sz="1000" b="1" i="0" dirty="0">
                        <a:solidFill>
                          <a:schemeClr val="tx1"/>
                        </a:solidFill>
                        <a:latin typeface="Open Sans"/>
                        <a:ea typeface="Open Sans"/>
                        <a:cs typeface="Open Sans"/>
                      </a:endParaRPr>
                    </a:p>
                  </a:txBody>
                  <a:tcPr anchor="ctr" horzOverflow="overflow">
                    <a:solidFill>
                      <a:schemeClr val="accent3">
                        <a:lumMod val="60000"/>
                        <a:lumOff val="40000"/>
                      </a:schemeClr>
                    </a:solidFill>
                  </a:tcPr>
                </a:tc>
                <a:extLst>
                  <a:ext uri="{0D108BD9-81ED-4DB2-BD59-A6C34878D82A}">
                    <a16:rowId xmlns:a16="http://schemas.microsoft.com/office/drawing/2014/main" val="10001"/>
                  </a:ext>
                </a:extLst>
              </a:tr>
              <a:tr h="787204">
                <a:tc>
                  <a:txBody>
                    <a:bodyPr/>
                    <a:lstStyle/>
                    <a:p>
                      <a:pPr marL="0" indent="0" algn="l" defTabSz="685800" rtl="0">
                        <a:lnSpc>
                          <a:spcPct val="100000"/>
                        </a:lnSpc>
                        <a:spcBef>
                          <a:spcPts val="0"/>
                        </a:spcBef>
                        <a:spcAft>
                          <a:spcPts val="0"/>
                        </a:spcAft>
                        <a:buClrTx/>
                        <a:buSzTx/>
                        <a:buFontTx/>
                        <a:buNone/>
                        <a:tabLst/>
                      </a:pPr>
                      <a:r>
                        <a:rPr lang="en-US" sz="1400" b="1" dirty="0">
                          <a:solidFill>
                            <a:schemeClr val="tx1"/>
                          </a:solidFill>
                        </a:rPr>
                        <a:t>Sexual Assault</a:t>
                      </a:r>
                      <a:endParaRPr lang="en-US" sz="1400" b="0" i="0" dirty="0">
                        <a:solidFill>
                          <a:schemeClr val="tx1"/>
                        </a:solidFill>
                        <a:latin typeface="Open Sans"/>
                        <a:ea typeface="Open Sans"/>
                        <a:cs typeface="Open Sans"/>
                      </a:endParaRPr>
                    </a:p>
                  </a:txBody>
                  <a:tcPr anchor="ctr" horzOverflow="overflow">
                    <a:solidFill>
                      <a:schemeClr val="bg1"/>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3.02%</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0.32%</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1.01%</a:t>
                      </a:r>
                    </a:p>
                  </a:txBody>
                  <a:tcPr anchor="ctr" horzOverflow="overflow">
                    <a:solidFill>
                      <a:schemeClr val="accent3">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0.11%</a:t>
                      </a:r>
                    </a:p>
                  </a:txBody>
                  <a:tcPr anchor="ctr" horzOverflow="overflow">
                    <a:solidFill>
                      <a:schemeClr val="accent3">
                        <a:lumMod val="40000"/>
                        <a:lumOff val="60000"/>
                      </a:schemeClr>
                    </a:solidFill>
                  </a:tcPr>
                </a:tc>
                <a:extLst>
                  <a:ext uri="{0D108BD9-81ED-4DB2-BD59-A6C34878D82A}">
                    <a16:rowId xmlns:a16="http://schemas.microsoft.com/office/drawing/2014/main" val="10002"/>
                  </a:ext>
                </a:extLst>
              </a:tr>
              <a:tr h="787204">
                <a:tc>
                  <a:txBody>
                    <a:bodyPr/>
                    <a:lstStyle/>
                    <a:p>
                      <a:r>
                        <a:rPr lang="en-US" sz="1400" b="1" dirty="0">
                          <a:solidFill>
                            <a:schemeClr val="tx1"/>
                          </a:solidFill>
                        </a:rPr>
                        <a:t>Relationship Violence</a:t>
                      </a:r>
                      <a:endParaRPr lang="en-US" sz="1400" b="0" i="0" dirty="0">
                        <a:solidFill>
                          <a:schemeClr val="tx1"/>
                        </a:solidFill>
                        <a:latin typeface="Open Sans"/>
                        <a:ea typeface="Open Sans"/>
                        <a:cs typeface="Open Sans"/>
                      </a:endParaRPr>
                    </a:p>
                  </a:txBody>
                  <a:tcPr anchor="ctr" horzOverflow="overflow">
                    <a:solidFill>
                      <a:schemeClr val="bg1"/>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1.22%</a:t>
                      </a:r>
                      <a:endParaRPr lang="en-US" sz="1400" b="0" i="0" dirty="0">
                        <a:latin typeface="Open Sans"/>
                        <a:ea typeface="Open Sans"/>
                        <a:cs typeface="Open Sans"/>
                      </a:endParaRPr>
                    </a:p>
                  </a:txBody>
                  <a:tcPr anchor="ctr" horzOverflow="overflow">
                    <a:solidFill>
                      <a:schemeClr val="accent1">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0.11%</a:t>
                      </a:r>
                      <a:endParaRPr lang="en-US" sz="1400" b="0" i="0" dirty="0">
                        <a:latin typeface="Open Sans"/>
                        <a:ea typeface="Open Sans"/>
                        <a:cs typeface="Open Sans"/>
                      </a:endParaRPr>
                    </a:p>
                  </a:txBody>
                  <a:tcPr anchor="ctr" horzOverflow="overflow">
                    <a:solidFill>
                      <a:schemeClr val="accent1">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0.96%</a:t>
                      </a:r>
                    </a:p>
                  </a:txBody>
                  <a:tcPr anchor="ctr" horzOverflow="overflow">
                    <a:solidFill>
                      <a:schemeClr val="accent3">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0.16%</a:t>
                      </a:r>
                    </a:p>
                  </a:txBody>
                  <a:tcPr anchor="ctr" horzOverflow="overflow">
                    <a:solidFill>
                      <a:schemeClr val="accent3">
                        <a:lumMod val="20000"/>
                        <a:lumOff val="80000"/>
                      </a:schemeClr>
                    </a:solidFill>
                  </a:tcPr>
                </a:tc>
                <a:extLst>
                  <a:ext uri="{0D108BD9-81ED-4DB2-BD59-A6C34878D82A}">
                    <a16:rowId xmlns:a16="http://schemas.microsoft.com/office/drawing/2014/main" val="10003"/>
                  </a:ext>
                </a:extLst>
              </a:tr>
              <a:tr h="787204">
                <a:tc>
                  <a:txBody>
                    <a:bodyPr/>
                    <a:lstStyle/>
                    <a:p>
                      <a:r>
                        <a:rPr lang="en-US" sz="1400" b="1" dirty="0">
                          <a:solidFill>
                            <a:schemeClr val="tx1"/>
                          </a:solidFill>
                        </a:rPr>
                        <a:t>Stalking</a:t>
                      </a:r>
                      <a:endParaRPr lang="en-US" sz="1400" b="0" i="0" dirty="0">
                        <a:solidFill>
                          <a:schemeClr val="tx1"/>
                        </a:solidFill>
                        <a:latin typeface="Open Sans"/>
                        <a:ea typeface="Open Sans"/>
                        <a:cs typeface="Open Sans"/>
                      </a:endParaRPr>
                    </a:p>
                  </a:txBody>
                  <a:tcPr anchor="ctr" horzOverflow="overflow">
                    <a:solidFill>
                      <a:schemeClr val="bg1"/>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4.71%</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1.00%</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1.22%</a:t>
                      </a:r>
                    </a:p>
                  </a:txBody>
                  <a:tcPr anchor="ctr" horzOverflow="overflow">
                    <a:solidFill>
                      <a:schemeClr val="accent3">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0.32%</a:t>
                      </a:r>
                    </a:p>
                  </a:txBody>
                  <a:tcPr anchor="ctr" horzOverflow="overflow">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7" name="Content Placeholder 4"/>
          <p:cNvSpPr txBox="1">
            <a:spLocks noChangeArrowheads="1"/>
          </p:cNvSpPr>
          <p:nvPr/>
        </p:nvSpPr>
        <p:spPr bwMode="white">
          <a:xfrm>
            <a:off x="480349" y="1287518"/>
            <a:ext cx="5943600" cy="892733"/>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ts val="2000"/>
              </a:lnSpc>
              <a:spcAft>
                <a:spcPts val="200"/>
              </a:spcAft>
              <a:buClr>
                <a:srgbClr val="595959"/>
              </a:buClr>
              <a:buSzPts val="1800"/>
              <a:buNone/>
            </a:pPr>
            <a:r>
              <a:rPr lang="en-US" sz="1200" dirty="0">
                <a:latin typeface="Open Sans"/>
                <a:ea typeface="Open Sans"/>
                <a:cs typeface="Open Sans"/>
              </a:rPr>
              <a:t>Some of your students arrive on campus having had personal experience with sexual assault, relationship violence, or stalking. Others may have these experiences after they become members of your community. </a:t>
            </a:r>
            <a:endParaRPr lang="en-US" sz="1200" dirty="0">
              <a:latin typeface="Open Sans"/>
              <a:ea typeface="Open Sans"/>
              <a:cs typeface="Open Sans"/>
              <a:sym typeface="Arial"/>
            </a:endParaRPr>
          </a:p>
        </p:txBody>
      </p:sp>
      <p:sp>
        <p:nvSpPr>
          <p:cNvPr id="8" name="Content Placeholder 4"/>
          <p:cNvSpPr txBox="1">
            <a:spLocks noChangeArrowheads="1"/>
          </p:cNvSpPr>
          <p:nvPr/>
        </p:nvSpPr>
        <p:spPr bwMode="white">
          <a:xfrm>
            <a:off x="480349" y="2499414"/>
            <a:ext cx="5267444" cy="2178336"/>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400"/>
              </a:lnSpc>
              <a:spcAft>
                <a:spcPts val="200"/>
              </a:spcAft>
              <a:buNone/>
            </a:pPr>
            <a:r>
              <a:rPr lang="en-US" sz="1400" b="1" dirty="0">
                <a:solidFill>
                  <a:schemeClr val="accent3">
                    <a:lumMod val="50000"/>
                  </a:schemeClr>
                </a:solidFill>
                <a:latin typeface="Open Sans"/>
                <a:ea typeface="Open Sans"/>
                <a:cs typeface="Open Sans"/>
              </a:rPr>
              <a:t>Sexual Assault</a:t>
            </a:r>
            <a:br>
              <a:rPr lang="en-US" sz="1400" dirty="0">
                <a:solidFill>
                  <a:schemeClr val="tx2"/>
                </a:solidFill>
                <a:latin typeface="Open Sans"/>
                <a:ea typeface="Open Sans"/>
                <a:cs typeface="Open Sans"/>
              </a:rPr>
            </a:br>
            <a:r>
              <a:rPr lang="en-US" sz="1200" dirty="0">
                <a:latin typeface="Open Sans"/>
                <a:ea typeface="Open Sans"/>
                <a:cs typeface="Open Sans"/>
              </a:rPr>
              <a:t>Has someone ever had unwanted sexual contact with you?</a:t>
            </a:r>
          </a:p>
          <a:p>
            <a:pPr marL="0" indent="0" defTabSz="685800">
              <a:lnSpc>
                <a:spcPts val="1400"/>
              </a:lnSpc>
              <a:spcAft>
                <a:spcPts val="200"/>
              </a:spcAft>
              <a:buNone/>
            </a:pPr>
            <a:r>
              <a:rPr lang="en-US" sz="1400" b="1" dirty="0">
                <a:solidFill>
                  <a:schemeClr val="accent3">
                    <a:lumMod val="50000"/>
                  </a:schemeClr>
                </a:solidFill>
                <a:latin typeface="Open Sans"/>
                <a:ea typeface="Open Sans"/>
                <a:cs typeface="Open Sans"/>
              </a:rPr>
              <a:t>Relationship Violence</a:t>
            </a:r>
            <a:br>
              <a:rPr lang="en-US" sz="1400" dirty="0">
                <a:solidFill>
                  <a:schemeClr val="tx2"/>
                </a:solidFill>
                <a:latin typeface="Open Sans"/>
                <a:ea typeface="Open Sans"/>
                <a:cs typeface="Open Sans"/>
              </a:rPr>
            </a:br>
            <a:r>
              <a:rPr lang="en-US" sz="1200" dirty="0">
                <a:latin typeface="Open Sans"/>
                <a:ea typeface="Open Sans"/>
                <a:cs typeface="Open Sans"/>
              </a:rPr>
              <a:t>Has a current or former partner ever abused or threatened to abuse you? (e.g. verbally, physically, sexually, emotionally, financially)</a:t>
            </a:r>
          </a:p>
          <a:p>
            <a:pPr marL="0" indent="0" defTabSz="685800">
              <a:lnSpc>
                <a:spcPts val="1400"/>
              </a:lnSpc>
              <a:spcAft>
                <a:spcPts val="200"/>
              </a:spcAft>
              <a:buNone/>
            </a:pPr>
            <a:r>
              <a:rPr lang="en-US" sz="1400" b="1" dirty="0">
                <a:solidFill>
                  <a:schemeClr val="accent3">
                    <a:lumMod val="50000"/>
                  </a:schemeClr>
                </a:solidFill>
                <a:latin typeface="Open Sans"/>
                <a:ea typeface="Open Sans"/>
                <a:cs typeface="Open Sans"/>
              </a:rPr>
              <a:t>Stalking</a:t>
            </a:r>
            <a:br>
              <a:rPr lang="en-US" sz="1400" b="1" dirty="0">
                <a:solidFill>
                  <a:schemeClr val="tx2"/>
                </a:solidFill>
                <a:latin typeface="Open Sans"/>
                <a:ea typeface="Open Sans"/>
                <a:cs typeface="Open Sans"/>
              </a:rPr>
            </a:br>
            <a:r>
              <a:rPr lang="en-US" sz="1200" dirty="0">
                <a:latin typeface="Open Sans"/>
                <a:ea typeface="Open Sans"/>
                <a:cs typeface="Open Sans"/>
              </a:rPr>
              <a:t>Have you experienced repeated and unwanted attention, harassment, or other form of contact from another person that has made you feel afraid?</a:t>
            </a:r>
          </a:p>
        </p:txBody>
      </p:sp>
      <p:sp>
        <p:nvSpPr>
          <p:cNvPr id="12" name="Rectangle 11"/>
          <p:cNvSpPr>
            <a:spLocks/>
          </p:cNvSpPr>
          <p:nvPr/>
        </p:nvSpPr>
        <p:spPr bwMode="white">
          <a:xfrm>
            <a:off x="6278372" y="4877983"/>
            <a:ext cx="126471" cy="142658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
        <p:nvSpPr>
          <p:cNvPr id="3" name="TextBox 2"/>
          <p:cNvSpPr txBox="1">
            <a:spLocks noChangeArrowheads="1"/>
          </p:cNvSpPr>
          <p:nvPr/>
        </p:nvSpPr>
        <p:spPr bwMode="white">
          <a:xfrm>
            <a:off x="8007016" y="4462485"/>
            <a:ext cx="3390324" cy="369332"/>
          </a:xfrm>
          <a:prstGeom prst="rect">
            <a:avLst/>
          </a:prstGeom>
          <a:noFill/>
          <a:ln>
            <a:headEnd type="none"/>
            <a:tailEnd type="none"/>
          </a:ln>
        </p:spPr>
        <p:txBody>
          <a:bodyPr wrap="square">
            <a:spAutoFit/>
          </a:bodyPr>
          <a:lstStyle/>
          <a:p>
            <a:r>
              <a:rPr lang="en-US" sz="900" b="1" u="sng" dirty="0">
                <a:latin typeface="Open Sans"/>
                <a:ea typeface="Open Sans"/>
                <a:cs typeface="Open Sans"/>
              </a:rPr>
              <a:t>Note:</a:t>
            </a:r>
            <a:r>
              <a:rPr lang="en-US" sz="900" dirty="0">
                <a:latin typeface="Open Sans"/>
                <a:ea typeface="Open Sans"/>
                <a:cs typeface="Open Sans"/>
              </a:rPr>
              <a:t> Before and After each include those who chose “both before and after.”</a:t>
            </a:r>
          </a:p>
        </p:txBody>
      </p:sp>
      <p:sp>
        <p:nvSpPr>
          <p:cNvPr id="4" name="Content Placeholder 4"/>
          <p:cNvSpPr txBox="1">
            <a:spLocks noChangeArrowheads="1"/>
          </p:cNvSpPr>
          <p:nvPr/>
        </p:nvSpPr>
        <p:spPr bwMode="white">
          <a:xfrm>
            <a:off x="480349" y="4836419"/>
            <a:ext cx="5433280" cy="1212401"/>
          </a:xfrm>
          <a:prstGeom prst="rect">
            <a:avLst/>
          </a:prstGeom>
          <a:ln>
            <a:headEnd type="none"/>
            <a:tailEnd type="none"/>
          </a:ln>
        </p:spPr>
        <p:txBody>
          <a:bodyPr wrap="square" lIns="91440" tIns="45720" rIns="91440" bIns="45720" numCol="1" spcCol="457200" anchor="ctr">
            <a:no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a:lstStyle>
          <a:p>
            <a:pPr marL="0" indent="0">
              <a:lnSpc>
                <a:spcPts val="1200"/>
              </a:lnSpc>
              <a:spcAft>
                <a:spcPts val="200"/>
              </a:spcAft>
              <a:buFont typeface="Arial"/>
              <a:buNone/>
            </a:pPr>
            <a:r>
              <a:rPr lang="en-US" sz="1100" b="1" dirty="0">
                <a:latin typeface="Open Sans"/>
                <a:ea typeface="Open Sans"/>
                <a:cs typeface="Open Sans"/>
              </a:rPr>
              <a:t>Note</a:t>
            </a:r>
          </a:p>
          <a:p>
            <a:pPr marL="0" indent="0">
              <a:lnSpc>
                <a:spcPts val="1200"/>
              </a:lnSpc>
              <a:spcAft>
                <a:spcPts val="200"/>
              </a:spcAft>
              <a:buNone/>
            </a:pPr>
            <a:r>
              <a:rPr lang="en-US" sz="1000" dirty="0">
                <a:latin typeface="Open Sans"/>
                <a:ea typeface="Open Sans"/>
                <a:cs typeface="Open Sans"/>
              </a:rPr>
              <a:t>Vector Solutions recognizes and appreciates that everyone may not identify with either of these two gender identities. While this report presents comparisons between students who identify as male or female, the survey presented additional non-binary options for students to self-identify including an option to write-in how they identify. To examine attitudes, experiences, and behaviors of additional gender identities, you can access your institution’s data through the administrator site. </a:t>
            </a:r>
          </a:p>
        </p:txBody>
      </p:sp>
      <p:sp>
        <p:nvSpPr>
          <p:cNvPr id="15" name="Rectangle 14"/>
          <p:cNvSpPr>
            <a:spLocks/>
          </p:cNvSpPr>
          <p:nvPr/>
        </p:nvSpPr>
        <p:spPr bwMode="white">
          <a:xfrm>
            <a:off x="6422160" y="4882313"/>
            <a:ext cx="5303074" cy="142658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182880" bIns="0" anchor="ct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1pPr>
            <a:lvl2pPr lvl="1"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2pPr>
            <a:lvl3pPr lvl="2"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3pPr>
            <a:lvl4pPr lvl="3"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4pPr>
            <a:lvl5pPr lvl="4"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5pPr>
            <a:lvl6pPr lvl="5"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6pPr>
            <a:lvl7pPr lvl="6"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7pPr>
            <a:lvl8pPr lvl="7"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8pPr>
            <a:lvl9pPr lvl="8"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9pPr>
          </a:lstStyle>
          <a:p>
            <a:pPr>
              <a:lnSpc>
                <a:spcPct val="130000"/>
              </a:lnSpc>
              <a:spcBef>
                <a:spcPts val="1200"/>
              </a:spcBef>
            </a:pPr>
            <a:r>
              <a:rPr lang="en-US" sz="1050" b="1" dirty="0">
                <a:solidFill>
                  <a:schemeClr val="tx1"/>
                </a:solidFill>
                <a:latin typeface="Open Sans"/>
              </a:rPr>
              <a:t>Critical Processes Tip</a:t>
            </a:r>
          </a:p>
          <a:p>
            <a:pPr>
              <a:lnSpc>
                <a:spcPct val="130000"/>
              </a:lnSpc>
              <a:spcBef>
                <a:spcPts val="1200"/>
              </a:spcBef>
            </a:pPr>
            <a:r>
              <a:rPr lang="en-US" sz="1000" dirty="0">
                <a:solidFill>
                  <a:srgbClr val="4C5758"/>
                </a:solidFill>
                <a:latin typeface="Open Sans"/>
                <a:ea typeface="Open Sans"/>
                <a:cs typeface="Open Sans"/>
              </a:rPr>
              <a:t>Notice how personal experiences may be different for male-identifying and female-identifying students. Think about what other demographic characteristics may have an influence on personal experiences at your institution, including race, ethnicity, group membership, year in school, sexual orientation, etc..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715361"/>
            <a:ext cx="10820400" cy="638832"/>
          </a:xfrm>
          <a:ln>
            <a:headEnd type="none"/>
            <a:tailEnd type="none"/>
          </a:ln>
        </p:spPr>
        <p:txBody>
          <a:bodyPr wrap="square"/>
          <a:lstStyle/>
          <a:p>
            <a:r>
              <a:rPr lang="en-US" b="1" dirty="0">
                <a:solidFill>
                  <a:schemeClr val="tx1"/>
                </a:solidFill>
                <a:latin typeface="Open Sans"/>
                <a:ea typeface="Open Sans"/>
                <a:cs typeface="Open Sans"/>
              </a:rPr>
              <a:t>Bystander Behaviors by Gender Identity – He / Him </a:t>
            </a:r>
            <a:br>
              <a:rPr lang="en-US" b="1" dirty="0">
                <a:latin typeface="Open Sans"/>
                <a:ea typeface="Open Sans"/>
                <a:cs typeface="Open Sans"/>
              </a:rPr>
            </a:br>
            <a:endParaRPr lang="en-US" b="1" dirty="0">
              <a:solidFill>
                <a:schemeClr val="tx1"/>
              </a:solidFill>
            </a:endParaRPr>
          </a:p>
        </p:txBody>
      </p:sp>
      <p:sp>
        <p:nvSpPr>
          <p:cNvPr id="22" name="Footer Placeholder 2"/>
          <p:cNvSpPr>
            <a:spLocks noGrp="1"/>
          </p:cNvSpPr>
          <p:nvPr>
            <p:ph type="ftr" idx="11"/>
          </p:nvPr>
        </p:nvSpPr>
        <p:spPr bwMode="white">
          <a:xfrm>
            <a:off x="5220520" y="6176252"/>
            <a:ext cx="5496303" cy="136525"/>
          </a:xfrm>
          <a:ln>
            <a:headEnd type="none"/>
            <a:tailEnd type="none"/>
          </a:ln>
        </p:spPr>
        <p:txBody>
          <a:bodyPr wrap="square"/>
          <a:lstStyle/>
          <a:p>
            <a:pPr>
              <a:lnSpc>
                <a:spcPts val="1200"/>
              </a:lnSpc>
              <a:spcAft>
                <a:spcPts val="200"/>
              </a:spcAft>
            </a:pPr>
            <a:r>
              <a:rPr lang="en-US" sz="900" b="1" u="sng" dirty="0">
                <a:solidFill>
                  <a:srgbClr val="3D4543"/>
                </a:solidFill>
                <a:latin typeface="Open Sans"/>
                <a:ea typeface="Open Sans"/>
                <a:cs typeface="Open Sans"/>
              </a:rPr>
              <a:t>Note</a:t>
            </a:r>
            <a:r>
              <a:rPr lang="en-US" sz="900" b="1" dirty="0">
                <a:solidFill>
                  <a:srgbClr val="3D4543"/>
                </a:solidFill>
                <a:latin typeface="Open Sans"/>
                <a:ea typeface="Open Sans"/>
                <a:cs typeface="Open Sans"/>
              </a:rPr>
              <a:t>: </a:t>
            </a:r>
            <a:r>
              <a:rPr lang="en-US" sz="900" dirty="0">
                <a:solidFill>
                  <a:srgbClr val="3D4543"/>
                </a:solidFill>
                <a:latin typeface="Open Sans"/>
                <a:ea typeface="Open Sans"/>
                <a:cs typeface="Open Sans"/>
              </a:rPr>
              <a:t>All data shown on this slide are based on responses to the Follow-Up Survey (Part Two).</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18</a:t>
            </a:fld>
            <a:endParaRPr lang="en-US" dirty="0"/>
          </a:p>
        </p:txBody>
      </p:sp>
      <p:cxnSp>
        <p:nvCxnSpPr>
          <p:cNvPr id="15" name="Straight Connector 14"/>
          <p:cNvCxnSpPr/>
          <p:nvPr/>
        </p:nvCxnSpPr>
        <p:spPr bwMode="white">
          <a:xfrm>
            <a:off x="4790951"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799" y="1287518"/>
            <a:ext cx="3961150" cy="1863331"/>
          </a:xfrm>
          <a:prstGeom prst="rect">
            <a:avLst/>
          </a:prstGeom>
          <a:noFill/>
          <a:ln>
            <a:headEnd type="none"/>
            <a:tailEnd type="none"/>
          </a:ln>
        </p:spPr>
        <p:txBody>
          <a:bodyPr wrap="square" lIns="91440" tIns="45720" rIns="91440" bIns="45720" anchor="t">
            <a:spAutoFit/>
          </a:bodyPr>
          <a:lstStyle/>
          <a:p>
            <a:pPr>
              <a:lnSpc>
                <a:spcPts val="2000"/>
              </a:lnSpc>
              <a:spcAft>
                <a:spcPts val="200"/>
              </a:spcAft>
              <a:buClr>
                <a:srgbClr val="595959"/>
              </a:buClr>
              <a:buSzPts val="1800"/>
            </a:pPr>
            <a:r>
              <a:rPr lang="en-US" sz="1200" dirty="0">
                <a:solidFill>
                  <a:srgbClr val="3D4543"/>
                </a:solidFill>
                <a:latin typeface="Open Sans"/>
              </a:rPr>
              <a:t>Proactive bystander behaviors — stepping in directly or engaging other observers indirectly — are some of the most important ways students can support and build a healthy campus environment. On the right is a summary of when male-identifying students on your campus have intervened, and their preferred strategies for doing so.</a:t>
            </a:r>
            <a:endParaRPr lang="en-US" sz="1200" dirty="0">
              <a:solidFill>
                <a:srgbClr val="3D4543"/>
              </a:solidFill>
              <a:latin typeface="Open Sans"/>
              <a:sym typeface="Arial"/>
            </a:endParaRPr>
          </a:p>
        </p:txBody>
      </p:sp>
      <p:sp>
        <p:nvSpPr>
          <p:cNvPr id="11" name="TextBox 10"/>
          <p:cNvSpPr txBox="1">
            <a:spLocks noChangeArrowheads="1"/>
          </p:cNvSpPr>
          <p:nvPr/>
        </p:nvSpPr>
        <p:spPr bwMode="white">
          <a:xfrm>
            <a:off x="5220534" y="4098869"/>
            <a:ext cx="5603667" cy="1877018"/>
          </a:xfrm>
          <a:prstGeom prst="rect">
            <a:avLst/>
          </a:prstGeom>
          <a:solidFill>
            <a:schemeClr val="bg1">
              <a:lumMod val="95000"/>
            </a:schemeClr>
          </a:solidFill>
          <a:ln>
            <a:headEnd type="none"/>
            <a:tailEnd type="none"/>
          </a:ln>
        </p:spPr>
        <p:txBody>
          <a:bodyPr wrap="square" lIns="91440" tIns="45720" rIns="91440" bIns="45720" anchor="ctr">
            <a:noAutofit/>
          </a:bodyPr>
          <a:lstStyle/>
          <a:p>
            <a:pPr>
              <a:spcAft>
                <a:spcPts val="300"/>
              </a:spcAft>
            </a:pPr>
            <a:r>
              <a:rPr lang="en-US" b="1" dirty="0">
                <a:solidFill>
                  <a:srgbClr val="3D4543"/>
                </a:solidFill>
                <a:latin typeface="Open Sans"/>
                <a:ea typeface="Open Sans"/>
                <a:cs typeface="Open Sans"/>
              </a:rPr>
              <a:t>Preferred Bystander Behaviors</a:t>
            </a:r>
          </a:p>
          <a:p>
            <a:r>
              <a:rPr lang="en-US" sz="1100" dirty="0">
                <a:solidFill>
                  <a:srgbClr val="3D4543"/>
                </a:solidFill>
                <a:latin typeface="Open Sans"/>
                <a:ea typeface="Open Sans"/>
                <a:cs typeface="Open Sans"/>
              </a:rPr>
              <a:t>Your male-identifying students tend to express confidence in engaging in the following three behaviors if they observe a potential sexual assault situation: </a:t>
            </a:r>
          </a:p>
          <a:p>
            <a:endParaRPr lang="en-US" sz="1100" dirty="0">
              <a:solidFill>
                <a:srgbClr val="3D4543"/>
              </a:solidFill>
              <a:latin typeface="Open Sans"/>
              <a:ea typeface="Open Sans"/>
              <a:cs typeface="Open Sans"/>
            </a:endParaRPr>
          </a:p>
          <a:p>
            <a:r>
              <a:rPr lang="en-US" sz="1100" dirty="0">
                <a:solidFill>
                  <a:srgbClr val="3D4543"/>
                </a:solidFill>
                <a:latin typeface="Open Sans"/>
                <a:ea typeface="Open Sans"/>
                <a:cs typeface="Open Sans"/>
              </a:rPr>
              <a:t>Asking the person who you’re concerned about if they need help.</a:t>
            </a:r>
          </a:p>
          <a:p>
            <a:endParaRPr lang="en-US" sz="1100" dirty="0">
              <a:solidFill>
                <a:srgbClr val="3D4543"/>
              </a:solidFill>
              <a:latin typeface="Open Sans"/>
              <a:ea typeface="Open Sans"/>
              <a:cs typeface="Open Sans"/>
            </a:endParaRPr>
          </a:p>
          <a:p>
            <a:r>
              <a:rPr lang="en-US" sz="1100" dirty="0">
                <a:solidFill>
                  <a:srgbClr val="3D4543"/>
                </a:solidFill>
                <a:latin typeface="Open Sans"/>
                <a:ea typeface="Open Sans"/>
                <a:cs typeface="Open Sans"/>
              </a:rPr>
              <a:t>Stepping in and separating the people involved in the situation.</a:t>
            </a:r>
          </a:p>
          <a:p>
            <a:endParaRPr lang="en-US" sz="1100" dirty="0">
              <a:solidFill>
                <a:srgbClr val="3D4543"/>
              </a:solidFill>
              <a:latin typeface="Open Sans"/>
              <a:ea typeface="Open Sans"/>
              <a:cs typeface="Open Sans"/>
            </a:endParaRPr>
          </a:p>
          <a:p>
            <a:r>
              <a:rPr lang="en-US" sz="1100" dirty="0">
                <a:solidFill>
                  <a:srgbClr val="3D4543"/>
                </a:solidFill>
                <a:latin typeface="Open Sans"/>
                <a:ea typeface="Open Sans"/>
                <a:cs typeface="Open Sans"/>
              </a:rPr>
              <a:t>Finding the friends of those involved and asking them for help.</a:t>
            </a:r>
          </a:p>
        </p:txBody>
      </p:sp>
      <p:graphicFrame>
        <p:nvGraphicFramePr>
          <p:cNvPr id="14" name="Table 13"/>
          <p:cNvGraphicFramePr/>
          <p:nvPr/>
        </p:nvGraphicFramePr>
        <p:xfrm>
          <a:off x="5220533" y="1355670"/>
          <a:ext cx="5603659" cy="2318264"/>
        </p:xfrm>
        <a:graphic>
          <a:graphicData uri="http://schemas.openxmlformats.org/drawingml/2006/table">
            <a:tbl>
              <a:tblPr firstRow="1" bandRow="1">
                <a:tableStyleId>{21E4AEA4-8DFA-4A89-87EB-49C32662AFE0}</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402604">
                <a:tc gridSpan="2">
                  <a:txBody>
                    <a:bodyPr/>
                    <a:lstStyle/>
                    <a:p>
                      <a:r>
                        <a:rPr lang="en-US" sz="1400" b="1" i="0" kern="1200" dirty="0">
                          <a:solidFill>
                            <a:srgbClr val="FFFFFF"/>
                          </a:solidFill>
                          <a:latin typeface="Open Sans"/>
                          <a:ea typeface="Open Sans"/>
                          <a:cs typeface="Open Sans"/>
                        </a:rPr>
                        <a:t>Bystander Intervention Scenario</a:t>
                      </a:r>
                    </a:p>
                  </a:txBody>
                  <a:tcPr marT="0" marB="0" anchor="ctr" horzOverflow="overflow">
                    <a:solidFill>
                      <a:schemeClr val="accent3"/>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78915">
                <a:tc>
                  <a:txBody>
                    <a:bodyPr/>
                    <a:lstStyle/>
                    <a:p>
                      <a:pPr marL="0" algn="l" defTabSz="685800" rtl="0"/>
                      <a:r>
                        <a:rPr lang="en-US" sz="1100" b="0" i="0" kern="1200" dirty="0">
                          <a:solidFill>
                            <a:schemeClr val="tx1"/>
                          </a:solidFill>
                          <a:latin typeface="Open Sans"/>
                          <a:ea typeface="Open Sans"/>
                          <a:cs typeface="Open Sans"/>
                        </a:rPr>
                        <a:t>I spoke up when I heard someone saying something I found offensive or demeaning.</a:t>
                      </a:r>
                    </a:p>
                  </a:txBody>
                  <a:tcPr anchor="ctr" horzOverflow="overflow">
                    <a:solidFill>
                      <a:schemeClr val="accent3">
                        <a:lumMod val="60000"/>
                        <a:lumOff val="40000"/>
                      </a:schemeClr>
                    </a:solidFill>
                  </a:tcPr>
                </a:tc>
                <a:tc>
                  <a:txBody>
                    <a:bodyPr/>
                    <a:lstStyle/>
                    <a:p>
                      <a:pPr algn="ctr"/>
                      <a:r>
                        <a:rPr lang="en-US" sz="1100" b="1" kern="1200" dirty="0">
                          <a:solidFill>
                            <a:srgbClr val="3D4543"/>
                          </a:solidFill>
                          <a:latin typeface="Open Sans"/>
                          <a:ea typeface="Open Sans"/>
                          <a:cs typeface="Open Sans"/>
                        </a:rPr>
                        <a:t>84%</a:t>
                      </a:r>
                      <a:endParaRPr lang="en-US" sz="1100" b="0" i="0" dirty="0">
                        <a:solidFill>
                          <a:srgbClr val="3D4543"/>
                        </a:solidFill>
                        <a:latin typeface="Open Sans"/>
                        <a:ea typeface="Open Sans"/>
                        <a:cs typeface="Open Sans"/>
                      </a:endParaRPr>
                    </a:p>
                  </a:txBody>
                  <a:tcPr anchor="ctr" horzOverflow="overflow">
                    <a:solidFill>
                      <a:schemeClr val="accent3">
                        <a:lumMod val="60000"/>
                        <a:lumOff val="40000"/>
                      </a:schemeClr>
                    </a:solidFill>
                  </a:tcPr>
                </a:tc>
                <a:extLst>
                  <a:ext uri="{0D108BD9-81ED-4DB2-BD59-A6C34878D82A}">
                    <a16:rowId xmlns:a16="http://schemas.microsoft.com/office/drawing/2014/main" val="10001"/>
                  </a:ext>
                </a:extLst>
              </a:tr>
              <a:tr h="478915">
                <a:tc>
                  <a:txBody>
                    <a:bodyPr/>
                    <a:lstStyle/>
                    <a:p>
                      <a:pPr marL="0" algn="l" defTabSz="685800" rtl="0"/>
                      <a:r>
                        <a:rPr lang="en-US" sz="1100" b="0" i="0" kern="1200" dirty="0">
                          <a:solidFill>
                            <a:schemeClr val="tx1"/>
                          </a:solidFill>
                          <a:latin typeface="Open Sans"/>
                          <a:ea typeface="Open Sans"/>
                          <a:cs typeface="Open Sans"/>
                        </a:rPr>
                        <a:t>I expressed concern when I saw a person exhibiting abusive behavior toward their partner.</a:t>
                      </a:r>
                    </a:p>
                  </a:txBody>
                  <a:tcPr anchor="ctr" horzOverflow="overflow">
                    <a:solidFill>
                      <a:schemeClr val="accent3">
                        <a:lumMod val="20000"/>
                        <a:lumOff val="80000"/>
                      </a:schemeClr>
                    </a:solidFill>
                  </a:tcPr>
                </a:tc>
                <a:tc>
                  <a:txBody>
                    <a:bodyPr/>
                    <a:lstStyle/>
                    <a:p>
                      <a:pPr marL="0" algn="ctr" defTabSz="685800" rtl="0"/>
                      <a:r>
                        <a:rPr lang="en-US" sz="1100" b="1" kern="1200" dirty="0">
                          <a:solidFill>
                            <a:srgbClr val="3D4543"/>
                          </a:solidFill>
                          <a:latin typeface="Open Sans"/>
                          <a:ea typeface="Open Sans"/>
                          <a:cs typeface="Open Sans"/>
                        </a:rPr>
                        <a:t>67%</a:t>
                      </a:r>
                      <a:endParaRPr lang="en-US" sz="1100" b="0" i="0" kern="1200" dirty="0">
                        <a:solidFill>
                          <a:srgbClr val="3D4543"/>
                        </a:solidFill>
                        <a:latin typeface="Open Sans"/>
                        <a:ea typeface="Open Sans"/>
                        <a:cs typeface="Open Sans"/>
                      </a:endParaRPr>
                    </a:p>
                  </a:txBody>
                  <a:tcPr anchor="ctr" horzOverflow="overflow">
                    <a:solidFill>
                      <a:schemeClr val="accent3">
                        <a:lumMod val="20000"/>
                        <a:lumOff val="80000"/>
                      </a:schemeClr>
                    </a:solidFill>
                  </a:tcPr>
                </a:tc>
                <a:extLst>
                  <a:ext uri="{0D108BD9-81ED-4DB2-BD59-A6C34878D82A}">
                    <a16:rowId xmlns:a16="http://schemas.microsoft.com/office/drawing/2014/main" val="10002"/>
                  </a:ext>
                </a:extLst>
              </a:tr>
              <a:tr h="478915">
                <a:tc>
                  <a:txBody>
                    <a:bodyPr/>
                    <a:lstStyle/>
                    <a:p>
                      <a:pPr marL="0" algn="l" defTabSz="685800" rtl="0"/>
                      <a:r>
                        <a:rPr lang="en-US" sz="1100" b="0" i="0" kern="1200" dirty="0">
                          <a:solidFill>
                            <a:schemeClr val="tx1"/>
                          </a:solidFill>
                          <a:latin typeface="Open Sans"/>
                          <a:ea typeface="Open Sans"/>
                          <a:cs typeface="Open Sans"/>
                        </a:rPr>
                        <a:t>I helped someone get support or find resources when they told me about an unwanted sexual experience.</a:t>
                      </a:r>
                    </a:p>
                  </a:txBody>
                  <a:tcPr anchor="ctr" horzOverflow="overflow">
                    <a:solidFill>
                      <a:schemeClr val="accent3">
                        <a:lumMod val="60000"/>
                        <a:lumOff val="40000"/>
                      </a:schemeClr>
                    </a:solidFill>
                  </a:tcPr>
                </a:tc>
                <a:tc>
                  <a:txBody>
                    <a:bodyPr/>
                    <a:lstStyle/>
                    <a:p>
                      <a:pPr marL="0" algn="ctr" defTabSz="685800" rtl="0"/>
                      <a:r>
                        <a:rPr lang="en-US" sz="1100" b="1" kern="1200" dirty="0">
                          <a:solidFill>
                            <a:srgbClr val="3D4543"/>
                          </a:solidFill>
                          <a:latin typeface="Open Sans"/>
                          <a:ea typeface="Open Sans"/>
                          <a:cs typeface="Open Sans"/>
                        </a:rPr>
                        <a:t>62%</a:t>
                      </a:r>
                      <a:endParaRPr lang="en-US" sz="1100" b="0" i="0" kern="1200" dirty="0">
                        <a:solidFill>
                          <a:srgbClr val="3D4543"/>
                        </a:solidFill>
                        <a:latin typeface="Open Sans"/>
                        <a:ea typeface="Open Sans"/>
                        <a:cs typeface="Open Sans"/>
                      </a:endParaRPr>
                    </a:p>
                  </a:txBody>
                  <a:tcPr anchor="ctr" horzOverflow="overflow">
                    <a:solidFill>
                      <a:schemeClr val="accent3">
                        <a:lumMod val="60000"/>
                        <a:lumOff val="40000"/>
                      </a:schemeClr>
                    </a:solidFill>
                  </a:tcPr>
                </a:tc>
                <a:extLst>
                  <a:ext uri="{0D108BD9-81ED-4DB2-BD59-A6C34878D82A}">
                    <a16:rowId xmlns:a16="http://schemas.microsoft.com/office/drawing/2014/main" val="10003"/>
                  </a:ext>
                </a:extLst>
              </a:tr>
              <a:tr h="478915">
                <a:tc>
                  <a:txBody>
                    <a:bodyPr/>
                    <a:lstStyle/>
                    <a:p>
                      <a:pPr marL="0" indent="0" algn="l" defTabSz="685800" rtl="0">
                        <a:lnSpc>
                          <a:spcPct val="100000"/>
                        </a:lnSpc>
                        <a:spcBef>
                          <a:spcPts val="0"/>
                        </a:spcBef>
                        <a:spcAft>
                          <a:spcPts val="0"/>
                        </a:spcAft>
                        <a:buClrTx/>
                        <a:buSzTx/>
                        <a:buFontTx/>
                        <a:buNone/>
                        <a:tabLst/>
                      </a:pPr>
                      <a:r>
                        <a:rPr lang="en-US" sz="1100" b="0" i="0" kern="1200" dirty="0">
                          <a:solidFill>
                            <a:schemeClr val="tx1"/>
                          </a:solidFill>
                          <a:latin typeface="Open Sans"/>
                          <a:ea typeface="Open Sans"/>
                          <a:cs typeface="Open Sans"/>
                        </a:rPr>
                        <a:t>I intervened when I saw someone trying to take advantage of someone else sexually.</a:t>
                      </a:r>
                    </a:p>
                  </a:txBody>
                  <a:tcPr anchor="ctr" horzOverflow="overflow">
                    <a:solidFill>
                      <a:schemeClr val="accent3">
                        <a:lumMod val="20000"/>
                        <a:lumOff val="80000"/>
                      </a:schemeClr>
                    </a:solidFill>
                  </a:tcPr>
                </a:tc>
                <a:tc>
                  <a:txBody>
                    <a:bodyPr/>
                    <a:lstStyle/>
                    <a:p>
                      <a:pPr marL="0" indent="0" algn="ctr" defTabSz="914400" rtl="0">
                        <a:lnSpc>
                          <a:spcPct val="100000"/>
                        </a:lnSpc>
                        <a:spcBef>
                          <a:spcPts val="0"/>
                        </a:spcBef>
                        <a:spcAft>
                          <a:spcPts val="0"/>
                        </a:spcAft>
                        <a:buClrTx/>
                        <a:buSzTx/>
                        <a:buFontTx/>
                        <a:buNone/>
                        <a:tabLst/>
                      </a:pPr>
                      <a:r>
                        <a:rPr lang="en-US" sz="1100" b="1" kern="1200" dirty="0">
                          <a:solidFill>
                            <a:srgbClr val="3D4543"/>
                          </a:solidFill>
                          <a:latin typeface="Open Sans"/>
                          <a:ea typeface="Open Sans"/>
                          <a:cs typeface="Open Sans"/>
                        </a:rPr>
                        <a:t>67%</a:t>
                      </a:r>
                      <a:endParaRPr lang="en-US" sz="1100" b="0" i="0" kern="1200" dirty="0">
                        <a:solidFill>
                          <a:srgbClr val="3D4543"/>
                        </a:solidFill>
                        <a:latin typeface="Open Sans"/>
                        <a:ea typeface="Open Sans"/>
                        <a:cs typeface="Open Sans"/>
                      </a:endParaRPr>
                    </a:p>
                  </a:txBody>
                  <a:tcPr anchor="ctr" horzOverflow="overflow">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8" name="Content Placeholder 4"/>
          <p:cNvSpPr txBox="1">
            <a:spLocks noChangeArrowheads="1"/>
          </p:cNvSpPr>
          <p:nvPr/>
        </p:nvSpPr>
        <p:spPr bwMode="white">
          <a:xfrm>
            <a:off x="5220520" y="3673934"/>
            <a:ext cx="5603667" cy="297181"/>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900" b="1" u="sng" dirty="0">
                <a:solidFill>
                  <a:srgbClr val="3D4543"/>
                </a:solidFill>
                <a:latin typeface="Open Sans"/>
                <a:ea typeface="Open Sans"/>
                <a:cs typeface="Open Sans"/>
              </a:rPr>
              <a:t>Note:</a:t>
            </a:r>
            <a:r>
              <a:rPr lang="en-US" sz="900" dirty="0">
                <a:solidFill>
                  <a:srgbClr val="3D4543"/>
                </a:solidFill>
                <a:latin typeface="Open Sans"/>
                <a:ea typeface="Open Sans"/>
                <a:cs typeface="Open Sans"/>
              </a:rPr>
              <a:t> Percentages represent students who indicated they have been present in the described scenario.</a:t>
            </a:r>
          </a:p>
        </p:txBody>
      </p:sp>
      <p:sp>
        <p:nvSpPr>
          <p:cNvPr id="25" name="Rectangle 24"/>
          <p:cNvSpPr>
            <a:spLocks/>
          </p:cNvSpPr>
          <p:nvPr/>
        </p:nvSpPr>
        <p:spPr bwMode="white">
          <a:xfrm>
            <a:off x="724411" y="3285839"/>
            <a:ext cx="130851" cy="255129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
        <p:nvSpPr>
          <p:cNvPr id="3" name="Rectangle 2"/>
          <p:cNvSpPr>
            <a:spLocks/>
          </p:cNvSpPr>
          <p:nvPr/>
        </p:nvSpPr>
        <p:spPr bwMode="white">
          <a:xfrm>
            <a:off x="840274" y="3287375"/>
            <a:ext cx="3698246" cy="253799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1pPr>
            <a:lvl2pPr lvl="1"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2pPr>
            <a:lvl3pPr lvl="2"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3pPr>
            <a:lvl4pPr lvl="3"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4pPr>
            <a:lvl5pPr lvl="4"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5pPr>
            <a:lvl6pPr lvl="5"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6pPr>
            <a:lvl7pPr lvl="6"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7pPr>
            <a:lvl8pPr lvl="7"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8pPr>
            <a:lvl9pPr lvl="8"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9pP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00" dirty="0">
              <a:solidFill>
                <a:srgbClr val="4C5758"/>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Research has shown that male-identifying students may be more likely to engage in active, direct bystander behaviors than their female-identifying peers. While it is encouraging to know that students are interested in stepping in to help peers, not every situation calls for a specific type of response. Students should be encouraged to engage in a wide range of behaviors and helped to understand which strategies should be employed for maximum effectiveness.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734411"/>
            <a:ext cx="10820400" cy="638832"/>
          </a:xfrm>
          <a:ln>
            <a:headEnd type="none"/>
            <a:tailEnd type="none"/>
          </a:ln>
        </p:spPr>
        <p:txBody>
          <a:bodyPr wrap="square"/>
          <a:lstStyle/>
          <a:p>
            <a:r>
              <a:rPr lang="en-US" b="1" dirty="0">
                <a:solidFill>
                  <a:schemeClr val="tx1"/>
                </a:solidFill>
                <a:latin typeface="Open Sans"/>
                <a:ea typeface="Open Sans"/>
                <a:cs typeface="Open Sans"/>
              </a:rPr>
              <a:t>Bystander Behaviors by Gender Identity – She / Her</a:t>
            </a:r>
            <a:br>
              <a:rPr lang="en-US" b="1" dirty="0">
                <a:latin typeface="Open Sans"/>
                <a:ea typeface="Open Sans"/>
                <a:cs typeface="Open Sans"/>
              </a:rPr>
            </a:br>
            <a:endParaRPr lang="en-US" b="1" dirty="0">
              <a:solidFill>
                <a:schemeClr val="tx1"/>
              </a:solidFill>
            </a:endParaRPr>
          </a:p>
        </p:txBody>
      </p:sp>
      <p:sp>
        <p:nvSpPr>
          <p:cNvPr id="22" name="Footer Placeholder 2"/>
          <p:cNvSpPr>
            <a:spLocks noGrp="1"/>
          </p:cNvSpPr>
          <p:nvPr>
            <p:ph type="ftr" idx="11"/>
          </p:nvPr>
        </p:nvSpPr>
        <p:spPr bwMode="white">
          <a:xfrm>
            <a:off x="5370420" y="6129660"/>
            <a:ext cx="5496303" cy="136525"/>
          </a:xfrm>
          <a:ln>
            <a:headEnd type="none"/>
            <a:tailEnd type="none"/>
          </a:ln>
        </p:spPr>
        <p:txBody>
          <a:bodyPr wrap="square"/>
          <a:lstStyle/>
          <a:p>
            <a:pPr>
              <a:lnSpc>
                <a:spcPts val="1200"/>
              </a:lnSpc>
              <a:spcAft>
                <a:spcPts val="200"/>
              </a:spcAft>
            </a:pPr>
            <a:r>
              <a:rPr lang="en-US" sz="900" b="1" u="sng" dirty="0">
                <a:solidFill>
                  <a:srgbClr val="3D4543"/>
                </a:solidFill>
                <a:latin typeface="Open Sans"/>
                <a:ea typeface="Open Sans"/>
                <a:cs typeface="Open Sans"/>
              </a:rPr>
              <a:t>Note:</a:t>
            </a:r>
            <a:r>
              <a:rPr lang="en-US" sz="900" b="1" dirty="0">
                <a:solidFill>
                  <a:srgbClr val="3D4543"/>
                </a:solidFill>
                <a:latin typeface="Open Sans"/>
                <a:ea typeface="Open Sans"/>
                <a:cs typeface="Open Sans"/>
              </a:rPr>
              <a:t> </a:t>
            </a:r>
            <a:r>
              <a:rPr lang="en-US" sz="900" dirty="0">
                <a:solidFill>
                  <a:srgbClr val="3D4543"/>
                </a:solidFill>
                <a:latin typeface="Open Sans"/>
                <a:ea typeface="Open Sans"/>
                <a:cs typeface="Open Sans"/>
              </a:rPr>
              <a:t>All data shown on this slide are based on responses to the Follow-Up Survey (Part Two).</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19</a:t>
            </a:fld>
            <a:endParaRPr lang="en-US" dirty="0"/>
          </a:p>
        </p:txBody>
      </p:sp>
      <p:cxnSp>
        <p:nvCxnSpPr>
          <p:cNvPr id="15" name="Straight Connector 14"/>
          <p:cNvCxnSpPr/>
          <p:nvPr/>
        </p:nvCxnSpPr>
        <p:spPr bwMode="white">
          <a:xfrm>
            <a:off x="5053815" y="1366495"/>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799" y="1369163"/>
            <a:ext cx="4010486" cy="1606850"/>
          </a:xfrm>
          <a:prstGeom prst="rect">
            <a:avLst/>
          </a:prstGeom>
          <a:noFill/>
          <a:ln>
            <a:headEnd type="none"/>
            <a:tailEnd type="none"/>
          </a:ln>
        </p:spPr>
        <p:txBody>
          <a:bodyPr wrap="square" lIns="91440" tIns="45720" rIns="91440" bIns="45720" anchor="t">
            <a:spAutoFit/>
          </a:bodyPr>
          <a:lstStyle/>
          <a:p>
            <a:pPr>
              <a:lnSpc>
                <a:spcPts val="2000"/>
              </a:lnSpc>
              <a:spcAft>
                <a:spcPts val="200"/>
              </a:spcAft>
              <a:buClr>
                <a:srgbClr val="595959"/>
              </a:buClr>
              <a:buSzPts val="1800"/>
            </a:pPr>
            <a:r>
              <a:rPr lang="en-US" sz="1200" dirty="0">
                <a:solidFill>
                  <a:schemeClr val="tx1"/>
                </a:solidFill>
                <a:latin typeface="Open Sans"/>
              </a:rPr>
              <a:t>Understanding how your students prefer to stand up for one another can help you develop strategies to reinforce those strengths, and to help students feel more supported when they do stand up. Below are the preferred bystander behaviors for female-identifying students on your campus.</a:t>
            </a:r>
            <a:endParaRPr lang="en-US" sz="1200" dirty="0">
              <a:solidFill>
                <a:schemeClr val="tx1"/>
              </a:solidFill>
              <a:latin typeface="Open Sans"/>
              <a:sym typeface="Arial"/>
            </a:endParaRPr>
          </a:p>
        </p:txBody>
      </p:sp>
      <p:sp>
        <p:nvSpPr>
          <p:cNvPr id="11" name="TextBox 10"/>
          <p:cNvSpPr txBox="1">
            <a:spLocks noChangeArrowheads="1"/>
          </p:cNvSpPr>
          <p:nvPr/>
        </p:nvSpPr>
        <p:spPr bwMode="white">
          <a:xfrm>
            <a:off x="5370434" y="4033553"/>
            <a:ext cx="5603667" cy="1877018"/>
          </a:xfrm>
          <a:prstGeom prst="rect">
            <a:avLst/>
          </a:prstGeom>
          <a:solidFill>
            <a:schemeClr val="bg1">
              <a:lumMod val="95000"/>
            </a:schemeClr>
          </a:solidFill>
          <a:ln>
            <a:headEnd type="none"/>
            <a:tailEnd type="none"/>
          </a:ln>
        </p:spPr>
        <p:txBody>
          <a:bodyPr wrap="square" lIns="91440" tIns="45720" rIns="91440" bIns="45720" anchor="ctr">
            <a:noAutofit/>
          </a:bodyPr>
          <a:lstStyle/>
          <a:p>
            <a:pPr>
              <a:spcAft>
                <a:spcPts val="300"/>
              </a:spcAft>
            </a:pPr>
            <a:r>
              <a:rPr lang="en-US" b="1" dirty="0">
                <a:solidFill>
                  <a:srgbClr val="3D4543"/>
                </a:solidFill>
                <a:latin typeface="Open Sans"/>
                <a:ea typeface="Open Sans"/>
                <a:cs typeface="Open Sans"/>
              </a:rPr>
              <a:t>Preferred Bystander Behaviors</a:t>
            </a:r>
          </a:p>
          <a:p>
            <a:r>
              <a:rPr lang="en-US" sz="1100" dirty="0">
                <a:solidFill>
                  <a:srgbClr val="3D4543"/>
                </a:solidFill>
                <a:latin typeface="Open Sans"/>
                <a:ea typeface="Open Sans"/>
                <a:cs typeface="Open Sans"/>
              </a:rPr>
              <a:t>Your female-identifying students tend to express confidence in engaging in the following three behaviors if they observe a potential sexual assault situation: </a:t>
            </a:r>
          </a:p>
          <a:p>
            <a:endParaRPr lang="en-US" sz="1100" dirty="0">
              <a:solidFill>
                <a:srgbClr val="3D4543"/>
              </a:solidFill>
              <a:latin typeface="+mn-lt"/>
            </a:endParaRPr>
          </a:p>
          <a:p>
            <a:r>
              <a:rPr lang="en-US" sz="1100" dirty="0">
                <a:solidFill>
                  <a:srgbClr val="3D4543"/>
                </a:solidFill>
                <a:latin typeface="Open Sans"/>
                <a:ea typeface="Open Sans"/>
                <a:cs typeface="Open Sans"/>
              </a:rPr>
              <a:t>Asking the person who you’re concerned about if they need help.</a:t>
            </a:r>
          </a:p>
          <a:p>
            <a:endParaRPr lang="en-US" sz="1100" dirty="0">
              <a:solidFill>
                <a:srgbClr val="3D4543"/>
              </a:solidFill>
              <a:latin typeface="Open Sans"/>
              <a:ea typeface="Open Sans"/>
              <a:cs typeface="Open Sans"/>
            </a:endParaRPr>
          </a:p>
          <a:p>
            <a:r>
              <a:rPr lang="en-US" sz="1100" dirty="0">
                <a:solidFill>
                  <a:srgbClr val="3D4543"/>
                </a:solidFill>
                <a:latin typeface="Open Sans"/>
                <a:ea typeface="Open Sans"/>
                <a:cs typeface="Open Sans"/>
              </a:rPr>
              <a:t>Following up later to check in with the person who you were concerned about.</a:t>
            </a:r>
          </a:p>
          <a:p>
            <a:endParaRPr lang="en-US" sz="1100" dirty="0">
              <a:solidFill>
                <a:srgbClr val="3D4543"/>
              </a:solidFill>
              <a:latin typeface="Open Sans"/>
              <a:ea typeface="Open Sans"/>
              <a:cs typeface="Open Sans"/>
            </a:endParaRPr>
          </a:p>
          <a:p>
            <a:r>
              <a:rPr lang="en-US" sz="1100" dirty="0">
                <a:solidFill>
                  <a:srgbClr val="3D4543"/>
                </a:solidFill>
                <a:latin typeface="Open Sans"/>
                <a:ea typeface="Open Sans"/>
                <a:cs typeface="Open Sans"/>
              </a:rPr>
              <a:t>Finding the friends of those involved and asking them for help.</a:t>
            </a:r>
          </a:p>
        </p:txBody>
      </p:sp>
      <p:graphicFrame>
        <p:nvGraphicFramePr>
          <p:cNvPr id="14" name="Table 13"/>
          <p:cNvGraphicFramePr/>
          <p:nvPr/>
        </p:nvGraphicFramePr>
        <p:xfrm>
          <a:off x="5370433" y="1290354"/>
          <a:ext cx="5603659" cy="2318264"/>
        </p:xfrm>
        <a:graphic>
          <a:graphicData uri="http://schemas.openxmlformats.org/drawingml/2006/table">
            <a:tbl>
              <a:tblPr firstRow="1" bandRow="1">
                <a:tableStyleId>{5C22544A-7EE6-4342-B048-85BDC9FD1C3A}</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402604">
                <a:tc gridSpan="2">
                  <a:txBody>
                    <a:bodyPr/>
                    <a:lstStyle/>
                    <a:p>
                      <a:r>
                        <a:rPr lang="en-US" sz="1400" b="1" kern="1200" dirty="0">
                          <a:solidFill>
                            <a:srgbClr val="FFFFFF"/>
                          </a:solidFill>
                          <a:latin typeface="Open Sans"/>
                          <a:ea typeface="Open Sans"/>
                          <a:cs typeface="Open Sans"/>
                        </a:rPr>
                        <a:t>Bystander Intervention Scenario</a:t>
                      </a:r>
                      <a:endParaRPr lang="en-US" sz="1400" b="1" i="0" kern="1200" dirty="0">
                        <a:solidFill>
                          <a:srgbClr val="FFFFFF"/>
                        </a:solidFill>
                        <a:latin typeface="Open Sans"/>
                        <a:ea typeface="Open Sans"/>
                        <a:cs typeface="Open Sans"/>
                      </a:endParaRP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78915">
                <a:tc>
                  <a:txBody>
                    <a:bodyPr/>
                    <a:lstStyle/>
                    <a:p>
                      <a:pPr marL="0" algn="l" defTabSz="685800" rtl="0"/>
                      <a:r>
                        <a:rPr lang="en-US" sz="1050" b="0" i="0" kern="1200" dirty="0">
                          <a:solidFill>
                            <a:schemeClr val="tx1"/>
                          </a:solidFill>
                          <a:latin typeface="Open Sans"/>
                          <a:ea typeface="Open Sans"/>
                          <a:cs typeface="Open Sans"/>
                        </a:rPr>
                        <a:t>I spoke up when I heard someone saying something I found offensive or demeaning.</a:t>
                      </a:r>
                    </a:p>
                  </a:txBody>
                  <a:tcPr anchor="ctr" horzOverflow="overflow"/>
                </a:tc>
                <a:tc>
                  <a:txBody>
                    <a:bodyPr/>
                    <a:lstStyle/>
                    <a:p>
                      <a:pPr algn="ctr"/>
                      <a:r>
                        <a:rPr lang="en-US" sz="1100" b="1" kern="1200" dirty="0">
                          <a:solidFill>
                            <a:srgbClr val="3D4543"/>
                          </a:solidFill>
                          <a:latin typeface="+mn-lt"/>
                        </a:rPr>
                        <a:t>83%</a:t>
                      </a:r>
                      <a:endParaRPr lang="en-US" sz="1100" b="0" i="0" dirty="0">
                        <a:solidFill>
                          <a:srgbClr val="3D4543"/>
                        </a:solidFill>
                        <a:latin typeface="+mn-lt"/>
                      </a:endParaRPr>
                    </a:p>
                  </a:txBody>
                  <a:tcPr anchor="ctr" horzOverflow="overflow"/>
                </a:tc>
                <a:extLst>
                  <a:ext uri="{0D108BD9-81ED-4DB2-BD59-A6C34878D82A}">
                    <a16:rowId xmlns:a16="http://schemas.microsoft.com/office/drawing/2014/main" val="10001"/>
                  </a:ext>
                </a:extLst>
              </a:tr>
              <a:tr h="478915">
                <a:tc>
                  <a:txBody>
                    <a:bodyPr/>
                    <a:lstStyle/>
                    <a:p>
                      <a:pPr marL="0" algn="l" defTabSz="685800" rtl="0"/>
                      <a:r>
                        <a:rPr lang="en-US" sz="1050" b="0" i="0" kern="1200" dirty="0">
                          <a:solidFill>
                            <a:schemeClr val="tx1"/>
                          </a:solidFill>
                          <a:latin typeface="Open Sans"/>
                          <a:ea typeface="Open Sans"/>
                          <a:cs typeface="Open Sans"/>
                        </a:rPr>
                        <a:t>I expressed concern when I saw a person exhibiting abusive behavior toward their partner.</a:t>
                      </a:r>
                    </a:p>
                  </a:txBody>
                  <a:tcPr anchor="ctr" horzOverflow="overflow"/>
                </a:tc>
                <a:tc>
                  <a:txBody>
                    <a:bodyPr/>
                    <a:lstStyle/>
                    <a:p>
                      <a:pPr marL="0" algn="ctr" defTabSz="685800" rtl="0"/>
                      <a:r>
                        <a:rPr lang="en-US" sz="1100" b="1" kern="1200" dirty="0">
                          <a:solidFill>
                            <a:srgbClr val="3D4543"/>
                          </a:solidFill>
                          <a:latin typeface="+mn-lt"/>
                        </a:rPr>
                        <a:t>85%</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2"/>
                  </a:ext>
                </a:extLst>
              </a:tr>
              <a:tr h="478915">
                <a:tc>
                  <a:txBody>
                    <a:bodyPr/>
                    <a:lstStyle/>
                    <a:p>
                      <a:pPr marL="0" algn="l" defTabSz="685800" rtl="0"/>
                      <a:r>
                        <a:rPr lang="en-US" sz="1050" b="0" i="0" kern="1200" dirty="0">
                          <a:solidFill>
                            <a:schemeClr val="tx1"/>
                          </a:solidFill>
                          <a:latin typeface="Open Sans"/>
                          <a:ea typeface="Open Sans"/>
                          <a:cs typeface="Open Sans"/>
                        </a:rPr>
                        <a:t>I helped someone get support or find resources when they told me about an unwanted sexual experience.</a:t>
                      </a:r>
                    </a:p>
                  </a:txBody>
                  <a:tcPr anchor="ctr" horzOverflow="overflow"/>
                </a:tc>
                <a:tc>
                  <a:txBody>
                    <a:bodyPr/>
                    <a:lstStyle/>
                    <a:p>
                      <a:pPr marL="0" algn="ctr" defTabSz="685800" rtl="0"/>
                      <a:r>
                        <a:rPr lang="en-US" sz="1100" b="1" kern="1200" dirty="0">
                          <a:solidFill>
                            <a:srgbClr val="3D4543"/>
                          </a:solidFill>
                          <a:latin typeface="+mn-lt"/>
                        </a:rPr>
                        <a:t>79%</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3"/>
                  </a:ext>
                </a:extLst>
              </a:tr>
              <a:tr h="478915">
                <a:tc>
                  <a:txBody>
                    <a:bodyPr/>
                    <a:lstStyle/>
                    <a:p>
                      <a:pPr marL="0" indent="0" algn="l" defTabSz="685800" rtl="0">
                        <a:lnSpc>
                          <a:spcPct val="100000"/>
                        </a:lnSpc>
                        <a:spcBef>
                          <a:spcPts val="0"/>
                        </a:spcBef>
                        <a:spcAft>
                          <a:spcPts val="0"/>
                        </a:spcAft>
                        <a:buClrTx/>
                        <a:buSzTx/>
                        <a:buFontTx/>
                        <a:buNone/>
                        <a:tabLst/>
                      </a:pPr>
                      <a:r>
                        <a:rPr lang="en-US" sz="1050" b="0" i="0" kern="1200" dirty="0">
                          <a:solidFill>
                            <a:schemeClr val="tx1"/>
                          </a:solidFill>
                          <a:latin typeface="Open Sans"/>
                          <a:ea typeface="Open Sans"/>
                          <a:cs typeface="Open Sans"/>
                        </a:rPr>
                        <a:t>I intervened when I saw someone trying to take advantage of someone else sexually.</a:t>
                      </a:r>
                    </a:p>
                  </a:txBody>
                  <a:tcPr anchor="ctr" horzOverflow="overflow"/>
                </a:tc>
                <a:tc>
                  <a:txBody>
                    <a:bodyPr/>
                    <a:lstStyle/>
                    <a:p>
                      <a:pPr marL="0" indent="0" algn="ctr" defTabSz="914400" rtl="0">
                        <a:lnSpc>
                          <a:spcPct val="100000"/>
                        </a:lnSpc>
                        <a:spcBef>
                          <a:spcPts val="0"/>
                        </a:spcBef>
                        <a:spcAft>
                          <a:spcPts val="0"/>
                        </a:spcAft>
                        <a:buClrTx/>
                        <a:buSzTx/>
                        <a:buFontTx/>
                        <a:buNone/>
                        <a:tabLst/>
                      </a:pPr>
                      <a:r>
                        <a:rPr lang="en-US" sz="1100" b="1" kern="1200" dirty="0">
                          <a:solidFill>
                            <a:srgbClr val="3D4543"/>
                          </a:solidFill>
                          <a:latin typeface="+mn-lt"/>
                        </a:rPr>
                        <a:t>82%</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4"/>
                  </a:ext>
                </a:extLst>
              </a:tr>
            </a:tbl>
          </a:graphicData>
        </a:graphic>
      </p:graphicFrame>
      <p:sp>
        <p:nvSpPr>
          <p:cNvPr id="18" name="Content Placeholder 4"/>
          <p:cNvSpPr txBox="1">
            <a:spLocks noChangeArrowheads="1"/>
          </p:cNvSpPr>
          <p:nvPr/>
        </p:nvSpPr>
        <p:spPr bwMode="white">
          <a:xfrm>
            <a:off x="5370420" y="3608618"/>
            <a:ext cx="5603667" cy="297181"/>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900" b="1" u="sng" dirty="0">
                <a:solidFill>
                  <a:srgbClr val="3D4543"/>
                </a:solidFill>
                <a:latin typeface="Open Sans"/>
                <a:ea typeface="Open Sans"/>
                <a:cs typeface="Open Sans"/>
              </a:rPr>
              <a:t>Note:</a:t>
            </a:r>
            <a:r>
              <a:rPr lang="en-US" sz="900" dirty="0">
                <a:solidFill>
                  <a:srgbClr val="3D4543"/>
                </a:solidFill>
                <a:latin typeface="Open Sans"/>
                <a:ea typeface="Open Sans"/>
                <a:cs typeface="Open Sans"/>
              </a:rPr>
              <a:t> Percentages represent students who indicated they have been present in the described scenario.</a:t>
            </a:r>
          </a:p>
        </p:txBody>
      </p:sp>
      <p:sp>
        <p:nvSpPr>
          <p:cNvPr id="25" name="Rectangle 24"/>
          <p:cNvSpPr>
            <a:spLocks/>
          </p:cNvSpPr>
          <p:nvPr/>
        </p:nvSpPr>
        <p:spPr bwMode="white">
          <a:xfrm>
            <a:off x="709422" y="3428999"/>
            <a:ext cx="130850" cy="236316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
        <p:nvSpPr>
          <p:cNvPr id="3" name="Rectangle 2"/>
          <p:cNvSpPr>
            <a:spLocks/>
          </p:cNvSpPr>
          <p:nvPr/>
        </p:nvSpPr>
        <p:spPr bwMode="white">
          <a:xfrm>
            <a:off x="854126" y="3442856"/>
            <a:ext cx="4000499" cy="236315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1pPr>
            <a:lvl2pPr lvl="1"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2pPr>
            <a:lvl3pPr lvl="2"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3pPr>
            <a:lvl4pPr lvl="3"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4pPr>
            <a:lvl5pPr lvl="4"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5pPr>
            <a:lvl6pPr lvl="5"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6pPr>
            <a:lvl7pPr lvl="6"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7pPr>
            <a:lvl8pPr lvl="7"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8pPr>
            <a:lvl9pPr lvl="8"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9pP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00" dirty="0">
              <a:solidFill>
                <a:srgbClr val="4C5758"/>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Given that students with different identities report different experiences, attitudes, and behaviors, it is important to consider additional resources that may be directed towards specific student populations on campus. These efforts may focus on high-risk student sub-groups, and we also suggest using targeted supplemental education and resources for under-represented identities to help all students feel safe and welcome on campus.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ChangeArrowheads="1"/>
          </p:cNvSpPr>
          <p:nvPr/>
        </p:nvSpPr>
        <p:spPr bwMode="white">
          <a:xfrm>
            <a:off x="685801" y="812337"/>
            <a:ext cx="10132016" cy="5356019"/>
          </a:xfrm>
          <a:prstGeom prst="rect">
            <a:avLst/>
          </a:prstGeom>
          <a:ln>
            <a:headEnd type="none"/>
            <a:tailEnd type="none"/>
          </a:ln>
        </p:spPr>
        <p:txBody>
          <a:bodyPr wrap="square" lIns="0" tIns="0" rIns="0" bIns="0" numCol="2" spcCol="45720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spcBef>
                <a:spcPts val="0"/>
              </a:spcBef>
              <a:buNone/>
            </a:pPr>
            <a:r>
              <a:rPr lang="en-US" sz="1100" dirty="0">
                <a:solidFill>
                  <a:srgbClr val="222222"/>
                </a:solidFill>
                <a:latin typeface="Open Sans"/>
                <a:ea typeface="+mn-lt"/>
                <a:cs typeface="Segoe UI"/>
              </a:rPr>
              <a:t>I am pleased to provide your 2023-24 Impact Report for </a:t>
            </a:r>
            <a:r>
              <a:rPr lang="en-US" sz="1100" i="1" dirty="0">
                <a:solidFill>
                  <a:srgbClr val="222222"/>
                </a:solidFill>
                <a:latin typeface="Open Sans"/>
                <a:ea typeface="+mn-lt"/>
                <a:cs typeface="Segoe UI"/>
              </a:rPr>
              <a:t>Sexual Assault Prevention for Community College</a:t>
            </a:r>
            <a:r>
              <a:rPr lang="en-US" sz="1100" dirty="0">
                <a:solidFill>
                  <a:srgbClr val="222222"/>
                </a:solidFill>
                <a:latin typeface="Open Sans"/>
                <a:ea typeface="+mn-lt"/>
                <a:cs typeface="Segoe UI"/>
              </a:rPr>
              <a:t>. This year’s report includes key insights from your Vector Solutions program, demonstrating the impact of your investment in the health, safety, and well-being of your students.</a:t>
            </a:r>
            <a:endParaRPr lang="en-US" sz="1100" dirty="0">
              <a:solidFill>
                <a:srgbClr val="222222"/>
              </a:solidFill>
              <a:latin typeface="Open Sans"/>
              <a:ea typeface="Open Sans"/>
              <a:cs typeface="Segoe UI"/>
            </a:endParaRPr>
          </a:p>
          <a:p>
            <a:pPr marL="0" indent="0" defTabSz="914400">
              <a:spcBef>
                <a:spcPts val="0"/>
              </a:spcBef>
              <a:buNone/>
            </a:pPr>
            <a:endParaRPr lang="en-US" sz="1100" dirty="0">
              <a:solidFill>
                <a:srgbClr val="515859"/>
              </a:solidFill>
              <a:latin typeface="Open Sans"/>
              <a:ea typeface="+mn-lt"/>
              <a:cs typeface="Segoe UI"/>
            </a:endParaRPr>
          </a:p>
          <a:p>
            <a:pPr marL="0" indent="0" defTabSz="914400">
              <a:lnSpc>
                <a:spcPct val="107000"/>
              </a:lnSpc>
              <a:spcBef>
                <a:spcPts val="0"/>
              </a:spcBef>
              <a:buNone/>
            </a:pPr>
            <a:r>
              <a:rPr lang="en-US" sz="1100" dirty="0">
                <a:solidFill>
                  <a:srgbClr val="222222"/>
                </a:solidFill>
                <a:latin typeface="Open Sans"/>
                <a:ea typeface="+mn-lt"/>
                <a:cs typeface="Segoe UI"/>
              </a:rPr>
              <a:t>As a public health professional, I think often about prevention as a process – not a program. We’ve built our courses and surveys to align with best practices and support you in the prevention process. Here are some guiding points and questions to help you make the most of your Vector data: </a:t>
            </a:r>
            <a:endParaRPr lang="en-US" sz="1100" dirty="0">
              <a:solidFill>
                <a:srgbClr val="515859"/>
              </a:solidFill>
              <a:latin typeface="Open Sans"/>
              <a:ea typeface="+mn-lt"/>
              <a:cs typeface="Segoe UI"/>
            </a:endParaRPr>
          </a:p>
          <a:p>
            <a:pPr marL="0" indent="0" defTabSz="914400">
              <a:lnSpc>
                <a:spcPct val="107000"/>
              </a:lnSpc>
              <a:spcBef>
                <a:spcPts val="0"/>
              </a:spcBef>
              <a:buNone/>
            </a:pPr>
            <a:endParaRPr lang="en-US" sz="1100" dirty="0">
              <a:solidFill>
                <a:srgbClr val="515859"/>
              </a:solidFill>
              <a:latin typeface="Open Sans"/>
              <a:ea typeface="+mn-lt"/>
              <a:cs typeface="Segoe UI"/>
            </a:endParaRPr>
          </a:p>
          <a:p>
            <a:pPr marL="342900" indent="-342900" defTabSz="914400">
              <a:lnSpc>
                <a:spcPct val="107000"/>
              </a:lnSpc>
              <a:spcBef>
                <a:spcPts val="0"/>
              </a:spcBef>
              <a:buFont typeface="Symbol,Sans-Serif"/>
              <a:buChar char=""/>
            </a:pPr>
            <a:r>
              <a:rPr lang="en-US" sz="1100" dirty="0">
                <a:solidFill>
                  <a:srgbClr val="222222"/>
                </a:solidFill>
                <a:latin typeface="Open Sans"/>
                <a:ea typeface="+mn-lt"/>
                <a:cs typeface="+mn-lt"/>
              </a:rPr>
              <a:t>When it comes to safety and wellness, scale and impact matters. </a:t>
            </a:r>
            <a:r>
              <a:rPr lang="en-US" sz="1100" b="1" dirty="0">
                <a:solidFill>
                  <a:srgbClr val="222222"/>
                </a:solidFill>
                <a:latin typeface="Open Sans"/>
                <a:ea typeface="+mn-lt"/>
                <a:cs typeface="+mn-lt"/>
              </a:rPr>
              <a:t>How are you highlighting the reach and results of your online programming to garner visibility and support for your work?</a:t>
            </a:r>
            <a:r>
              <a:rPr lang="en-US" sz="1100" dirty="0">
                <a:solidFill>
                  <a:srgbClr val="222222"/>
                </a:solidFill>
                <a:latin typeface="Open Sans"/>
                <a:ea typeface="+mn-lt"/>
                <a:cs typeface="+mn-lt"/>
              </a:rPr>
              <a:t> Leading institutions share their data in cabinet-level briefs, in Annual Security Reports, in marketing and PR efforts, and even to support accreditation.</a:t>
            </a:r>
          </a:p>
          <a:p>
            <a:pPr marL="0" indent="0" defTabSz="914400">
              <a:lnSpc>
                <a:spcPct val="107000"/>
              </a:lnSpc>
              <a:spcBef>
                <a:spcPts val="0"/>
              </a:spcBef>
              <a:buNone/>
            </a:pPr>
            <a:endParaRPr lang="en-US" sz="1100" dirty="0">
              <a:solidFill>
                <a:srgbClr val="515859"/>
              </a:solidFill>
              <a:latin typeface="Open Sans"/>
              <a:ea typeface="+mn-lt"/>
              <a:cs typeface="Segoe UI"/>
            </a:endParaRPr>
          </a:p>
          <a:p>
            <a:pPr marL="342900" indent="-342900" defTabSz="914400">
              <a:lnSpc>
                <a:spcPct val="107000"/>
              </a:lnSpc>
              <a:spcBef>
                <a:spcPts val="0"/>
              </a:spcBef>
              <a:buFont typeface="Symbol,Sans-Serif"/>
              <a:buChar char=""/>
            </a:pPr>
            <a:r>
              <a:rPr lang="en-US" sz="1100" dirty="0">
                <a:solidFill>
                  <a:srgbClr val="222222"/>
                </a:solidFill>
                <a:latin typeface="Open Sans"/>
                <a:ea typeface="+mn-lt"/>
                <a:cs typeface="+mn-lt"/>
              </a:rPr>
              <a:t>Our courses and surveys address a range of factors that influence behavior change: knowledge and awareness, attitudes and beliefs, perceived outcomes, personal and social norms, behavioral skills, perceived behavioral control, and cues to action. </a:t>
            </a:r>
            <a:r>
              <a:rPr lang="en-US" sz="1100" b="1" dirty="0">
                <a:solidFill>
                  <a:srgbClr val="222222"/>
                </a:solidFill>
                <a:latin typeface="Open Sans"/>
                <a:ea typeface="+mn-lt"/>
                <a:cs typeface="+mn-lt"/>
              </a:rPr>
              <a:t>How can these data inform where to focus additional resources (and where to pull back)? </a:t>
            </a:r>
            <a:endParaRPr lang="en-US" sz="1100" dirty="0">
              <a:solidFill>
                <a:srgbClr val="515859"/>
              </a:solidFill>
              <a:latin typeface="Open Sans"/>
              <a:ea typeface="+mn-lt"/>
              <a:cs typeface="+mn-lt"/>
            </a:endParaRPr>
          </a:p>
          <a:p>
            <a:pPr marL="0" indent="0" defTabSz="914400">
              <a:lnSpc>
                <a:spcPct val="107000"/>
              </a:lnSpc>
              <a:spcBef>
                <a:spcPts val="0"/>
              </a:spcBef>
              <a:buNone/>
            </a:pPr>
            <a:endParaRPr lang="en-US" sz="1100" dirty="0">
              <a:solidFill>
                <a:srgbClr val="515859"/>
              </a:solidFill>
              <a:latin typeface="Open Sans"/>
              <a:ea typeface="+mn-lt"/>
              <a:cs typeface="Segoe UI"/>
            </a:endParaRPr>
          </a:p>
          <a:p>
            <a:pPr marL="342900" indent="-342900" defTabSz="914400">
              <a:lnSpc>
                <a:spcPct val="107000"/>
              </a:lnSpc>
              <a:spcBef>
                <a:spcPts val="0"/>
              </a:spcBef>
              <a:buFont typeface="Symbol,Sans-Serif"/>
              <a:buChar char=""/>
            </a:pPr>
            <a:r>
              <a:rPr lang="en-US" sz="1100" dirty="0">
                <a:solidFill>
                  <a:srgbClr val="222222"/>
                </a:solidFill>
                <a:latin typeface="Open Sans"/>
                <a:ea typeface="+mn-lt"/>
                <a:cs typeface="+mn-lt"/>
              </a:rPr>
              <a:t>Most learners have incredibly positive attitudes and behaviors related to issues of wellness and safety, even before training. Overcoming *inaction* of those who want to make a difference in unsafe situations can be even more powerful than focusing on individual actions of those committing harm. </a:t>
            </a:r>
            <a:r>
              <a:rPr lang="en-US" sz="1100" b="1" dirty="0">
                <a:solidFill>
                  <a:srgbClr val="222222"/>
                </a:solidFill>
                <a:latin typeface="Open Sans"/>
                <a:ea typeface="+mn-lt"/>
                <a:cs typeface="+mn-lt"/>
              </a:rPr>
              <a:t>How can you leverage your data to elevate and empower the “healthy majority” as changemakers?</a:t>
            </a:r>
            <a:r>
              <a:rPr lang="en-US" sz="1100" dirty="0">
                <a:solidFill>
                  <a:srgbClr val="222222"/>
                </a:solidFill>
                <a:latin typeface="Open Sans"/>
                <a:ea typeface="+mn-lt"/>
                <a:cs typeface="+mn-lt"/>
              </a:rPr>
              <a:t> </a:t>
            </a:r>
            <a:endParaRPr lang="en-US" sz="1100" dirty="0">
              <a:solidFill>
                <a:srgbClr val="515859"/>
              </a:solidFill>
              <a:latin typeface="Open Sans"/>
              <a:ea typeface="+mn-lt"/>
              <a:cs typeface="+mn-lt"/>
            </a:endParaRPr>
          </a:p>
          <a:p>
            <a:pPr marL="0" indent="0" defTabSz="914400">
              <a:lnSpc>
                <a:spcPct val="107000"/>
              </a:lnSpc>
              <a:spcBef>
                <a:spcPts val="0"/>
              </a:spcBef>
              <a:buNone/>
            </a:pPr>
            <a:endParaRPr lang="en-US" sz="1100" dirty="0">
              <a:solidFill>
                <a:srgbClr val="515859"/>
              </a:solidFill>
              <a:latin typeface="Open Sans"/>
              <a:ea typeface="+mn-lt"/>
              <a:cs typeface="Segoe UI"/>
            </a:endParaRPr>
          </a:p>
          <a:p>
            <a:pPr marL="342900" indent="-342900" defTabSz="914400">
              <a:lnSpc>
                <a:spcPct val="107000"/>
              </a:lnSpc>
              <a:spcBef>
                <a:spcPts val="0"/>
              </a:spcBef>
              <a:buFont typeface="Symbol,Sans-Serif"/>
              <a:buChar char=""/>
            </a:pPr>
            <a:r>
              <a:rPr lang="en-US" sz="1100" dirty="0">
                <a:solidFill>
                  <a:srgbClr val="222222"/>
                </a:solidFill>
                <a:latin typeface="Open Sans"/>
                <a:ea typeface="+mn-lt"/>
                <a:cs typeface="+mn-lt"/>
              </a:rPr>
              <a:t>Are you adding custom survey questions in your courses? Are you using disaggregated survey data to conduct additional analyses (e.g., exploring differences based on demographic sub-groups)? * </a:t>
            </a:r>
            <a:endParaRPr lang="en-US" sz="1100" dirty="0">
              <a:solidFill>
                <a:srgbClr val="515859"/>
              </a:solidFill>
              <a:latin typeface="Open Sans"/>
              <a:ea typeface="+mn-lt"/>
              <a:cs typeface="+mn-lt"/>
            </a:endParaRPr>
          </a:p>
          <a:p>
            <a:pPr marL="0" indent="0" defTabSz="914400">
              <a:spcBef>
                <a:spcPts val="0"/>
              </a:spcBef>
              <a:buNone/>
            </a:pPr>
            <a:endParaRPr lang="en-US" sz="1100" dirty="0">
              <a:solidFill>
                <a:srgbClr val="515859"/>
              </a:solidFill>
              <a:latin typeface="Open Sans"/>
              <a:ea typeface="+mn-lt"/>
              <a:cs typeface="Segoe UI"/>
            </a:endParaRPr>
          </a:p>
          <a:p>
            <a:pPr marL="0" indent="0" defTabSz="914400">
              <a:spcBef>
                <a:spcPts val="0"/>
              </a:spcBef>
              <a:buNone/>
            </a:pPr>
            <a:r>
              <a:rPr lang="en-US" sz="1100" dirty="0">
                <a:solidFill>
                  <a:srgbClr val="222222"/>
                </a:solidFill>
                <a:latin typeface="Open Sans"/>
                <a:ea typeface="+mn-lt"/>
                <a:cs typeface="Segoe UI"/>
              </a:rPr>
              <a:t>The scalable reach and data from your Vector Solutions programs can be a springboard to more informed and effective engagement with your community. As you delve into the insights in this Impact Report, consider strategic ways to utilize these data to strengthen the prevention process at your institution.</a:t>
            </a:r>
          </a:p>
          <a:p>
            <a:pPr marL="0" indent="0" defTabSz="914400">
              <a:spcBef>
                <a:spcPts val="0"/>
              </a:spcBef>
              <a:buNone/>
            </a:pPr>
            <a:endParaRPr lang="en-US" sz="1100" dirty="0">
              <a:solidFill>
                <a:srgbClr val="515859"/>
              </a:solidFill>
              <a:latin typeface="Open Sans"/>
              <a:ea typeface="+mn-lt"/>
              <a:cs typeface="Segoe UI"/>
            </a:endParaRPr>
          </a:p>
          <a:p>
            <a:pPr marL="0" indent="0" defTabSz="914400">
              <a:spcBef>
                <a:spcPts val="0"/>
              </a:spcBef>
              <a:buNone/>
            </a:pPr>
            <a:r>
              <a:rPr lang="en-US" sz="1100" dirty="0">
                <a:solidFill>
                  <a:srgbClr val="222222"/>
                </a:solidFill>
                <a:latin typeface="Open Sans"/>
                <a:ea typeface="+mn-lt"/>
                <a:cs typeface="Segoe UI"/>
              </a:rPr>
              <a:t>Your partner in prevention,</a:t>
            </a:r>
          </a:p>
          <a:p>
            <a:pPr marL="0" indent="0" defTabSz="914400">
              <a:lnSpc>
                <a:spcPct val="150000"/>
              </a:lnSpc>
              <a:buNone/>
            </a:pPr>
            <a:endParaRPr lang="en-US" sz="1100" dirty="0">
              <a:latin typeface="Open Sans"/>
              <a:ea typeface="Open Sans"/>
              <a:cs typeface="Open Sans"/>
            </a:endParaRPr>
          </a:p>
          <a:p>
            <a:pPr marL="0" indent="0" defTabSz="914400">
              <a:lnSpc>
                <a:spcPct val="150000"/>
              </a:lnSpc>
              <a:buNone/>
            </a:pPr>
            <a:endParaRPr lang="en-US" sz="1100" dirty="0">
              <a:latin typeface="Open Sans"/>
              <a:ea typeface="Open Sans"/>
              <a:cs typeface="Open Sans"/>
            </a:endParaRPr>
          </a:p>
          <a:p>
            <a:pPr defTabSz="914400">
              <a:lnSpc>
                <a:spcPct val="100000"/>
              </a:lnSpc>
              <a:spcBef>
                <a:spcPts val="0"/>
              </a:spcBef>
              <a:buNone/>
            </a:pPr>
            <a:r>
              <a:rPr lang="en-US" sz="1100" dirty="0">
                <a:latin typeface="Open Sans"/>
                <a:ea typeface="+mn-lt"/>
                <a:cs typeface="+mn-lt"/>
              </a:rPr>
              <a:t>Rob Buelow</a:t>
            </a:r>
          </a:p>
          <a:p>
            <a:pPr defTabSz="914400">
              <a:lnSpc>
                <a:spcPct val="100000"/>
              </a:lnSpc>
              <a:spcBef>
                <a:spcPts val="0"/>
              </a:spcBef>
              <a:buNone/>
            </a:pPr>
            <a:r>
              <a:rPr lang="en-US" sz="1100" dirty="0">
                <a:latin typeface="Open Sans"/>
                <a:ea typeface="+mn-lt"/>
                <a:cs typeface="+mn-lt"/>
              </a:rPr>
              <a:t>VP and General Manager, Education</a:t>
            </a:r>
          </a:p>
          <a:p>
            <a:pPr defTabSz="914400">
              <a:lnSpc>
                <a:spcPct val="100000"/>
              </a:lnSpc>
              <a:spcBef>
                <a:spcPts val="0"/>
              </a:spcBef>
              <a:buNone/>
            </a:pPr>
            <a:r>
              <a:rPr lang="en-US" sz="1100" dirty="0">
                <a:latin typeface="Open Sans"/>
                <a:ea typeface="+mn-lt"/>
                <a:cs typeface="+mn-lt"/>
              </a:rPr>
              <a:t>Vector Solutions</a:t>
            </a:r>
          </a:p>
          <a:p>
            <a:pPr marL="0" indent="0" defTabSz="914400">
              <a:lnSpc>
                <a:spcPct val="100000"/>
              </a:lnSpc>
              <a:buNone/>
            </a:pPr>
            <a:r>
              <a:rPr lang="en-US" sz="1100" i="1" dirty="0">
                <a:latin typeface="Open Sans"/>
                <a:ea typeface="Open Sans"/>
                <a:cs typeface="Open Sans"/>
              </a:rPr>
              <a:t>* Reach out to your Vector Solutions representative with questions about capabilities available to your institution.</a:t>
            </a:r>
            <a:endParaRPr lang="en-US" dirty="0">
              <a:ea typeface="Open Sans"/>
              <a:cs typeface="Open Sans"/>
            </a:endParaRPr>
          </a:p>
          <a:p>
            <a:pPr marL="0" indent="0" defTabSz="914400">
              <a:lnSpc>
                <a:spcPct val="100000"/>
              </a:lnSpc>
              <a:spcBef>
                <a:spcPts val="0"/>
              </a:spcBef>
              <a:buNone/>
            </a:pPr>
            <a:endParaRPr lang="en-US" sz="1100" i="1" dirty="0">
              <a:latin typeface="Open Sans"/>
              <a:cs typeface="Arial"/>
            </a:endParaRPr>
          </a:p>
        </p:txBody>
      </p:sp>
      <p:pic>
        <p:nvPicPr>
          <p:cNvPr id="7" name="Picture 6"/>
          <p:cNvPicPr>
            <a:picLocks noChangeAspect="1"/>
          </p:cNvPicPr>
          <p:nvPr/>
        </p:nvPicPr>
        <p:blipFill>
          <a:blip r:embed="rId3">
            <a:lum/>
            <a:extLst>
              <a:ext uri="{BEBA8EAE-BF5A-486C-A8C5-ECC9F3942E4B}">
                <a14:imgProps xmlns:a14="http://schemas.microsoft.com/office/drawing/2010/main">
                  <a14:imgLayer r:embed="rId4">
                    <a14:imgEffect>
                      <a14:colorTemperature colorTemp="9546"/>
                    </a14:imgEffect>
                    <a14:imgEffect>
                      <a14:saturation sat="357000"/>
                    </a14:imgEffect>
                  </a14:imgLayer>
                </a14:imgProps>
              </a:ext>
            </a:extLst>
          </a:blip>
          <a:srcRect/>
          <a:stretch>
            <a:fillRect/>
          </a:stretch>
        </p:blipFill>
        <p:spPr bwMode="white">
          <a:xfrm>
            <a:off x="5925791" y="4258146"/>
            <a:ext cx="1127773" cy="540572"/>
          </a:xfrm>
          <a:prstGeom prst="rect">
            <a:avLst/>
          </a:prstGeom>
          <a:ln>
            <a:headEnd type="none"/>
            <a:tailEnd type="none"/>
          </a:ln>
        </p:spPr>
      </p:pic>
      <p:sp>
        <p:nvSpPr>
          <p:cNvPr id="8" name="TextBox 7"/>
          <p:cNvSpPr txBox="1">
            <a:spLocks noChangeArrowheads="1"/>
          </p:cNvSpPr>
          <p:nvPr/>
        </p:nvSpPr>
        <p:spPr bwMode="white">
          <a:xfrm>
            <a:off x="685800" y="431990"/>
            <a:ext cx="6097088" cy="292772"/>
          </a:xfrm>
          <a:prstGeom prst="rect">
            <a:avLst/>
          </a:prstGeom>
          <a:ln>
            <a:headEnd type="none"/>
            <a:tailEnd type="none"/>
          </a:ln>
        </p:spPr>
        <p:txBody>
          <a:bodyPr wrap="square" lIns="0" tIns="0" rIns="0" bIns="0" numCol="1" spcCol="457200" anchor="t">
            <a:noAutofit/>
          </a:bodyPr>
          <a:lstStyle>
            <a:defPPr>
              <a:defRPr lang="en-US" dirty="0"/>
            </a:defPPr>
            <a:lvl1pPr indent="0">
              <a:lnSpc>
                <a:spcPct val="150000"/>
              </a:lnSpc>
              <a:spcBef>
                <a:spcPts val="1200"/>
              </a:spcBef>
              <a:buFont typeface="Arial"/>
              <a:buNone/>
              <a:defRPr sz="1000" dirty="0"/>
            </a:lvl1pPr>
            <a:lvl2pPr indent="-223838">
              <a:lnSpc>
                <a:spcPct val="130000"/>
              </a:lnSpc>
              <a:spcBef>
                <a:spcPts val="600"/>
              </a:spcBef>
              <a:buFont typeface="Calibri"/>
              <a:buChar char="−"/>
              <a:defRPr sz="1000" dirty="0"/>
            </a:lvl2pPr>
            <a:lvl3pPr marL="690563" indent="-233363">
              <a:lnSpc>
                <a:spcPct val="130000"/>
              </a:lnSpc>
              <a:spcBef>
                <a:spcPts val="600"/>
              </a:spcBef>
              <a:buFont typeface="Calibri"/>
              <a:buChar char="−"/>
              <a:defRPr sz="1000" dirty="0"/>
            </a:lvl3pPr>
            <a:lvl4pPr marL="914400" indent="-223838">
              <a:lnSpc>
                <a:spcPct val="130000"/>
              </a:lnSpc>
              <a:spcBef>
                <a:spcPts val="600"/>
              </a:spcBef>
              <a:buFont typeface="Calibri"/>
              <a:buChar char="−"/>
              <a:defRPr sz="1000" dirty="0"/>
            </a:lvl4pPr>
            <a:lvl5pPr marL="1147763" indent="-233363">
              <a:lnSpc>
                <a:spcPct val="130000"/>
              </a:lnSpc>
              <a:spcBef>
                <a:spcPts val="600"/>
              </a:spcBef>
              <a:buFont typeface="Calibri"/>
              <a:buChar char="−"/>
              <a:defRPr sz="1000" dirty="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200" b="1" dirty="0">
                <a:solidFill>
                  <a:schemeClr val="accent1"/>
                </a:solidFill>
                <a:latin typeface="Open Sans"/>
              </a:rPr>
              <a:t>Dear Georgia Institute of Technology Partner,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descr="AfterCourse"/>
          <p:cNvGraphicFramePr/>
          <p:nvPr/>
        </p:nvGraphicFramePr>
        <p:xfrm>
          <a:off x="5008065" y="3710981"/>
          <a:ext cx="530352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Social Norms for Behavior</a:t>
            </a:r>
            <a:br>
              <a:rPr lang="en-US" sz="2400" b="1" dirty="0">
                <a:solidFill>
                  <a:schemeClr val="tx1"/>
                </a:solidFill>
                <a:latin typeface="Open Sans"/>
                <a:ea typeface="Open Sans"/>
                <a:cs typeface="Open Sans"/>
              </a:rPr>
            </a:br>
            <a:endParaRPr lang="en-US" b="1" dirty="0">
              <a:solidFill>
                <a:schemeClr val="tx1"/>
              </a:solidFill>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20</a:t>
            </a:fld>
            <a:endParaRPr lang="en-US" dirty="0"/>
          </a:p>
        </p:txBody>
      </p:sp>
      <p:graphicFrame>
        <p:nvGraphicFramePr>
          <p:cNvPr id="11" name="Chart 10" descr="BeforeCourse"/>
          <p:cNvGraphicFramePr/>
          <p:nvPr/>
        </p:nvGraphicFramePr>
        <p:xfrm>
          <a:off x="5008065" y="1096373"/>
          <a:ext cx="530352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p:cNvGraphicFramePr/>
          <p:nvPr/>
        </p:nvGraphicFramePr>
        <p:xfrm>
          <a:off x="10369832" y="1334487"/>
          <a:ext cx="1256287" cy="2198345"/>
        </p:xfrm>
        <a:graphic>
          <a:graphicData uri="http://schemas.openxmlformats.org/drawingml/2006/table">
            <a:tbl>
              <a:tblPr firstRow="1" bandRow="1">
                <a:tableStyleId>{2D5ABB26-0587-4C30-8999-92F81FD0307C}</a:tableStyleId>
              </a:tblPr>
              <a:tblGrid>
                <a:gridCol w="1256287">
                  <a:extLst>
                    <a:ext uri="{9D8B030D-6E8A-4147-A177-3AD203B41FA5}">
                      <a16:colId xmlns:a16="http://schemas.microsoft.com/office/drawing/2014/main" val="20000"/>
                    </a:ext>
                  </a:extLst>
                </a:gridCol>
              </a:tblGrid>
              <a:tr h="391470">
                <a:tc>
                  <a:txBody>
                    <a:bodyPr/>
                    <a:lstStyle/>
                    <a:p>
                      <a:r>
                        <a:rPr lang="en-US" sz="1100" b="1" i="0" u="none" kern="1200" dirty="0">
                          <a:solidFill>
                            <a:srgbClr val="3D4543"/>
                          </a:solidFill>
                          <a:latin typeface="Open Sans"/>
                          <a:ea typeface="Open Sans"/>
                          <a:cs typeface="Open Sans"/>
                        </a:rPr>
                        <a:t>Norms Gap, Before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354325">
                <a:tc>
                  <a:txBody>
                    <a:bodyPr/>
                    <a:lstStyle/>
                    <a:p>
                      <a:pPr marL="0" indent="0" algn="l" defTabSz="685800" rtl="0">
                        <a:lnSpc>
                          <a:spcPct val="100000"/>
                        </a:lnSpc>
                        <a:spcBef>
                          <a:spcPts val="0"/>
                        </a:spcBef>
                        <a:spcAft>
                          <a:spcPts val="0"/>
                        </a:spcAft>
                        <a:buClrTx/>
                        <a:buSzTx/>
                        <a:buFontTx/>
                        <a:buNone/>
                        <a:tabLst/>
                      </a:pPr>
                      <a:r>
                        <a:rPr lang="en-US" sz="1100" b="0" i="0" kern="1200" dirty="0">
                          <a:solidFill>
                            <a:srgbClr val="3D4543"/>
                          </a:solidFill>
                          <a:latin typeface="Open Sans"/>
                          <a:ea typeface="Open Sans"/>
                          <a:cs typeface="Open Sans"/>
                        </a:rPr>
                        <a:t>20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54325">
                <a:tc>
                  <a:txBody>
                    <a:bodyPr/>
                    <a:lstStyle/>
                    <a:p>
                      <a:r>
                        <a:rPr lang="en-US" sz="1100" b="0" i="0" kern="1200" dirty="0">
                          <a:solidFill>
                            <a:srgbClr val="3D4543"/>
                          </a:solidFill>
                          <a:latin typeface="Open Sans"/>
                          <a:ea typeface="Open Sans"/>
                          <a:cs typeface="Open Sans"/>
                        </a:rPr>
                        <a:t>20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354325">
                <a:tc>
                  <a:txBody>
                    <a:bodyPr/>
                    <a:lstStyle/>
                    <a:p>
                      <a:r>
                        <a:rPr lang="en-US" sz="1100" b="0" i="0" kern="1200" dirty="0">
                          <a:solidFill>
                            <a:srgbClr val="3D4543"/>
                          </a:solidFill>
                          <a:latin typeface="Open Sans"/>
                          <a:ea typeface="Open Sans"/>
                          <a:cs typeface="Open Sans"/>
                        </a:rPr>
                        <a:t>18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Open Sans"/>
                          <a:ea typeface="Open Sans"/>
                          <a:cs typeface="Open Sans"/>
                        </a:rPr>
                        <a:t>32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Open Sans"/>
                          <a:ea typeface="Open Sans"/>
                          <a:cs typeface="Open Sans"/>
                        </a:rPr>
                        <a:t>10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bl>
          </a:graphicData>
        </a:graphic>
      </p:graphicFrame>
      <p:graphicFrame>
        <p:nvGraphicFramePr>
          <p:cNvPr id="18" name="Table 17"/>
          <p:cNvGraphicFramePr/>
          <p:nvPr/>
        </p:nvGraphicFramePr>
        <p:xfrm>
          <a:off x="10369833" y="3937688"/>
          <a:ext cx="1256286" cy="2198345"/>
        </p:xfrm>
        <a:graphic>
          <a:graphicData uri="http://schemas.openxmlformats.org/drawingml/2006/table">
            <a:tbl>
              <a:tblPr firstRow="1" bandRow="1">
                <a:tableStyleId>{2D5ABB26-0587-4C30-8999-92F81FD0307C}</a:tableStyleId>
              </a:tblPr>
              <a:tblGrid>
                <a:gridCol w="1256286">
                  <a:extLst>
                    <a:ext uri="{9D8B030D-6E8A-4147-A177-3AD203B41FA5}">
                      <a16:colId xmlns:a16="http://schemas.microsoft.com/office/drawing/2014/main" val="20000"/>
                    </a:ext>
                  </a:extLst>
                </a:gridCol>
              </a:tblGrid>
              <a:tr h="391470">
                <a:tc>
                  <a:txBody>
                    <a:bodyPr/>
                    <a:lstStyle/>
                    <a:p>
                      <a:r>
                        <a:rPr lang="en-US" sz="1100" b="1" i="0" u="none" kern="1200" dirty="0">
                          <a:solidFill>
                            <a:srgbClr val="3D4543"/>
                          </a:solidFill>
                          <a:latin typeface="Open Sans"/>
                          <a:ea typeface="Open Sans"/>
                          <a:cs typeface="Open Sans"/>
                        </a:rPr>
                        <a:t>Norms Gap, After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354325">
                <a:tc>
                  <a:txBody>
                    <a:bodyPr/>
                    <a:lstStyle/>
                    <a:p>
                      <a:pPr marL="0" indent="0" algn="l" defTabSz="685800" rtl="0">
                        <a:lnSpc>
                          <a:spcPct val="100000"/>
                        </a:lnSpc>
                        <a:spcBef>
                          <a:spcPts val="0"/>
                        </a:spcBef>
                        <a:spcAft>
                          <a:spcPts val="0"/>
                        </a:spcAft>
                        <a:buClrTx/>
                        <a:buSzTx/>
                        <a:buFontTx/>
                        <a:buNone/>
                        <a:tabLst/>
                      </a:pPr>
                      <a:r>
                        <a:rPr lang="en-US" sz="1100" b="0" i="0" kern="1200" dirty="0">
                          <a:solidFill>
                            <a:srgbClr val="3D4543"/>
                          </a:solidFill>
                          <a:latin typeface="Open Sans"/>
                          <a:ea typeface="Open Sans"/>
                          <a:cs typeface="Open Sans"/>
                        </a:rPr>
                        <a:t>12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54325">
                <a:tc>
                  <a:txBody>
                    <a:bodyPr/>
                    <a:lstStyle/>
                    <a:p>
                      <a:r>
                        <a:rPr lang="en-US" sz="1100" b="0" i="0" kern="1200" dirty="0">
                          <a:solidFill>
                            <a:srgbClr val="3D4543"/>
                          </a:solidFill>
                          <a:latin typeface="Open Sans"/>
                          <a:ea typeface="Open Sans"/>
                          <a:cs typeface="Open Sans"/>
                        </a:rPr>
                        <a:t>12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354325">
                <a:tc>
                  <a:txBody>
                    <a:bodyPr/>
                    <a:lstStyle/>
                    <a:p>
                      <a:r>
                        <a:rPr lang="en-US" sz="1100" b="0" i="0" kern="1200" dirty="0">
                          <a:solidFill>
                            <a:srgbClr val="3D4543"/>
                          </a:solidFill>
                          <a:latin typeface="Open Sans"/>
                          <a:ea typeface="Open Sans"/>
                          <a:cs typeface="Open Sans"/>
                        </a:rPr>
                        <a:t>12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Open Sans"/>
                          <a:ea typeface="Open Sans"/>
                          <a:cs typeface="Open Sans"/>
                        </a:rPr>
                        <a:t>21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Open Sans"/>
                          <a:ea typeface="Open Sans"/>
                          <a:cs typeface="Open Sans"/>
                        </a:rPr>
                        <a:t>8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bl>
          </a:graphicData>
        </a:graphic>
      </p:graphicFrame>
      <p:cxnSp>
        <p:nvCxnSpPr>
          <p:cNvPr id="19" name="Straight Connector 18"/>
          <p:cNvCxnSpPr/>
          <p:nvPr/>
        </p:nvCxnSpPr>
        <p:spPr bwMode="white">
          <a:xfrm>
            <a:off x="4909532"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rrowheads="1"/>
          </p:cNvSpPr>
          <p:nvPr/>
        </p:nvSpPr>
        <p:spPr bwMode="white">
          <a:xfrm>
            <a:off x="685799" y="1371841"/>
            <a:ext cx="3975297" cy="2376292"/>
          </a:xfrm>
          <a:prstGeom prst="rect">
            <a:avLst/>
          </a:prstGeom>
          <a:noFill/>
          <a:ln>
            <a:headEnd type="none"/>
            <a:tailEnd type="none"/>
          </a:ln>
        </p:spPr>
        <p:txBody>
          <a:bodyPr wrap="square" lIns="91440" tIns="45720" rIns="91440" bIns="45720" anchor="t">
            <a:spAutoFit/>
          </a:bodyPr>
          <a:lstStyle/>
          <a:p>
            <a:pPr>
              <a:lnSpc>
                <a:spcPts val="2000"/>
              </a:lnSpc>
              <a:spcAft>
                <a:spcPts val="200"/>
              </a:spcAft>
              <a:buClr>
                <a:srgbClr val="595959"/>
              </a:buClr>
              <a:buSzPts val="1800"/>
            </a:pPr>
            <a:r>
              <a:rPr lang="en-US" sz="1200" dirty="0">
                <a:solidFill>
                  <a:srgbClr val="3D4543"/>
                </a:solidFill>
                <a:latin typeface="Open Sans"/>
              </a:rPr>
              <a:t>An individual is more likely to act in a particular way if they believe their actions will be supported by their peers. However, research shows that there is often a gap between what an individual thinks they would do (the “actual norm”), and what they believe their peers would do (the “perceived norm”). This is called the ”norms gap.” </a:t>
            </a:r>
            <a:r>
              <a:rPr lang="en-US" sz="1200" dirty="0">
                <a:solidFill>
                  <a:srgbClr val="3D4543"/>
                </a:solidFill>
                <a:latin typeface="Open Sans"/>
                <a:sym typeface="Arial"/>
              </a:rPr>
              <a:t>SAPU aims to decrease the norms gap among your students so </a:t>
            </a:r>
            <a:r>
              <a:rPr lang="en-US" sz="1200" dirty="0">
                <a:solidFill>
                  <a:srgbClr val="3D4543"/>
                </a:solidFill>
                <a:latin typeface="Open Sans"/>
              </a:rPr>
              <a:t>they will be</a:t>
            </a:r>
            <a:r>
              <a:rPr lang="en-US" sz="1200" dirty="0">
                <a:solidFill>
                  <a:srgbClr val="3D4543"/>
                </a:solidFill>
                <a:latin typeface="Open Sans"/>
                <a:sym typeface="Arial"/>
              </a:rPr>
              <a:t> more likely to engage in </a:t>
            </a:r>
            <a:r>
              <a:rPr lang="en-US" sz="1200" dirty="0">
                <a:solidFill>
                  <a:srgbClr val="3D4543"/>
                </a:solidFill>
                <a:latin typeface="Open Sans"/>
              </a:rPr>
              <a:t>pro-social behaviors</a:t>
            </a:r>
            <a:r>
              <a:rPr lang="en-US" sz="1200" dirty="0">
                <a:solidFill>
                  <a:srgbClr val="3D4543"/>
                </a:solidFill>
                <a:latin typeface="Open Sans"/>
                <a:sym typeface="Arial"/>
              </a:rPr>
              <a:t> on campus.</a:t>
            </a:r>
          </a:p>
        </p:txBody>
      </p:sp>
      <p:sp>
        <p:nvSpPr>
          <p:cNvPr id="21" name="Rectangle 20"/>
          <p:cNvSpPr>
            <a:spLocks/>
          </p:cNvSpPr>
          <p:nvPr/>
        </p:nvSpPr>
        <p:spPr bwMode="white">
          <a:xfrm>
            <a:off x="840271" y="3862436"/>
            <a:ext cx="3820825" cy="2108717"/>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Feelings of not being supported by other members of a social group or community are likely to be an obstacle to intervening, standing up to concerning behavior, and supporting friends and peers. You can examine the norms gap between subgroups by using data from your administrator site and looking into which groups could use additional training and support to close the norms gap.</a:t>
            </a:r>
          </a:p>
        </p:txBody>
      </p:sp>
      <p:sp>
        <p:nvSpPr>
          <p:cNvPr id="23" name="Rectangle 22"/>
          <p:cNvSpPr>
            <a:spLocks/>
          </p:cNvSpPr>
          <p:nvPr/>
        </p:nvSpPr>
        <p:spPr bwMode="white">
          <a:xfrm>
            <a:off x="709422" y="3862433"/>
            <a:ext cx="130833" cy="210873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4" name="TextBox 13"/>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Campus Climate</a:t>
            </a:r>
          </a:p>
        </p:txBody>
      </p:sp>
      <p:sp>
        <p:nvSpPr>
          <p:cNvPr id="22" name="Footer Placeholder 2"/>
          <p:cNvSpPr>
            <a:spLocks noGrp="1"/>
          </p:cNvSpPr>
          <p:nvPr>
            <p:ph type="ftr" idx="11"/>
          </p:nvPr>
        </p:nvSpPr>
        <p:spPr bwMode="white">
          <a:xfrm>
            <a:off x="5253548" y="6228381"/>
            <a:ext cx="6326418" cy="334922"/>
          </a:xfrm>
          <a:ln>
            <a:headEnd type="none"/>
            <a:tailEnd type="none"/>
          </a:ln>
        </p:spPr>
        <p:txBody>
          <a:bodyPr wrap="square"/>
          <a:lstStyle/>
          <a:p>
            <a:pPr marL="0" indent="0" algn="l" defTabSz="914400" rtl="0">
              <a:lnSpc>
                <a:spcPts val="1200"/>
              </a:lnSpc>
              <a:spcBef>
                <a:spcPts val="0"/>
              </a:spcBef>
              <a:spcAft>
                <a:spcPts val="200"/>
              </a:spcAft>
              <a:buClr>
                <a:srgbClr val="000000"/>
              </a:buClr>
              <a:buSzPts val="1400"/>
              <a:buFont typeface="Arial"/>
              <a:buNone/>
              <a:tabLst/>
            </a:pPr>
            <a:r>
              <a:rPr lang="en-US" sz="900" b="1" i="0" u="sng" kern="0" spc="0" dirty="0">
                <a:ln>
                  <a:noFill/>
                </a:ln>
                <a:solidFill>
                  <a:srgbClr val="3D4543"/>
                </a:solidFill>
                <a:effectLst/>
                <a:uLnTx/>
                <a:uFillTx/>
                <a:latin typeface="Open Sans"/>
                <a:ea typeface="Open Sans"/>
                <a:cs typeface="Open Sans"/>
                <a:sym typeface="Lato"/>
              </a:rPr>
              <a:t>Note:</a:t>
            </a:r>
            <a:r>
              <a:rPr lang="en-US" sz="900" b="1" i="0" u="none" kern="0" spc="0" dirty="0">
                <a:ln>
                  <a:noFill/>
                </a:ln>
                <a:solidFill>
                  <a:srgbClr val="3D4543"/>
                </a:solidFill>
                <a:effectLst/>
                <a:uLnTx/>
                <a:uFillTx/>
                <a:latin typeface="Open Sans"/>
                <a:ea typeface="Open Sans"/>
                <a:cs typeface="Open Sans"/>
                <a:sym typeface="Lato"/>
              </a:rPr>
              <a:t> </a:t>
            </a:r>
            <a:r>
              <a:rPr lang="en-US" sz="900" b="0" i="0" u="none" kern="0" spc="0" dirty="0">
                <a:ln>
                  <a:noFill/>
                </a:ln>
                <a:solidFill>
                  <a:srgbClr val="3D4543"/>
                </a:solidFill>
                <a:effectLst/>
                <a:uLnTx/>
                <a:uFillTx/>
                <a:latin typeface="Open Sans"/>
                <a:ea typeface="Open Sans"/>
                <a:cs typeface="Open Sans"/>
                <a:sym typeface="Lato"/>
              </a:rPr>
              <a:t>Percentages represent the share of students who chose “agree” or “strongly agree” in response to these statements in the Follow-Up Survey (Part Two).</a:t>
            </a:r>
            <a:endParaRPr lang="en-US" sz="900" b="0" i="0" u="none" kern="0" spc="0" dirty="0">
              <a:ln>
                <a:noFill/>
              </a:ln>
              <a:solidFill>
                <a:srgbClr val="3D4543"/>
              </a:solidFill>
              <a:effectLst/>
              <a:uLnTx/>
              <a:uFillTx/>
              <a:latin typeface="Open Sans"/>
              <a:ea typeface="Open Sans"/>
              <a:cs typeface="Open Sans"/>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21</a:t>
            </a:fld>
            <a:endParaRPr lang="en-US" dirty="0"/>
          </a:p>
        </p:txBody>
      </p:sp>
      <p:graphicFrame>
        <p:nvGraphicFramePr>
          <p:cNvPr id="16" name="Content Placeholder 17"/>
          <p:cNvGraphicFramePr/>
          <p:nvPr/>
        </p:nvGraphicFramePr>
        <p:xfrm>
          <a:off x="5111486" y="1334487"/>
          <a:ext cx="6610543" cy="4874827"/>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90149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595859" y="1330273"/>
            <a:ext cx="4215697" cy="1863331"/>
          </a:xfrm>
          <a:prstGeom prst="rect">
            <a:avLst/>
          </a:prstGeom>
          <a:noFill/>
          <a:ln>
            <a:headEnd type="none"/>
            <a:tailEnd type="none"/>
          </a:ln>
        </p:spPr>
        <p:txBody>
          <a:bodyPr wrap="square" lIns="91440" tIns="45720" rIns="91440" bIns="45720" anchor="t">
            <a:spAutoFit/>
          </a:bodyPr>
          <a:lstStyle/>
          <a:p>
            <a:pPr>
              <a:lnSpc>
                <a:spcPts val="2000"/>
              </a:lnSpc>
              <a:spcAft>
                <a:spcPts val="200"/>
              </a:spcAft>
              <a:buClr>
                <a:srgbClr val="595959"/>
              </a:buClr>
              <a:buSzPts val="1800"/>
            </a:pPr>
            <a:r>
              <a:rPr lang="en-US" sz="1200" dirty="0">
                <a:solidFill>
                  <a:srgbClr val="3D4543"/>
                </a:solidFill>
                <a:latin typeface="Open Sans"/>
                <a:sym typeface="Arial"/>
              </a:rPr>
              <a:t>After </a:t>
            </a:r>
            <a:r>
              <a:rPr lang="en-US" sz="1200" dirty="0">
                <a:solidFill>
                  <a:srgbClr val="3D4543"/>
                </a:solidFill>
                <a:latin typeface="Open Sans"/>
              </a:rPr>
              <a:t>completing</a:t>
            </a:r>
            <a:r>
              <a:rPr lang="en-US" sz="1200" dirty="0">
                <a:solidFill>
                  <a:srgbClr val="3D4543"/>
                </a:solidFill>
                <a:latin typeface="Open Sans"/>
                <a:sym typeface="Arial"/>
              </a:rPr>
              <a:t> the course, students answered a series of questions related to the climate around sexual assault at their school. This information can help you understand the degree to which your institution’s sexual assault prevention efforts are impacting student perceptions of the campus environment</a:t>
            </a:r>
            <a:r>
              <a:rPr lang="en-US" sz="1200" dirty="0">
                <a:solidFill>
                  <a:srgbClr val="3D4543"/>
                </a:solidFill>
                <a:latin typeface="Open Sans"/>
              </a:rPr>
              <a:t> and, in turn, the institution's commitment to preventing harm.</a:t>
            </a:r>
            <a:endParaRPr lang="en-US" sz="1200" dirty="0">
              <a:solidFill>
                <a:srgbClr val="3D4543"/>
              </a:solidFill>
              <a:latin typeface="Open Sans"/>
              <a:sym typeface="Arial"/>
            </a:endParaRPr>
          </a:p>
        </p:txBody>
      </p:sp>
      <p:sp>
        <p:nvSpPr>
          <p:cNvPr id="19" name="Rectangle 18"/>
          <p:cNvSpPr>
            <a:spLocks/>
          </p:cNvSpPr>
          <p:nvPr/>
        </p:nvSpPr>
        <p:spPr bwMode="white">
          <a:xfrm>
            <a:off x="795285" y="3243071"/>
            <a:ext cx="3836392" cy="258231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50" b="1" dirty="0">
                <a:solidFill>
                  <a:schemeClr val="tx1"/>
                </a:solidFill>
                <a:latin typeface="Open Sans"/>
                <a:ea typeface="Open Sans"/>
                <a:cs typeface="Open Sans"/>
              </a:rPr>
              <a:t>Institutionalization Tip</a:t>
            </a:r>
          </a:p>
          <a:p>
            <a:pPr>
              <a:lnSpc>
                <a:spcPts val="1200"/>
              </a:lnSpc>
              <a:spcAft>
                <a:spcPts val="200"/>
              </a:spcAft>
            </a:pPr>
            <a:endParaRPr lang="en-US" sz="900" dirty="0">
              <a:solidFill>
                <a:srgbClr val="4C5758"/>
              </a:solidFill>
              <a:latin typeface="Open Sans"/>
            </a:endParaRPr>
          </a:p>
          <a:p>
            <a:pPr>
              <a:lnSpc>
                <a:spcPct val="130000"/>
              </a:lnSpc>
              <a:spcAft>
                <a:spcPts val="200"/>
              </a:spcAft>
            </a:pPr>
            <a:r>
              <a:rPr lang="en-US" sz="1000" dirty="0">
                <a:solidFill>
                  <a:srgbClr val="4C5758"/>
                </a:solidFill>
                <a:latin typeface="Open Sans"/>
              </a:rPr>
              <a:t>Students’ perceptions of the commitment and intentions of their institution can have a significant impact on their feelings of safety and support, their experience while on campus, and their likelihood to join the community effort to prevent abuse and harassment. These may be very valuable data points to share with administrators to show how students are feeling about the climate at your institution and for senior leaders to consider when communicating publicly about the expectations of students in their community.</a:t>
            </a:r>
          </a:p>
        </p:txBody>
      </p:sp>
      <p:sp>
        <p:nvSpPr>
          <p:cNvPr id="21" name="Rectangle 20"/>
          <p:cNvSpPr>
            <a:spLocks/>
          </p:cNvSpPr>
          <p:nvPr/>
        </p:nvSpPr>
        <p:spPr bwMode="white">
          <a:xfrm>
            <a:off x="664453" y="3243079"/>
            <a:ext cx="130832" cy="259405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Community Readiness</a:t>
            </a:r>
          </a:p>
        </p:txBody>
      </p:sp>
      <p:sp>
        <p:nvSpPr>
          <p:cNvPr id="22" name="Footer Placeholder 2"/>
          <p:cNvSpPr>
            <a:spLocks noGrp="1"/>
          </p:cNvSpPr>
          <p:nvPr>
            <p:ph type="ftr" idx="11"/>
          </p:nvPr>
        </p:nvSpPr>
        <p:spPr bwMode="white">
          <a:xfrm>
            <a:off x="5028732" y="5971153"/>
            <a:ext cx="6335094" cy="336153"/>
          </a:xfrm>
          <a:ln>
            <a:headEnd type="none"/>
            <a:tailEnd type="none"/>
          </a:ln>
        </p:spPr>
        <p:txBody>
          <a:bodyPr wrap="square"/>
          <a:lstStyle/>
          <a:p>
            <a:pPr marL="0" indent="0" algn="l" defTabSz="914400" rtl="0">
              <a:lnSpc>
                <a:spcPts val="1200"/>
              </a:lnSpc>
              <a:spcBef>
                <a:spcPts val="0"/>
              </a:spcBef>
              <a:spcAft>
                <a:spcPts val="200"/>
              </a:spcAft>
              <a:buClr>
                <a:srgbClr val="000000"/>
              </a:buClr>
              <a:buSzPts val="1400"/>
              <a:buFont typeface="Arial"/>
              <a:buNone/>
              <a:tabLst/>
            </a:pPr>
            <a:r>
              <a:rPr lang="en-US" sz="900" b="1" i="0" u="sng" kern="0" spc="0" dirty="0">
                <a:ln>
                  <a:noFill/>
                </a:ln>
                <a:solidFill>
                  <a:srgbClr val="3D4543"/>
                </a:solidFill>
                <a:effectLst/>
                <a:uLnTx/>
                <a:uFillTx/>
                <a:latin typeface="Open Sans"/>
                <a:ea typeface="Open Sans"/>
                <a:cs typeface="Open Sans"/>
                <a:sym typeface="Lato"/>
              </a:rPr>
              <a:t>Note:</a:t>
            </a:r>
            <a:r>
              <a:rPr lang="en-US" sz="900" b="1" i="0" u="none" kern="0" spc="0" dirty="0">
                <a:ln>
                  <a:noFill/>
                </a:ln>
                <a:solidFill>
                  <a:srgbClr val="3D4543"/>
                </a:solidFill>
                <a:effectLst/>
                <a:uLnTx/>
                <a:uFillTx/>
                <a:latin typeface="Open Sans"/>
                <a:ea typeface="Open Sans"/>
                <a:cs typeface="Open Sans"/>
                <a:sym typeface="Lato"/>
              </a:rPr>
              <a:t> </a:t>
            </a:r>
            <a:r>
              <a:rPr lang="en-US" sz="900" b="0" i="0" u="none" kern="0" spc="0" dirty="0">
                <a:ln>
                  <a:noFill/>
                </a:ln>
                <a:solidFill>
                  <a:srgbClr val="3D4543"/>
                </a:solidFill>
                <a:effectLst/>
                <a:uLnTx/>
                <a:uFillTx/>
                <a:latin typeface="Open Sans"/>
                <a:ea typeface="Open Sans"/>
                <a:cs typeface="Open Sans"/>
                <a:sym typeface="Lato"/>
              </a:rPr>
              <a:t>Percentages represent the share of students who chose “agree” or “strongly agree” in response to these statements in the Post-Course Survey,</a:t>
            </a:r>
            <a:endParaRPr lang="en-US" sz="900" b="0" i="0" u="none" kern="0" spc="0" dirty="0">
              <a:ln>
                <a:noFill/>
              </a:ln>
              <a:solidFill>
                <a:srgbClr val="3D4543"/>
              </a:solidFill>
              <a:effectLst/>
              <a:uLnTx/>
              <a:uFillTx/>
              <a:latin typeface="Open Sans"/>
              <a:ea typeface="Open Sans"/>
              <a:cs typeface="Open Sans"/>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22</a:t>
            </a:fld>
            <a:endParaRPr lang="en-US" dirty="0"/>
          </a:p>
        </p:txBody>
      </p:sp>
      <p:graphicFrame>
        <p:nvGraphicFramePr>
          <p:cNvPr id="16" name="Content Placeholder 17"/>
          <p:cNvGraphicFramePr/>
          <p:nvPr/>
        </p:nvGraphicFramePr>
        <p:xfrm>
          <a:off x="5028732" y="1332047"/>
          <a:ext cx="6477457" cy="4505089"/>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63167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709423" y="1399153"/>
            <a:ext cx="3615142" cy="1606850"/>
          </a:xfrm>
          <a:prstGeom prst="rect">
            <a:avLst/>
          </a:prstGeom>
          <a:noFill/>
          <a:ln>
            <a:headEnd type="none"/>
            <a:tailEnd type="none"/>
          </a:ln>
        </p:spPr>
        <p:txBody>
          <a:bodyPr wrap="square">
            <a:spAutoFit/>
          </a:bodyPr>
          <a:lstStyle/>
          <a:p>
            <a:pPr>
              <a:lnSpc>
                <a:spcPts val="2000"/>
              </a:lnSpc>
              <a:spcAft>
                <a:spcPts val="200"/>
              </a:spcAft>
              <a:buClr>
                <a:srgbClr val="595959"/>
              </a:buClr>
              <a:buSzPts val="1800"/>
            </a:pPr>
            <a:r>
              <a:rPr lang="en-US" sz="1200" dirty="0">
                <a:solidFill>
                  <a:srgbClr val="3D4543"/>
                </a:solidFill>
                <a:latin typeface="Open Sans"/>
                <a:sym typeface="Arial"/>
              </a:rPr>
              <a:t>After completing the course, students answered questions about their readiness to address sexual assault at their school — from identifying sexual assault as an issue worthy of their attention, to getting personally involved in prevention efforts.</a:t>
            </a:r>
          </a:p>
        </p:txBody>
      </p:sp>
      <p:sp>
        <p:nvSpPr>
          <p:cNvPr id="19" name="Rectangle 18"/>
          <p:cNvSpPr>
            <a:spLocks/>
          </p:cNvSpPr>
          <p:nvPr/>
        </p:nvSpPr>
        <p:spPr bwMode="white">
          <a:xfrm>
            <a:off x="840255" y="3429000"/>
            <a:ext cx="3572479" cy="239639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50" b="1" dirty="0">
                <a:solidFill>
                  <a:srgbClr val="3D4543"/>
                </a:solidFill>
                <a:latin typeface="Open Sans"/>
                <a:ea typeface="Open Sans"/>
                <a:cs typeface="Open Sans"/>
              </a:rPr>
              <a:t>Programming Tip</a:t>
            </a:r>
          </a:p>
          <a:p>
            <a:pPr>
              <a:lnSpc>
                <a:spcPts val="1200"/>
              </a:lnSpc>
              <a:spcAft>
                <a:spcPts val="200"/>
              </a:spcAft>
            </a:pPr>
            <a:endParaRPr lang="en-US" sz="1000" dirty="0">
              <a:solidFill>
                <a:srgbClr val="3D4543"/>
              </a:solidFill>
              <a:latin typeface="Open Sans"/>
              <a:ea typeface="Open Sans"/>
              <a:cs typeface="Open Sans"/>
            </a:endParaRPr>
          </a:p>
          <a:p>
            <a:pPr>
              <a:lnSpc>
                <a:spcPct val="130000"/>
              </a:lnSpc>
              <a:spcAft>
                <a:spcPts val="200"/>
              </a:spcAft>
            </a:pPr>
            <a:r>
              <a:rPr lang="en-US" sz="1000" dirty="0">
                <a:solidFill>
                  <a:srgbClr val="3D4543"/>
                </a:solidFill>
                <a:latin typeface="Open Sans"/>
                <a:ea typeface="Open Sans"/>
                <a:cs typeface="Open Sans"/>
              </a:rPr>
              <a:t>These categories from left to right represent a continuum of readiness to support prevention efforts on your campus. While most students come to school with a healthy and open mindset, it is important to consider how prevention efforts are influencing all students across this continuum and how we can pull those from the least desirable categories towards a more positive perspective towards community at your institution.</a:t>
            </a:r>
          </a:p>
        </p:txBody>
      </p:sp>
      <p:sp>
        <p:nvSpPr>
          <p:cNvPr id="21" name="Rectangle 20"/>
          <p:cNvSpPr>
            <a:spLocks/>
          </p:cNvSpPr>
          <p:nvPr/>
        </p:nvSpPr>
        <p:spPr bwMode="white">
          <a:xfrm>
            <a:off x="709423" y="3427427"/>
            <a:ext cx="130820" cy="2409709"/>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for Undergraduates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i="1" dirty="0">
                <a:solidFill>
                  <a:srgbClr val="FFFFFF"/>
                </a:solidFill>
              </a:rPr>
              <a:t>Appendix – Student Demographics</a:t>
            </a: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685800" y="648686"/>
            <a:ext cx="4171106" cy="638832"/>
          </a:xfrm>
          <a:ln>
            <a:headEnd type="none"/>
            <a:tailEnd type="none"/>
          </a:ln>
        </p:spPr>
        <p:txBody>
          <a:bodyPr wrap="square"/>
          <a:lstStyle/>
          <a:p>
            <a:r>
              <a:rPr lang="en-US" b="1" dirty="0">
                <a:solidFill>
                  <a:schemeClr val="tx1"/>
                </a:solidFill>
              </a:rPr>
              <a:t>Student Demographics</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24</a:t>
            </a:fld>
            <a:endParaRPr lang="en-US" dirty="0"/>
          </a:p>
        </p:txBody>
      </p:sp>
      <p:sp>
        <p:nvSpPr>
          <p:cNvPr id="18" name="Text Placeholder 17"/>
          <p:cNvSpPr>
            <a:spLocks noGrp="1"/>
          </p:cNvSpPr>
          <p:nvPr>
            <p:ph type="body" sz="half" idx="4294967295"/>
          </p:nvPr>
        </p:nvSpPr>
        <p:spPr bwMode="white">
          <a:xfrm>
            <a:off x="685800" y="1341521"/>
            <a:ext cx="3024668" cy="2806700"/>
          </a:xfrm>
          <a:ln>
            <a:headEnd type="none"/>
            <a:tailEnd type="none"/>
          </a:ln>
        </p:spPr>
        <p:txBody>
          <a:bodyPr wrap="square"/>
          <a:lstStyle/>
          <a:p>
            <a:pPr marL="165100" indent="0">
              <a:buNone/>
            </a:pPr>
            <a:r>
              <a:rPr lang="en-US" sz="1400" dirty="0">
                <a:solidFill>
                  <a:schemeClr val="tx1"/>
                </a:solidFill>
                <a:latin typeface="Open Sans"/>
                <a:ea typeface="Open Sans"/>
                <a:cs typeface="Open Sans"/>
              </a:rPr>
              <a:t>The following is a summary of the demographics of students who participated in SAPU </a:t>
            </a:r>
            <a:r>
              <a:rPr lang="en-US" sz="1400" dirty="0">
                <a:latin typeface="Open Sans"/>
                <a:ea typeface="Open Sans"/>
                <a:cs typeface="Open Sans"/>
              </a:rPr>
              <a:t>from June 1, 2023 to February 26, 2024</a:t>
            </a:r>
            <a:r>
              <a:rPr lang="en-US" sz="1400" dirty="0">
                <a:solidFill>
                  <a:schemeClr val="tx1"/>
                </a:solidFill>
                <a:latin typeface="Open Sans"/>
                <a:ea typeface="Open Sans"/>
                <a:cs typeface="Open Sans"/>
              </a:rPr>
              <a:t>. Demographic information is self-reported by students as part of the Pre-Course Survey. All questions are optional, and students may choose not to share demographic information.</a:t>
            </a:r>
          </a:p>
        </p:txBody>
      </p:sp>
      <p:sp>
        <p:nvSpPr>
          <p:cNvPr id="2" name="TextBox 1"/>
          <p:cNvSpPr txBox="1">
            <a:spLocks noChangeArrowheads="1"/>
          </p:cNvSpPr>
          <p:nvPr/>
        </p:nvSpPr>
        <p:spPr bwMode="white">
          <a:xfrm>
            <a:off x="4724400" y="5918200"/>
            <a:ext cx="0" cy="0"/>
          </a:xfrm>
          <a:prstGeom prst="rect">
            <a:avLst/>
          </a:prstGeom>
          <a:noFill/>
          <a:ln>
            <a:headEnd type="none"/>
            <a:tailEnd type="none"/>
          </a:ln>
        </p:spPr>
        <p:txBody>
          <a:bodyPr wrap="none" lIns="0" tIns="0" rIns="0" bIns="0">
            <a:noAutofit/>
          </a:bodyPr>
          <a:lstStyle/>
          <a:p>
            <a:pPr algn="l"/>
            <a:endParaRPr lang="en-US" dirty="0"/>
          </a:p>
        </p:txBody>
      </p:sp>
      <p:sp>
        <p:nvSpPr>
          <p:cNvPr id="6" name="TextBox 5"/>
          <p:cNvSpPr txBox="1">
            <a:spLocks noChangeArrowheads="1"/>
          </p:cNvSpPr>
          <p:nvPr/>
        </p:nvSpPr>
        <p:spPr bwMode="white">
          <a:xfrm>
            <a:off x="4857020" y="5473700"/>
            <a:ext cx="0" cy="0"/>
          </a:xfrm>
          <a:prstGeom prst="rect">
            <a:avLst/>
          </a:prstGeom>
          <a:noFill/>
          <a:ln>
            <a:headEnd type="none"/>
            <a:tailEnd type="none"/>
          </a:ln>
        </p:spPr>
        <p:txBody>
          <a:bodyPr wrap="none" lIns="0" tIns="0" rIns="0" bIns="0">
            <a:noAutofit/>
          </a:bodyPr>
          <a:lstStyle/>
          <a:p>
            <a:pPr algn="l"/>
            <a:endParaRPr lang="en-US" dirty="0"/>
          </a:p>
        </p:txBody>
      </p:sp>
      <p:cxnSp>
        <p:nvCxnSpPr>
          <p:cNvPr id="15" name="Straight Connector 14"/>
          <p:cNvCxnSpPr/>
          <p:nvPr/>
        </p:nvCxnSpPr>
        <p:spPr bwMode="white">
          <a:xfrm>
            <a:off x="8090188" y="325018"/>
            <a:ext cx="0" cy="4354724"/>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descr="GenderIdentity"/>
          <p:cNvGraphicFramePr/>
          <p:nvPr/>
        </p:nvGraphicFramePr>
        <p:xfrm>
          <a:off x="4898441" y="109118"/>
          <a:ext cx="292608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4762262" y="3811613"/>
          <a:ext cx="3142002" cy="502414"/>
        </p:xfrm>
        <a:graphic>
          <a:graphicData uri="http://schemas.openxmlformats.org/drawingml/2006/table">
            <a:tbl>
              <a:tblPr firstRow="1" bandRow="1">
                <a:tableStyleId>{5C22544A-7EE6-4342-B048-85BDC9FD1C3A}</a:tableStyleId>
              </a:tblPr>
              <a:tblGrid>
                <a:gridCol w="221129">
                  <a:extLst>
                    <a:ext uri="{9D8B030D-6E8A-4147-A177-3AD203B41FA5}">
                      <a16:colId xmlns:a16="http://schemas.microsoft.com/office/drawing/2014/main" val="20000"/>
                    </a:ext>
                  </a:extLst>
                </a:gridCol>
                <a:gridCol w="666661">
                  <a:extLst>
                    <a:ext uri="{9D8B030D-6E8A-4147-A177-3AD203B41FA5}">
                      <a16:colId xmlns:a16="http://schemas.microsoft.com/office/drawing/2014/main" val="20001"/>
                    </a:ext>
                  </a:extLst>
                </a:gridCol>
                <a:gridCol w="400139">
                  <a:extLst>
                    <a:ext uri="{9D8B030D-6E8A-4147-A177-3AD203B41FA5}">
                      <a16:colId xmlns:a16="http://schemas.microsoft.com/office/drawing/2014/main" val="20002"/>
                    </a:ext>
                  </a:extLst>
                </a:gridCol>
                <a:gridCol w="219456">
                  <a:extLst>
                    <a:ext uri="{9D8B030D-6E8A-4147-A177-3AD203B41FA5}">
                      <a16:colId xmlns:a16="http://schemas.microsoft.com/office/drawing/2014/main" val="20003"/>
                    </a:ext>
                  </a:extLst>
                </a:gridCol>
                <a:gridCol w="1264085">
                  <a:extLst>
                    <a:ext uri="{9D8B030D-6E8A-4147-A177-3AD203B41FA5}">
                      <a16:colId xmlns:a16="http://schemas.microsoft.com/office/drawing/2014/main" val="20004"/>
                    </a:ext>
                  </a:extLst>
                </a:gridCol>
                <a:gridCol w="370532">
                  <a:extLst>
                    <a:ext uri="{9D8B030D-6E8A-4147-A177-3AD203B41FA5}">
                      <a16:colId xmlns:a16="http://schemas.microsoft.com/office/drawing/2014/main" val="20005"/>
                    </a:ext>
                  </a:extLst>
                </a:gridCol>
              </a:tblGrid>
              <a:tr h="251207">
                <a:tc>
                  <a:txBody>
                    <a:bodyPr/>
                    <a:lstStyle/>
                    <a:p>
                      <a:endParaRPr lang="en-US" sz="900" b="1" i="0" dirty="0">
                        <a:solidFill>
                          <a:schemeClr val="accent3">
                            <a:lumMod val="75000"/>
                          </a:schemeClr>
                        </a:solidFill>
                        <a:latin typeface="Open Sans"/>
                        <a:ea typeface="Open Sans"/>
                        <a:cs typeface="Open Sans"/>
                      </a:endParaRPr>
                    </a:p>
                  </a:txBody>
                  <a:tcPr marL="0" marR="0" marT="0" marB="0" horzOverflow="overflow">
                    <a:lnL w="12700">
                      <a:noFill/>
                      <a:headEnd type="none"/>
                      <a:tailEnd type="none"/>
                    </a:lnL>
                    <a:lnR w="12700" cap="flat">
                      <a:solidFill>
                        <a:schemeClr val="bg1"/>
                      </a:solidFill>
                      <a:prstDash val="solid"/>
                      <a:round/>
                      <a:headEnd type="none" w="med" len="med"/>
                      <a:tailEnd type="none" w="med" len="med"/>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2"/>
                    </a:solidFill>
                  </a:tcPr>
                </a:tc>
                <a:tc>
                  <a:txBody>
                    <a:bodyPr/>
                    <a:lstStyle/>
                    <a:p>
                      <a:r>
                        <a:rPr lang="en-US" sz="900" b="1" i="0" dirty="0">
                          <a:solidFill>
                            <a:schemeClr val="tx1"/>
                          </a:solidFill>
                          <a:latin typeface="Open Sans"/>
                          <a:ea typeface="Open Sans"/>
                          <a:cs typeface="Open Sans"/>
                        </a:rPr>
                        <a:t>She / Her</a:t>
                      </a:r>
                    </a:p>
                  </a:txBody>
                  <a:tcPr marL="4572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l"/>
                      <a:r>
                        <a:rPr lang="en-US" sz="900" b="1" i="0" dirty="0">
                          <a:solidFill>
                            <a:schemeClr val="tx1"/>
                          </a:solidFill>
                          <a:latin typeface="Open Sans"/>
                          <a:ea typeface="Open Sans"/>
                          <a:cs typeface="Open Sans"/>
                        </a:rPr>
                        <a:t>42%</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Open Sans"/>
                        <a:ea typeface="Open Sans"/>
                        <a:cs typeface="Open Sans"/>
                      </a:endParaRP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5"/>
                    </a:solid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Open Sans"/>
                          <a:ea typeface="Open Sans"/>
                          <a:cs typeface="Open Sans"/>
                        </a:rPr>
                        <a:t>They / Them</a:t>
                      </a:r>
                    </a:p>
                  </a:txBody>
                  <a:tcPr marL="45720" marR="0" marT="0" marB="0" anchor="ctr" horzOverflow="overflow">
                    <a:lnL w="12700" cap="flat">
                      <a:solidFill>
                        <a:schemeClr val="bg1"/>
                      </a:solidFill>
                      <a:prstDash val="solid"/>
                      <a:round/>
                      <a:headEnd type="none" w="med" len="med"/>
                      <a:tailEnd type="none" w="med" len="med"/>
                    </a:lnL>
                    <a:lnR w="12700" cap="flat">
                      <a:no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r"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Open Sans"/>
                          <a:ea typeface="Open Sans"/>
                          <a:cs typeface="Open Sans"/>
                        </a:rPr>
                        <a:t>3%</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51207">
                <a:tc>
                  <a:txBody>
                    <a:bodyPr/>
                    <a:lstStyle/>
                    <a:p>
                      <a:endParaRPr lang="en-US" sz="900" b="1" i="0" dirty="0">
                        <a:solidFill>
                          <a:schemeClr val="accent3">
                            <a:lumMod val="75000"/>
                          </a:schemeClr>
                        </a:solidFill>
                        <a:latin typeface="Open Sans"/>
                        <a:ea typeface="Open Sans"/>
                        <a:cs typeface="Open Sans"/>
                      </a:endParaRPr>
                    </a:p>
                  </a:txBody>
                  <a:tcPr marL="0" marR="0" marT="0" marB="0" horzOverflow="overflow">
                    <a:lnL w="12700">
                      <a:noFill/>
                      <a:headEnd type="none"/>
                      <a:tailEnd type="none"/>
                    </a:lnL>
                    <a:lnR w="12700" cap="flat">
                      <a:solidFill>
                        <a:schemeClr val="tx1"/>
                      </a:solidFill>
                      <a:prstDash val="solid"/>
                      <a:round/>
                      <a:headEnd type="none" w="med" len="med"/>
                      <a:tailEnd type="none" w="med" len="med"/>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1"/>
                    </a:solidFill>
                  </a:tcPr>
                </a:tc>
                <a:tc>
                  <a:txBody>
                    <a:bodyPr/>
                    <a:lstStyle/>
                    <a:p>
                      <a:r>
                        <a:rPr lang="en-US" sz="900" b="1" i="0" dirty="0">
                          <a:solidFill>
                            <a:schemeClr val="tx1"/>
                          </a:solidFill>
                          <a:latin typeface="Open Sans"/>
                          <a:ea typeface="Open Sans"/>
                          <a:cs typeface="Open Sans"/>
                        </a:rPr>
                        <a:t>He / Him</a:t>
                      </a:r>
                    </a:p>
                  </a:txBody>
                  <a:tcPr marL="45720" marR="0" marT="0" marB="0" anchor="ctr" horzOverflow="overflow">
                    <a:lnL w="12700" cap="flat">
                      <a:solidFill>
                        <a:schemeClr val="tx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Open Sans"/>
                          <a:ea typeface="Open Sans"/>
                          <a:cs typeface="Open Sans"/>
                        </a:rPr>
                        <a:t>55%</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Open Sans"/>
                        <a:ea typeface="Open Sans"/>
                        <a:cs typeface="Open Sans"/>
                      </a:endParaRP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2"/>
                    </a:solid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Open Sans"/>
                          <a:ea typeface="Open Sans"/>
                          <a:cs typeface="Open Sans"/>
                        </a:rPr>
                        <a:t>Other</a:t>
                      </a:r>
                    </a:p>
                  </a:txBody>
                  <a:tcPr marL="45720" marR="0" marT="0" marB="0" anchor="ctr" horzOverflow="overflow">
                    <a:lnL w="12700" cap="flat">
                      <a:solidFill>
                        <a:schemeClr val="bg1"/>
                      </a:solidFill>
                      <a:prstDash val="solid"/>
                      <a:round/>
                      <a:headEnd type="none" w="med" len="med"/>
                      <a:tailEnd type="none" w="med" len="med"/>
                    </a:lnL>
                    <a:lnR w="12700" cap="flat">
                      <a:no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r"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Open Sans"/>
                          <a:ea typeface="Open Sans"/>
                          <a:cs typeface="Open Sans"/>
                        </a:rPr>
                        <a:t>0%</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graphicFrame>
        <p:nvGraphicFramePr>
          <p:cNvPr id="21" name="Table 20"/>
          <p:cNvGraphicFramePr/>
          <p:nvPr/>
        </p:nvGraphicFramePr>
        <p:xfrm>
          <a:off x="8306110" y="3663683"/>
          <a:ext cx="3730529" cy="835402"/>
        </p:xfrm>
        <a:graphic>
          <a:graphicData uri="http://schemas.openxmlformats.org/drawingml/2006/table">
            <a:tbl>
              <a:tblPr firstRow="1" bandRow="1">
                <a:tableStyleId>{5C22544A-7EE6-4342-B048-85BDC9FD1C3A}</a:tableStyleId>
              </a:tblPr>
              <a:tblGrid>
                <a:gridCol w="151220">
                  <a:extLst>
                    <a:ext uri="{9D8B030D-6E8A-4147-A177-3AD203B41FA5}">
                      <a16:colId xmlns:a16="http://schemas.microsoft.com/office/drawing/2014/main" val="20000"/>
                    </a:ext>
                  </a:extLst>
                </a:gridCol>
                <a:gridCol w="1342295">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130629">
                  <a:extLst>
                    <a:ext uri="{9D8B030D-6E8A-4147-A177-3AD203B41FA5}">
                      <a16:colId xmlns:a16="http://schemas.microsoft.com/office/drawing/2014/main" val="20003"/>
                    </a:ext>
                  </a:extLst>
                </a:gridCol>
                <a:gridCol w="751498">
                  <a:extLst>
                    <a:ext uri="{9D8B030D-6E8A-4147-A177-3AD203B41FA5}">
                      <a16:colId xmlns:a16="http://schemas.microsoft.com/office/drawing/2014/main" val="20004"/>
                    </a:ext>
                  </a:extLst>
                </a:gridCol>
                <a:gridCol w="636430">
                  <a:extLst>
                    <a:ext uri="{9D8B030D-6E8A-4147-A177-3AD203B41FA5}">
                      <a16:colId xmlns:a16="http://schemas.microsoft.com/office/drawing/2014/main" val="20005"/>
                    </a:ext>
                  </a:extLst>
                </a:gridCol>
              </a:tblGrid>
              <a:tr h="281270">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1" i="0" dirty="0">
                          <a:solidFill>
                            <a:schemeClr val="tx1"/>
                          </a:solidFill>
                          <a:latin typeface="Open Sans"/>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Open Sans"/>
                          <a:ea typeface="Open Sans"/>
                          <a:cs typeface="Open Sans"/>
                        </a:rPr>
                        <a:t> 80%</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900" b="1" i="0" dirty="0">
                          <a:solidFill>
                            <a:schemeClr val="tx1"/>
                          </a:solidFill>
                          <a:latin typeface="Open Sans"/>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l"/>
                      <a:r>
                        <a:rPr lang="en-US" sz="900" b="1" i="0" dirty="0">
                          <a:solidFill>
                            <a:schemeClr val="tx1"/>
                          </a:solidFill>
                          <a:latin typeface="Open Sans"/>
                          <a:ea typeface="Open Sans"/>
                          <a:cs typeface="Open Sans"/>
                        </a:rPr>
                        <a:t>8%</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41609">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1" i="0" dirty="0">
                          <a:solidFill>
                            <a:schemeClr val="tx1"/>
                          </a:solidFill>
                          <a:latin typeface="Open Sans"/>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40000"/>
                        <a:lumOff val="60000"/>
                      </a:schemeClr>
                    </a:solidFill>
                  </a:tcPr>
                </a:tc>
                <a:tc>
                  <a:txBody>
                    <a:bodyPr/>
                    <a:lstStyle/>
                    <a:p>
                      <a:r>
                        <a:rPr lang="en-US" sz="900" b="1" i="0" dirty="0">
                          <a:solidFill>
                            <a:schemeClr val="tx1"/>
                          </a:solidFill>
                          <a:latin typeface="Open Sans"/>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12523">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900" b="1" i="0" dirty="0">
                          <a:solidFill>
                            <a:schemeClr val="tx1"/>
                          </a:solidFill>
                          <a:latin typeface="Open Sans"/>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buNone/>
                      </a:pPr>
                      <a:r>
                        <a:rPr lang="en-US" sz="900" b="1" i="0" dirty="0">
                          <a:solidFill>
                            <a:schemeClr val="tx1"/>
                          </a:solidFill>
                          <a:latin typeface="Open Sans"/>
                          <a:ea typeface="Open Sans"/>
                          <a:cs typeface="Open Sans"/>
                        </a:rPr>
                        <a:t> 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812309"/>
                    </a:solidFill>
                  </a:tcPr>
                </a:tc>
                <a:tc>
                  <a:txBody>
                    <a:bodyPr/>
                    <a:lstStyle/>
                    <a:p>
                      <a:r>
                        <a:rPr lang="en-US" sz="900" b="1" i="0" dirty="0">
                          <a:solidFill>
                            <a:schemeClr val="tx1"/>
                          </a:solidFill>
                          <a:latin typeface="Open Sans"/>
                          <a:ea typeface="Open Sans"/>
                          <a:cs typeface="Open Sans"/>
                        </a:rPr>
                        <a:t>Other responses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Open Sans"/>
                          <a:ea typeface="Open Sans"/>
                          <a:cs typeface="Open Sans"/>
                        </a:rPr>
                        <a:t> 6%</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2" name="Chart 21" descr="SexualOrientation"/>
          <p:cNvGraphicFramePr/>
          <p:nvPr/>
        </p:nvGraphicFramePr>
        <p:xfrm>
          <a:off x="8580120" y="103990"/>
          <a:ext cx="2926080" cy="3518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p:nvPr/>
        </p:nvGraphicFramePr>
        <p:xfrm>
          <a:off x="4717213" y="5129291"/>
          <a:ext cx="7133401" cy="972758"/>
        </p:xfrm>
        <a:graphic>
          <a:graphicData uri="http://schemas.openxmlformats.org/drawingml/2006/table">
            <a:tbl>
              <a:tblPr firstRow="1" bandRow="1">
                <a:tableStyleId>{21E4AEA4-8DFA-4A89-87EB-49C32662AFE0}</a:tableStyleId>
              </a:tblPr>
              <a:tblGrid>
                <a:gridCol w="381436">
                  <a:extLst>
                    <a:ext uri="{9D8B030D-6E8A-4147-A177-3AD203B41FA5}">
                      <a16:colId xmlns:a16="http://schemas.microsoft.com/office/drawing/2014/main" val="20000"/>
                    </a:ext>
                  </a:extLst>
                </a:gridCol>
                <a:gridCol w="1175018">
                  <a:extLst>
                    <a:ext uri="{9D8B030D-6E8A-4147-A177-3AD203B41FA5}">
                      <a16:colId xmlns:a16="http://schemas.microsoft.com/office/drawing/2014/main" val="20001"/>
                    </a:ext>
                  </a:extLst>
                </a:gridCol>
                <a:gridCol w="401979">
                  <a:extLst>
                    <a:ext uri="{9D8B030D-6E8A-4147-A177-3AD203B41FA5}">
                      <a16:colId xmlns:a16="http://schemas.microsoft.com/office/drawing/2014/main" val="20002"/>
                    </a:ext>
                  </a:extLst>
                </a:gridCol>
                <a:gridCol w="1066792">
                  <a:extLst>
                    <a:ext uri="{9D8B030D-6E8A-4147-A177-3AD203B41FA5}">
                      <a16:colId xmlns:a16="http://schemas.microsoft.com/office/drawing/2014/main" val="20003"/>
                    </a:ext>
                  </a:extLst>
                </a:gridCol>
                <a:gridCol w="664160">
                  <a:extLst>
                    <a:ext uri="{9D8B030D-6E8A-4147-A177-3AD203B41FA5}">
                      <a16:colId xmlns:a16="http://schemas.microsoft.com/office/drawing/2014/main" val="20004"/>
                    </a:ext>
                  </a:extLst>
                </a:gridCol>
                <a:gridCol w="1040780">
                  <a:extLst>
                    <a:ext uri="{9D8B030D-6E8A-4147-A177-3AD203B41FA5}">
                      <a16:colId xmlns:a16="http://schemas.microsoft.com/office/drawing/2014/main" val="20005"/>
                    </a:ext>
                  </a:extLst>
                </a:gridCol>
                <a:gridCol w="1570463">
                  <a:extLst>
                    <a:ext uri="{9D8B030D-6E8A-4147-A177-3AD203B41FA5}">
                      <a16:colId xmlns:a16="http://schemas.microsoft.com/office/drawing/2014/main" val="20006"/>
                    </a:ext>
                  </a:extLst>
                </a:gridCol>
                <a:gridCol w="832773">
                  <a:extLst>
                    <a:ext uri="{9D8B030D-6E8A-4147-A177-3AD203B41FA5}">
                      <a16:colId xmlns:a16="http://schemas.microsoft.com/office/drawing/2014/main" val="20007"/>
                    </a:ext>
                  </a:extLst>
                </a:gridCol>
              </a:tblGrid>
              <a:tr h="546100">
                <a:tc gridSpan="8">
                  <a:txBody>
                    <a:bodyPr/>
                    <a:lstStyle/>
                    <a:p>
                      <a:pPr marL="0" indent="0" algn="l" defTabSz="914400" rtl="0">
                        <a:lnSpc>
                          <a:spcPct val="100000"/>
                        </a:lnSpc>
                        <a:spcBef>
                          <a:spcPts val="0"/>
                        </a:spcBef>
                        <a:spcAft>
                          <a:spcPts val="0"/>
                        </a:spcAft>
                        <a:buClr>
                          <a:srgbClr val="000000"/>
                        </a:buClr>
                        <a:buSzTx/>
                        <a:buFont typeface="Arial"/>
                        <a:buNone/>
                        <a:tabLst/>
                      </a:pPr>
                      <a:r>
                        <a:rPr lang="en-US" sz="1200" b="1" i="0" kern="1200" dirty="0">
                          <a:solidFill>
                            <a:srgbClr val="FFFFFF"/>
                          </a:solidFill>
                          <a:latin typeface="Open Sans"/>
                          <a:ea typeface="Open Sans"/>
                          <a:cs typeface="Open Sans"/>
                        </a:rPr>
                        <a:t>Do you identify as trans (e.g., transgender, transsexual, a person with transitioning sex or gender history, etc.)?</a:t>
                      </a: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762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75000"/>
                      </a:schemeClr>
                    </a:solid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endParaRPr lang="en-US" dirty="0"/>
                    </a:p>
                  </a:txBody>
                  <a:tcPr horzOverflow="overflow"/>
                </a:tc>
                <a:tc hMerge="1">
                  <a:txBody>
                    <a:bodyPr/>
                    <a:lstStyle/>
                    <a:p>
                      <a:pPr algn="ctr"/>
                      <a:endParaRPr lang="en-US" sz="1050" b="0" i="0" dirty="0">
                        <a:solidFill>
                          <a:srgbClr val="3D4543"/>
                        </a:solidFill>
                        <a:latin typeface="+mn-lt"/>
                      </a:endParaRPr>
                    </a:p>
                  </a:txBody>
                  <a:tcPr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26658">
                <a:tc>
                  <a:txBody>
                    <a:bodyPr/>
                    <a:lstStyle/>
                    <a:p>
                      <a:pPr algn="ctr"/>
                      <a:r>
                        <a:rPr lang="en-US" sz="1050" b="0" i="0" kern="1200" dirty="0">
                          <a:solidFill>
                            <a:schemeClr val="bg2"/>
                          </a:solidFill>
                          <a:latin typeface="Open Sans"/>
                          <a:ea typeface="Open Sans"/>
                          <a:cs typeface="Open Sans"/>
                        </a:rPr>
                        <a:t>Yes</a:t>
                      </a:r>
                    </a:p>
                  </a:txBody>
                  <a:tcPr marL="0" marR="0" marT="0" marB="0" anchor="ctr" horzOverflow="overflow">
                    <a:lnL w="12700">
                      <a:noFill/>
                      <a:headEnd type="none"/>
                      <a:tailEnd type="none"/>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050" b="1" kern="1200" dirty="0">
                          <a:solidFill>
                            <a:srgbClr val="3D4543"/>
                          </a:solidFill>
                          <a:latin typeface="Open Sans"/>
                          <a:ea typeface="Open Sans"/>
                          <a:cs typeface="Open Sans"/>
                        </a:rPr>
                        <a:t>1%</a:t>
                      </a:r>
                      <a:endParaRPr lang="en-US" sz="1050" b="0" i="0" dirty="0">
                        <a:solidFill>
                          <a:srgbClr val="3D4543"/>
                        </a:solidFill>
                        <a:latin typeface="Open Sans"/>
                        <a:ea typeface="Open Sans"/>
                        <a:cs typeface="Open Sans"/>
                      </a:endParaRPr>
                    </a:p>
                  </a:txBody>
                  <a:tcPr marL="0" marR="0" marT="0" marB="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050" b="0" i="0" kern="1200" dirty="0">
                          <a:solidFill>
                            <a:schemeClr val="bg2"/>
                          </a:solidFill>
                          <a:latin typeface="Open Sans"/>
                          <a:ea typeface="Open Sans"/>
                          <a:cs typeface="Open Sans"/>
                        </a:rPr>
                        <a:t>No</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685800" rtl="0">
                        <a:lnSpc>
                          <a:spcPct val="100000"/>
                        </a:lnSpc>
                        <a:spcBef>
                          <a:spcPts val="0"/>
                        </a:spcBef>
                        <a:spcAft>
                          <a:spcPts val="0"/>
                        </a:spcAft>
                        <a:buClr>
                          <a:srgbClr val="000000"/>
                        </a:buClr>
                        <a:buSzTx/>
                        <a:buFont typeface="Arial"/>
                        <a:buNone/>
                        <a:tabLst/>
                      </a:pPr>
                      <a:r>
                        <a:rPr lang="en-US" sz="1050" b="1" kern="1200" dirty="0">
                          <a:solidFill>
                            <a:srgbClr val="3D4543"/>
                          </a:solidFill>
                          <a:latin typeface="Open Sans"/>
                          <a:ea typeface="Open Sans"/>
                          <a:cs typeface="Open Sans"/>
                        </a:rPr>
                        <a:t>95%</a:t>
                      </a:r>
                      <a:endParaRPr lang="en-US" sz="1050" b="0" i="0" kern="1200" dirty="0">
                        <a:solidFill>
                          <a:srgbClr val="3D4543"/>
                        </a:solidFill>
                        <a:latin typeface="Open Sans"/>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algn="ctr"/>
                      <a:r>
                        <a:rPr lang="en-US" sz="1050" b="0" i="0" kern="1200" dirty="0">
                          <a:solidFill>
                            <a:schemeClr val="bg2"/>
                          </a:solidFill>
                          <a:latin typeface="Open Sans"/>
                          <a:ea typeface="Open Sans"/>
                          <a:cs typeface="Open Sans"/>
                        </a:rPr>
                        <a:t>Not sure</a:t>
                      </a:r>
                      <a:endParaRPr lang="en-US" sz="1050" dirty="0">
                        <a:latin typeface="Open Sans"/>
                        <a:ea typeface="Open Sans"/>
                        <a:cs typeface="Open Sans"/>
                      </a:endParaRP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050" b="1" kern="1200" dirty="0">
                          <a:solidFill>
                            <a:srgbClr val="3D4543"/>
                          </a:solidFill>
                          <a:latin typeface="Open Sans"/>
                          <a:ea typeface="Open Sans"/>
                          <a:cs typeface="Open Sans"/>
                        </a:rPr>
                        <a:t>1%</a:t>
                      </a:r>
                      <a:endParaRPr lang="en-US" sz="1050" dirty="0">
                        <a:latin typeface="Open Sans"/>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050" b="0" i="0" kern="1200" dirty="0">
                          <a:solidFill>
                            <a:schemeClr val="bg2"/>
                          </a:solidFill>
                          <a:latin typeface="Open Sans"/>
                          <a:ea typeface="Open Sans"/>
                          <a:cs typeface="Open Sans"/>
                        </a:rPr>
                        <a:t>Prefer not to answer</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050" b="1" kern="1200" dirty="0">
                          <a:solidFill>
                            <a:srgbClr val="3D4543"/>
                          </a:solidFill>
                          <a:latin typeface="Open Sans"/>
                          <a:ea typeface="Open Sans"/>
                          <a:cs typeface="Open Sans"/>
                        </a:rPr>
                        <a:t>3%</a:t>
                      </a:r>
                      <a:endParaRPr lang="en-US" sz="1050" b="0" i="0" kern="1200" dirty="0">
                        <a:solidFill>
                          <a:srgbClr val="3D4543"/>
                        </a:solidFill>
                        <a:latin typeface="Open Sans"/>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a:noFill/>
                      <a:headEnd type="none"/>
                      <a:tailEnd type="none"/>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cxnSp>
        <p:nvCxnSpPr>
          <p:cNvPr id="17" name="Straight Connector 16"/>
          <p:cNvCxnSpPr/>
          <p:nvPr/>
        </p:nvCxnSpPr>
        <p:spPr bwMode="white">
          <a:xfrm>
            <a:off x="4496594" y="0"/>
            <a:ext cx="0" cy="6172198"/>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Text Placeholder 17"/>
          <p:cNvSpPr txBox="1">
            <a:spLocks noChangeArrowheads="1"/>
          </p:cNvSpPr>
          <p:nvPr/>
        </p:nvSpPr>
        <p:spPr bwMode="white">
          <a:xfrm>
            <a:off x="8280187" y="4583907"/>
            <a:ext cx="3607057" cy="259673"/>
          </a:xfrm>
          <a:prstGeom prst="rect">
            <a:avLst/>
          </a:prstGeom>
          <a:noFill/>
          <a:ln>
            <a:noFill/>
            <a:headEnd type="none"/>
            <a:tailEnd type="none"/>
          </a:ln>
        </p:spPr>
        <p:txBody>
          <a:bodyPr wrap="square" lIns="0" tIns="0" rIns="0" bIns="0" anchor="t">
            <a:noAutofit/>
          </a:bodyPr>
          <a:lstStyle>
            <a:defPPr algn="l" rtl="0">
              <a:lnSpc>
                <a:spcPct val="100000"/>
              </a:lnSpc>
              <a:spcBef>
                <a:spcPts val="0"/>
              </a:spcBef>
              <a:spcAft>
                <a:spcPts val="0"/>
              </a:spcAft>
            </a:defPPr>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pPr marL="0" indent="0">
              <a:lnSpc>
                <a:spcPct val="100000"/>
              </a:lnSpc>
              <a:spcBef>
                <a:spcPts val="0"/>
              </a:spcBef>
              <a:buNone/>
            </a:pPr>
            <a:r>
              <a:rPr lang="en-US" sz="800" b="1" u="sng" dirty="0">
                <a:solidFill>
                  <a:schemeClr val="tx1"/>
                </a:solidFill>
                <a:latin typeface="Open Sans"/>
                <a:ea typeface="Open Sans"/>
                <a:cs typeface="Open Sans"/>
              </a:rPr>
              <a:t>Note:</a:t>
            </a:r>
            <a:r>
              <a:rPr lang="en-US" sz="800" dirty="0">
                <a:solidFill>
                  <a:schemeClr val="tx1"/>
                </a:solidFill>
                <a:latin typeface="Open Sans"/>
                <a:ea typeface="Open Sans"/>
                <a:cs typeface="Open Sans"/>
              </a:rPr>
              <a:t> ‘</a:t>
            </a:r>
            <a:r>
              <a:rPr lang="en-US" sz="800" dirty="0">
                <a:solidFill>
                  <a:srgbClr val="3D4543"/>
                </a:solidFill>
                <a:latin typeface="Open Sans"/>
                <a:ea typeface="Open Sans"/>
                <a:cs typeface="Open Sans"/>
                <a:sym typeface="Open Sans"/>
              </a:rPr>
              <a:t>Other responses’ reflects the number of students who selected Asexual or Queer</a:t>
            </a:r>
            <a:endParaRPr lang="en-US" sz="800" dirty="0">
              <a:solidFill>
                <a:srgbClr val="3D4543"/>
              </a:solidFill>
              <a:latin typeface="Open Sans"/>
              <a:ea typeface="Open Sans"/>
              <a:cs typeface="Open Sans"/>
            </a:endParaRPr>
          </a:p>
        </p:txBody>
      </p:sp>
      <p:sp>
        <p:nvSpPr>
          <p:cNvPr id="3" name="TextBox 2"/>
          <p:cNvSpPr txBox="1">
            <a:spLocks noChangeArrowheads="1"/>
          </p:cNvSpPr>
          <p:nvPr/>
        </p:nvSpPr>
        <p:spPr bwMode="white">
          <a:xfrm>
            <a:off x="4714631" y="4851399"/>
            <a:ext cx="7139353" cy="230832"/>
          </a:xfrm>
          <a:prstGeom prst="rect">
            <a:avLst/>
          </a:prstGeom>
          <a:noFill/>
          <a:ln>
            <a:headEnd type="none"/>
            <a:tailEnd type="none"/>
          </a:ln>
        </p:spPr>
        <p:txBody>
          <a:bodyPr vertOverflow="overflow" horzOverflow="overflow" wrap="square" lIns="91440" tIns="45720" rIns="91440" bIns="45720" numCol="1" anchor="t">
            <a:prstTxWarp prst="textNoShape">
              <a:avLst/>
            </a:prstTxWarp>
            <a:spAutoFit/>
          </a:bodyPr>
          <a:lstStyle/>
          <a:p>
            <a:r>
              <a:rPr lang="en-US" sz="900" b="1" u="sng" dirty="0">
                <a:latin typeface="Open Sans"/>
                <a:ea typeface="Open Sans"/>
                <a:cs typeface="Open Sans"/>
              </a:rPr>
              <a:t>Note:</a:t>
            </a:r>
            <a:r>
              <a:rPr lang="en-US" sz="900" dirty="0">
                <a:latin typeface="Open Sans"/>
                <a:ea typeface="Open Sans"/>
                <a:cs typeface="Open Sans"/>
              </a:rPr>
              <a:t> Both of these questions allow respondents to select more than one item, so either total may exceed 100%.</a:t>
            </a:r>
          </a:p>
        </p:txBody>
      </p:sp>
      <p:graphicFrame>
        <p:nvGraphicFramePr>
          <p:cNvPr id="8" name="Chart 7" descr="SexualOrientation"/>
          <p:cNvGraphicFramePr/>
          <p:nvPr/>
        </p:nvGraphicFramePr>
        <p:xfrm>
          <a:off x="8577529" y="104725"/>
          <a:ext cx="2926080" cy="351820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solidFill>
                  <a:schemeClr val="tx1"/>
                </a:solidFill>
              </a:rPr>
              <a:t>Student Demographics </a:t>
            </a:r>
            <a:r>
              <a:rPr lang="en-US" b="1" i="1" dirty="0">
                <a:solidFill>
                  <a:schemeClr val="tx1"/>
                </a:solidFill>
              </a:rPr>
              <a:t>(continued)</a:t>
            </a:r>
            <a:endParaRPr lang="th-TH" b="1" i="1" dirty="0">
              <a:solidFill>
                <a:schemeClr val="tx1"/>
              </a:solidFill>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25</a:t>
            </a:fld>
            <a:endParaRPr lang="en-US" dirty="0"/>
          </a:p>
        </p:txBody>
      </p:sp>
      <p:cxnSp>
        <p:nvCxnSpPr>
          <p:cNvPr id="25" name="Straight Connector 24"/>
          <p:cNvCxnSpPr/>
          <p:nvPr/>
        </p:nvCxnSpPr>
        <p:spPr bwMode="white">
          <a:xfrm>
            <a:off x="6781798" y="14986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9" name="Content Placeholder 18" descr="Ethnicity"/>
          <p:cNvGraphicFramePr/>
          <p:nvPr/>
        </p:nvGraphicFramePr>
        <p:xfrm>
          <a:off x="185523" y="1232830"/>
          <a:ext cx="6323012" cy="4976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7439186" y="5367282"/>
          <a:ext cx="3967558" cy="457200"/>
        </p:xfrm>
        <a:graphic>
          <a:graphicData uri="http://schemas.openxmlformats.org/drawingml/2006/table">
            <a:tbl>
              <a:tblPr firstRow="1" bandRow="1">
                <a:tableStyleId>{5C22544A-7EE6-4342-B048-85BDC9FD1C3A}</a:tableStyleId>
              </a:tblPr>
              <a:tblGrid>
                <a:gridCol w="160828">
                  <a:extLst>
                    <a:ext uri="{9D8B030D-6E8A-4147-A177-3AD203B41FA5}">
                      <a16:colId xmlns:a16="http://schemas.microsoft.com/office/drawing/2014/main" val="20000"/>
                    </a:ext>
                  </a:extLst>
                </a:gridCol>
                <a:gridCol w="1373503">
                  <a:extLst>
                    <a:ext uri="{9D8B030D-6E8A-4147-A177-3AD203B41FA5}">
                      <a16:colId xmlns:a16="http://schemas.microsoft.com/office/drawing/2014/main" val="20001"/>
                    </a:ext>
                  </a:extLst>
                </a:gridCol>
                <a:gridCol w="827859">
                  <a:extLst>
                    <a:ext uri="{9D8B030D-6E8A-4147-A177-3AD203B41FA5}">
                      <a16:colId xmlns:a16="http://schemas.microsoft.com/office/drawing/2014/main" val="20002"/>
                    </a:ext>
                  </a:extLst>
                </a:gridCol>
                <a:gridCol w="143145">
                  <a:extLst>
                    <a:ext uri="{9D8B030D-6E8A-4147-A177-3AD203B41FA5}">
                      <a16:colId xmlns:a16="http://schemas.microsoft.com/office/drawing/2014/main" val="20003"/>
                    </a:ext>
                  </a:extLst>
                </a:gridCol>
                <a:gridCol w="780304">
                  <a:extLst>
                    <a:ext uri="{9D8B030D-6E8A-4147-A177-3AD203B41FA5}">
                      <a16:colId xmlns:a16="http://schemas.microsoft.com/office/drawing/2014/main" val="20004"/>
                    </a:ext>
                  </a:extLst>
                </a:gridCol>
                <a:gridCol w="681919">
                  <a:extLst>
                    <a:ext uri="{9D8B030D-6E8A-4147-A177-3AD203B41FA5}">
                      <a16:colId xmlns:a16="http://schemas.microsoft.com/office/drawing/2014/main" val="20005"/>
                    </a:ext>
                  </a:extLst>
                </a:gridCol>
              </a:tblGrid>
              <a:tr h="151872">
                <a:tc>
                  <a:txBody>
                    <a:bodyPr/>
                    <a:lstStyle/>
                    <a:p>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1000" b="1" i="0" dirty="0">
                          <a:solidFill>
                            <a:schemeClr val="tx1"/>
                          </a:solidFill>
                          <a:latin typeface="Open Sans"/>
                          <a:ea typeface="Open Sans"/>
                          <a:cs typeface="Open Sans"/>
                        </a:rPr>
                        <a:t>17 Years or younger</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Open Sans"/>
                          <a:ea typeface="Open Sans"/>
                          <a:cs typeface="Open Sans"/>
                        </a:rPr>
                        <a:t> 10%</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1000" b="1" i="0" dirty="0">
                          <a:solidFill>
                            <a:schemeClr val="tx1"/>
                          </a:solidFill>
                          <a:latin typeface="Open Sans"/>
                          <a:ea typeface="Open Sans"/>
                          <a:cs typeface="Open Sans"/>
                        </a:rPr>
                        <a:t>18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Open Sans"/>
                          <a:ea typeface="Open Sans"/>
                          <a:cs typeface="Open Sans"/>
                        </a:rPr>
                        <a:t> 70%</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51872">
                <a:tc>
                  <a:txBody>
                    <a:bodyPr/>
                    <a:lstStyle/>
                    <a:p>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1000" b="1" i="0" dirty="0">
                          <a:solidFill>
                            <a:schemeClr val="tx1"/>
                          </a:solidFill>
                          <a:latin typeface="Open Sans"/>
                          <a:ea typeface="Open Sans"/>
                          <a:cs typeface="Open Sans"/>
                        </a:rPr>
                        <a:t>19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Open Sans"/>
                          <a:ea typeface="Open Sans"/>
                          <a:cs typeface="Open Sans"/>
                        </a:rPr>
                        <a:t> 13%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1000" b="1" i="0" dirty="0">
                          <a:solidFill>
                            <a:schemeClr val="tx1"/>
                          </a:solidFill>
                          <a:latin typeface="Open Sans"/>
                          <a:ea typeface="Open Sans"/>
                          <a:cs typeface="Open Sans"/>
                        </a:rPr>
                        <a:t>20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Open Sans"/>
                          <a:ea typeface="Open Sans"/>
                          <a:cs typeface="Open Sans"/>
                        </a:rPr>
                        <a:t> 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51872">
                <a:tc>
                  <a:txBody>
                    <a:bodyPr/>
                    <a:lstStyle/>
                    <a:p>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1000" b="1" i="0" dirty="0">
                          <a:solidFill>
                            <a:schemeClr val="tx1"/>
                          </a:solidFill>
                          <a:latin typeface="Open Sans"/>
                          <a:ea typeface="Open Sans"/>
                          <a:cs typeface="Open Sans"/>
                        </a:rPr>
                        <a:t>21+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Open Sans"/>
                          <a:ea typeface="Open Sans"/>
                          <a:cs typeface="Open Sans"/>
                        </a:rPr>
                        <a:t> 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solidFill>
                  </a:tcPr>
                </a:tc>
                <a:tc>
                  <a:txBody>
                    <a:bodyPr/>
                    <a:lstStyle/>
                    <a:p>
                      <a:endParaRPr lang="en-US" sz="1000" b="1" i="0" dirty="0">
                        <a:solidFill>
                          <a:schemeClr val="tx1"/>
                        </a:solidFill>
                        <a:latin typeface="Open Sans"/>
                        <a:ea typeface="Open Sans"/>
                        <a:cs typeface="Open Sans"/>
                      </a:endParaRP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Tx/>
                        <a:buSzTx/>
                        <a:buFontTx/>
                        <a:buNone/>
                        <a:tabLst/>
                      </a:pPr>
                      <a:endParaRPr lang="en-US" sz="1000" b="1"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Chart 20" descr="Age"/>
          <p:cNvGraphicFramePr/>
          <p:nvPr/>
        </p:nvGraphicFramePr>
        <p:xfrm>
          <a:off x="7555338" y="1287518"/>
          <a:ext cx="3620662" cy="386868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a:spLocks noChangeArrowheads="1"/>
          </p:cNvSpPr>
          <p:nvPr/>
        </p:nvSpPr>
        <p:spPr bwMode="white">
          <a:xfrm>
            <a:off x="1343424" y="6020667"/>
            <a:ext cx="4632158" cy="230832"/>
          </a:xfrm>
          <a:prstGeom prst="rect">
            <a:avLst/>
          </a:prstGeom>
          <a:noFill/>
          <a:ln>
            <a:headEnd type="none"/>
            <a:tailEnd type="none"/>
          </a:ln>
        </p:spPr>
        <p:txBody>
          <a:bodyPr wrap="square" lIns="91440" tIns="45720" rIns="91440" bIns="45720" anchor="t">
            <a:spAutoFit/>
          </a:bodyPr>
          <a:lstStyle/>
          <a:p>
            <a:r>
              <a:rPr lang="en-US" sz="900" b="1" u="sng" dirty="0">
                <a:latin typeface="Open Sans"/>
                <a:ea typeface="Open Sans"/>
                <a:cs typeface="Open Sans"/>
              </a:rPr>
              <a:t>Note:</a:t>
            </a:r>
            <a:r>
              <a:rPr lang="en-US" sz="900" dirty="0">
                <a:latin typeface="Open Sans"/>
                <a:ea typeface="Open Sans"/>
                <a:cs typeface="Open Sans"/>
              </a:rPr>
              <a:t> Respondents could choose more than one option, so total may exceed 100%.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for Undergraduates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i="1" dirty="0">
                <a:solidFill>
                  <a:srgbClr val="FFFFFF"/>
                </a:solidFill>
              </a:rPr>
              <a:t>Supplemental Information</a:t>
            </a: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bwMode="white">
          <a:ln>
            <a:headEnd type="none"/>
            <a:tailEnd type="none"/>
          </a:ln>
        </p:spPr>
        <p:txBody>
          <a:bodyPr wrap="square"/>
          <a:lstStyle/>
          <a:p>
            <a:r>
              <a:rPr lang="en-US" sz="1400" dirty="0">
                <a:solidFill>
                  <a:srgbClr val="3D4543"/>
                </a:solidFill>
              </a:rPr>
              <a:t>The Prevention Framework, developed by Vector Solutions’ Campus Prevention Network, defines the elements of a comprehensive approach to prevention, and the ways in which those elements build to an effective prevention program.</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27</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solidFill>
                  <a:schemeClr val="tx1"/>
                </a:solidFill>
              </a:rPr>
              <a:t>The Prevention Framework</a:t>
            </a:r>
          </a:p>
        </p:txBody>
      </p:sp>
      <p:graphicFrame>
        <p:nvGraphicFramePr>
          <p:cNvPr id="7" name="Diagram 6"/>
          <p:cNvGraphicFramePr/>
          <p:nvPr/>
        </p:nvGraphicFramePr>
        <p:xfrm>
          <a:off x="5284452" y="685800"/>
          <a:ext cx="62468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p:cNvSpPr>
          <p:nvPr/>
        </p:nvSpPr>
        <p:spPr bwMode="white">
          <a:xfrm>
            <a:off x="6908562" y="5408352"/>
            <a:ext cx="2903440"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System-wide buy-in, visible commitment, and investment in effective prevention initiatives</a:t>
            </a:r>
          </a:p>
        </p:txBody>
      </p:sp>
      <p:sp>
        <p:nvSpPr>
          <p:cNvPr id="16" name="Rectangle 15"/>
          <p:cNvSpPr>
            <a:spLocks/>
          </p:cNvSpPr>
          <p:nvPr/>
        </p:nvSpPr>
        <p:spPr bwMode="white">
          <a:xfrm>
            <a:off x="6908562" y="4002710"/>
            <a:ext cx="2903439"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Using goal setting, strategic planning, and data analysis to inform and evaluate prevention work</a:t>
            </a:r>
          </a:p>
        </p:txBody>
      </p:sp>
      <p:sp>
        <p:nvSpPr>
          <p:cNvPr id="17" name="Rectangle 16"/>
          <p:cNvSpPr>
            <a:spLocks/>
          </p:cNvSpPr>
          <p:nvPr/>
        </p:nvSpPr>
        <p:spPr bwMode="white">
          <a:xfrm>
            <a:off x="7478483" y="2605354"/>
            <a:ext cx="1877785" cy="67668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The values and expectations of the organization, and the-system of accountability to uphold and enforce them</a:t>
            </a:r>
          </a:p>
        </p:txBody>
      </p:sp>
      <p:sp>
        <p:nvSpPr>
          <p:cNvPr id="18" name="Rectangle 17"/>
          <p:cNvSpPr>
            <a:spLocks/>
          </p:cNvSpPr>
          <p:nvPr/>
        </p:nvSpPr>
        <p:spPr bwMode="white">
          <a:xfrm>
            <a:off x="7159252" y="1090094"/>
            <a:ext cx="2447096" cy="85667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600"/>
              </a:spcBef>
            </a:pPr>
            <a:r>
              <a:rPr lang="en-US" sz="1200" b="1" dirty="0">
                <a:solidFill>
                  <a:schemeClr val="tx1">
                    <a:lumMod val="75000"/>
                  </a:schemeClr>
                </a:solidFill>
                <a:latin typeface="Open Sans"/>
              </a:rPr>
              <a:t>Programming</a:t>
            </a:r>
          </a:p>
          <a:p>
            <a:pPr algn="ctr">
              <a:lnSpc>
                <a:spcPct val="130000"/>
              </a:lnSpc>
              <a:spcBef>
                <a:spcPts val="300"/>
              </a:spcBef>
            </a:pPr>
            <a:r>
              <a:rPr lang="en-US" sz="1000" dirty="0">
                <a:solidFill>
                  <a:schemeClr val="tx1">
                    <a:lumMod val="75000"/>
                  </a:schemeClr>
                </a:solidFill>
                <a:latin typeface="Open Sans"/>
              </a:rPr>
              <a:t>Prevention training, programs and communication strategies that maximize engagement and drive impact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white">
          <a:xfrm>
            <a:off x="7089904" y="601409"/>
            <a:ext cx="4036372" cy="3027280"/>
            <a:chOff x="7101472" y="823540"/>
            <a:chExt cx="4036372" cy="3027280"/>
          </a:xfrm>
        </p:grpSpPr>
        <p:pic>
          <p:nvPicPr>
            <p:cNvPr id="33" name="Picture 32"/>
            <p:cNvPicPr>
              <a:picLocks noChangeAspect="1"/>
            </p:cNvPicPr>
            <p:nvPr/>
          </p:nvPicPr>
          <p:blipFill>
            <a:blip r:embed="rId3">
              <a:lum/>
            </a:blip>
            <a:srcRect/>
            <a:stretch>
              <a:fillRect/>
            </a:stretch>
          </p:blipFill>
          <p:spPr bwMode="white">
            <a:xfrm>
              <a:off x="7101472" y="823540"/>
              <a:ext cx="4036372" cy="3027280"/>
            </a:xfrm>
            <a:prstGeom prst="rect">
              <a:avLst/>
            </a:prstGeom>
            <a:ln>
              <a:headEnd type="none"/>
              <a:tailEnd type="none"/>
            </a:ln>
          </p:spPr>
        </p:pic>
        <p:pic>
          <p:nvPicPr>
            <p:cNvPr id="38" name="Picture 37" descr="Graphical user interface, text, chat or text message&#10;&#10;Description automatically generated"/>
            <p:cNvPicPr>
              <a:picLocks noChangeAspect="1"/>
            </p:cNvPicPr>
            <p:nvPr/>
          </p:nvPicPr>
          <p:blipFill>
            <a:blip r:embed="rId4">
              <a:lum/>
            </a:blip>
            <a:srcRect l="15736" t="7946" r="1338" b="1642"/>
            <a:stretch>
              <a:fillRect/>
            </a:stretch>
          </p:blipFill>
          <p:spPr bwMode="white">
            <a:xfrm>
              <a:off x="7588331" y="1223158"/>
              <a:ext cx="3081769" cy="1765477"/>
            </a:xfrm>
            <a:prstGeom prst="rect">
              <a:avLst/>
            </a:prstGeom>
            <a:ln>
              <a:headEnd type="none"/>
              <a:tailEnd type="none"/>
            </a:ln>
          </p:spPr>
        </p:pic>
      </p:grpSp>
      <p:sp>
        <p:nvSpPr>
          <p:cNvPr id="6" name="Title 5"/>
          <p:cNvSpPr>
            <a:spLocks noGrp="1"/>
          </p:cNvSpPr>
          <p:nvPr>
            <p:ph type="title"/>
          </p:nvPr>
        </p:nvSpPr>
        <p:spPr bwMode="white">
          <a:xfrm>
            <a:off x="685800" y="648686"/>
            <a:ext cx="5800720" cy="638832"/>
          </a:xfrm>
          <a:ln>
            <a:headEnd type="none"/>
            <a:tailEnd type="none"/>
          </a:ln>
        </p:spPr>
        <p:txBody>
          <a:bodyPr wrap="square"/>
          <a:lstStyle/>
          <a:p>
            <a:r>
              <a:rPr lang="en-US" b="1" dirty="0"/>
              <a:t>About Sexual Assault Prevention for Undergraduates</a:t>
            </a:r>
            <a:br>
              <a:rPr lang="en-US" dirty="0"/>
            </a:br>
            <a:endParaRPr lang="th-TH" dirty="0"/>
          </a:p>
        </p:txBody>
      </p:sp>
      <p:sp>
        <p:nvSpPr>
          <p:cNvPr id="5" name="Slide Number Placeholder 4"/>
          <p:cNvSpPr>
            <a:spLocks noGrp="1"/>
          </p:cNvSpPr>
          <p:nvPr>
            <p:ph type="sldNum" idx="12"/>
          </p:nvPr>
        </p:nvSpPr>
        <p:spPr bwMode="white">
          <a:xfrm>
            <a:off x="11576269" y="6464116"/>
            <a:ext cx="470155" cy="136525"/>
          </a:xfrm>
          <a:ln>
            <a:headEnd type="none"/>
            <a:tailEnd type="none"/>
          </a:ln>
        </p:spPr>
        <p:txBody>
          <a:bodyPr wrap="square"/>
          <a:lstStyle/>
          <a:p>
            <a:fld id="{4737D6AF-2FA5-476A-AF60-7A8CDF2E2DFB}" type="slidenum">
              <a:rPr lang="en-US" dirty="0"/>
              <a:t>28</a:t>
            </a:fld>
            <a:endParaRPr lang="en-US" dirty="0"/>
          </a:p>
        </p:txBody>
      </p:sp>
      <p:cxnSp>
        <p:nvCxnSpPr>
          <p:cNvPr id="15" name="Straight Connector 14"/>
          <p:cNvCxnSpPr/>
          <p:nvPr/>
        </p:nvCxnSpPr>
        <p:spPr bwMode="white">
          <a:xfrm>
            <a:off x="6961242" y="0"/>
            <a:ext cx="0" cy="6188529"/>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p:cNvSpPr>
            <a:spLocks/>
          </p:cNvSpPr>
          <p:nvPr/>
        </p:nvSpPr>
        <p:spPr bwMode="white">
          <a:xfrm>
            <a:off x="685800" y="1600200"/>
            <a:ext cx="3088593"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Open Sans"/>
                <a:ea typeface="Open Sans"/>
                <a:cs typeface="Open Sans"/>
              </a:rPr>
              <a:t>The Benefits of Working </a:t>
            </a:r>
          </a:p>
          <a:p>
            <a:pPr algn="ctr"/>
            <a:r>
              <a:rPr lang="en-US" sz="1200" b="1" dirty="0">
                <a:solidFill>
                  <a:schemeClr val="bg1"/>
                </a:solidFill>
                <a:latin typeface="Open Sans"/>
                <a:ea typeface="Open Sans"/>
                <a:cs typeface="Open Sans"/>
              </a:rPr>
              <a:t>with Vector Solutions</a:t>
            </a:r>
          </a:p>
        </p:txBody>
      </p:sp>
      <p:sp>
        <p:nvSpPr>
          <p:cNvPr id="17" name="Rectangle 16"/>
          <p:cNvSpPr>
            <a:spLocks/>
          </p:cNvSpPr>
          <p:nvPr/>
        </p:nvSpPr>
        <p:spPr bwMode="white">
          <a:xfrm>
            <a:off x="3840370" y="1600200"/>
            <a:ext cx="2646149"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Open Sans"/>
                <a:ea typeface="Open Sans"/>
                <a:cs typeface="Open Sans"/>
              </a:rPr>
              <a:t>Sexual Assault Prevention for </a:t>
            </a:r>
          </a:p>
          <a:p>
            <a:pPr algn="ctr"/>
            <a:r>
              <a:rPr lang="en-US" sz="1200" b="1" dirty="0">
                <a:solidFill>
                  <a:schemeClr val="bg1"/>
                </a:solidFill>
                <a:latin typeface="Open Sans"/>
                <a:ea typeface="Open Sans"/>
                <a:cs typeface="Open Sans"/>
              </a:rPr>
              <a:t>Undergraduates</a:t>
            </a:r>
          </a:p>
        </p:txBody>
      </p:sp>
      <p:sp>
        <p:nvSpPr>
          <p:cNvPr id="20" name="Rectangle 19"/>
          <p:cNvSpPr>
            <a:spLocks/>
          </p:cNvSpPr>
          <p:nvPr/>
        </p:nvSpPr>
        <p:spPr bwMode="white">
          <a:xfrm>
            <a:off x="685800" y="2253650"/>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Proven Efficacy</a:t>
            </a:r>
          </a:p>
          <a:p>
            <a:pPr>
              <a:lnSpc>
                <a:spcPct val="130000"/>
              </a:lnSpc>
              <a:spcAft>
                <a:spcPts val="300"/>
              </a:spcAft>
            </a:pPr>
            <a:r>
              <a:rPr lang="en-US" sz="800" dirty="0">
                <a:solidFill>
                  <a:schemeClr val="tx1"/>
                </a:solidFill>
                <a:latin typeface="Open Sans"/>
              </a:rPr>
              <a:t>Nine independent studies have been published demonstrating the efficacy of Vector online programs. Our approach improves knowledge, attitudes, and behaviors.</a:t>
            </a:r>
          </a:p>
        </p:txBody>
      </p:sp>
      <p:sp>
        <p:nvSpPr>
          <p:cNvPr id="22" name="Rectangle 21"/>
          <p:cNvSpPr>
            <a:spLocks/>
          </p:cNvSpPr>
          <p:nvPr/>
        </p:nvSpPr>
        <p:spPr bwMode="white">
          <a:xfrm>
            <a:off x="685800" y="3187436"/>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0" bIns="0" anchor="ctr"/>
          <a:lstStyle/>
          <a:p>
            <a:pPr>
              <a:lnSpc>
                <a:spcPct val="130000"/>
              </a:lnSpc>
              <a:spcAft>
                <a:spcPts val="300"/>
              </a:spcAft>
            </a:pPr>
            <a:r>
              <a:rPr lang="en-US" sz="1000" b="1" dirty="0">
                <a:solidFill>
                  <a:schemeClr val="tx1"/>
                </a:solidFill>
                <a:latin typeface="Open Sans"/>
              </a:rPr>
              <a:t>True Expertise</a:t>
            </a:r>
          </a:p>
          <a:p>
            <a:pPr>
              <a:lnSpc>
                <a:spcPct val="130000"/>
              </a:lnSpc>
              <a:spcAft>
                <a:spcPts val="300"/>
              </a:spcAft>
            </a:pPr>
            <a:r>
              <a:rPr lang="en-US" sz="800" dirty="0">
                <a:solidFill>
                  <a:schemeClr val="tx1"/>
                </a:solidFill>
                <a:latin typeface="Open Sans"/>
              </a:rPr>
              <a:t>Our team includes public health professionals, administrators from student affairs, campus prevention offices, legal experts, and more. Extend your team by partnering with ours.</a:t>
            </a:r>
          </a:p>
        </p:txBody>
      </p:sp>
      <p:sp>
        <p:nvSpPr>
          <p:cNvPr id="23" name="Rectangle 22"/>
          <p:cNvSpPr>
            <a:spLocks/>
          </p:cNvSpPr>
          <p:nvPr/>
        </p:nvSpPr>
        <p:spPr bwMode="white">
          <a:xfrm>
            <a:off x="685800" y="4121222"/>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Beyond Compliance</a:t>
            </a:r>
          </a:p>
          <a:p>
            <a:pPr>
              <a:lnSpc>
                <a:spcPct val="130000"/>
              </a:lnSpc>
              <a:spcAft>
                <a:spcPts val="300"/>
              </a:spcAft>
            </a:pPr>
            <a:r>
              <a:rPr lang="en-US" sz="800" dirty="0">
                <a:solidFill>
                  <a:schemeClr val="tx1"/>
                </a:solidFill>
                <a:latin typeface="Open Sans"/>
              </a:rPr>
              <a:t>Our online programs are built by prevention and compliance experts to meet and exceed requirements from Title IX, Clery Act, and EDGAR part 86.</a:t>
            </a:r>
          </a:p>
        </p:txBody>
      </p:sp>
      <p:sp>
        <p:nvSpPr>
          <p:cNvPr id="24" name="Rectangle 23"/>
          <p:cNvSpPr>
            <a:spLocks/>
          </p:cNvSpPr>
          <p:nvPr/>
        </p:nvSpPr>
        <p:spPr bwMode="white">
          <a:xfrm>
            <a:off x="685800" y="5055009"/>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0" bIns="0" anchor="ctr"/>
          <a:lstStyle/>
          <a:p>
            <a:pPr>
              <a:lnSpc>
                <a:spcPct val="130000"/>
              </a:lnSpc>
              <a:spcAft>
                <a:spcPts val="300"/>
              </a:spcAft>
            </a:pPr>
            <a:r>
              <a:rPr lang="en-US" sz="1000" b="1" dirty="0">
                <a:solidFill>
                  <a:schemeClr val="tx1"/>
                </a:solidFill>
                <a:latin typeface="Open Sans"/>
              </a:rPr>
              <a:t>Data Driven</a:t>
            </a:r>
          </a:p>
          <a:p>
            <a:pPr>
              <a:lnSpc>
                <a:spcPct val="130000"/>
              </a:lnSpc>
              <a:spcAft>
                <a:spcPts val="300"/>
              </a:spcAft>
            </a:pPr>
            <a:r>
              <a:rPr lang="en-US" sz="800" dirty="0">
                <a:solidFill>
                  <a:schemeClr val="tx1"/>
                </a:solidFill>
                <a:latin typeface="Open Sans"/>
              </a:rPr>
              <a:t>Our data and analytics provide real-time access to attitudinal and behavioral data from your unique populations, and national benchmarks to assess needs and strengths.</a:t>
            </a:r>
          </a:p>
        </p:txBody>
      </p:sp>
      <p:sp>
        <p:nvSpPr>
          <p:cNvPr id="25" name="Rectangle 24"/>
          <p:cNvSpPr>
            <a:spLocks/>
          </p:cNvSpPr>
          <p:nvPr/>
        </p:nvSpPr>
        <p:spPr bwMode="white">
          <a:xfrm>
            <a:off x="3840370" y="2253648"/>
            <a:ext cx="2646149"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Helps meet or exceed</a:t>
            </a:r>
          </a:p>
          <a:p>
            <a:pPr>
              <a:lnSpc>
                <a:spcPct val="130000"/>
              </a:lnSpc>
              <a:spcAft>
                <a:spcPts val="300"/>
              </a:spcAft>
            </a:pPr>
            <a:r>
              <a:rPr lang="en-US" sz="800" dirty="0">
                <a:solidFill>
                  <a:schemeClr val="tx1"/>
                </a:solidFill>
                <a:latin typeface="Open Sans"/>
              </a:rPr>
              <a:t>Title IX and Clery Act requirements.</a:t>
            </a:r>
          </a:p>
        </p:txBody>
      </p:sp>
      <p:sp>
        <p:nvSpPr>
          <p:cNvPr id="26" name="Rectangle 25"/>
          <p:cNvSpPr>
            <a:spLocks/>
          </p:cNvSpPr>
          <p:nvPr/>
        </p:nvSpPr>
        <p:spPr bwMode="white">
          <a:xfrm>
            <a:off x="3840370" y="3187430"/>
            <a:ext cx="2646149"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Developed in collaboration</a:t>
            </a:r>
          </a:p>
          <a:p>
            <a:pPr>
              <a:lnSpc>
                <a:spcPct val="130000"/>
              </a:lnSpc>
              <a:spcAft>
                <a:spcPts val="300"/>
              </a:spcAft>
            </a:pPr>
            <a:r>
              <a:rPr lang="en-US" sz="800" dirty="0">
                <a:solidFill>
                  <a:schemeClr val="tx1"/>
                </a:solidFill>
                <a:latin typeface="Open Sans"/>
              </a:rPr>
              <a:t>with leading prevention experts and researchers.</a:t>
            </a:r>
          </a:p>
        </p:txBody>
      </p:sp>
      <p:sp>
        <p:nvSpPr>
          <p:cNvPr id="27" name="Rectangle 26"/>
          <p:cNvSpPr>
            <a:spLocks/>
          </p:cNvSpPr>
          <p:nvPr/>
        </p:nvSpPr>
        <p:spPr bwMode="white">
          <a:xfrm>
            <a:off x="3840370" y="4121211"/>
            <a:ext cx="2646149"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Informed by Emerging Research </a:t>
            </a:r>
          </a:p>
          <a:p>
            <a:pPr>
              <a:lnSpc>
                <a:spcPct val="130000"/>
              </a:lnSpc>
              <a:spcAft>
                <a:spcPts val="300"/>
              </a:spcAft>
            </a:pPr>
            <a:r>
              <a:rPr lang="en-US" sz="800" dirty="0">
                <a:solidFill>
                  <a:schemeClr val="tx1"/>
                </a:solidFill>
                <a:latin typeface="Open Sans"/>
              </a:rPr>
              <a:t>on evidence-based practice (e.g., social norms approach, bystander intervention).</a:t>
            </a:r>
          </a:p>
        </p:txBody>
      </p:sp>
      <p:sp>
        <p:nvSpPr>
          <p:cNvPr id="28" name="Rectangle 27"/>
          <p:cNvSpPr>
            <a:spLocks/>
          </p:cNvSpPr>
          <p:nvPr/>
        </p:nvSpPr>
        <p:spPr bwMode="white">
          <a:xfrm>
            <a:off x="3840370" y="5054992"/>
            <a:ext cx="2646149" cy="87685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Shown to have impact</a:t>
            </a:r>
          </a:p>
          <a:p>
            <a:pPr>
              <a:lnSpc>
                <a:spcPct val="130000"/>
              </a:lnSpc>
              <a:spcAft>
                <a:spcPts val="300"/>
              </a:spcAft>
            </a:pPr>
            <a:r>
              <a:rPr lang="en-US" sz="800" dirty="0">
                <a:solidFill>
                  <a:schemeClr val="tx1"/>
                </a:solidFill>
                <a:latin typeface="Open Sans"/>
              </a:rPr>
              <a:t>on student attitudes and intentions at a campus-level in peer-reviewed publication.</a:t>
            </a:r>
          </a:p>
        </p:txBody>
      </p:sp>
      <p:sp>
        <p:nvSpPr>
          <p:cNvPr id="30" name="TextBox 29"/>
          <p:cNvSpPr txBox="1">
            <a:spLocks noChangeArrowheads="1"/>
          </p:cNvSpPr>
          <p:nvPr/>
        </p:nvSpPr>
        <p:spPr bwMode="white">
          <a:xfrm>
            <a:off x="-13560137" y="2436826"/>
            <a:ext cx="12420600" cy="307777"/>
          </a:xfrm>
          <a:prstGeom prst="rect">
            <a:avLst/>
          </a:prstGeom>
          <a:noFill/>
          <a:ln>
            <a:headEnd type="none"/>
            <a:tailEnd type="none"/>
          </a:ln>
        </p:spPr>
        <p:txBody>
          <a:bodyPr wrap="square">
            <a:spAutoFit/>
          </a:bodyPr>
          <a:lstStyle/>
          <a:p>
            <a:r>
              <a:rPr lang="en-US" b="0" dirty="0">
                <a:effectLst/>
              </a:rPr>
              <a:t> </a:t>
            </a:r>
            <a:endParaRPr lang="en-US" dirty="0"/>
          </a:p>
        </p:txBody>
      </p:sp>
      <p:grpSp>
        <p:nvGrpSpPr>
          <p:cNvPr id="11" name="Group 10"/>
          <p:cNvGrpSpPr>
            <a:grpSpLocks/>
          </p:cNvGrpSpPr>
          <p:nvPr/>
        </p:nvGrpSpPr>
        <p:grpSpPr bwMode="white">
          <a:xfrm>
            <a:off x="8709542" y="2820191"/>
            <a:ext cx="3449627" cy="2587220"/>
            <a:chOff x="8582950" y="3201290"/>
            <a:chExt cx="3449627" cy="2587220"/>
          </a:xfrm>
        </p:grpSpPr>
        <p:pic>
          <p:nvPicPr>
            <p:cNvPr id="1029" name="Picture 5"/>
            <p:cNvPicPr>
              <a:picLocks noChangeAspect="1"/>
            </p:cNvPicPr>
            <p:nvPr/>
          </p:nvPicPr>
          <p:blipFill>
            <a:blip r:embed="rId5">
              <a:lum/>
            </a:blip>
            <a:srcRect/>
            <a:stretch>
              <a:fillRect/>
            </a:stretch>
          </p:blipFill>
          <p:spPr bwMode="auto">
            <a:xfrm>
              <a:off x="8582950" y="3201290"/>
              <a:ext cx="3449627" cy="2587220"/>
            </a:xfrm>
            <a:prstGeom prst="rect">
              <a:avLst/>
            </a:prstGeom>
            <a:noFill/>
            <a:ln>
              <a:headEnd type="none"/>
              <a:tailEnd type="none"/>
            </a:ln>
          </p:spPr>
        </p:pic>
        <p:pic>
          <p:nvPicPr>
            <p:cNvPr id="37" name="Picture 9"/>
            <p:cNvPicPr>
              <a:picLocks noChangeAspect="1"/>
            </p:cNvPicPr>
            <p:nvPr/>
          </p:nvPicPr>
          <p:blipFill>
            <a:blip r:embed="rId6">
              <a:lum/>
            </a:blip>
            <a:srcRect l="6755" t="263" r="7878"/>
            <a:stretch>
              <a:fillRect/>
            </a:stretch>
          </p:blipFill>
          <p:spPr bwMode="auto">
            <a:xfrm>
              <a:off x="9119658" y="3663537"/>
              <a:ext cx="2345860" cy="1450071"/>
            </a:xfrm>
            <a:prstGeom prst="rect">
              <a:avLst/>
            </a:prstGeom>
            <a:noFill/>
            <a:ln>
              <a:headEnd type="none"/>
              <a:tailEnd type="none"/>
            </a:ln>
          </p:spPr>
        </p:pic>
      </p:grpSp>
      <p:pic>
        <p:nvPicPr>
          <p:cNvPr id="1027" name="Picture 3"/>
          <p:cNvPicPr>
            <a:picLocks noChangeAspect="1"/>
          </p:cNvPicPr>
          <p:nvPr/>
        </p:nvPicPr>
        <p:blipFill>
          <a:blip r:embed="rId7">
            <a:lum/>
          </a:blip>
          <a:srcRect/>
          <a:stretch>
            <a:fillRect/>
          </a:stretch>
        </p:blipFill>
        <p:spPr bwMode="auto">
          <a:xfrm>
            <a:off x="7117965" y="3724417"/>
            <a:ext cx="2555403" cy="1916553"/>
          </a:xfrm>
          <a:prstGeom prst="rect">
            <a:avLst/>
          </a:prstGeom>
          <a:noFill/>
          <a:ln>
            <a:headEnd type="none"/>
            <a:tailEnd type="none"/>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xfrm>
            <a:off x="685800" y="543756"/>
            <a:ext cx="10820400" cy="638832"/>
          </a:xfrm>
          <a:ln>
            <a:headEnd type="none"/>
            <a:tailEnd type="none"/>
          </a:ln>
        </p:spPr>
        <p:txBody>
          <a:bodyPr wrap="square"/>
          <a:lstStyle/>
          <a:p>
            <a:r>
              <a:rPr lang="en-US" b="1" dirty="0"/>
              <a:t>Sexual Assault Prevention for Undergraduates Course Map</a:t>
            </a:r>
            <a:endParaRPr lang="th-TH"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29</a:t>
            </a:fld>
            <a:endParaRPr lang="en-US" dirty="0"/>
          </a:p>
        </p:txBody>
      </p:sp>
      <p:graphicFrame>
        <p:nvGraphicFramePr>
          <p:cNvPr id="8" name="Table 7"/>
          <p:cNvGraphicFramePr/>
          <p:nvPr/>
        </p:nvGraphicFramePr>
        <p:xfrm>
          <a:off x="569626" y="1036611"/>
          <a:ext cx="11350230" cy="5119882"/>
        </p:xfrm>
        <a:graphic>
          <a:graphicData uri="http://schemas.openxmlformats.org/drawingml/2006/table">
            <a:tbl>
              <a:tblPr>
                <a:tableStyleId>{8799B23B-EC83-4686-B30A-512413B5E67A}</a:tableStyleId>
              </a:tblPr>
              <a:tblGrid>
                <a:gridCol w="251112">
                  <a:extLst>
                    <a:ext uri="{9D8B030D-6E8A-4147-A177-3AD203B41FA5}">
                      <a16:colId xmlns:a16="http://schemas.microsoft.com/office/drawing/2014/main" val="20000"/>
                    </a:ext>
                  </a:extLst>
                </a:gridCol>
                <a:gridCol w="1959544">
                  <a:extLst>
                    <a:ext uri="{9D8B030D-6E8A-4147-A177-3AD203B41FA5}">
                      <a16:colId xmlns:a16="http://schemas.microsoft.com/office/drawing/2014/main" val="20001"/>
                    </a:ext>
                  </a:extLst>
                </a:gridCol>
                <a:gridCol w="1566860">
                  <a:extLst>
                    <a:ext uri="{9D8B030D-6E8A-4147-A177-3AD203B41FA5}">
                      <a16:colId xmlns:a16="http://schemas.microsoft.com/office/drawing/2014/main" val="20002"/>
                    </a:ext>
                  </a:extLst>
                </a:gridCol>
                <a:gridCol w="1244189">
                  <a:extLst>
                    <a:ext uri="{9D8B030D-6E8A-4147-A177-3AD203B41FA5}">
                      <a16:colId xmlns:a16="http://schemas.microsoft.com/office/drawing/2014/main" val="20003"/>
                    </a:ext>
                  </a:extLst>
                </a:gridCol>
                <a:gridCol w="375201">
                  <a:extLst>
                    <a:ext uri="{9D8B030D-6E8A-4147-A177-3AD203B41FA5}">
                      <a16:colId xmlns:a16="http://schemas.microsoft.com/office/drawing/2014/main" val="20004"/>
                    </a:ext>
                  </a:extLst>
                </a:gridCol>
                <a:gridCol w="2502911">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3333573">
                  <a:extLst>
                    <a:ext uri="{9D8B030D-6E8A-4147-A177-3AD203B41FA5}">
                      <a16:colId xmlns:a16="http://schemas.microsoft.com/office/drawing/2014/main" val="20007"/>
                    </a:ext>
                  </a:extLst>
                </a:gridCol>
              </a:tblGrid>
              <a:tr h="965353">
                <a:tc rowSpan="3">
                  <a:txBody>
                    <a:bodyPr/>
                    <a:lstStyle/>
                    <a:p>
                      <a:pPr marL="0" indent="0" algn="ctr">
                        <a:lnSpc>
                          <a:spcPts val="1050"/>
                        </a:lnSpc>
                        <a:buFont typeface="Arial"/>
                        <a:buNone/>
                        <a:tabLst/>
                      </a:pPr>
                      <a:r>
                        <a:rPr lang="en-US" sz="1200" b="1" dirty="0">
                          <a:solidFill>
                            <a:schemeClr val="bg1"/>
                          </a:solidFill>
                          <a:latin typeface="Open Sans"/>
                          <a:ea typeface="Open Sans"/>
                          <a:cs typeface="Open Sans"/>
                        </a:rPr>
                        <a:t>Part 1</a:t>
                      </a:r>
                    </a:p>
                  </a:txBody>
                  <a:tcPr marL="45720" marR="45720" vert="vert27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pPr>
                        <a:lnSpc>
                          <a:spcPct val="100000"/>
                        </a:lnSpc>
                        <a:spcAft>
                          <a:spcPts val="600"/>
                        </a:spcAft>
                      </a:pPr>
                      <a:r>
                        <a:rPr lang="en-US" sz="1200" b="1" i="0" kern="1200" dirty="0">
                          <a:solidFill>
                            <a:schemeClr val="accent1"/>
                          </a:solidFill>
                          <a:latin typeface="Open Sans"/>
                          <a:ea typeface="Open Sans"/>
                          <a:cs typeface="Open Sans"/>
                        </a:rPr>
                        <a:t>1. Introduction</a:t>
                      </a:r>
                    </a:p>
                    <a:p>
                      <a:pPr marL="115570" indent="-115570">
                        <a:lnSpc>
                          <a:spcPct val="100000"/>
                        </a:lnSpc>
                        <a:buFont typeface="Arial"/>
                        <a:buChar char="•"/>
                        <a:tabLst/>
                      </a:pPr>
                      <a:r>
                        <a:rPr lang="en-US" sz="1000" b="0" i="0" dirty="0">
                          <a:solidFill>
                            <a:schemeClr val="tx1"/>
                          </a:solidFill>
                          <a:latin typeface="Open Sans"/>
                          <a:ea typeface="Open Sans"/>
                          <a:cs typeface="Open Sans"/>
                        </a:rPr>
                        <a:t>Welcome</a:t>
                      </a:r>
                    </a:p>
                    <a:p>
                      <a:pPr marL="115570" indent="-115570">
                        <a:lnSpc>
                          <a:spcPct val="100000"/>
                        </a:lnSpc>
                        <a:buFont typeface="Arial"/>
                        <a:buChar char="•"/>
                        <a:tabLst/>
                      </a:pPr>
                      <a:r>
                        <a:rPr lang="en-US" sz="1000" b="0" i="0" dirty="0">
                          <a:solidFill>
                            <a:schemeClr val="tx1"/>
                          </a:solidFill>
                          <a:latin typeface="Open Sans"/>
                          <a:ea typeface="Open Sans"/>
                          <a:cs typeface="Open Sans"/>
                        </a:rPr>
                        <a:t>Sexual Assault Prevention</a:t>
                      </a:r>
                    </a:p>
                    <a:p>
                      <a:pPr marL="115570" indent="-115570">
                        <a:lnSpc>
                          <a:spcPct val="100000"/>
                        </a:lnSpc>
                        <a:buFont typeface="Arial"/>
                        <a:buChar char="•"/>
                        <a:tabLst/>
                      </a:pPr>
                      <a:r>
                        <a:rPr lang="en-US" sz="1000" b="0" i="0" dirty="0">
                          <a:solidFill>
                            <a:schemeClr val="tx1"/>
                          </a:solidFill>
                          <a:latin typeface="Open Sans"/>
                          <a:ea typeface="Open Sans"/>
                          <a:cs typeface="Open Sans"/>
                        </a:rPr>
                        <a:t>What Do You Think?</a:t>
                      </a:r>
                    </a:p>
                    <a:p>
                      <a:pPr marL="115570" indent="-115570">
                        <a:lnSpc>
                          <a:spcPct val="100000"/>
                        </a:lnSpc>
                        <a:buFont typeface="Arial"/>
                        <a:buChar char="•"/>
                        <a:tabLst/>
                      </a:pPr>
                      <a:r>
                        <a:rPr lang="en-US" sz="1000" b="0" i="0" dirty="0">
                          <a:solidFill>
                            <a:schemeClr val="tx1"/>
                          </a:solidFill>
                          <a:latin typeface="Open Sans"/>
                          <a:ea typeface="Open Sans"/>
                          <a:cs typeface="Open Sans"/>
                        </a:rPr>
                        <a:t>Your Voice, Your Experience</a:t>
                      </a:r>
                    </a:p>
                  </a:txBody>
                  <a:tcPr marL="45720" marR="4572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a:txBody>
                    <a:bodyPr/>
                    <a:lstStyle/>
                    <a:p>
                      <a:pPr marL="0" indent="0" algn="ctr" rtl="0">
                        <a:lnSpc>
                          <a:spcPct val="100000"/>
                        </a:lnSpc>
                        <a:spcBef>
                          <a:spcPts val="0"/>
                        </a:spcBef>
                        <a:spcAft>
                          <a:spcPts val="600"/>
                        </a:spcAft>
                        <a:buClrTx/>
                        <a:buSzTx/>
                        <a:buFont typeface="Arial"/>
                        <a:buNone/>
                      </a:pPr>
                      <a:r>
                        <a:rPr lang="en-US" sz="1200" b="1" i="0" u="none" kern="1200" spc="0" dirty="0">
                          <a:ln>
                            <a:noFill/>
                          </a:ln>
                          <a:solidFill>
                            <a:schemeClr val="bg1"/>
                          </a:solidFill>
                          <a:effectLst/>
                          <a:uLnTx/>
                          <a:uFillTx/>
                          <a:latin typeface="Open Sans"/>
                          <a:ea typeface="Open Sans"/>
                          <a:cs typeface="Open Sans"/>
                        </a:rPr>
                        <a:t>Pre-Course Survey </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pPr marL="0" indent="0" algn="ctr" defTabSz="685800" rtl="0">
                        <a:lnSpc>
                          <a:spcPct val="10000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Pre-Course Assessment</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gridSpan="3">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2. Values, Identities, &amp; Relationships</a:t>
                      </a:r>
                    </a:p>
                    <a:p>
                      <a:pPr marL="115570" indent="-11557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Who am I?</a:t>
                      </a:r>
                    </a:p>
                    <a:p>
                      <a:pPr marL="115570" indent="-11557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Our Unique Identities</a:t>
                      </a:r>
                    </a:p>
                    <a:p>
                      <a:pPr marL="115570" indent="-11557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Our Values</a:t>
                      </a:r>
                    </a:p>
                    <a:p>
                      <a:pPr marL="115570" indent="-11557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Local Support Information</a:t>
                      </a:r>
                    </a:p>
                  </a:txBody>
                  <a:tcPr marL="64008"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2. Values, Identities, &amp; Relationships</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Who am I?</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Our Unique Identities</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Our Values</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Local Support Information</a:t>
                      </a:r>
                    </a:p>
                    <a:p>
                      <a:pPr marL="0" indent="0" algn="ctr" defTabSz="685800" rtl="0">
                        <a:lnSpc>
                          <a:spcPct val="10000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hMerge="1">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tx1"/>
                          </a:solidFill>
                          <a:effectLst/>
                          <a:uLnTx/>
                          <a:uFillTx/>
                          <a:latin typeface="Open Sans"/>
                          <a:ea typeface="Open Sans"/>
                          <a:cs typeface="Open Sans"/>
                        </a:rPr>
                        <a:t>Pre-Course Quiz</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3. Identities and Stereotyping</a:t>
                      </a:r>
                    </a:p>
                    <a:p>
                      <a:pPr marL="115570" indent="-115570">
                        <a:lnSpc>
                          <a:spcPct val="100000"/>
                        </a:lnSpc>
                        <a:buFont typeface="Arial"/>
                        <a:buChar char="•"/>
                        <a:tabLst/>
                      </a:pPr>
                      <a:r>
                        <a:rPr lang="en-US" sz="1000" b="0" i="0" dirty="0">
                          <a:latin typeface="Open Sans"/>
                          <a:ea typeface="Open Sans"/>
                          <a:cs typeface="Open Sans"/>
                        </a:rPr>
                        <a:t>Why are Gender Stereotypes Harmful?</a:t>
                      </a:r>
                    </a:p>
                    <a:p>
                      <a:pPr marL="115570" indent="-115570">
                        <a:lnSpc>
                          <a:spcPct val="100000"/>
                        </a:lnSpc>
                        <a:buFont typeface="Arial"/>
                        <a:buChar char="•"/>
                        <a:tabLst/>
                      </a:pPr>
                      <a:r>
                        <a:rPr lang="en-US" sz="1000" b="0" i="0" dirty="0">
                          <a:latin typeface="Open Sans"/>
                          <a:ea typeface="Open Sans"/>
                          <a:cs typeface="Open Sans"/>
                        </a:rPr>
                        <a:t>What Can You Do About Harmful Language?</a:t>
                      </a:r>
                    </a:p>
                    <a:p>
                      <a:pPr marL="115570" indent="-115570">
                        <a:lnSpc>
                          <a:spcPct val="100000"/>
                        </a:lnSpc>
                        <a:buFont typeface="Arial"/>
                        <a:buChar char="•"/>
                        <a:tabLst/>
                      </a:pPr>
                      <a:r>
                        <a:rPr lang="en-US" sz="1000" b="0" i="0" dirty="0">
                          <a:latin typeface="Open Sans"/>
                          <a:ea typeface="Open Sans"/>
                          <a:cs typeface="Open Sans"/>
                        </a:rPr>
                        <a:t>Title IX of the Education Amendments Act of 1972</a:t>
                      </a:r>
                    </a:p>
                    <a:p>
                      <a:pPr marL="115570" indent="-115570">
                        <a:lnSpc>
                          <a:spcPct val="100000"/>
                        </a:lnSpc>
                        <a:buFont typeface="Arial"/>
                        <a:buChar char="•"/>
                        <a:tabLst/>
                      </a:pPr>
                      <a:r>
                        <a:rPr lang="en-US" sz="1000" b="0" i="0" dirty="0">
                          <a:latin typeface="Open Sans"/>
                          <a:ea typeface="Open Sans"/>
                          <a:cs typeface="Open Sans"/>
                        </a:rPr>
                        <a:t>Sexual Misconduct Policy</a:t>
                      </a:r>
                    </a:p>
                  </a:txBody>
                  <a:tcPr marL="137160" marR="45720" marT="137160" horzOverflow="overflow">
                    <a:lnL w="12700" cap="flat">
                      <a:solidFill>
                        <a:schemeClr val="bg1"/>
                      </a:solidFill>
                      <a:prstDash val="solid"/>
                      <a:round/>
                      <a:headEnd type="none" w="med" len="med"/>
                      <a:tailEnd type="none" w="med" len="med"/>
                    </a:lnL>
                    <a:lnR w="12700">
                      <a:noFill/>
                      <a:headEnd type="none"/>
                      <a:tailEnd type="none"/>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extLst>
                  <a:ext uri="{0D108BD9-81ED-4DB2-BD59-A6C34878D82A}">
                    <a16:rowId xmlns:a16="http://schemas.microsoft.com/office/drawing/2014/main" val="10000"/>
                  </a:ext>
                </a:extLst>
              </a:tr>
              <a:tr h="1569429">
                <a:tc vMerge="1">
                  <a:txBody>
                    <a:bodyPr/>
                    <a:lstStyle/>
                    <a:p>
                      <a:pPr marL="115888" indent="-115888">
                        <a:lnSpc>
                          <a:spcPts val="1050"/>
                        </a:lnSpc>
                        <a:buFont typeface="Arial"/>
                        <a:buChar char="•"/>
                        <a:tabLst/>
                      </a:pPr>
                      <a:endParaRPr lang="en-US" sz="900" dirty="0">
                        <a:solidFill>
                          <a:schemeClr val="tx1"/>
                        </a:solidFill>
                        <a:latin typeface="Lato"/>
                        <a:ea typeface="Lato"/>
                        <a:cs typeface="Lato"/>
                      </a:endParaRPr>
                    </a:p>
                  </a:txBody>
                  <a:tcPr marL="45720" marR="45720" horzOverflow="overflow">
                    <a:lnL w="12700">
                      <a:noFill/>
                      <a:headEnd type="none"/>
                      <a:tailEnd type="none"/>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gridSpan="2">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4. Our Values and Relationships</a:t>
                      </a:r>
                    </a:p>
                    <a:p>
                      <a:pPr marL="115570" indent="-115570">
                        <a:lnSpc>
                          <a:spcPct val="100000"/>
                        </a:lnSpc>
                        <a:buFont typeface="Arial"/>
                        <a:buChar char="•"/>
                        <a:tabLst/>
                      </a:pPr>
                      <a:r>
                        <a:rPr lang="en-US" sz="1000" b="0" i="0" dirty="0">
                          <a:latin typeface="Open Sans"/>
                          <a:ea typeface="Open Sans"/>
                          <a:cs typeface="Open Sans"/>
                        </a:rPr>
                        <a:t>Recognizing Healthy Relationships</a:t>
                      </a:r>
                    </a:p>
                    <a:p>
                      <a:pPr marL="115570" indent="-115570">
                        <a:lnSpc>
                          <a:spcPct val="100000"/>
                        </a:lnSpc>
                        <a:buFont typeface="Arial"/>
                        <a:buChar char="•"/>
                        <a:tabLst/>
                      </a:pPr>
                      <a:r>
                        <a:rPr lang="en-US" sz="1000" b="0" i="0" dirty="0">
                          <a:latin typeface="Open Sans"/>
                          <a:ea typeface="Open Sans"/>
                          <a:cs typeface="Open Sans"/>
                        </a:rPr>
                        <a:t>Recognizing Relationship Abuse</a:t>
                      </a:r>
                    </a:p>
                    <a:p>
                      <a:pPr marL="115570" indent="-115570">
                        <a:lnSpc>
                          <a:spcPct val="100000"/>
                        </a:lnSpc>
                        <a:buFont typeface="Arial"/>
                        <a:buChar char="•"/>
                        <a:tabLst/>
                      </a:pPr>
                      <a:r>
                        <a:rPr lang="en-US" sz="1000" b="0" i="0" dirty="0">
                          <a:latin typeface="Open Sans"/>
                          <a:ea typeface="Open Sans"/>
                          <a:cs typeface="Open Sans"/>
                        </a:rPr>
                        <a:t>Federal and State Laws: Relationship Violence</a:t>
                      </a:r>
                    </a:p>
                    <a:p>
                      <a:pPr marL="115570" indent="-115570">
                        <a:lnSpc>
                          <a:spcPct val="100000"/>
                        </a:lnSpc>
                        <a:buFont typeface="Arial"/>
                        <a:buChar char="•"/>
                        <a:tabLst/>
                      </a:pPr>
                      <a:r>
                        <a:rPr lang="en-US" sz="1000" b="0" i="0" dirty="0">
                          <a:latin typeface="Open Sans"/>
                          <a:ea typeface="Open Sans"/>
                          <a:cs typeface="Open Sans"/>
                        </a:rPr>
                        <a:t>Resources</a:t>
                      </a:r>
                    </a:p>
                    <a:p>
                      <a:pPr marL="115570" indent="-115570">
                        <a:lnSpc>
                          <a:spcPct val="100000"/>
                        </a:lnSpc>
                        <a:buFont typeface="Arial"/>
                        <a:buChar char="•"/>
                        <a:tabLst/>
                      </a:pPr>
                      <a:r>
                        <a:rPr lang="en-US" sz="1000" b="0" i="0" dirty="0">
                          <a:latin typeface="Open Sans"/>
                          <a:ea typeface="Open Sans"/>
                          <a:cs typeface="Open Sans"/>
                        </a:rPr>
                        <a:t>Understanding the Warning Signs of Digital Abuse</a:t>
                      </a:r>
                    </a:p>
                    <a:p>
                      <a:pPr marL="115570" indent="-115570">
                        <a:lnSpc>
                          <a:spcPct val="100000"/>
                        </a:lnSpc>
                        <a:buFont typeface="Arial"/>
                        <a:buChar char="•"/>
                        <a:tabLst/>
                      </a:pPr>
                      <a:r>
                        <a:rPr lang="en-US" sz="1000" b="0" i="0" dirty="0">
                          <a:latin typeface="Open Sans"/>
                          <a:ea typeface="Open Sans"/>
                          <a:cs typeface="Open Sans"/>
                        </a:rPr>
                        <a:t>Using Strategies to Stay Safe</a:t>
                      </a:r>
                    </a:p>
                  </a:txBody>
                  <a:tcPr marL="137160" marR="45720" marT="13716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lnT w="12700" cap="flat">
                      <a:solidFill>
                        <a:schemeClr val="bg2"/>
                      </a:solidFill>
                      <a:prstDash val="solid"/>
                      <a:round/>
                      <a:headEnd type="none" w="med" len="med"/>
                      <a:tailEnd type="none" w="med" len="med"/>
                    </a:lnT>
                  </a:tcPr>
                </a:tc>
                <a:tc gridSpan="4">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5. Consent, Coercion, &amp; Bystander Intervention</a:t>
                      </a:r>
                    </a:p>
                    <a:p>
                      <a:pPr marL="115570" indent="-115570">
                        <a:lnSpc>
                          <a:spcPct val="100000"/>
                        </a:lnSpc>
                        <a:buFont typeface="Arial"/>
                        <a:buChar char="•"/>
                        <a:tabLst/>
                      </a:pPr>
                      <a:r>
                        <a:rPr lang="en-US" sz="1000" b="0" i="0" dirty="0">
                          <a:latin typeface="Open Sans"/>
                          <a:ea typeface="Open Sans"/>
                          <a:cs typeface="Open Sans"/>
                        </a:rPr>
                        <a:t>Consent: Part of Healthy Communication</a:t>
                      </a:r>
                    </a:p>
                    <a:p>
                      <a:pPr marL="115570" indent="-115570">
                        <a:lnSpc>
                          <a:spcPct val="100000"/>
                        </a:lnSpc>
                        <a:buFont typeface="Arial"/>
                        <a:buChar char="•"/>
                        <a:tabLst/>
                      </a:pPr>
                      <a:r>
                        <a:rPr lang="en-US" sz="1000" b="0" i="0" dirty="0">
                          <a:latin typeface="Open Sans"/>
                          <a:ea typeface="Open Sans"/>
                          <a:cs typeface="Open Sans"/>
                        </a:rPr>
                        <a:t>What Does Consent Look Like?</a:t>
                      </a:r>
                    </a:p>
                    <a:p>
                      <a:pPr marL="115570" indent="-115570">
                        <a:lnSpc>
                          <a:spcPct val="100000"/>
                        </a:lnSpc>
                        <a:buFont typeface="Arial"/>
                        <a:buChar char="•"/>
                        <a:tabLst/>
                      </a:pPr>
                      <a:r>
                        <a:rPr lang="en-US" sz="1000" b="0" i="0" dirty="0">
                          <a:latin typeface="Open Sans"/>
                          <a:ea typeface="Open Sans"/>
                          <a:cs typeface="Open Sans"/>
                        </a:rPr>
                        <a:t>Understanding Consent</a:t>
                      </a:r>
                    </a:p>
                    <a:p>
                      <a:pPr marL="115570" indent="-115570">
                        <a:lnSpc>
                          <a:spcPct val="100000"/>
                        </a:lnSpc>
                        <a:buFont typeface="Arial"/>
                        <a:buChar char="•"/>
                        <a:tabLst/>
                      </a:pPr>
                      <a:r>
                        <a:rPr lang="en-US" sz="1000" b="0" i="0" dirty="0">
                          <a:latin typeface="Open Sans"/>
                          <a:ea typeface="Open Sans"/>
                          <a:cs typeface="Open Sans"/>
                        </a:rPr>
                        <a:t>Coercion</a:t>
                      </a:r>
                    </a:p>
                    <a:p>
                      <a:pPr marL="115570" indent="-115570">
                        <a:lnSpc>
                          <a:spcPct val="100000"/>
                        </a:lnSpc>
                        <a:buFont typeface="Arial"/>
                        <a:buChar char="•"/>
                        <a:tabLst/>
                      </a:pPr>
                      <a:r>
                        <a:rPr lang="en-US" sz="1000" b="0" i="0" dirty="0">
                          <a:latin typeface="Open Sans"/>
                          <a:ea typeface="Open Sans"/>
                          <a:cs typeface="Open Sans"/>
                        </a:rPr>
                        <a:t>What Does Coercion Look Like?</a:t>
                      </a:r>
                    </a:p>
                    <a:p>
                      <a:pPr marL="115570" indent="-115570">
                        <a:lnSpc>
                          <a:spcPct val="100000"/>
                        </a:lnSpc>
                        <a:buFont typeface="Arial"/>
                        <a:buChar char="•"/>
                        <a:tabLst/>
                      </a:pPr>
                      <a:r>
                        <a:rPr lang="en-US" sz="1000" b="0" i="0" dirty="0">
                          <a:latin typeface="Open Sans"/>
                          <a:ea typeface="Open Sans"/>
                          <a:cs typeface="Open Sans"/>
                        </a:rPr>
                        <a:t>Alcohol and Coercion</a:t>
                      </a:r>
                    </a:p>
                    <a:p>
                      <a:pPr marL="115570" indent="-115570">
                        <a:lnSpc>
                          <a:spcPct val="100000"/>
                        </a:lnSpc>
                        <a:buFont typeface="Arial"/>
                        <a:buChar char="•"/>
                        <a:tabLst/>
                      </a:pPr>
                      <a:r>
                        <a:rPr lang="en-US" sz="1000" b="0" i="0" dirty="0">
                          <a:latin typeface="Open Sans"/>
                          <a:ea typeface="Open Sans"/>
                          <a:cs typeface="Open Sans"/>
                        </a:rPr>
                        <a:t>State Law: Consent</a:t>
                      </a:r>
                    </a:p>
                    <a:p>
                      <a:pPr marL="115570" indent="-115570">
                        <a:lnSpc>
                          <a:spcPct val="100000"/>
                        </a:lnSpc>
                        <a:buFont typeface="Arial"/>
                        <a:buChar char="•"/>
                        <a:tabLst/>
                      </a:pPr>
                      <a:r>
                        <a:rPr lang="en-US" sz="1000" b="0" i="0" dirty="0">
                          <a:latin typeface="Open Sans"/>
                          <a:ea typeface="Open Sans"/>
                          <a:cs typeface="Open Sans"/>
                        </a:rPr>
                        <a:t>Federal and State Laws: Sexual Assault</a:t>
                      </a:r>
                    </a:p>
                  </a:txBody>
                  <a:tcPr marL="13716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lnT w="12700" cap="flat">
                      <a:solidFill>
                        <a:schemeClr val="bg2"/>
                      </a:solidFill>
                      <a:prstDash val="solid"/>
                      <a:round/>
                      <a:headEnd type="none" w="med" len="med"/>
                      <a:tailEnd type="none" w="med" len="med"/>
                    </a:lnT>
                  </a:tcPr>
                </a:tc>
                <a:tc hMerge="1">
                  <a:txBody>
                    <a:bodyPr/>
                    <a:lstStyle/>
                    <a:p>
                      <a:pPr marL="0" indent="0" algn="l" defTabSz="685800" rtl="0">
                        <a:lnSpc>
                          <a:spcPct val="100000"/>
                        </a:lnSpc>
                        <a:spcBef>
                          <a:spcPts val="0"/>
                        </a:spcBef>
                        <a:spcAft>
                          <a:spcPts val="600"/>
                        </a:spcAft>
                        <a:buClrTx/>
                        <a:buSzTx/>
                        <a:buFontTx/>
                        <a:buNone/>
                        <a:tabLst/>
                      </a:pPr>
                      <a:endParaRPr lang="en-US" sz="1000" b="0" i="0" dirty="0">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5. Consent, Coercion, &amp; Bystander Intervention</a:t>
                      </a:r>
                    </a:p>
                    <a:p>
                      <a:pPr marL="115888" indent="-115888">
                        <a:lnSpc>
                          <a:spcPts val="1050"/>
                        </a:lnSpc>
                        <a:buFont typeface="Arial"/>
                        <a:buChar char="•"/>
                        <a:tabLst/>
                      </a:pPr>
                      <a:r>
                        <a:rPr lang="en-US" sz="1000" b="0" i="0" dirty="0">
                          <a:latin typeface="Open Sans"/>
                          <a:ea typeface="Open Sans"/>
                          <a:cs typeface="Open Sans"/>
                        </a:rPr>
                        <a:t>Consent: Part of Healthy Communication</a:t>
                      </a:r>
                    </a:p>
                    <a:p>
                      <a:pPr marL="115888" indent="-115888">
                        <a:lnSpc>
                          <a:spcPts val="1050"/>
                        </a:lnSpc>
                        <a:buFont typeface="Arial"/>
                        <a:buChar char="•"/>
                        <a:tabLst/>
                      </a:pPr>
                      <a:r>
                        <a:rPr lang="en-US" sz="1000" b="0" i="0" dirty="0">
                          <a:latin typeface="Open Sans"/>
                          <a:ea typeface="Open Sans"/>
                          <a:cs typeface="Open Sans"/>
                        </a:rPr>
                        <a:t>What Does Consent Look Like?</a:t>
                      </a:r>
                    </a:p>
                    <a:p>
                      <a:pPr marL="115888" indent="-115888">
                        <a:lnSpc>
                          <a:spcPts val="1050"/>
                        </a:lnSpc>
                        <a:buFont typeface="Arial"/>
                        <a:buChar char="•"/>
                        <a:tabLst/>
                      </a:pPr>
                      <a:r>
                        <a:rPr lang="en-US" sz="1000" b="0" i="0" dirty="0">
                          <a:latin typeface="Open Sans"/>
                          <a:ea typeface="Open Sans"/>
                          <a:cs typeface="Open Sans"/>
                        </a:rPr>
                        <a:t>Understanding Consent</a:t>
                      </a:r>
                    </a:p>
                    <a:p>
                      <a:pPr marL="115888" indent="-115888">
                        <a:lnSpc>
                          <a:spcPts val="1050"/>
                        </a:lnSpc>
                        <a:buFont typeface="Arial"/>
                        <a:buChar char="•"/>
                        <a:tabLst/>
                      </a:pPr>
                      <a:r>
                        <a:rPr lang="en-US" sz="1000" b="0" i="0" dirty="0">
                          <a:latin typeface="Open Sans"/>
                          <a:ea typeface="Open Sans"/>
                          <a:cs typeface="Open Sans"/>
                        </a:rPr>
                        <a:t>Coercion</a:t>
                      </a:r>
                    </a:p>
                    <a:p>
                      <a:pPr marL="115888" indent="-115888">
                        <a:lnSpc>
                          <a:spcPts val="1050"/>
                        </a:lnSpc>
                        <a:buFont typeface="Arial"/>
                        <a:buChar char="•"/>
                        <a:tabLst/>
                      </a:pPr>
                      <a:r>
                        <a:rPr lang="en-US" sz="1000" b="0" i="0" dirty="0">
                          <a:latin typeface="Open Sans"/>
                          <a:ea typeface="Open Sans"/>
                          <a:cs typeface="Open Sans"/>
                        </a:rPr>
                        <a:t>What Does Coercion Look Like?</a:t>
                      </a:r>
                    </a:p>
                    <a:p>
                      <a:pPr marL="115888" indent="-115888">
                        <a:lnSpc>
                          <a:spcPts val="1050"/>
                        </a:lnSpc>
                        <a:buFont typeface="Arial"/>
                        <a:buChar char="•"/>
                        <a:tabLst/>
                      </a:pPr>
                      <a:r>
                        <a:rPr lang="en-US" sz="1000" b="0" i="0" dirty="0">
                          <a:latin typeface="Open Sans"/>
                          <a:ea typeface="Open Sans"/>
                          <a:cs typeface="Open Sans"/>
                        </a:rPr>
                        <a:t>Alcohol and Coercion</a:t>
                      </a:r>
                    </a:p>
                    <a:p>
                      <a:pPr marL="115888" indent="-115888">
                        <a:lnSpc>
                          <a:spcPts val="1050"/>
                        </a:lnSpc>
                        <a:buFont typeface="Arial"/>
                        <a:buChar char="•"/>
                        <a:tabLst/>
                      </a:pPr>
                      <a:r>
                        <a:rPr lang="en-US" sz="1000" b="0" i="0" dirty="0">
                          <a:latin typeface="Open Sans"/>
                          <a:ea typeface="Open Sans"/>
                          <a:cs typeface="Open Sans"/>
                        </a:rPr>
                        <a:t>State Law: Consent</a:t>
                      </a:r>
                    </a:p>
                    <a:p>
                      <a:pPr marL="115888" indent="-115888">
                        <a:lnSpc>
                          <a:spcPts val="1050"/>
                        </a:lnSpc>
                        <a:buFont typeface="Arial"/>
                        <a:buChar char="•"/>
                        <a:tabLst/>
                      </a:pPr>
                      <a:r>
                        <a:rPr lang="en-US" sz="1000" b="0" i="0" dirty="0">
                          <a:latin typeface="Open Sans"/>
                          <a:ea typeface="Open Sans"/>
                          <a:cs typeface="Open Sans"/>
                        </a:rPr>
                        <a:t>Federal and State Laws: Sexual Assault</a:t>
                      </a: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6. Sexual Harassment and Stalking</a:t>
                      </a:r>
                    </a:p>
                    <a:p>
                      <a:pPr marL="115570" indent="-115570">
                        <a:lnSpc>
                          <a:spcPct val="100000"/>
                        </a:lnSpc>
                        <a:buFont typeface="Arial"/>
                        <a:buChar char="•"/>
                        <a:tabLst/>
                      </a:pPr>
                      <a:r>
                        <a:rPr lang="en-US" sz="1000" b="0" i="0" dirty="0">
                          <a:latin typeface="Open Sans"/>
                          <a:ea typeface="Open Sans"/>
                          <a:cs typeface="Open Sans"/>
                        </a:rPr>
                        <a:t>Sexual Harassment</a:t>
                      </a:r>
                    </a:p>
                    <a:p>
                      <a:pPr marL="115570" indent="-115570">
                        <a:lnSpc>
                          <a:spcPct val="100000"/>
                        </a:lnSpc>
                        <a:buFont typeface="Arial"/>
                        <a:buChar char="•"/>
                        <a:tabLst/>
                      </a:pPr>
                      <a:r>
                        <a:rPr lang="en-US" sz="1000" b="0" i="0" dirty="0">
                          <a:latin typeface="Open Sans"/>
                          <a:ea typeface="Open Sans"/>
                          <a:cs typeface="Open Sans"/>
                        </a:rPr>
                        <a:t>Forms of Sexual Harassment</a:t>
                      </a:r>
                    </a:p>
                    <a:p>
                      <a:pPr marL="115570" indent="-115570">
                        <a:lnSpc>
                          <a:spcPct val="100000"/>
                        </a:lnSpc>
                        <a:buFont typeface="Arial"/>
                        <a:buChar char="•"/>
                        <a:tabLst/>
                      </a:pPr>
                      <a:r>
                        <a:rPr lang="en-US" sz="1000" b="0" i="0" dirty="0">
                          <a:latin typeface="Open Sans"/>
                          <a:ea typeface="Open Sans"/>
                          <a:cs typeface="Open Sans"/>
                        </a:rPr>
                        <a:t>Responding to Sexual Harassment</a:t>
                      </a:r>
                    </a:p>
                    <a:p>
                      <a:pPr marL="115570" indent="-115570">
                        <a:lnSpc>
                          <a:spcPct val="100000"/>
                        </a:lnSpc>
                        <a:buFont typeface="Arial"/>
                        <a:buChar char="•"/>
                        <a:tabLst/>
                      </a:pPr>
                      <a:r>
                        <a:rPr lang="en-US" sz="1000" b="0" i="0" dirty="0">
                          <a:latin typeface="Open Sans"/>
                          <a:ea typeface="Open Sans"/>
                          <a:cs typeface="Open Sans"/>
                        </a:rPr>
                        <a:t>Stalking</a:t>
                      </a:r>
                    </a:p>
                    <a:p>
                      <a:pPr marL="115570" indent="-115570">
                        <a:lnSpc>
                          <a:spcPct val="100000"/>
                        </a:lnSpc>
                        <a:buFont typeface="Arial"/>
                        <a:buChar char="•"/>
                        <a:tabLst/>
                      </a:pPr>
                      <a:r>
                        <a:rPr lang="en-US" sz="1000" b="0" i="0" dirty="0">
                          <a:latin typeface="Open Sans"/>
                          <a:ea typeface="Open Sans"/>
                          <a:cs typeface="Open Sans"/>
                        </a:rPr>
                        <a:t>Federal and State Laws: Stalking</a:t>
                      </a:r>
                    </a:p>
                  </a:txBody>
                  <a:tcPr marL="137160" marR="45720" marT="137160"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extLst>
                  <a:ext uri="{0D108BD9-81ED-4DB2-BD59-A6C34878D82A}">
                    <a16:rowId xmlns:a16="http://schemas.microsoft.com/office/drawing/2014/main" val="10001"/>
                  </a:ext>
                </a:extLst>
              </a:tr>
              <a:tr h="1749200">
                <a:tc vMerge="1">
                  <a:txBody>
                    <a:bodyPr/>
                    <a:lstStyle/>
                    <a:p>
                      <a:pPr>
                        <a:lnSpc>
                          <a:spcPts val="1050"/>
                        </a:lnSpc>
                      </a:pPr>
                      <a:endParaRPr lang="en-US" sz="900" dirty="0">
                        <a:solidFill>
                          <a:schemeClr val="tx1"/>
                        </a:solidFill>
                        <a:latin typeface="Lato"/>
                        <a:ea typeface="Lato"/>
                        <a:cs typeface="Lato"/>
                      </a:endParaRPr>
                    </a:p>
                  </a:txBody>
                  <a:tcPr marL="45720" marR="45720" horzOverflow="overflow">
                    <a:lnL w="12700">
                      <a:noFill/>
                      <a:headEnd type="none"/>
                      <a:tailEnd type="none"/>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gridSpan="2">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7. Reporting and Responding</a:t>
                      </a:r>
                    </a:p>
                    <a:p>
                      <a:pPr marL="115570" indent="-115570">
                        <a:lnSpc>
                          <a:spcPct val="100000"/>
                        </a:lnSpc>
                        <a:buFont typeface="Arial"/>
                        <a:buChar char="•"/>
                        <a:tabLst/>
                      </a:pPr>
                      <a:r>
                        <a:rPr lang="en-US" sz="1000" b="0" i="0" dirty="0">
                          <a:latin typeface="Open Sans"/>
                          <a:ea typeface="Open Sans"/>
                          <a:cs typeface="Open Sans"/>
                        </a:rPr>
                        <a:t>Impact of Trauma</a:t>
                      </a:r>
                      <a:endParaRPr lang="en-US" sz="1000" b="0" i="0" dirty="0">
                        <a:solidFill>
                          <a:schemeClr val="tx1"/>
                        </a:solidFill>
                        <a:latin typeface="Open Sans"/>
                        <a:ea typeface="Open Sans"/>
                        <a:cs typeface="Open Sans"/>
                      </a:endParaRPr>
                    </a:p>
                    <a:p>
                      <a:pPr marL="115570" indent="-115570">
                        <a:lnSpc>
                          <a:spcPct val="100000"/>
                        </a:lnSpc>
                        <a:buFont typeface="Arial"/>
                        <a:buChar char="•"/>
                        <a:tabLst/>
                      </a:pPr>
                      <a:r>
                        <a:rPr lang="en-US" sz="1000" b="0" i="0" dirty="0">
                          <a:solidFill>
                            <a:schemeClr val="tx1"/>
                          </a:solidFill>
                          <a:latin typeface="Open Sans"/>
                          <a:ea typeface="Open Sans"/>
                          <a:cs typeface="Open Sans"/>
                        </a:rPr>
                        <a:t>How Identities May Impact Survivors’ Experiences</a:t>
                      </a:r>
                    </a:p>
                    <a:p>
                      <a:pPr marL="115570" indent="-115570">
                        <a:lnSpc>
                          <a:spcPct val="100000"/>
                        </a:lnSpc>
                        <a:buFont typeface="Arial"/>
                        <a:buChar char="•"/>
                        <a:tabLst/>
                      </a:pPr>
                      <a:r>
                        <a:rPr lang="en-US" sz="1000" b="0" i="0" dirty="0">
                          <a:solidFill>
                            <a:schemeClr val="tx1"/>
                          </a:solidFill>
                          <a:latin typeface="Open Sans"/>
                          <a:ea typeface="Open Sans"/>
                          <a:cs typeface="Open Sans"/>
                        </a:rPr>
                        <a:t>Responding to Survivors</a:t>
                      </a:r>
                    </a:p>
                    <a:p>
                      <a:pPr marL="115570" indent="-115570">
                        <a:lnSpc>
                          <a:spcPct val="100000"/>
                        </a:lnSpc>
                        <a:buFont typeface="Arial"/>
                        <a:buChar char="•"/>
                        <a:tabLst/>
                      </a:pPr>
                      <a:r>
                        <a:rPr lang="en-US" sz="1000" b="0" i="0" dirty="0">
                          <a:solidFill>
                            <a:schemeClr val="tx1"/>
                          </a:solidFill>
                          <a:latin typeface="Open Sans"/>
                          <a:ea typeface="Open Sans"/>
                          <a:cs typeface="Open Sans"/>
                        </a:rPr>
                        <a:t>National Resources, School and Local Resources</a:t>
                      </a:r>
                    </a:p>
                    <a:p>
                      <a:pPr marL="115570" indent="-115570">
                        <a:lnSpc>
                          <a:spcPct val="100000"/>
                        </a:lnSpc>
                        <a:buFont typeface="Arial"/>
                        <a:buChar char="•"/>
                        <a:tabLst/>
                      </a:pPr>
                      <a:r>
                        <a:rPr lang="en-US" sz="1000" b="0" i="0" dirty="0">
                          <a:solidFill>
                            <a:schemeClr val="tx1"/>
                          </a:solidFill>
                          <a:latin typeface="Open Sans"/>
                          <a:ea typeface="Open Sans"/>
                          <a:cs typeface="Open Sans"/>
                        </a:rPr>
                        <a:t>Student Engagement Survey</a:t>
                      </a:r>
                    </a:p>
                    <a:p>
                      <a:pPr marL="115570" indent="-115570">
                        <a:lnSpc>
                          <a:spcPct val="100000"/>
                        </a:lnSpc>
                        <a:buFont typeface="Arial"/>
                        <a:buChar char="•"/>
                        <a:tabLst/>
                      </a:pPr>
                      <a:r>
                        <a:rPr lang="en-US" sz="1000" b="0" i="0" dirty="0">
                          <a:solidFill>
                            <a:schemeClr val="tx1"/>
                          </a:solidFill>
                          <a:latin typeface="Open Sans"/>
                          <a:ea typeface="Open Sans"/>
                          <a:cs typeface="Open Sans"/>
                        </a:rPr>
                        <a:t>Reporting</a:t>
                      </a:r>
                    </a:p>
                    <a:p>
                      <a:pPr marL="115570" indent="-115570">
                        <a:lnSpc>
                          <a:spcPct val="100000"/>
                        </a:lnSpc>
                        <a:buFont typeface="Arial"/>
                        <a:buChar char="•"/>
                        <a:tabLst/>
                      </a:pPr>
                      <a:r>
                        <a:rPr lang="en-US" sz="1000" b="0" i="0" dirty="0">
                          <a:solidFill>
                            <a:schemeClr val="tx1"/>
                          </a:solidFill>
                          <a:latin typeface="Open Sans"/>
                          <a:ea typeface="Open Sans"/>
                          <a:cs typeface="Open Sans"/>
                        </a:rPr>
                        <a:t>Reporting Options and Processes</a:t>
                      </a:r>
                    </a:p>
                    <a:p>
                      <a:pPr marL="115570" indent="-115570">
                        <a:lnSpc>
                          <a:spcPct val="100000"/>
                        </a:lnSpc>
                        <a:buFont typeface="Arial"/>
                        <a:buChar char="•"/>
                        <a:tabLst/>
                      </a:pPr>
                      <a:r>
                        <a:rPr lang="en-US" sz="1000" b="0" i="0" dirty="0">
                          <a:solidFill>
                            <a:schemeClr val="tx1"/>
                          </a:solidFill>
                          <a:latin typeface="Open Sans"/>
                          <a:ea typeface="Open Sans"/>
                          <a:cs typeface="Open Sans"/>
                        </a:rPr>
                        <a:t>State Law: Legal Protections</a:t>
                      </a:r>
                    </a:p>
                    <a:p>
                      <a:pPr marL="115570" indent="-115570">
                        <a:lnSpc>
                          <a:spcPct val="100000"/>
                        </a:lnSpc>
                        <a:buFont typeface="Arial"/>
                        <a:buChar char="•"/>
                        <a:tabLst/>
                      </a:pPr>
                      <a:r>
                        <a:rPr lang="en-US" sz="1000" b="0" i="0" dirty="0">
                          <a:solidFill>
                            <a:schemeClr val="tx1"/>
                          </a:solidFill>
                          <a:latin typeface="Open Sans"/>
                          <a:ea typeface="Open Sans"/>
                          <a:cs typeface="Open Sans"/>
                        </a:rPr>
                        <a:t>Reporting Resources</a:t>
                      </a:r>
                    </a:p>
                  </a:txBody>
                  <a:tcPr marL="137160" marR="45720" marT="13716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tcPr>
                </a:tc>
                <a:tc gridSpan="2">
                  <a:txBody>
                    <a:bodyPr/>
                    <a:lstStyle/>
                    <a:p>
                      <a:pPr marL="0" indent="0" algn="ctr" rtl="0">
                        <a:lnSpc>
                          <a:spcPct val="100000"/>
                        </a:lnSpc>
                        <a:spcBef>
                          <a:spcPts val="0"/>
                        </a:spcBef>
                        <a:spcAft>
                          <a:spcPts val="600"/>
                        </a:spcAft>
                        <a:buClrTx/>
                        <a:buSzTx/>
                        <a:buFontTx/>
                        <a:buNone/>
                      </a:pPr>
                      <a:r>
                        <a:rPr lang="en-US" sz="1200" b="1" i="0" u="none" kern="1200" spc="0" dirty="0">
                          <a:ln>
                            <a:noFill/>
                          </a:ln>
                          <a:solidFill>
                            <a:schemeClr val="bg1"/>
                          </a:solidFill>
                          <a:effectLst/>
                          <a:uLnTx/>
                          <a:uFillTx/>
                          <a:latin typeface="Open Sans"/>
                          <a:ea typeface="Open Sans"/>
                          <a:cs typeface="Open Sans"/>
                        </a:rPr>
                        <a:t>Post-Course Assessment and Post-Course Survey</a:t>
                      </a:r>
                    </a:p>
                  </a:txBody>
                  <a:tcPr marL="45720" marR="45720" marT="13716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hMerge="1">
                  <a:txBody>
                    <a:bodyPr/>
                    <a:lstStyle/>
                    <a:p>
                      <a:pPr marL="0" indent="0" algn="ctr" defTabSz="685800" rtl="0">
                        <a:lnSpc>
                          <a:spcPct val="10000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gridSpan="3">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8. Conclusion</a:t>
                      </a:r>
                    </a:p>
                    <a:p>
                      <a:pPr marL="115570" indent="-115570" algn="l" defTabSz="914400" rtl="0">
                        <a:lnSpc>
                          <a:spcPct val="100000"/>
                        </a:lnSpc>
                        <a:buFont typeface="Arial"/>
                        <a:buChar char="•"/>
                        <a:tabLst/>
                      </a:pPr>
                      <a:r>
                        <a:rPr lang="en-US" sz="1000" b="0" i="0" kern="1200" dirty="0">
                          <a:solidFill>
                            <a:schemeClr val="tx1"/>
                          </a:solidFill>
                          <a:latin typeface="Open Sans"/>
                          <a:ea typeface="Open Sans"/>
                          <a:cs typeface="Open Sans"/>
                        </a:rPr>
                        <a:t>Course Summary</a:t>
                      </a:r>
                    </a:p>
                  </a:txBody>
                  <a:tcPr marL="155448" marR="45720" marT="137160"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8. Conclusion</a:t>
                      </a:r>
                    </a:p>
                    <a:p>
                      <a:pPr marL="115888" indent="-115888" algn="l" defTabSz="914400" rtl="0">
                        <a:lnSpc>
                          <a:spcPts val="1050"/>
                        </a:lnSpc>
                        <a:buFont typeface="Arial"/>
                        <a:buChar char="•"/>
                        <a:tabLst/>
                      </a:pPr>
                      <a:r>
                        <a:rPr lang="en-US" sz="1000" b="0" i="0" kern="1200" dirty="0">
                          <a:solidFill>
                            <a:schemeClr val="tx1"/>
                          </a:solidFill>
                          <a:latin typeface="Open Sans"/>
                          <a:ea typeface="Open Sans"/>
                          <a:cs typeface="Open Sans"/>
                        </a:rPr>
                        <a:t>Course Summary</a:t>
                      </a: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ctr" defTabSz="685800" rtl="0">
                        <a:lnSpc>
                          <a:spcPts val="105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728222">
                <a:tc>
                  <a:txBody>
                    <a:bodyPr/>
                    <a:lstStyle/>
                    <a:p>
                      <a:pPr marL="0" indent="0" algn="ctr">
                        <a:lnSpc>
                          <a:spcPts val="1050"/>
                        </a:lnSpc>
                        <a:buFont typeface="Arial"/>
                        <a:buNone/>
                        <a:tabLst/>
                      </a:pPr>
                      <a:r>
                        <a:rPr lang="en-US" sz="1200" b="1" i="0" dirty="0">
                          <a:solidFill>
                            <a:schemeClr val="bg1"/>
                          </a:solidFill>
                          <a:latin typeface="Open Sans"/>
                          <a:ea typeface="Open Sans"/>
                          <a:cs typeface="Open Sans"/>
                        </a:rPr>
                        <a:t>Part 2</a:t>
                      </a:r>
                    </a:p>
                  </a:txBody>
                  <a:tcPr marL="45720" marR="45720" vert="vert270" anchor="ctr" horzOverflow="overflow">
                    <a:lnL w="12700">
                      <a:noFill/>
                      <a:headEnd type="none"/>
                      <a:tailEnd type="none"/>
                    </a:lnL>
                    <a:lnR w="12700" cap="flat">
                      <a:noFill/>
                      <a:prstDash val="solid"/>
                      <a:round/>
                      <a:headEnd type="none" w="med" len="med"/>
                      <a:tailEnd type="none" w="med" len="med"/>
                    </a:lnR>
                    <a:lnT w="381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gridSpan="2">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accent1"/>
                          </a:solidFill>
                          <a:effectLst/>
                          <a:uLnTx/>
                          <a:uFillTx/>
                          <a:latin typeface="Open Sans"/>
                          <a:ea typeface="Open Sans"/>
                          <a:cs typeface="Open Sans"/>
                        </a:rPr>
                        <a:t>Intersession</a:t>
                      </a:r>
                    </a:p>
                  </a:txBody>
                  <a:tcPr marL="45720" marR="45720" anchor="ctr"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tx2">
                        <a:lumMod val="60000"/>
                        <a:lumOff val="4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tcPr>
                </a:tc>
                <a:tc gridSpan="2">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Follow-up Survey (Part Two)</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accent4"/>
                    </a:solidFill>
                  </a:tcPr>
                </a:tc>
                <a:tc hMerge="1">
                  <a:txBody>
                    <a:bodyPr/>
                    <a:lstStyle/>
                    <a:p>
                      <a:pPr marL="0" indent="0" algn="ctr" defTabSz="685800" rtl="0">
                        <a:lnSpc>
                          <a:spcPts val="105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115888" indent="-115888">
                        <a:lnSpc>
                          <a:spcPts val="1050"/>
                        </a:lnSpc>
                        <a:buFont typeface="Arial"/>
                        <a:buChar char="•"/>
                        <a:tabLst/>
                      </a:pPr>
                      <a:endParaRPr lang="en-US" sz="900" b="1" i="0" dirty="0">
                        <a:solidFill>
                          <a:schemeClr val="tx1"/>
                        </a:solidFill>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115888" indent="-115888">
                        <a:lnSpc>
                          <a:spcPts val="1050"/>
                        </a:lnSpc>
                        <a:buFont typeface="Arial"/>
                        <a:buChar char="•"/>
                        <a:tabLst/>
                      </a:pPr>
                      <a:endParaRPr lang="en-US" sz="900" b="1" i="0" dirty="0">
                        <a:solidFill>
                          <a:schemeClr val="tx1"/>
                        </a:solidFill>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l" defTabSz="685800" rtl="0">
                        <a:lnSpc>
                          <a:spcPts val="1050"/>
                        </a:lnSpc>
                        <a:spcBef>
                          <a:spcPts val="0"/>
                        </a:spcBef>
                        <a:spcAft>
                          <a:spcPts val="600"/>
                        </a:spcAft>
                        <a:buClrTx/>
                        <a:buSzTx/>
                        <a:buFontTx/>
                        <a:buNone/>
                        <a:tabLst/>
                      </a:pPr>
                      <a:endParaRPr lang="en-US" sz="900" b="1" i="0" dirty="0">
                        <a:solidFill>
                          <a:schemeClr val="tx1"/>
                        </a:solidFill>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a:noFill/>
                      <a:headEnd type="none"/>
                      <a:tailEnd type="none"/>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ln>
            <a:headEnd type="none"/>
            <a:tailEnd type="none"/>
          </a:ln>
        </p:spPr>
        <p:txBody>
          <a:bodyPr wrap="square"/>
          <a:lstStyle/>
          <a:p>
            <a:r>
              <a:rPr lang="en-US" b="1" dirty="0"/>
              <a:t>Table of Contents</a:t>
            </a:r>
          </a:p>
        </p:txBody>
      </p:sp>
      <p:graphicFrame>
        <p:nvGraphicFramePr>
          <p:cNvPr id="6" name="Content Placeholder 5"/>
          <p:cNvGraphicFramePr/>
          <p:nvPr/>
        </p:nvGraphicFramePr>
        <p:xfrm>
          <a:off x="4978400" y="502920"/>
          <a:ext cx="6527802" cy="5760720"/>
        </p:xfrm>
        <a:graphic>
          <a:graphicData uri="http://schemas.openxmlformats.org/drawingml/2006/table">
            <a:tbl>
              <a:tblPr>
                <a:tableStyleId>{5940675A-B579-460E-94D1-54222C63F5DA}</a:tableStyleId>
              </a:tblPr>
              <a:tblGrid>
                <a:gridCol w="5150182">
                  <a:extLst>
                    <a:ext uri="{9D8B030D-6E8A-4147-A177-3AD203B41FA5}">
                      <a16:colId xmlns:a16="http://schemas.microsoft.com/office/drawing/2014/main" val="20000"/>
                    </a:ext>
                  </a:extLst>
                </a:gridCol>
                <a:gridCol w="1377620">
                  <a:extLst>
                    <a:ext uri="{9D8B030D-6E8A-4147-A177-3AD203B41FA5}">
                      <a16:colId xmlns:a16="http://schemas.microsoft.com/office/drawing/2014/main" val="20001"/>
                    </a:ext>
                  </a:extLst>
                </a:gridCol>
              </a:tblGrid>
              <a:tr h="224811">
                <a:tc>
                  <a:txBody>
                    <a:bodyPr/>
                    <a:lstStyle/>
                    <a:p>
                      <a:pPr marL="0" algn="l" defTabSz="914400" rtl="0"/>
                      <a:r>
                        <a:rPr lang="en-US" sz="1200" b="1" dirty="0">
                          <a:latin typeface="Open Sans"/>
                        </a:rPr>
                        <a:t>How to Use This Report</a:t>
                      </a:r>
                    </a:p>
                  </a:txBody>
                  <a:tcP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4</a:t>
                      </a:r>
                    </a:p>
                  </a:txBody>
                  <a:tcPr anchor="ct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0"/>
                  </a:ext>
                </a:extLst>
              </a:tr>
              <a:tr h="224811">
                <a:tc>
                  <a:txBody>
                    <a:bodyPr/>
                    <a:lstStyle/>
                    <a:p>
                      <a:pPr marL="0" algn="l" defTabSz="914400" rtl="0"/>
                      <a:r>
                        <a:rPr lang="en-US" sz="1200" b="1" dirty="0">
                          <a:latin typeface="Open Sans"/>
                        </a:rPr>
                        <a:t>Executive Summary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1"/>
                  </a:ext>
                </a:extLst>
              </a:tr>
              <a:tr h="224811">
                <a:tc>
                  <a:txBody>
                    <a:bodyPr/>
                    <a:lstStyle/>
                    <a:p>
                      <a:pPr marL="0" algn="l" defTabSz="914400" rtl="0"/>
                      <a:r>
                        <a:rPr lang="en-US" sz="1200" b="1" dirty="0">
                          <a:latin typeface="Open Sans"/>
                        </a:rPr>
                        <a:t>Impact Snapshot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2"/>
                  </a:ext>
                </a:extLst>
              </a:tr>
              <a:tr h="224811">
                <a:tc>
                  <a:txBody>
                    <a:bodyPr/>
                    <a:lstStyle/>
                    <a:p>
                      <a:pPr marL="0" algn="l" defTabSz="914400" rtl="0"/>
                      <a:r>
                        <a:rPr lang="en-US" sz="1200" b="1" dirty="0">
                          <a:latin typeface="Open Sans"/>
                        </a:rPr>
                        <a:t>SAPU and Your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3"/>
                  </a:ext>
                </a:extLst>
              </a:tr>
              <a:tr h="224811">
                <a:tc>
                  <a:txBody>
                    <a:bodyPr/>
                    <a:lstStyle/>
                    <a:p>
                      <a:pPr marL="342900" lvl="1" algn="l">
                        <a:buNone/>
                      </a:pPr>
                      <a:r>
                        <a:rPr lang="en-US" sz="1200" b="0" dirty="0">
                          <a:latin typeface="Open Sans"/>
                        </a:rPr>
                        <a:t>Knowledge Gain</a:t>
                      </a:r>
                    </a:p>
                  </a:txBody>
                  <a:tcPr horzOverflow="overflow">
                    <a:lnL>
                      <a:noFill/>
                      <a:headEnd type="none"/>
                      <a:tailEnd type="none"/>
                    </a:lnL>
                    <a:lnR>
                      <a:noFill/>
                      <a:headEnd type="none"/>
                      <a:tailEnd type="none"/>
                    </a:lnR>
                    <a:lnT w="6350">
                      <a:solidFill>
                        <a:schemeClr val="bg2">
                          <a:lumMod val="60000"/>
                          <a:lumOff val="40000"/>
                        </a:schemeClr>
                      </a:solidFill>
                      <a:headEnd type="none"/>
                      <a:tailEnd type="none"/>
                    </a:lnT>
                    <a:lnB w="6350">
                      <a:solidFill>
                        <a:schemeClr val="bg2">
                          <a:lumMod val="60000"/>
                          <a:lumOff val="40000"/>
                        </a:schemeClr>
                      </a:solidFill>
                      <a:headEnd type="none"/>
                      <a:tailEnd type="none"/>
                    </a:lnB>
                    <a:lnTlToBr>
                      <a:noFill/>
                      <a:headEnd type="none"/>
                      <a:tailEnd type="none"/>
                    </a:lnTlToBr>
                    <a:lnBlToTr>
                      <a:noFill/>
                      <a:headEnd type="none"/>
                      <a:tailEnd type="none"/>
                    </a:lnBlToTr>
                  </a:tcPr>
                </a:tc>
                <a:tc>
                  <a:txBody>
                    <a:bodyPr/>
                    <a:lstStyle/>
                    <a:p>
                      <a:pPr algn="r">
                        <a:buNone/>
                      </a:pPr>
                      <a:r>
                        <a:rPr lang="en-US" sz="1200" b="0" dirty="0">
                          <a:latin typeface="Open Sans"/>
                        </a:rPr>
                        <a:t>11</a:t>
                      </a:r>
                    </a:p>
                  </a:txBody>
                  <a:tcPr anchor="ctr" horzOverflow="overflow">
                    <a:lnL>
                      <a:noFill/>
                      <a:headEnd type="none"/>
                      <a:tailEnd type="none"/>
                    </a:lnL>
                    <a:lnR>
                      <a:noFill/>
                      <a:headEnd type="none"/>
                      <a:tailEnd type="none"/>
                    </a:lnR>
                    <a:lnT w="6350">
                      <a:solidFill>
                        <a:schemeClr val="bg2">
                          <a:lumMod val="60000"/>
                          <a:lumOff val="40000"/>
                        </a:schemeClr>
                      </a:solidFill>
                      <a:headEnd type="none"/>
                      <a:tailEnd type="none"/>
                    </a:lnT>
                    <a:lnB w="6350">
                      <a:solidFill>
                        <a:schemeClr val="bg2">
                          <a:lumMod val="60000"/>
                          <a:lumOff val="40000"/>
                        </a:schemeClr>
                      </a:solidFill>
                      <a:headEnd type="none"/>
                      <a:tailEnd type="none"/>
                    </a:lnB>
                    <a:lnTlToBr>
                      <a:noFill/>
                      <a:headEnd type="none"/>
                      <a:tailEnd type="none"/>
                    </a:lnTlToBr>
                    <a:lnBlToTr>
                      <a:noFill/>
                      <a:headEnd type="none"/>
                      <a:tailEnd type="none"/>
                    </a:lnBlToTr>
                  </a:tcPr>
                </a:tc>
                <a:extLst>
                  <a:ext uri="{0D108BD9-81ED-4DB2-BD59-A6C34878D82A}">
                    <a16:rowId xmlns:a16="http://schemas.microsoft.com/office/drawing/2014/main" val="10004"/>
                  </a:ext>
                </a:extLst>
              </a:tr>
              <a:tr h="224811">
                <a:tc>
                  <a:txBody>
                    <a:bodyPr/>
                    <a:lstStyle/>
                    <a:p>
                      <a:pPr marL="342900" lvl="1" algn="l" defTabSz="914400" rtl="0"/>
                      <a:r>
                        <a:rPr lang="en-US" sz="1200" b="0" dirty="0">
                          <a:latin typeface="Open Sans"/>
                        </a:rPr>
                        <a:t>Knowledge Gains and Learner Impact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12</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5"/>
                  </a:ext>
                </a:extLst>
              </a:tr>
              <a:tr h="224811">
                <a:tc>
                  <a:txBody>
                    <a:bodyPr/>
                    <a:lstStyle/>
                    <a:p>
                      <a:pPr marL="342900" lvl="1" algn="l" defTabSz="914400" rtl="0"/>
                      <a:r>
                        <a:rPr lang="en-US" sz="1200" b="0" dirty="0">
                          <a:latin typeface="Open Sans"/>
                        </a:rPr>
                        <a:t>Healthy Relationships and Consent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6"/>
                  </a:ext>
                </a:extLst>
              </a:tr>
              <a:tr h="224811">
                <a:tc>
                  <a:txBody>
                    <a:bodyPr/>
                    <a:lstStyle/>
                    <a:p>
                      <a:pPr marL="342900" lvl="1" algn="l" defTabSz="914400" rtl="0"/>
                      <a:r>
                        <a:rPr lang="en-US" sz="1200" b="0" dirty="0">
                          <a:latin typeface="Open Sans"/>
                        </a:rPr>
                        <a:t>Supporting Survivors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7"/>
                  </a:ext>
                </a:extLst>
              </a:tr>
              <a:tr h="224811">
                <a:tc>
                  <a:txBody>
                    <a:bodyPr/>
                    <a:lstStyle/>
                    <a:p>
                      <a:pPr marL="0"/>
                      <a:r>
                        <a:rPr lang="en-US" sz="1200" b="1" dirty="0">
                          <a:latin typeface="Open Sans"/>
                        </a:rPr>
                        <a:t>Sexual Assault Prevention on Your Campus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8"/>
                  </a:ext>
                </a:extLst>
              </a:tr>
              <a:tr h="224811">
                <a:tc>
                  <a:txBody>
                    <a:bodyPr/>
                    <a:lstStyle/>
                    <a:p>
                      <a:pPr marL="342900" lvl="1"/>
                      <a:r>
                        <a:rPr lang="en-US" sz="1200" b="0" dirty="0">
                          <a:latin typeface="Open Sans"/>
                        </a:rPr>
                        <a:t>Engaging the Healthy Majority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9"/>
                  </a:ext>
                </a:extLst>
              </a:tr>
              <a:tr h="224811">
                <a:tc>
                  <a:txBody>
                    <a:bodyPr/>
                    <a:lstStyle/>
                    <a:p>
                      <a:pPr marL="342900" lvl="1"/>
                      <a:r>
                        <a:rPr lang="en-US" sz="1200" b="0" dirty="0">
                          <a:latin typeface="Open Sans"/>
                        </a:rPr>
                        <a:t>Personal Experiences by Gender Identity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0"/>
                  </a:ext>
                </a:extLst>
              </a:tr>
              <a:tr h="224811">
                <a:tc>
                  <a:txBody>
                    <a:bodyPr/>
                    <a:lstStyle/>
                    <a:p>
                      <a:pPr marL="342900" lvl="1"/>
                      <a:r>
                        <a:rPr lang="en-US" sz="1200" b="0" dirty="0">
                          <a:latin typeface="Open Sans"/>
                        </a:rPr>
                        <a:t>Bystander Behaviors by Gender Identity – He / Him</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1"/>
                  </a:ext>
                </a:extLst>
              </a:tr>
              <a:tr h="224811">
                <a:tc>
                  <a:txBody>
                    <a:bodyPr/>
                    <a:lstStyle/>
                    <a:p>
                      <a:pPr marL="342900" lvl="1"/>
                      <a:r>
                        <a:rPr lang="en-US" sz="1200" b="0" dirty="0">
                          <a:latin typeface="Open Sans"/>
                        </a:rPr>
                        <a:t>Bystander Behaviors by Gender Identity – She / Her</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19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2"/>
                  </a:ext>
                </a:extLst>
              </a:tr>
              <a:tr h="224811">
                <a:tc>
                  <a:txBody>
                    <a:bodyPr/>
                    <a:lstStyle/>
                    <a:p>
                      <a:pPr marL="342900" lvl="1"/>
                      <a:r>
                        <a:rPr lang="en-US" sz="1200" b="0" dirty="0">
                          <a:latin typeface="Open Sans"/>
                        </a:rPr>
                        <a:t>Social Norms for Behavior</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20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3"/>
                  </a:ext>
                </a:extLst>
              </a:tr>
              <a:tr h="224811">
                <a:tc>
                  <a:txBody>
                    <a:bodyPr/>
                    <a:lstStyle/>
                    <a:p>
                      <a:pPr marL="342900" lvl="1"/>
                      <a:r>
                        <a:rPr lang="en-US" sz="1200" b="0" dirty="0">
                          <a:latin typeface="Open Sans"/>
                        </a:rPr>
                        <a:t>Campus Climate</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buNone/>
                      </a:pPr>
                      <a:r>
                        <a:rPr lang="en-US" sz="1200" b="0" dirty="0">
                          <a:latin typeface="Open Sans"/>
                        </a:rPr>
                        <a:t>21</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4"/>
                  </a:ext>
                </a:extLst>
              </a:tr>
              <a:tr h="224811">
                <a:tc>
                  <a:txBody>
                    <a:bodyPr/>
                    <a:lstStyle/>
                    <a:p>
                      <a:pPr marL="342900" lvl="1"/>
                      <a:r>
                        <a:rPr lang="en-US" sz="1200" b="0" dirty="0">
                          <a:latin typeface="Open Sans"/>
                        </a:rPr>
                        <a:t>Community Readiness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22</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5"/>
                  </a:ext>
                </a:extLst>
              </a:tr>
              <a:tr h="266700">
                <a:tc>
                  <a:txBody>
                    <a:bodyPr/>
                    <a:lstStyle/>
                    <a:p>
                      <a:pPr marL="0" algn="l" defTabSz="914400" rtl="0"/>
                      <a:r>
                        <a:rPr lang="en-US" sz="1200" b="1" dirty="0">
                          <a:latin typeface="Open Sans"/>
                        </a:rPr>
                        <a:t>Appendix – Student Demographics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buNone/>
                      </a:pPr>
                      <a:r>
                        <a:rPr lang="en-US" sz="1200" b="0" dirty="0">
                          <a:latin typeface="Open Sans"/>
                        </a:rPr>
                        <a:t>23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6"/>
                  </a:ext>
                </a:extLst>
              </a:tr>
              <a:tr h="224811">
                <a:tc>
                  <a:txBody>
                    <a:bodyPr/>
                    <a:lstStyle/>
                    <a:p>
                      <a:pPr marL="0" algn="l" defTabSz="914400" rtl="0"/>
                      <a:r>
                        <a:rPr lang="en-US" sz="1200" b="1" dirty="0">
                          <a:latin typeface="Open Sans"/>
                        </a:rPr>
                        <a:t>Supplemental Information</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26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7"/>
                  </a:ext>
                </a:extLst>
              </a:tr>
              <a:tr h="224811">
                <a:tc>
                  <a:txBody>
                    <a:bodyPr/>
                    <a:lstStyle/>
                    <a:p>
                      <a:pPr marL="342900" lvl="1" algn="l" defTabSz="914400" rtl="0"/>
                      <a:r>
                        <a:rPr lang="en-US" sz="1200" b="0" dirty="0">
                          <a:latin typeface="Open Sans"/>
                        </a:rPr>
                        <a:t>Prevention Framework</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27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8"/>
                  </a:ext>
                </a:extLst>
              </a:tr>
              <a:tr h="224811">
                <a:tc>
                  <a:txBody>
                    <a:bodyPr/>
                    <a:lstStyle/>
                    <a:p>
                      <a:pPr marL="342900" lvl="1" algn="l" defTabSz="914400" rtl="0"/>
                      <a:r>
                        <a:rPr lang="en-US" sz="1200" b="0" dirty="0">
                          <a:latin typeface="Open Sans"/>
                        </a:rPr>
                        <a:t>About Sexual Assault Prevention for Undergraduates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28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9"/>
                  </a:ext>
                </a:extLst>
              </a:tr>
              <a:tr h="224811">
                <a:tc>
                  <a:txBody>
                    <a:bodyPr/>
                    <a:lstStyle/>
                    <a:p>
                      <a:pPr marL="342900" lvl="1" algn="l" defTabSz="914400" rtl="0"/>
                      <a:r>
                        <a:rPr lang="en-US" sz="1200" b="0" dirty="0">
                          <a:latin typeface="Open Sans"/>
                        </a:rPr>
                        <a:t>Sexual Assault Prevention for Undergraduates Course Map</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200" b="0" dirty="0">
                          <a:latin typeface="Open Sans"/>
                        </a:rPr>
                        <a:t>29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2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computer, indoor, computer, person&#10;&#10;Description automatically generated"/>
          <p:cNvPicPr>
            <a:picLocks noGrp="1" noChangeAspect="1"/>
          </p:cNvPicPr>
          <p:nvPr>
            <p:ph type="pic" idx="1"/>
          </p:nvPr>
        </p:nvPicPr>
        <p:blipFill>
          <a:blip r:embed="rId3">
            <a:lum/>
            <a:extLst>
              <a:ext uri="{BEBA8EAE-BF5A-486C-A8C5-ECC9F3942E4B}">
                <a14:imgProps xmlns:a14="http://schemas.microsoft.com/office/drawing/2010/main">
                  <a14:imgLayer r:embed="rId4">
                    <a14:imgEffect>
                      <a14:brightnessContrast bright="-20000"/>
                    </a14:imgEffect>
                  </a14:imgLayer>
                </a14:imgProps>
              </a:ext>
            </a:extLst>
          </a:blip>
          <a:srcRect l="6249" r="6249"/>
          <a:stretch>
            <a:fillRect/>
          </a:stretch>
        </p:blipFill>
        <p:spPr bwMode="white">
          <a:prstGeom prst="rect">
            <a:avLst/>
          </a:prstGeom>
          <a:ln>
            <a:headEnd type="none"/>
            <a:tailEnd type="none"/>
          </a:ln>
        </p:spPr>
      </p:pic>
      <p:sp>
        <p:nvSpPr>
          <p:cNvPr id="7" name="Text Placeholder 6"/>
          <p:cNvSpPr>
            <a:spLocks noGrp="1"/>
          </p:cNvSpPr>
          <p:nvPr>
            <p:ph type="body" sz="half" idx="2"/>
          </p:nvPr>
        </p:nvSpPr>
        <p:spPr bwMode="white">
          <a:xfrm>
            <a:off x="685801" y="1424950"/>
            <a:ext cx="2285999" cy="4606199"/>
          </a:xfrm>
          <a:ln>
            <a:headEnd type="none"/>
            <a:tailEnd type="none"/>
          </a:ln>
        </p:spPr>
        <p:txBody>
          <a:bodyPr wrap="square"/>
          <a:lstStyle/>
          <a:p>
            <a:r>
              <a:rPr lang="en-US" dirty="0">
                <a:solidFill>
                  <a:schemeClr val="bg2"/>
                </a:solidFill>
                <a:latin typeface="Open Sans"/>
                <a:ea typeface="Open Sans"/>
                <a:cs typeface="Open Sans"/>
              </a:rPr>
              <a:t>This report provides key insights from your </a:t>
            </a:r>
            <a:r>
              <a:rPr lang="en-US" i="1" dirty="0">
                <a:solidFill>
                  <a:schemeClr val="bg2"/>
                </a:solidFill>
                <a:latin typeface="Open Sans"/>
                <a:ea typeface="Open Sans"/>
                <a:cs typeface="Open Sans"/>
              </a:rPr>
              <a:t>Sexual Assault Prevention for Undergraduates</a:t>
            </a:r>
            <a:r>
              <a:rPr lang="en-US" dirty="0">
                <a:solidFill>
                  <a:schemeClr val="bg2"/>
                </a:solidFill>
                <a:latin typeface="Open Sans"/>
                <a:ea typeface="Open Sans"/>
                <a:cs typeface="Open Sans"/>
              </a:rPr>
              <a:t> data. We encourage you to explore the data in the report, think about how you can use it to inform prevention efforts across your institution, and share it with others on your campus.</a:t>
            </a:r>
          </a:p>
          <a:p>
            <a:r>
              <a:rPr lang="en-US" dirty="0">
                <a:solidFill>
                  <a:schemeClr val="bg2"/>
                </a:solidFill>
              </a:rPr>
              <a:t>To help you make the most of this report, we have included benchmarks to help you understand where you stand relative to peer institutions, provided recommendations throughout the report tied to a framework for prevention, and included a sharable snapshot of your data at the end of this report.</a:t>
            </a:r>
          </a:p>
          <a:p>
            <a:r>
              <a:rPr lang="en-US" dirty="0">
                <a:solidFill>
                  <a:schemeClr val="bg2"/>
                </a:solidFill>
                <a:latin typeface="Open Sans"/>
                <a:ea typeface="Open Sans"/>
                <a:cs typeface="Open Sans"/>
              </a:rPr>
              <a:t>For deeper insights, the administrator site provides real-time access to your data, in both graphical and raw data formats.</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4</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solidFill>
                  <a:schemeClr val="tx1"/>
                </a:solidFill>
              </a:rPr>
              <a:t>How To Use </a:t>
            </a:r>
            <a:br>
              <a:rPr lang="en-US" b="1" dirty="0">
                <a:solidFill>
                  <a:schemeClr val="tx1"/>
                </a:solidFill>
              </a:rPr>
            </a:br>
            <a:r>
              <a:rPr lang="en-US" b="1" dirty="0">
                <a:solidFill>
                  <a:schemeClr val="tx1"/>
                </a:solidFill>
              </a:rPr>
              <a:t>This Report</a:t>
            </a:r>
          </a:p>
        </p:txBody>
      </p:sp>
      <p:sp>
        <p:nvSpPr>
          <p:cNvPr id="20" name="Rectangle 19"/>
          <p:cNvSpPr>
            <a:spLocks/>
          </p:cNvSpPr>
          <p:nvPr/>
        </p:nvSpPr>
        <p:spPr bwMode="white">
          <a:xfrm>
            <a:off x="3747335" y="1282308"/>
            <a:ext cx="2432186" cy="2059606"/>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850" dirty="0">
                <a:solidFill>
                  <a:schemeClr val="bg2"/>
                </a:solidFill>
                <a:latin typeface="Open Sans"/>
                <a:ea typeface="Open Sans"/>
                <a:cs typeface="Open Sans"/>
              </a:rPr>
              <a:t>For select data points in this report, you will see comparisons to peer institution benchmarks. </a:t>
            </a:r>
            <a:r>
              <a:rPr lang="en-US" sz="850" dirty="0">
                <a:solidFill>
                  <a:srgbClr val="3D4543"/>
                </a:solidFill>
                <a:latin typeface="Open Sans"/>
                <a:ea typeface="+mn-lt"/>
                <a:cs typeface="+mn-lt"/>
              </a:rPr>
              <a:t>These peer institutions are similar to yours in size and public or private status. Georgia Institute of Technology is a public institution with 10,000 to 19,999 students, so your benchmarks reflect that particular group of schools.</a:t>
            </a:r>
          </a:p>
          <a:p>
            <a:pPr>
              <a:lnSpc>
                <a:spcPct val="130000"/>
              </a:lnSpc>
            </a:pPr>
            <a:endParaRPr lang="en-US" sz="900" dirty="0">
              <a:solidFill>
                <a:schemeClr val="bg2"/>
              </a:solidFill>
              <a:latin typeface="Open Sans"/>
              <a:ea typeface="Open Sans"/>
              <a:cs typeface="Open Sans"/>
            </a:endParaRPr>
          </a:p>
          <a:p>
            <a:pPr>
              <a:lnSpc>
                <a:spcPct val="130000"/>
              </a:lnSpc>
            </a:pPr>
            <a:endParaRPr lang="en-US" sz="900" dirty="0">
              <a:solidFill>
                <a:schemeClr val="bg2"/>
              </a:solidFill>
              <a:latin typeface="Open Sans"/>
              <a:ea typeface="Open Sans"/>
              <a:cs typeface="Open Sans"/>
            </a:endParaRPr>
          </a:p>
        </p:txBody>
      </p:sp>
      <p:sp>
        <p:nvSpPr>
          <p:cNvPr id="21" name="Rectangle 20"/>
          <p:cNvSpPr>
            <a:spLocks/>
          </p:cNvSpPr>
          <p:nvPr/>
        </p:nvSpPr>
        <p:spPr bwMode="white">
          <a:xfrm>
            <a:off x="6410672" y="1282308"/>
            <a:ext cx="2445345" cy="2059606"/>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bg2"/>
                </a:solidFill>
                <a:latin typeface="Open Sans"/>
              </a:rPr>
              <a:t>The Campus Prevention Network Framework for Prevention describes the elements of effective prevention efforts: Institutionalization, Critical Processes, Policy, and Programming. Throughout this report, you will find Tips and further research related to these prevention elements. </a:t>
            </a:r>
          </a:p>
        </p:txBody>
      </p:sp>
      <p:sp>
        <p:nvSpPr>
          <p:cNvPr id="22" name="Rectangle 21"/>
          <p:cNvSpPr>
            <a:spLocks/>
          </p:cNvSpPr>
          <p:nvPr/>
        </p:nvSpPr>
        <p:spPr bwMode="white">
          <a:xfrm>
            <a:off x="9087169" y="1282306"/>
            <a:ext cx="2419032" cy="2059607"/>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bg2"/>
                </a:solidFill>
                <a:latin typeface="Open Sans"/>
              </a:rPr>
              <a:t>At the end of this report, you will find a snapshot of select data from your report. This snapshot is designed to be shared with other stakeholders at your institution. We hope that you will print these pages out and pass them along to your Vice President of Student Affairs, Provost, or other members of your team.</a:t>
            </a:r>
          </a:p>
        </p:txBody>
      </p:sp>
      <p:sp>
        <p:nvSpPr>
          <p:cNvPr id="23" name="Rectangle 22"/>
          <p:cNvSpPr>
            <a:spLocks/>
          </p:cNvSpPr>
          <p:nvPr/>
        </p:nvSpPr>
        <p:spPr bwMode="white">
          <a:xfrm>
            <a:off x="3747333" y="4025505"/>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ts val="1400"/>
              </a:lnSpc>
              <a:spcAft>
                <a:spcPts val="200"/>
              </a:spcAft>
            </a:pPr>
            <a:r>
              <a:rPr lang="en-US" sz="950" dirty="0">
                <a:solidFill>
                  <a:schemeClr val="bg2"/>
                </a:solidFill>
                <a:latin typeface="Open Sans"/>
                <a:ea typeface="Open Sans"/>
                <a:cs typeface="Open Sans"/>
              </a:rPr>
              <a:t>The data included in this report were collected between June 1, 2023 and February 26, 2024. Insights and analyses in this report are based on your students' responses to Pre-Course, Post-Course, and Follow-Up (Part Two) Surveys. Overall, 3,043 students completed pre-course surveys, 2,813 completed post-course surveys, and </a:t>
            </a:r>
            <a:r>
              <a:rPr lang="en-US" sz="950" dirty="0">
                <a:solidFill>
                  <a:schemeClr val="bg2"/>
                </a:solidFill>
                <a:latin typeface="Open Sans"/>
                <a:ea typeface="+mn-lt"/>
                <a:cs typeface="+mn-lt"/>
              </a:rPr>
              <a:t>2,058 completed follow-up surveys.</a:t>
            </a:r>
            <a:endParaRPr lang="en-US" sz="950" dirty="0">
              <a:solidFill>
                <a:schemeClr val="bg2"/>
              </a:solidFill>
              <a:latin typeface="Open Sans"/>
              <a:ea typeface="Open Sans"/>
              <a:cs typeface="Open Sans"/>
            </a:endParaRPr>
          </a:p>
        </p:txBody>
      </p:sp>
      <p:sp>
        <p:nvSpPr>
          <p:cNvPr id="24" name="Rectangle 23"/>
          <p:cNvSpPr>
            <a:spLocks/>
          </p:cNvSpPr>
          <p:nvPr/>
        </p:nvSpPr>
        <p:spPr bwMode="white">
          <a:xfrm>
            <a:off x="7735763" y="4025506"/>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50" dirty="0">
                <a:solidFill>
                  <a:schemeClr val="bg2"/>
                </a:solidFill>
                <a:latin typeface="Open Sans"/>
                <a:ea typeface="Open Sans"/>
                <a:cs typeface="Open Sans"/>
              </a:rPr>
              <a:t>While learners are encouraged to answer all questions honestly and reminded that their responses are stored confidentially, all survey questions are optional, and all data are self-reported. However, in our analysis of the responses, we find the data to be accurate, valid, and reliable. There is consistency in the data from student cohorts over the years at specific institutions, and our survey data correlates with external sources of information on these topic areas at the national and institutional level for college students. </a:t>
            </a:r>
          </a:p>
        </p:txBody>
      </p:sp>
      <p:sp>
        <p:nvSpPr>
          <p:cNvPr id="25" name="Rectangle 24"/>
          <p:cNvSpPr>
            <a:spLocks/>
          </p:cNvSpPr>
          <p:nvPr/>
        </p:nvSpPr>
        <p:spPr bwMode="white">
          <a:xfrm>
            <a:off x="3747334" y="685800"/>
            <a:ext cx="2432186" cy="596506"/>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Peer Institution Benchmarks</a:t>
            </a:r>
          </a:p>
        </p:txBody>
      </p:sp>
      <p:sp>
        <p:nvSpPr>
          <p:cNvPr id="26" name="Rectangle 25"/>
          <p:cNvSpPr>
            <a:spLocks/>
          </p:cNvSpPr>
          <p:nvPr/>
        </p:nvSpPr>
        <p:spPr bwMode="white">
          <a:xfrm>
            <a:off x="6410672" y="685800"/>
            <a:ext cx="2445345" cy="596506"/>
          </a:xfrm>
          <a:prstGeom prst="rect">
            <a:avLst/>
          </a:prstGeom>
          <a:solidFill>
            <a:schemeClr val="accent1">
              <a:lumMod val="60000"/>
              <a:lumOff val="4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Campus Prevention </a:t>
            </a:r>
            <a:br>
              <a:rPr lang="en-US" sz="1200" b="1" dirty="0">
                <a:solidFill>
                  <a:schemeClr val="bg1"/>
                </a:solidFill>
                <a:latin typeface="+mj-lt"/>
              </a:rPr>
            </a:br>
            <a:r>
              <a:rPr lang="en-US" sz="1200" b="1" dirty="0">
                <a:solidFill>
                  <a:schemeClr val="bg1"/>
                </a:solidFill>
                <a:latin typeface="+mj-lt"/>
              </a:rPr>
              <a:t>Network Framework Tips</a:t>
            </a:r>
          </a:p>
        </p:txBody>
      </p:sp>
      <p:sp>
        <p:nvSpPr>
          <p:cNvPr id="27" name="Rectangle 26"/>
          <p:cNvSpPr>
            <a:spLocks/>
          </p:cNvSpPr>
          <p:nvPr/>
        </p:nvSpPr>
        <p:spPr bwMode="white">
          <a:xfrm>
            <a:off x="9087169" y="685800"/>
            <a:ext cx="2419032" cy="596506"/>
          </a:xfrm>
          <a:prstGeom prst="rect">
            <a:avLst/>
          </a:prstGeom>
          <a:solidFill>
            <a:schemeClr val="accent3">
              <a:lumMod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Sharable Snapshot</a:t>
            </a:r>
          </a:p>
        </p:txBody>
      </p:sp>
      <p:sp>
        <p:nvSpPr>
          <p:cNvPr id="28" name="Rectangle 27"/>
          <p:cNvSpPr>
            <a:spLocks/>
          </p:cNvSpPr>
          <p:nvPr/>
        </p:nvSpPr>
        <p:spPr bwMode="white">
          <a:xfrm>
            <a:off x="3747333" y="3429000"/>
            <a:ext cx="3770436"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Data in this Report</a:t>
            </a:r>
          </a:p>
        </p:txBody>
      </p:sp>
      <p:sp>
        <p:nvSpPr>
          <p:cNvPr id="29" name="Rectangle 28"/>
          <p:cNvSpPr>
            <a:spLocks/>
          </p:cNvSpPr>
          <p:nvPr/>
        </p:nvSpPr>
        <p:spPr bwMode="white">
          <a:xfrm>
            <a:off x="7735763" y="3429000"/>
            <a:ext cx="3770436" cy="596506"/>
          </a:xfrm>
          <a:prstGeom prst="rect">
            <a:avLst/>
          </a:prstGeom>
          <a:solidFill>
            <a:schemeClr val="accent4"/>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Data Accuracy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685800" y="648685"/>
            <a:ext cx="2272934" cy="913839"/>
          </a:xfrm>
          <a:ln>
            <a:headEnd type="none"/>
            <a:tailEnd type="none"/>
          </a:ln>
        </p:spPr>
        <p:txBody>
          <a:bodyPr wrap="square"/>
          <a:lstStyle/>
          <a:p>
            <a:r>
              <a:rPr lang="en-US" b="1" dirty="0">
                <a:solidFill>
                  <a:schemeClr val="tx1"/>
                </a:solidFill>
              </a:rPr>
              <a:t>Executive </a:t>
            </a:r>
            <a:br>
              <a:rPr lang="en-US" b="1" dirty="0">
                <a:solidFill>
                  <a:schemeClr val="tx1"/>
                </a:solidFill>
              </a:rPr>
            </a:br>
            <a:r>
              <a:rPr lang="en-US" b="1" dirty="0">
                <a:solidFill>
                  <a:schemeClr val="tx1"/>
                </a:solidFill>
              </a:rPr>
              <a:t>Summary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5</a:t>
            </a:fld>
            <a:endParaRPr lang="en-US" dirty="0"/>
          </a:p>
        </p:txBody>
      </p:sp>
      <p:sp>
        <p:nvSpPr>
          <p:cNvPr id="14" name="Content Placeholder 1"/>
          <p:cNvSpPr txBox="1">
            <a:spLocks noChangeArrowheads="1"/>
          </p:cNvSpPr>
          <p:nvPr/>
        </p:nvSpPr>
        <p:spPr bwMode="white">
          <a:xfrm>
            <a:off x="685800" y="1600201"/>
            <a:ext cx="2076199" cy="4576762"/>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Font typeface="Arial"/>
              <a:buNone/>
            </a:pPr>
            <a:r>
              <a:rPr lang="en-US" sz="1200" b="1" dirty="0">
                <a:solidFill>
                  <a:schemeClr val="accent1"/>
                </a:solidFill>
                <a:latin typeface="Open Sans"/>
                <a:ea typeface="Open Sans"/>
                <a:cs typeface="Open Sans"/>
              </a:rPr>
              <a:t>This school year, </a:t>
            </a:r>
          </a:p>
          <a:p>
            <a:pPr marL="0" indent="0" defTabSz="914400">
              <a:spcBef>
                <a:spcPts val="600"/>
              </a:spcBef>
              <a:spcAft>
                <a:spcPts val="200"/>
              </a:spcAft>
              <a:buNone/>
            </a:pPr>
            <a:r>
              <a:rPr lang="en-US" sz="1200" b="1" dirty="0">
                <a:solidFill>
                  <a:schemeClr val="accent3">
                    <a:lumMod val="75000"/>
                  </a:schemeClr>
                </a:solidFill>
                <a:latin typeface="Open Sans"/>
                <a:ea typeface="Open Sans"/>
                <a:cs typeface="Open Sans"/>
              </a:rPr>
              <a:t>4,390 </a:t>
            </a:r>
            <a:r>
              <a:rPr lang="en-US" sz="1200" dirty="0">
                <a:latin typeface="Open Sans"/>
                <a:ea typeface="Open Sans"/>
                <a:cs typeface="Open Sans"/>
              </a:rPr>
              <a:t>Georgia Institute of Technology students took part in </a:t>
            </a:r>
            <a:r>
              <a:rPr lang="en-US" sz="1200" i="1" dirty="0">
                <a:latin typeface="Open Sans"/>
                <a:ea typeface="Open Sans"/>
                <a:cs typeface="Open Sans"/>
              </a:rPr>
              <a:t>Sexual Assault Prevention for Undergraduates</a:t>
            </a:r>
            <a:r>
              <a:rPr lang="en-US" sz="1200" dirty="0">
                <a:latin typeface="Open Sans"/>
                <a:ea typeface="Open Sans"/>
                <a:cs typeface="Open Sans"/>
              </a:rPr>
              <a:t> (SAPU) </a:t>
            </a:r>
            <a:r>
              <a:rPr lang="en-US" sz="1200" dirty="0">
                <a:solidFill>
                  <a:schemeClr val="tx1"/>
                </a:solidFill>
                <a:latin typeface="Open Sans"/>
                <a:ea typeface="+mn-lt"/>
                <a:cs typeface="+mn-lt"/>
              </a:rPr>
              <a:t>from June 1, 2023 to February 26, 2024</a:t>
            </a:r>
            <a:r>
              <a:rPr lang="en-US" sz="1200" dirty="0">
                <a:latin typeface="Open Sans Light"/>
                <a:ea typeface="Open Sans"/>
                <a:cs typeface="Open Sans"/>
              </a:rPr>
              <a:t>.</a:t>
            </a:r>
            <a:r>
              <a:rPr lang="en-US" sz="1200" dirty="0">
                <a:latin typeface="Open Sans"/>
                <a:ea typeface="Open Sans"/>
                <a:cs typeface="Open Sans"/>
              </a:rPr>
              <a:t> This course, developed by prevention education and compliance experts, uses relatable scenarios and interactive elements to provide students with strategies for healthy behavior and skills to support bystander intervention.</a:t>
            </a:r>
          </a:p>
        </p:txBody>
      </p:sp>
      <p:cxnSp>
        <p:nvCxnSpPr>
          <p:cNvPr id="16" name="Straight Connector 15"/>
          <p:cNvCxnSpPr/>
          <p:nvPr/>
        </p:nvCxnSpPr>
        <p:spPr bwMode="white">
          <a:xfrm>
            <a:off x="294984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white">
          <a:xfrm>
            <a:off x="6026083"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white">
          <a:xfrm>
            <a:off x="1161113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Content Placeholder 1"/>
          <p:cNvSpPr txBox="1">
            <a:spLocks noChangeArrowheads="1"/>
          </p:cNvSpPr>
          <p:nvPr/>
        </p:nvSpPr>
        <p:spPr bwMode="white">
          <a:xfrm>
            <a:off x="3164778" y="2348345"/>
            <a:ext cx="2597728" cy="3828618"/>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400" b="1" dirty="0">
                <a:solidFill>
                  <a:schemeClr val="bg2"/>
                </a:solidFill>
                <a:latin typeface="Open Sans"/>
                <a:ea typeface="Open Sans"/>
                <a:cs typeface="Open Sans"/>
              </a:rPr>
              <a:t>Course Impact</a:t>
            </a:r>
          </a:p>
          <a:p>
            <a:pPr marL="0" indent="0" defTabSz="914400">
              <a:lnSpc>
                <a:spcPts val="1400"/>
              </a:lnSpc>
              <a:spcAft>
                <a:spcPts val="200"/>
              </a:spcAft>
              <a:buNone/>
            </a:pPr>
            <a:r>
              <a:rPr lang="en-US" sz="1100" dirty="0">
                <a:solidFill>
                  <a:srgbClr val="3D4543"/>
                </a:solidFill>
                <a:latin typeface="Open Sans"/>
                <a:ea typeface="Open Sans"/>
                <a:cs typeface="Open Sans"/>
              </a:rPr>
              <a:t>SAPU is designed to equip your students with knowledge and skills to support healthier decisions related to romantic relationships, sexual interactions, consent, and supporting peers on their campus.</a:t>
            </a:r>
          </a:p>
          <a:p>
            <a:pPr marL="0" indent="0" defTabSz="914400">
              <a:lnSpc>
                <a:spcPts val="1400"/>
              </a:lnSpc>
              <a:spcAft>
                <a:spcPts val="200"/>
              </a:spcAft>
              <a:buNone/>
            </a:pPr>
            <a:r>
              <a:rPr lang="en-US" sz="1100" dirty="0">
                <a:solidFill>
                  <a:srgbClr val="3D4543"/>
                </a:solidFill>
                <a:latin typeface="Open Sans"/>
                <a:ea typeface="Open Sans"/>
                <a:cs typeface="Open Sans"/>
              </a:rPr>
              <a:t>When it comes to skills, 82% of Georgia Institute of Technology students agreed that SAPU </a:t>
            </a:r>
            <a:r>
              <a:rPr lang="en" sz="1100" dirty="0">
                <a:solidFill>
                  <a:srgbClr val="3D4543"/>
                </a:solidFill>
                <a:latin typeface="Open Sans"/>
                <a:ea typeface="Open Sans"/>
                <a:cs typeface="Open Sans"/>
              </a:rPr>
              <a:t>helped them identify characteristics of healthy and unhealthy relationships</a:t>
            </a:r>
            <a:r>
              <a:rPr lang="en-US" sz="1100" dirty="0">
                <a:solidFill>
                  <a:srgbClr val="3D4543"/>
                </a:solidFill>
                <a:latin typeface="Open Sans"/>
                <a:ea typeface="Open Sans"/>
                <a:cs typeface="Open Sans"/>
              </a:rPr>
              <a:t>, and 82% reported that the education increased their confidence in their ability to intervene when they witnessed concerning behavior.</a:t>
            </a:r>
          </a:p>
        </p:txBody>
      </p:sp>
      <p:sp>
        <p:nvSpPr>
          <p:cNvPr id="24" name="Content Placeholder 1"/>
          <p:cNvSpPr txBox="1">
            <a:spLocks noChangeArrowheads="1"/>
          </p:cNvSpPr>
          <p:nvPr/>
        </p:nvSpPr>
        <p:spPr bwMode="white">
          <a:xfrm>
            <a:off x="6240868" y="2337965"/>
            <a:ext cx="5181631" cy="3828618"/>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400" b="1" dirty="0">
                <a:solidFill>
                  <a:schemeClr val="bg2"/>
                </a:solidFill>
                <a:latin typeface="Open Sans"/>
                <a:ea typeface="Open Sans"/>
                <a:cs typeface="Open Sans"/>
              </a:rPr>
              <a:t>Behavioral Intentions &amp; Norms</a:t>
            </a:r>
          </a:p>
          <a:p>
            <a:pPr marL="0" indent="0" defTabSz="914400">
              <a:lnSpc>
                <a:spcPts val="1400"/>
              </a:lnSpc>
              <a:spcAft>
                <a:spcPts val="200"/>
              </a:spcAft>
              <a:buNone/>
            </a:pPr>
            <a:r>
              <a:rPr lang="en-US" sz="1100" dirty="0">
                <a:solidFill>
                  <a:srgbClr val="3D4543"/>
                </a:solidFill>
                <a:latin typeface="Open Sans"/>
                <a:ea typeface="Open Sans"/>
                <a:cs typeface="Open Sans"/>
              </a:rPr>
              <a:t>Change is driven, in part, by an individual’s perception of the social environment surrounding behavior — the community norms.</a:t>
            </a:r>
          </a:p>
          <a:p>
            <a:pPr marL="0" indent="0" defTabSz="914400">
              <a:lnSpc>
                <a:spcPts val="1400"/>
              </a:lnSpc>
              <a:spcAft>
                <a:spcPts val="200"/>
              </a:spcAft>
              <a:buNone/>
            </a:pPr>
            <a:r>
              <a:rPr lang="en-US" sz="1100" dirty="0">
                <a:solidFill>
                  <a:srgbClr val="3D4543"/>
                </a:solidFill>
                <a:latin typeface="Open Sans"/>
                <a:ea typeface="Open Sans"/>
                <a:cs typeface="Open Sans"/>
              </a:rPr>
              <a:t>Most students taking SAPU report healthy attitudes and behaviors related to sex and relationships. This includes 88% of students who say they would refrain from sexual activity if the other person was incapacitated, but only 67% of those same students believe their peers would do the same. </a:t>
            </a:r>
          </a:p>
          <a:p>
            <a:pPr marL="0" indent="0" defTabSz="914400">
              <a:lnSpc>
                <a:spcPts val="1400"/>
              </a:lnSpc>
              <a:spcAft>
                <a:spcPts val="200"/>
              </a:spcAft>
              <a:buNone/>
            </a:pPr>
            <a:r>
              <a:rPr lang="en-US" sz="1100" dirty="0">
                <a:solidFill>
                  <a:srgbClr val="3D4543"/>
                </a:solidFill>
                <a:latin typeface="Open Sans"/>
                <a:ea typeface="Open Sans"/>
                <a:cs typeface="Open Sans"/>
              </a:rPr>
              <a:t>Among students at Georgia Institute of Technology who took SAPU, 45% agreed that they could play a role in preventing sexual assault on their campus. And a substantial number of your students, after taking SAPU, reported that they knew how to report a sexual assault at their school. Further, 83% expressed an awareness of support resources related to sexual assault and relationship violence at your institution.</a:t>
            </a:r>
          </a:p>
          <a:p>
            <a:pPr marL="0" indent="0" defTabSz="914400">
              <a:lnSpc>
                <a:spcPts val="1400"/>
              </a:lnSpc>
              <a:spcAft>
                <a:spcPts val="200"/>
              </a:spcAft>
              <a:buNone/>
            </a:pPr>
            <a:r>
              <a:rPr lang="en-US" sz="1100" dirty="0">
                <a:solidFill>
                  <a:srgbClr val="3D4543"/>
                </a:solidFill>
                <a:latin typeface="Open Sans"/>
                <a:ea typeface="Open Sans"/>
                <a:cs typeface="Open Sans"/>
              </a:rPr>
              <a:t>Your </a:t>
            </a:r>
            <a:r>
              <a:rPr lang="en-US" sz="1100" i="1" dirty="0">
                <a:solidFill>
                  <a:srgbClr val="3D4543"/>
                </a:solidFill>
                <a:latin typeface="Open Sans"/>
                <a:ea typeface="Open Sans"/>
                <a:cs typeface="Open Sans"/>
              </a:rPr>
              <a:t>Sexual Assault Prevention for Undergraduates</a:t>
            </a:r>
            <a:r>
              <a:rPr lang="en-US" sz="1100" dirty="0">
                <a:solidFill>
                  <a:srgbClr val="3D4543"/>
                </a:solidFill>
                <a:latin typeface="Open Sans"/>
                <a:ea typeface="Open Sans"/>
                <a:cs typeface="Open Sans"/>
              </a:rPr>
              <a:t> Impact Report includes detailed information about how your students think, feel, and behave in romantic and sexual relationships. This data can be invaluable in guiding your prevention programming for maximum impact.</a:t>
            </a:r>
          </a:p>
        </p:txBody>
      </p:sp>
      <p:grpSp>
        <p:nvGrpSpPr>
          <p:cNvPr id="3" name="Group 2"/>
          <p:cNvGrpSpPr>
            <a:grpSpLocks/>
          </p:cNvGrpSpPr>
          <p:nvPr/>
        </p:nvGrpSpPr>
        <p:grpSpPr bwMode="white">
          <a:xfrm>
            <a:off x="7877976" y="681037"/>
            <a:ext cx="1371600" cy="1371600"/>
            <a:chOff x="6759574" y="685800"/>
            <a:chExt cx="1371600" cy="1371600"/>
          </a:xfrm>
        </p:grpSpPr>
        <p:sp>
          <p:nvSpPr>
            <p:cNvPr id="20" name="Oval 19"/>
            <p:cNvSpPr>
              <a:spLocks/>
            </p:cNvSpPr>
            <p:nvPr/>
          </p:nvSpPr>
          <p:spPr bwMode="white">
            <a:xfrm>
              <a:off x="6759574" y="685800"/>
              <a:ext cx="1371600" cy="1371600"/>
            </a:xfrm>
            <a:prstGeom prst="ellipse">
              <a:avLst/>
            </a:prstGeom>
            <a:solidFill>
              <a:schemeClr val="accent3">
                <a:lumMod val="7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6" name="Freeform: Shape 25"/>
            <p:cNvSpPr>
              <a:spLocks/>
            </p:cNvSpPr>
            <p:nvPr/>
          </p:nvSpPr>
          <p:spPr bwMode="white">
            <a:xfrm>
              <a:off x="7177343" y="971128"/>
              <a:ext cx="536063" cy="800944"/>
            </a:xfrm>
            <a:custGeom>
              <a:avLst/>
              <a:gdLst>
                <a:gd name="connsiteX0" fmla="*/ 97898 w 135031"/>
                <a:gd name="connsiteY0" fmla="*/ 115849 h 201752"/>
                <a:gd name="connsiteX1" fmla="*/ 86142 w 135031"/>
                <a:gd name="connsiteY1" fmla="*/ 115849 h 201752"/>
                <a:gd name="connsiteX2" fmla="*/ 86142 w 135031"/>
                <a:gd name="connsiteY2" fmla="*/ 101234 h 201752"/>
                <a:gd name="connsiteX3" fmla="*/ 105365 w 135031"/>
                <a:gd name="connsiteY3" fmla="*/ 75022 h 201752"/>
                <a:gd name="connsiteX4" fmla="*/ 115372 w 135031"/>
                <a:gd name="connsiteY4" fmla="*/ 63743 h 201752"/>
                <a:gd name="connsiteX5" fmla="*/ 115372 w 135031"/>
                <a:gd name="connsiteY5" fmla="*/ 51511 h 201752"/>
                <a:gd name="connsiteX6" fmla="*/ 106159 w 135031"/>
                <a:gd name="connsiteY6" fmla="*/ 40390 h 201752"/>
                <a:gd name="connsiteX7" fmla="*/ 106159 w 135031"/>
                <a:gd name="connsiteY7" fmla="*/ 38643 h 201752"/>
                <a:gd name="connsiteX8" fmla="*/ 67714 w 135031"/>
                <a:gd name="connsiteY8" fmla="*/ 199 h 201752"/>
                <a:gd name="connsiteX9" fmla="*/ 29270 w 135031"/>
                <a:gd name="connsiteY9" fmla="*/ 38643 h 201752"/>
                <a:gd name="connsiteX10" fmla="*/ 29270 w 135031"/>
                <a:gd name="connsiteY10" fmla="*/ 40232 h 201752"/>
                <a:gd name="connsiteX11" fmla="*/ 19898 w 135031"/>
                <a:gd name="connsiteY11" fmla="*/ 51352 h 201752"/>
                <a:gd name="connsiteX12" fmla="*/ 19898 w 135031"/>
                <a:gd name="connsiteY12" fmla="*/ 63584 h 201752"/>
                <a:gd name="connsiteX13" fmla="*/ 29906 w 135031"/>
                <a:gd name="connsiteY13" fmla="*/ 74863 h 201752"/>
                <a:gd name="connsiteX14" fmla="*/ 49128 w 135031"/>
                <a:gd name="connsiteY14" fmla="*/ 100916 h 201752"/>
                <a:gd name="connsiteX15" fmla="*/ 49128 w 135031"/>
                <a:gd name="connsiteY15" fmla="*/ 115690 h 201752"/>
                <a:gd name="connsiteX16" fmla="*/ 37372 w 135031"/>
                <a:gd name="connsiteY16" fmla="*/ 115690 h 201752"/>
                <a:gd name="connsiteX17" fmla="*/ 199 w 135031"/>
                <a:gd name="connsiteY17" fmla="*/ 152864 h 201752"/>
                <a:gd name="connsiteX18" fmla="*/ 199 w 135031"/>
                <a:gd name="connsiteY18" fmla="*/ 198933 h 201752"/>
                <a:gd name="connsiteX19" fmla="*/ 3376 w 135031"/>
                <a:gd name="connsiteY19" fmla="*/ 202110 h 201752"/>
                <a:gd name="connsiteX20" fmla="*/ 132212 w 135031"/>
                <a:gd name="connsiteY20" fmla="*/ 202110 h 201752"/>
                <a:gd name="connsiteX21" fmla="*/ 135389 w 135031"/>
                <a:gd name="connsiteY21" fmla="*/ 198933 h 201752"/>
                <a:gd name="connsiteX22" fmla="*/ 135389 w 135031"/>
                <a:gd name="connsiteY22" fmla="*/ 152864 h 201752"/>
                <a:gd name="connsiteX23" fmla="*/ 97898 w 135031"/>
                <a:gd name="connsiteY23" fmla="*/ 115849 h 201752"/>
                <a:gd name="connsiteX24" fmla="*/ 67556 w 135031"/>
                <a:gd name="connsiteY24" fmla="*/ 6712 h 201752"/>
                <a:gd name="connsiteX25" fmla="*/ 99645 w 135031"/>
                <a:gd name="connsiteY25" fmla="*/ 38802 h 201752"/>
                <a:gd name="connsiteX26" fmla="*/ 99645 w 135031"/>
                <a:gd name="connsiteY26" fmla="*/ 40390 h 201752"/>
                <a:gd name="connsiteX27" fmla="*/ 84713 w 135031"/>
                <a:gd name="connsiteY27" fmla="*/ 21963 h 201752"/>
                <a:gd name="connsiteX28" fmla="*/ 82171 w 135031"/>
                <a:gd name="connsiteY28" fmla="*/ 19580 h 201752"/>
                <a:gd name="connsiteX29" fmla="*/ 78994 w 135031"/>
                <a:gd name="connsiteY29" fmla="*/ 21009 h 201752"/>
                <a:gd name="connsiteX30" fmla="*/ 35307 w 135031"/>
                <a:gd name="connsiteY30" fmla="*/ 40549 h 201752"/>
                <a:gd name="connsiteX31" fmla="*/ 35307 w 135031"/>
                <a:gd name="connsiteY31" fmla="*/ 38802 h 201752"/>
                <a:gd name="connsiteX32" fmla="*/ 67556 w 135031"/>
                <a:gd name="connsiteY32" fmla="*/ 6712 h 201752"/>
                <a:gd name="connsiteX33" fmla="*/ 35625 w 135031"/>
                <a:gd name="connsiteY33" fmla="*/ 71368 h 201752"/>
                <a:gd name="connsiteX34" fmla="*/ 34354 w 135031"/>
                <a:gd name="connsiteY34" fmla="*/ 69144 h 201752"/>
                <a:gd name="connsiteX35" fmla="*/ 32447 w 135031"/>
                <a:gd name="connsiteY35" fmla="*/ 68509 h 201752"/>
                <a:gd name="connsiteX36" fmla="*/ 31812 w 135031"/>
                <a:gd name="connsiteY36" fmla="*/ 68509 h 201752"/>
                <a:gd name="connsiteX37" fmla="*/ 25934 w 135031"/>
                <a:gd name="connsiteY37" fmla="*/ 63584 h 201752"/>
                <a:gd name="connsiteX38" fmla="*/ 25934 w 135031"/>
                <a:gd name="connsiteY38" fmla="*/ 51352 h 201752"/>
                <a:gd name="connsiteX39" fmla="*/ 30859 w 135031"/>
                <a:gd name="connsiteY39" fmla="*/ 46427 h 201752"/>
                <a:gd name="connsiteX40" fmla="*/ 31653 w 135031"/>
                <a:gd name="connsiteY40" fmla="*/ 46427 h 201752"/>
                <a:gd name="connsiteX41" fmla="*/ 32447 w 135031"/>
                <a:gd name="connsiteY41" fmla="*/ 46427 h 201752"/>
                <a:gd name="connsiteX42" fmla="*/ 33401 w 135031"/>
                <a:gd name="connsiteY42" fmla="*/ 46586 h 201752"/>
                <a:gd name="connsiteX43" fmla="*/ 36896 w 135031"/>
                <a:gd name="connsiteY43" fmla="*/ 46586 h 201752"/>
                <a:gd name="connsiteX44" fmla="*/ 80423 w 135031"/>
                <a:gd name="connsiteY44" fmla="*/ 28794 h 201752"/>
                <a:gd name="connsiteX45" fmla="*/ 99486 w 135031"/>
                <a:gd name="connsiteY45" fmla="*/ 46427 h 201752"/>
                <a:gd name="connsiteX46" fmla="*/ 101552 w 135031"/>
                <a:gd name="connsiteY46" fmla="*/ 45951 h 201752"/>
                <a:gd name="connsiteX47" fmla="*/ 103299 w 135031"/>
                <a:gd name="connsiteY47" fmla="*/ 46268 h 201752"/>
                <a:gd name="connsiteX48" fmla="*/ 103935 w 135031"/>
                <a:gd name="connsiteY48" fmla="*/ 46268 h 201752"/>
                <a:gd name="connsiteX49" fmla="*/ 108859 w 135031"/>
                <a:gd name="connsiteY49" fmla="*/ 51193 h 201752"/>
                <a:gd name="connsiteX50" fmla="*/ 108859 w 135031"/>
                <a:gd name="connsiteY50" fmla="*/ 63425 h 201752"/>
                <a:gd name="connsiteX51" fmla="*/ 103935 w 135031"/>
                <a:gd name="connsiteY51" fmla="*/ 68350 h 201752"/>
                <a:gd name="connsiteX52" fmla="*/ 103140 w 135031"/>
                <a:gd name="connsiteY52" fmla="*/ 68350 h 201752"/>
                <a:gd name="connsiteX53" fmla="*/ 100757 w 135031"/>
                <a:gd name="connsiteY53" fmla="*/ 68985 h 201752"/>
                <a:gd name="connsiteX54" fmla="*/ 99486 w 135031"/>
                <a:gd name="connsiteY54" fmla="*/ 71209 h 201752"/>
                <a:gd name="connsiteX55" fmla="*/ 67556 w 135031"/>
                <a:gd name="connsiteY55" fmla="*/ 99486 h 201752"/>
                <a:gd name="connsiteX56" fmla="*/ 35625 w 135031"/>
                <a:gd name="connsiteY56" fmla="*/ 71368 h 201752"/>
                <a:gd name="connsiteX57" fmla="*/ 128717 w 135031"/>
                <a:gd name="connsiteY57" fmla="*/ 196074 h 201752"/>
                <a:gd name="connsiteX58" fmla="*/ 6235 w 135031"/>
                <a:gd name="connsiteY58" fmla="*/ 196074 h 201752"/>
                <a:gd name="connsiteX59" fmla="*/ 6235 w 135031"/>
                <a:gd name="connsiteY59" fmla="*/ 153181 h 201752"/>
                <a:gd name="connsiteX60" fmla="*/ 37055 w 135031"/>
                <a:gd name="connsiteY60" fmla="*/ 122362 h 201752"/>
                <a:gd name="connsiteX61" fmla="*/ 51987 w 135031"/>
                <a:gd name="connsiteY61" fmla="*/ 122362 h 201752"/>
                <a:gd name="connsiteX62" fmla="*/ 55165 w 135031"/>
                <a:gd name="connsiteY62" fmla="*/ 119185 h 201752"/>
                <a:gd name="connsiteX63" fmla="*/ 55165 w 135031"/>
                <a:gd name="connsiteY63" fmla="*/ 104093 h 201752"/>
                <a:gd name="connsiteX64" fmla="*/ 67397 w 135031"/>
                <a:gd name="connsiteY64" fmla="*/ 106159 h 201752"/>
                <a:gd name="connsiteX65" fmla="*/ 79470 w 135031"/>
                <a:gd name="connsiteY65" fmla="*/ 104093 h 201752"/>
                <a:gd name="connsiteX66" fmla="*/ 79470 w 135031"/>
                <a:gd name="connsiteY66" fmla="*/ 119185 h 201752"/>
                <a:gd name="connsiteX67" fmla="*/ 82647 w 135031"/>
                <a:gd name="connsiteY67" fmla="*/ 122362 h 201752"/>
                <a:gd name="connsiteX68" fmla="*/ 97580 w 135031"/>
                <a:gd name="connsiteY68" fmla="*/ 122362 h 201752"/>
                <a:gd name="connsiteX69" fmla="*/ 128399 w 135031"/>
                <a:gd name="connsiteY69" fmla="*/ 153181 h 201752"/>
                <a:gd name="connsiteX70" fmla="*/ 128399 w 135031"/>
                <a:gd name="connsiteY70" fmla="*/ 196074 h 201752"/>
                <a:gd name="connsiteX71" fmla="*/ 72957 w 135031"/>
                <a:gd name="connsiteY71" fmla="*/ 89319 h 201752"/>
                <a:gd name="connsiteX72" fmla="*/ 62154 w 135031"/>
                <a:gd name="connsiteY72" fmla="*/ 89319 h 201752"/>
                <a:gd name="connsiteX73" fmla="*/ 58977 w 135031"/>
                <a:gd name="connsiteY73" fmla="*/ 86142 h 201752"/>
                <a:gd name="connsiteX74" fmla="*/ 62154 w 135031"/>
                <a:gd name="connsiteY74" fmla="*/ 82965 h 201752"/>
                <a:gd name="connsiteX75" fmla="*/ 72957 w 135031"/>
                <a:gd name="connsiteY75" fmla="*/ 82965 h 201752"/>
                <a:gd name="connsiteX76" fmla="*/ 76134 w 135031"/>
                <a:gd name="connsiteY76" fmla="*/ 86142 h 201752"/>
                <a:gd name="connsiteX77" fmla="*/ 72957 w 135031"/>
                <a:gd name="connsiteY77" fmla="*/ 89319 h 201752"/>
                <a:gd name="connsiteX78" fmla="*/ 79947 w 135031"/>
                <a:gd name="connsiteY78" fmla="*/ 130941 h 201752"/>
                <a:gd name="connsiteX79" fmla="*/ 67556 w 135031"/>
                <a:gd name="connsiteY79" fmla="*/ 136660 h 201752"/>
                <a:gd name="connsiteX80" fmla="*/ 55165 w 135031"/>
                <a:gd name="connsiteY80" fmla="*/ 130941 h 201752"/>
                <a:gd name="connsiteX81" fmla="*/ 38008 w 135031"/>
                <a:gd name="connsiteY81" fmla="*/ 149527 h 201752"/>
                <a:gd name="connsiteX82" fmla="*/ 42932 w 135031"/>
                <a:gd name="connsiteY82" fmla="*/ 162554 h 201752"/>
                <a:gd name="connsiteX83" fmla="*/ 65490 w 135031"/>
                <a:gd name="connsiteY83" fmla="*/ 184000 h 201752"/>
                <a:gd name="connsiteX84" fmla="*/ 67714 w 135031"/>
                <a:gd name="connsiteY84" fmla="*/ 184794 h 201752"/>
                <a:gd name="connsiteX85" fmla="*/ 69780 w 135031"/>
                <a:gd name="connsiteY85" fmla="*/ 184000 h 201752"/>
                <a:gd name="connsiteX86" fmla="*/ 93450 w 135031"/>
                <a:gd name="connsiteY86" fmla="*/ 161283 h 201752"/>
                <a:gd name="connsiteX87" fmla="*/ 97263 w 135031"/>
                <a:gd name="connsiteY87" fmla="*/ 149527 h 201752"/>
                <a:gd name="connsiteX88" fmla="*/ 79947 w 135031"/>
                <a:gd name="connsiteY88" fmla="*/ 130941 h 201752"/>
                <a:gd name="connsiteX89" fmla="*/ 88208 w 135031"/>
                <a:gd name="connsiteY89" fmla="*/ 157470 h 201752"/>
                <a:gd name="connsiteX90" fmla="*/ 67556 w 135031"/>
                <a:gd name="connsiteY90" fmla="*/ 177328 h 201752"/>
                <a:gd name="connsiteX91" fmla="*/ 47539 w 135031"/>
                <a:gd name="connsiteY91" fmla="*/ 158265 h 201752"/>
                <a:gd name="connsiteX92" fmla="*/ 44203 w 135031"/>
                <a:gd name="connsiteY92" fmla="*/ 149527 h 201752"/>
                <a:gd name="connsiteX93" fmla="*/ 55006 w 135031"/>
                <a:gd name="connsiteY93" fmla="*/ 137295 h 201752"/>
                <a:gd name="connsiteX94" fmla="*/ 64537 w 135031"/>
                <a:gd name="connsiteY94" fmla="*/ 143650 h 201752"/>
                <a:gd name="connsiteX95" fmla="*/ 67397 w 135031"/>
                <a:gd name="connsiteY95" fmla="*/ 145397 h 201752"/>
                <a:gd name="connsiteX96" fmla="*/ 70256 w 135031"/>
                <a:gd name="connsiteY96" fmla="*/ 143650 h 201752"/>
                <a:gd name="connsiteX97" fmla="*/ 79788 w 135031"/>
                <a:gd name="connsiteY97" fmla="*/ 137295 h 201752"/>
                <a:gd name="connsiteX98" fmla="*/ 90590 w 135031"/>
                <a:gd name="connsiteY98" fmla="*/ 149527 h 201752"/>
                <a:gd name="connsiteX99" fmla="*/ 88208 w 135031"/>
                <a:gd name="connsiteY99" fmla="*/ 157470 h 2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w="1589" cap="flat">
              <a:noFill/>
              <a:prstDash val="solid"/>
              <a:miter/>
              <a:headEnd type="none"/>
              <a:tailEnd type="none"/>
            </a:ln>
          </p:spPr>
          <p:txBody>
            <a:bodyPr wrap="square" anchor="ctr"/>
            <a:lstStyle/>
            <a:p>
              <a:endParaRPr lang="en-US" dirty="0"/>
            </a:p>
          </p:txBody>
        </p:sp>
      </p:grpSp>
      <p:grpSp>
        <p:nvGrpSpPr>
          <p:cNvPr id="6" name="Group 5"/>
          <p:cNvGrpSpPr>
            <a:grpSpLocks/>
          </p:cNvGrpSpPr>
          <p:nvPr/>
        </p:nvGrpSpPr>
        <p:grpSpPr bwMode="white">
          <a:xfrm>
            <a:off x="3712218" y="685800"/>
            <a:ext cx="1371600" cy="1371600"/>
            <a:chOff x="4052358" y="685800"/>
            <a:chExt cx="1371600" cy="1371600"/>
          </a:xfrm>
        </p:grpSpPr>
        <p:sp>
          <p:nvSpPr>
            <p:cNvPr id="19" name="Oval 18"/>
            <p:cNvSpPr>
              <a:spLocks/>
            </p:cNvSpPr>
            <p:nvPr/>
          </p:nvSpPr>
          <p:spPr bwMode="white">
            <a:xfrm>
              <a:off x="4052358" y="685800"/>
              <a:ext cx="1371600" cy="1371600"/>
            </a:xfrm>
            <a:prstGeom prst="ellipse">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2" name="Freeform: Shape 21"/>
            <p:cNvSpPr>
              <a:spLocks/>
            </p:cNvSpPr>
            <p:nvPr/>
          </p:nvSpPr>
          <p:spPr bwMode="white">
            <a:xfrm>
              <a:off x="4417191" y="971128"/>
              <a:ext cx="641934" cy="800944"/>
            </a:xfrm>
            <a:custGeom>
              <a:avLst/>
              <a:gdLst>
                <a:gd name="connsiteX0" fmla="*/ 173356 w 173157"/>
                <a:gd name="connsiteY0" fmla="*/ 43409 h 216050"/>
                <a:gd name="connsiteX1" fmla="*/ 160648 w 173157"/>
                <a:gd name="connsiteY1" fmla="*/ 24345 h 216050"/>
                <a:gd name="connsiteX2" fmla="*/ 173356 w 173157"/>
                <a:gd name="connsiteY2" fmla="*/ 5441 h 216050"/>
                <a:gd name="connsiteX3" fmla="*/ 173515 w 173157"/>
                <a:gd name="connsiteY3" fmla="*/ 2105 h 216050"/>
                <a:gd name="connsiteX4" fmla="*/ 170656 w 173157"/>
                <a:gd name="connsiteY4" fmla="*/ 358 h 216050"/>
                <a:gd name="connsiteX5" fmla="*/ 112354 w 173157"/>
                <a:gd name="connsiteY5" fmla="*/ 358 h 216050"/>
                <a:gd name="connsiteX6" fmla="*/ 111719 w 173157"/>
                <a:gd name="connsiteY6" fmla="*/ 358 h 216050"/>
                <a:gd name="connsiteX7" fmla="*/ 110607 w 173157"/>
                <a:gd name="connsiteY7" fmla="*/ 199 h 216050"/>
                <a:gd name="connsiteX8" fmla="*/ 107429 w 173157"/>
                <a:gd name="connsiteY8" fmla="*/ 3376 h 216050"/>
                <a:gd name="connsiteX9" fmla="*/ 107429 w 173157"/>
                <a:gd name="connsiteY9" fmla="*/ 95197 h 216050"/>
                <a:gd name="connsiteX10" fmla="*/ 89796 w 173157"/>
                <a:gd name="connsiteY10" fmla="*/ 74228 h 216050"/>
                <a:gd name="connsiteX11" fmla="*/ 89796 w 173157"/>
                <a:gd name="connsiteY11" fmla="*/ 74228 h 216050"/>
                <a:gd name="connsiteX12" fmla="*/ 89796 w 173157"/>
                <a:gd name="connsiteY12" fmla="*/ 74228 h 216050"/>
                <a:gd name="connsiteX13" fmla="*/ 75022 w 173157"/>
                <a:gd name="connsiteY13" fmla="*/ 67238 h 216050"/>
                <a:gd name="connsiteX14" fmla="*/ 71209 w 173157"/>
                <a:gd name="connsiteY14" fmla="*/ 67238 h 216050"/>
                <a:gd name="connsiteX15" fmla="*/ 71209 w 173157"/>
                <a:gd name="connsiteY15" fmla="*/ 62631 h 216050"/>
                <a:gd name="connsiteX16" fmla="*/ 71209 w 173157"/>
                <a:gd name="connsiteY16" fmla="*/ 61995 h 216050"/>
                <a:gd name="connsiteX17" fmla="*/ 82171 w 173157"/>
                <a:gd name="connsiteY17" fmla="*/ 44203 h 216050"/>
                <a:gd name="connsiteX18" fmla="*/ 82171 w 173157"/>
                <a:gd name="connsiteY18" fmla="*/ 31653 h 216050"/>
                <a:gd name="connsiteX19" fmla="*/ 62154 w 173157"/>
                <a:gd name="connsiteY19" fmla="*/ 11637 h 216050"/>
                <a:gd name="connsiteX20" fmla="*/ 61201 w 173157"/>
                <a:gd name="connsiteY20" fmla="*/ 11637 h 216050"/>
                <a:gd name="connsiteX21" fmla="*/ 48175 w 173157"/>
                <a:gd name="connsiteY21" fmla="*/ 16561 h 216050"/>
                <a:gd name="connsiteX22" fmla="*/ 35148 w 173157"/>
                <a:gd name="connsiteY22" fmla="*/ 11637 h 216050"/>
                <a:gd name="connsiteX23" fmla="*/ 34195 w 173157"/>
                <a:gd name="connsiteY23" fmla="*/ 11637 h 216050"/>
                <a:gd name="connsiteX24" fmla="*/ 14178 w 173157"/>
                <a:gd name="connsiteY24" fmla="*/ 31653 h 216050"/>
                <a:gd name="connsiteX25" fmla="*/ 14178 w 173157"/>
                <a:gd name="connsiteY25" fmla="*/ 44203 h 216050"/>
                <a:gd name="connsiteX26" fmla="*/ 23551 w 173157"/>
                <a:gd name="connsiteY26" fmla="*/ 61201 h 216050"/>
                <a:gd name="connsiteX27" fmla="*/ 23075 w 173157"/>
                <a:gd name="connsiteY27" fmla="*/ 62790 h 216050"/>
                <a:gd name="connsiteX28" fmla="*/ 23075 w 173157"/>
                <a:gd name="connsiteY28" fmla="*/ 67555 h 216050"/>
                <a:gd name="connsiteX29" fmla="*/ 19262 w 173157"/>
                <a:gd name="connsiteY29" fmla="*/ 67555 h 216050"/>
                <a:gd name="connsiteX30" fmla="*/ 199 w 173157"/>
                <a:gd name="connsiteY30" fmla="*/ 85348 h 216050"/>
                <a:gd name="connsiteX31" fmla="*/ 2105 w 173157"/>
                <a:gd name="connsiteY31" fmla="*/ 149845 h 216050"/>
                <a:gd name="connsiteX32" fmla="*/ 5282 w 173157"/>
                <a:gd name="connsiteY32" fmla="*/ 152864 h 216050"/>
                <a:gd name="connsiteX33" fmla="*/ 14655 w 173157"/>
                <a:gd name="connsiteY33" fmla="*/ 152864 h 216050"/>
                <a:gd name="connsiteX34" fmla="*/ 14655 w 173157"/>
                <a:gd name="connsiteY34" fmla="*/ 212595 h 216050"/>
                <a:gd name="connsiteX35" fmla="*/ 17832 w 173157"/>
                <a:gd name="connsiteY35" fmla="*/ 215772 h 216050"/>
                <a:gd name="connsiteX36" fmla="*/ 50240 w 173157"/>
                <a:gd name="connsiteY36" fmla="*/ 215772 h 216050"/>
                <a:gd name="connsiteX37" fmla="*/ 51352 w 173157"/>
                <a:gd name="connsiteY37" fmla="*/ 215613 h 216050"/>
                <a:gd name="connsiteX38" fmla="*/ 76611 w 173157"/>
                <a:gd name="connsiteY38" fmla="*/ 215613 h 216050"/>
                <a:gd name="connsiteX39" fmla="*/ 109495 w 173157"/>
                <a:gd name="connsiteY39" fmla="*/ 215613 h 216050"/>
                <a:gd name="connsiteX40" fmla="*/ 110766 w 173157"/>
                <a:gd name="connsiteY40" fmla="*/ 215931 h 216050"/>
                <a:gd name="connsiteX41" fmla="*/ 112036 w 173157"/>
                <a:gd name="connsiteY41" fmla="*/ 215613 h 216050"/>
                <a:gd name="connsiteX42" fmla="*/ 133641 w 173157"/>
                <a:gd name="connsiteY42" fmla="*/ 215613 h 216050"/>
                <a:gd name="connsiteX43" fmla="*/ 136819 w 173157"/>
                <a:gd name="connsiteY43" fmla="*/ 212436 h 216050"/>
                <a:gd name="connsiteX44" fmla="*/ 133641 w 173157"/>
                <a:gd name="connsiteY44" fmla="*/ 209259 h 216050"/>
                <a:gd name="connsiteX45" fmla="*/ 113943 w 173157"/>
                <a:gd name="connsiteY45" fmla="*/ 209259 h 216050"/>
                <a:gd name="connsiteX46" fmla="*/ 113943 w 173157"/>
                <a:gd name="connsiteY46" fmla="*/ 129988 h 216050"/>
                <a:gd name="connsiteX47" fmla="*/ 118867 w 173157"/>
                <a:gd name="connsiteY47" fmla="*/ 133641 h 216050"/>
                <a:gd name="connsiteX48" fmla="*/ 120774 w 173157"/>
                <a:gd name="connsiteY48" fmla="*/ 134277 h 216050"/>
                <a:gd name="connsiteX49" fmla="*/ 123157 w 173157"/>
                <a:gd name="connsiteY49" fmla="*/ 133324 h 216050"/>
                <a:gd name="connsiteX50" fmla="*/ 129829 w 173157"/>
                <a:gd name="connsiteY50" fmla="*/ 126175 h 216050"/>
                <a:gd name="connsiteX51" fmla="*/ 129988 w 173157"/>
                <a:gd name="connsiteY51" fmla="*/ 122045 h 216050"/>
                <a:gd name="connsiteX52" fmla="*/ 114102 w 173157"/>
                <a:gd name="connsiteY52" fmla="*/ 102981 h 216050"/>
                <a:gd name="connsiteX53" fmla="*/ 114102 w 173157"/>
                <a:gd name="connsiteY53" fmla="*/ 48333 h 216050"/>
                <a:gd name="connsiteX54" fmla="*/ 170974 w 173157"/>
                <a:gd name="connsiteY54" fmla="*/ 48333 h 216050"/>
                <a:gd name="connsiteX55" fmla="*/ 173833 w 173157"/>
                <a:gd name="connsiteY55" fmla="*/ 46586 h 216050"/>
                <a:gd name="connsiteX56" fmla="*/ 173356 w 173157"/>
                <a:gd name="connsiteY56" fmla="*/ 43409 h 216050"/>
                <a:gd name="connsiteX57" fmla="*/ 68032 w 173157"/>
                <a:gd name="connsiteY57" fmla="*/ 73751 h 216050"/>
                <a:gd name="connsiteX58" fmla="*/ 75022 w 173157"/>
                <a:gd name="connsiteY58" fmla="*/ 73751 h 216050"/>
                <a:gd name="connsiteX59" fmla="*/ 85030 w 173157"/>
                <a:gd name="connsiteY59" fmla="*/ 78358 h 216050"/>
                <a:gd name="connsiteX60" fmla="*/ 85030 w 173157"/>
                <a:gd name="connsiteY60" fmla="*/ 78358 h 216050"/>
                <a:gd name="connsiteX61" fmla="*/ 107429 w 173157"/>
                <a:gd name="connsiteY61" fmla="*/ 105205 h 216050"/>
                <a:gd name="connsiteX62" fmla="*/ 107429 w 173157"/>
                <a:gd name="connsiteY62" fmla="*/ 117438 h 216050"/>
                <a:gd name="connsiteX63" fmla="*/ 92020 w 173157"/>
                <a:gd name="connsiteY63" fmla="*/ 106000 h 216050"/>
                <a:gd name="connsiteX64" fmla="*/ 92020 w 173157"/>
                <a:gd name="connsiteY64" fmla="*/ 106000 h 216050"/>
                <a:gd name="connsiteX65" fmla="*/ 91543 w 173157"/>
                <a:gd name="connsiteY65" fmla="*/ 105682 h 216050"/>
                <a:gd name="connsiteX66" fmla="*/ 91385 w 173157"/>
                <a:gd name="connsiteY66" fmla="*/ 105682 h 216050"/>
                <a:gd name="connsiteX67" fmla="*/ 91067 w 173157"/>
                <a:gd name="connsiteY67" fmla="*/ 105523 h 216050"/>
                <a:gd name="connsiteX68" fmla="*/ 90749 w 173157"/>
                <a:gd name="connsiteY68" fmla="*/ 105364 h 216050"/>
                <a:gd name="connsiteX69" fmla="*/ 90590 w 173157"/>
                <a:gd name="connsiteY69" fmla="*/ 105364 h 216050"/>
                <a:gd name="connsiteX70" fmla="*/ 90114 w 173157"/>
                <a:gd name="connsiteY70" fmla="*/ 105364 h 216050"/>
                <a:gd name="connsiteX71" fmla="*/ 90114 w 173157"/>
                <a:gd name="connsiteY71" fmla="*/ 105364 h 216050"/>
                <a:gd name="connsiteX72" fmla="*/ 89796 w 173157"/>
                <a:gd name="connsiteY72" fmla="*/ 105364 h 216050"/>
                <a:gd name="connsiteX73" fmla="*/ 89478 w 173157"/>
                <a:gd name="connsiteY73" fmla="*/ 105364 h 216050"/>
                <a:gd name="connsiteX74" fmla="*/ 89002 w 173157"/>
                <a:gd name="connsiteY74" fmla="*/ 105523 h 216050"/>
                <a:gd name="connsiteX75" fmla="*/ 89002 w 173157"/>
                <a:gd name="connsiteY75" fmla="*/ 105523 h 216050"/>
                <a:gd name="connsiteX76" fmla="*/ 86937 w 173157"/>
                <a:gd name="connsiteY76" fmla="*/ 108065 h 216050"/>
                <a:gd name="connsiteX77" fmla="*/ 86937 w 173157"/>
                <a:gd name="connsiteY77" fmla="*/ 108383 h 216050"/>
                <a:gd name="connsiteX78" fmla="*/ 86937 w 173157"/>
                <a:gd name="connsiteY78" fmla="*/ 108383 h 216050"/>
                <a:gd name="connsiteX79" fmla="*/ 85824 w 173157"/>
                <a:gd name="connsiteY79" fmla="*/ 146191 h 216050"/>
                <a:gd name="connsiteX80" fmla="*/ 76452 w 173157"/>
                <a:gd name="connsiteY80" fmla="*/ 146191 h 216050"/>
                <a:gd name="connsiteX81" fmla="*/ 73274 w 173157"/>
                <a:gd name="connsiteY81" fmla="*/ 149369 h 216050"/>
                <a:gd name="connsiteX82" fmla="*/ 73274 w 173157"/>
                <a:gd name="connsiteY82" fmla="*/ 209100 h 216050"/>
                <a:gd name="connsiteX83" fmla="*/ 48333 w 173157"/>
                <a:gd name="connsiteY83" fmla="*/ 209100 h 216050"/>
                <a:gd name="connsiteX84" fmla="*/ 48333 w 173157"/>
                <a:gd name="connsiteY84" fmla="*/ 149527 h 216050"/>
                <a:gd name="connsiteX85" fmla="*/ 45156 w 173157"/>
                <a:gd name="connsiteY85" fmla="*/ 146350 h 216050"/>
                <a:gd name="connsiteX86" fmla="*/ 35783 w 173157"/>
                <a:gd name="connsiteY86" fmla="*/ 146350 h 216050"/>
                <a:gd name="connsiteX87" fmla="*/ 34036 w 173157"/>
                <a:gd name="connsiteY87" fmla="*/ 85030 h 216050"/>
                <a:gd name="connsiteX88" fmla="*/ 46745 w 173157"/>
                <a:gd name="connsiteY88" fmla="*/ 73751 h 216050"/>
                <a:gd name="connsiteX89" fmla="*/ 53735 w 173157"/>
                <a:gd name="connsiteY89" fmla="*/ 73751 h 216050"/>
                <a:gd name="connsiteX90" fmla="*/ 56912 w 173157"/>
                <a:gd name="connsiteY90" fmla="*/ 70574 h 216050"/>
                <a:gd name="connsiteX91" fmla="*/ 56912 w 173157"/>
                <a:gd name="connsiteY91" fmla="*/ 63743 h 216050"/>
                <a:gd name="connsiteX92" fmla="*/ 61201 w 173157"/>
                <a:gd name="connsiteY92" fmla="*/ 64219 h 216050"/>
                <a:gd name="connsiteX93" fmla="*/ 62154 w 173157"/>
                <a:gd name="connsiteY93" fmla="*/ 64219 h 216050"/>
                <a:gd name="connsiteX94" fmla="*/ 64855 w 173157"/>
                <a:gd name="connsiteY94" fmla="*/ 64061 h 216050"/>
                <a:gd name="connsiteX95" fmla="*/ 64855 w 173157"/>
                <a:gd name="connsiteY95" fmla="*/ 70574 h 216050"/>
                <a:gd name="connsiteX96" fmla="*/ 68032 w 173157"/>
                <a:gd name="connsiteY96" fmla="*/ 73751 h 216050"/>
                <a:gd name="connsiteX97" fmla="*/ 61201 w 173157"/>
                <a:gd name="connsiteY97" fmla="*/ 18150 h 216050"/>
                <a:gd name="connsiteX98" fmla="*/ 62154 w 173157"/>
                <a:gd name="connsiteY98" fmla="*/ 18150 h 216050"/>
                <a:gd name="connsiteX99" fmla="*/ 75816 w 173157"/>
                <a:gd name="connsiteY99" fmla="*/ 31812 h 216050"/>
                <a:gd name="connsiteX100" fmla="*/ 75816 w 173157"/>
                <a:gd name="connsiteY100" fmla="*/ 44362 h 216050"/>
                <a:gd name="connsiteX101" fmla="*/ 62154 w 173157"/>
                <a:gd name="connsiteY101" fmla="*/ 58024 h 216050"/>
                <a:gd name="connsiteX102" fmla="*/ 61201 w 173157"/>
                <a:gd name="connsiteY102" fmla="*/ 58024 h 216050"/>
                <a:gd name="connsiteX103" fmla="*/ 47539 w 173157"/>
                <a:gd name="connsiteY103" fmla="*/ 44362 h 216050"/>
                <a:gd name="connsiteX104" fmla="*/ 47539 w 173157"/>
                <a:gd name="connsiteY104" fmla="*/ 31812 h 216050"/>
                <a:gd name="connsiteX105" fmla="*/ 61201 w 173157"/>
                <a:gd name="connsiteY105" fmla="*/ 18150 h 216050"/>
                <a:gd name="connsiteX106" fmla="*/ 20533 w 173157"/>
                <a:gd name="connsiteY106" fmla="*/ 31812 h 216050"/>
                <a:gd name="connsiteX107" fmla="*/ 34195 w 173157"/>
                <a:gd name="connsiteY107" fmla="*/ 18150 h 216050"/>
                <a:gd name="connsiteX108" fmla="*/ 35148 w 173157"/>
                <a:gd name="connsiteY108" fmla="*/ 18150 h 216050"/>
                <a:gd name="connsiteX109" fmla="*/ 44203 w 173157"/>
                <a:gd name="connsiteY109" fmla="*/ 21645 h 216050"/>
                <a:gd name="connsiteX110" fmla="*/ 41344 w 173157"/>
                <a:gd name="connsiteY110" fmla="*/ 31812 h 216050"/>
                <a:gd name="connsiteX111" fmla="*/ 41344 w 173157"/>
                <a:gd name="connsiteY111" fmla="*/ 44362 h 216050"/>
                <a:gd name="connsiteX112" fmla="*/ 44203 w 173157"/>
                <a:gd name="connsiteY112" fmla="*/ 54529 h 216050"/>
                <a:gd name="connsiteX113" fmla="*/ 35148 w 173157"/>
                <a:gd name="connsiteY113" fmla="*/ 58024 h 216050"/>
                <a:gd name="connsiteX114" fmla="*/ 34195 w 173157"/>
                <a:gd name="connsiteY114" fmla="*/ 58024 h 216050"/>
                <a:gd name="connsiteX115" fmla="*/ 20533 w 173157"/>
                <a:gd name="connsiteY115" fmla="*/ 44362 h 216050"/>
                <a:gd name="connsiteX116" fmla="*/ 20533 w 173157"/>
                <a:gd name="connsiteY116" fmla="*/ 31812 h 216050"/>
                <a:gd name="connsiteX117" fmla="*/ 17832 w 173157"/>
                <a:gd name="connsiteY117" fmla="*/ 146668 h 216050"/>
                <a:gd name="connsiteX118" fmla="*/ 8460 w 173157"/>
                <a:gd name="connsiteY118" fmla="*/ 146668 h 216050"/>
                <a:gd name="connsiteX119" fmla="*/ 6712 w 173157"/>
                <a:gd name="connsiteY119" fmla="*/ 85348 h 216050"/>
                <a:gd name="connsiteX120" fmla="*/ 19421 w 173157"/>
                <a:gd name="connsiteY120" fmla="*/ 74069 h 216050"/>
                <a:gd name="connsiteX121" fmla="*/ 26411 w 173157"/>
                <a:gd name="connsiteY121" fmla="*/ 74069 h 216050"/>
                <a:gd name="connsiteX122" fmla="*/ 29588 w 173157"/>
                <a:gd name="connsiteY122" fmla="*/ 70892 h 216050"/>
                <a:gd name="connsiteX123" fmla="*/ 29588 w 173157"/>
                <a:gd name="connsiteY123" fmla="*/ 63743 h 216050"/>
                <a:gd name="connsiteX124" fmla="*/ 34195 w 173157"/>
                <a:gd name="connsiteY124" fmla="*/ 64378 h 216050"/>
                <a:gd name="connsiteX125" fmla="*/ 35148 w 173157"/>
                <a:gd name="connsiteY125" fmla="*/ 64378 h 216050"/>
                <a:gd name="connsiteX126" fmla="*/ 48175 w 173157"/>
                <a:gd name="connsiteY126" fmla="*/ 59454 h 216050"/>
                <a:gd name="connsiteX127" fmla="*/ 50875 w 173157"/>
                <a:gd name="connsiteY127" fmla="*/ 61360 h 216050"/>
                <a:gd name="connsiteX128" fmla="*/ 50558 w 173157"/>
                <a:gd name="connsiteY128" fmla="*/ 62631 h 216050"/>
                <a:gd name="connsiteX129" fmla="*/ 50558 w 173157"/>
                <a:gd name="connsiteY129" fmla="*/ 67397 h 216050"/>
                <a:gd name="connsiteX130" fmla="*/ 46745 w 173157"/>
                <a:gd name="connsiteY130" fmla="*/ 67397 h 216050"/>
                <a:gd name="connsiteX131" fmla="*/ 27682 w 173157"/>
                <a:gd name="connsiteY131" fmla="*/ 85189 h 216050"/>
                <a:gd name="connsiteX132" fmla="*/ 29588 w 173157"/>
                <a:gd name="connsiteY132" fmla="*/ 149686 h 216050"/>
                <a:gd name="connsiteX133" fmla="*/ 32765 w 173157"/>
                <a:gd name="connsiteY133" fmla="*/ 152705 h 216050"/>
                <a:gd name="connsiteX134" fmla="*/ 42138 w 173157"/>
                <a:gd name="connsiteY134" fmla="*/ 152705 h 216050"/>
                <a:gd name="connsiteX135" fmla="*/ 42138 w 173157"/>
                <a:gd name="connsiteY135" fmla="*/ 209418 h 216050"/>
                <a:gd name="connsiteX136" fmla="*/ 21010 w 173157"/>
                <a:gd name="connsiteY136" fmla="*/ 209418 h 216050"/>
                <a:gd name="connsiteX137" fmla="*/ 21010 w 173157"/>
                <a:gd name="connsiteY137" fmla="*/ 149686 h 216050"/>
                <a:gd name="connsiteX138" fmla="*/ 17832 w 173157"/>
                <a:gd name="connsiteY138" fmla="*/ 146668 h 216050"/>
                <a:gd name="connsiteX139" fmla="*/ 107429 w 173157"/>
                <a:gd name="connsiteY139" fmla="*/ 209259 h 216050"/>
                <a:gd name="connsiteX140" fmla="*/ 79629 w 173157"/>
                <a:gd name="connsiteY140" fmla="*/ 209259 h 216050"/>
                <a:gd name="connsiteX141" fmla="*/ 79629 w 173157"/>
                <a:gd name="connsiteY141" fmla="*/ 152705 h 216050"/>
                <a:gd name="connsiteX142" fmla="*/ 89002 w 173157"/>
                <a:gd name="connsiteY142" fmla="*/ 152705 h 216050"/>
                <a:gd name="connsiteX143" fmla="*/ 92179 w 173157"/>
                <a:gd name="connsiteY143" fmla="*/ 149686 h 216050"/>
                <a:gd name="connsiteX144" fmla="*/ 93291 w 173157"/>
                <a:gd name="connsiteY144" fmla="*/ 114896 h 216050"/>
                <a:gd name="connsiteX145" fmla="*/ 107588 w 173157"/>
                <a:gd name="connsiteY145" fmla="*/ 125381 h 216050"/>
                <a:gd name="connsiteX146" fmla="*/ 107588 w 173157"/>
                <a:gd name="connsiteY146" fmla="*/ 209259 h 216050"/>
                <a:gd name="connsiteX147" fmla="*/ 122998 w 173157"/>
                <a:gd name="connsiteY147" fmla="*/ 123792 h 216050"/>
                <a:gd name="connsiteX148" fmla="*/ 120138 w 173157"/>
                <a:gd name="connsiteY148" fmla="*/ 126810 h 216050"/>
                <a:gd name="connsiteX149" fmla="*/ 113784 w 173157"/>
                <a:gd name="connsiteY149" fmla="*/ 122045 h 216050"/>
                <a:gd name="connsiteX150" fmla="*/ 113784 w 173157"/>
                <a:gd name="connsiteY150" fmla="*/ 112672 h 216050"/>
                <a:gd name="connsiteX151" fmla="*/ 122998 w 173157"/>
                <a:gd name="connsiteY151" fmla="*/ 123792 h 216050"/>
                <a:gd name="connsiteX152" fmla="*/ 113784 w 173157"/>
                <a:gd name="connsiteY152" fmla="*/ 41979 h 216050"/>
                <a:gd name="connsiteX153" fmla="*/ 113784 w 173157"/>
                <a:gd name="connsiteY153" fmla="*/ 6871 h 216050"/>
                <a:gd name="connsiteX154" fmla="*/ 164619 w 173157"/>
                <a:gd name="connsiteY154" fmla="*/ 6871 h 216050"/>
                <a:gd name="connsiteX155" fmla="*/ 154134 w 173157"/>
                <a:gd name="connsiteY155" fmla="*/ 22598 h 216050"/>
                <a:gd name="connsiteX156" fmla="*/ 154134 w 173157"/>
                <a:gd name="connsiteY156" fmla="*/ 26093 h 216050"/>
                <a:gd name="connsiteX157" fmla="*/ 164619 w 173157"/>
                <a:gd name="connsiteY157" fmla="*/ 41979 h 216050"/>
                <a:gd name="connsiteX158" fmla="*/ 113784 w 173157"/>
                <a:gd name="connsiteY158" fmla="*/ 41979 h 2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w="1589" cap="flat">
              <a:noFill/>
              <a:prstDash val="solid"/>
              <a:miter/>
              <a:headEnd type="none"/>
              <a:tailEnd type="none"/>
            </a:ln>
          </p:spPr>
          <p:txBody>
            <a:bodyPr wrap="square" anchor="ctr"/>
            <a:lstStyle/>
            <a:p>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Sexual Assault Prevention for Undergraduates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b="1" dirty="0"/>
              <a:t>Impact Snapshot</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bwMode="white">
          <a:xfrm>
            <a:off x="685801" y="1336896"/>
            <a:ext cx="3789476" cy="3897086"/>
          </a:xfrm>
          <a:ln>
            <a:headEnd type="none"/>
            <a:tailEnd type="none"/>
          </a:ln>
        </p:spPr>
        <p:txBody>
          <a:bodyPr wrap="square"/>
          <a:lstStyle/>
          <a:p>
            <a:r>
              <a:rPr lang="en-US" dirty="0"/>
              <a:t>In order to make the content of this report easier </a:t>
            </a:r>
            <a:br>
              <a:rPr lang="en-US" dirty="0"/>
            </a:br>
            <a:r>
              <a:rPr lang="en-US" dirty="0"/>
              <a:t>to share with your colleagues and stakeholders, </a:t>
            </a:r>
            <a:br>
              <a:rPr lang="en-US" dirty="0"/>
            </a:br>
            <a:r>
              <a:rPr lang="en-US" dirty="0"/>
              <a:t>we have included a Snapshot section that highlights and visually displays the most salient data points from the full report. </a:t>
            </a:r>
          </a:p>
          <a:p>
            <a:r>
              <a:rPr lang="en-US" dirty="0">
                <a:latin typeface="Open Sans"/>
                <a:ea typeface="Open Sans"/>
                <a:cs typeface="Open Sans"/>
              </a:rPr>
              <a:t>This can help your data get more traction and increase interest in the full report and the </a:t>
            </a:r>
            <a:r>
              <a:rPr lang="en-US" i="1" dirty="0">
                <a:latin typeface="Open Sans"/>
                <a:ea typeface="Open Sans"/>
                <a:cs typeface="Open Sans"/>
              </a:rPr>
              <a:t>Sexual Assault Prevention for Undergraduates</a:t>
            </a:r>
            <a:r>
              <a:rPr lang="en-US" dirty="0">
                <a:latin typeface="Open Sans"/>
                <a:ea typeface="Open Sans"/>
                <a:cs typeface="Open Sans"/>
              </a:rPr>
              <a:t> program at large. </a:t>
            </a:r>
            <a:endParaRPr lang="en-US" dirty="0"/>
          </a:p>
          <a:p>
            <a:r>
              <a:rPr lang="en-US" dirty="0"/>
              <a:t>We recommend excerpting this Snapshot section from the full report and sharing with stakeholders, colleagues, and students who might be interested in the impact of the SAPU program but have less direct experience in prevention work. </a:t>
            </a:r>
          </a:p>
        </p:txBody>
      </p:sp>
      <p:sp>
        <p:nvSpPr>
          <p:cNvPr id="3" name="Slide Number Placeholder 2"/>
          <p:cNvSpPr>
            <a:spLocks noGrp="1"/>
          </p:cNvSpPr>
          <p:nvPr>
            <p:ph type="sldNum" sz="quarter" idx="12"/>
          </p:nvPr>
        </p:nvSpPr>
        <p:spPr bwMode="white">
          <a:ln>
            <a:headEnd type="none"/>
            <a:tailEnd type="none"/>
          </a:ln>
        </p:spPr>
        <p:txBody>
          <a:bodyPr wrap="square"/>
          <a:lstStyle/>
          <a:p>
            <a:fld id="{4737D6AF-2FA5-476A-AF60-7A8CDF2E2DFB}" type="slidenum">
              <a:rPr lang="en-US" dirty="0"/>
              <a:t>7</a:t>
            </a:fld>
            <a:endParaRPr lang="en-US" dirty="0"/>
          </a:p>
        </p:txBody>
      </p:sp>
      <p:sp>
        <p:nvSpPr>
          <p:cNvPr id="4" name="Title 3"/>
          <p:cNvSpPr>
            <a:spLocks noGrp="1"/>
          </p:cNvSpPr>
          <p:nvPr>
            <p:ph type="title"/>
          </p:nvPr>
        </p:nvSpPr>
        <p:spPr bwMode="white">
          <a:ln>
            <a:headEnd type="none"/>
            <a:tailEnd type="none"/>
          </a:ln>
        </p:spPr>
        <p:txBody>
          <a:bodyPr wrap="square"/>
          <a:lstStyle/>
          <a:p>
            <a:r>
              <a:rPr lang="en-US" b="1" dirty="0">
                <a:solidFill>
                  <a:schemeClr val="tx1"/>
                </a:solidFill>
              </a:rPr>
              <a:t>Impact Snapshot</a:t>
            </a:r>
            <a:endParaRPr lang="th-TH" b="1" dirty="0">
              <a:solidFill>
                <a:schemeClr val="tx1"/>
              </a:solidFill>
            </a:endParaRPr>
          </a:p>
        </p:txBody>
      </p:sp>
      <p:sp>
        <p:nvSpPr>
          <p:cNvPr id="8" name="Rectangle 7"/>
          <p:cNvSpPr>
            <a:spLocks/>
          </p:cNvSpPr>
          <p:nvPr/>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0" name="Picture 9"/>
          <p:cNvPicPr>
            <a:picLocks noChangeAspect="1"/>
          </p:cNvPicPr>
          <p:nvPr/>
        </p:nvPicPr>
        <p:blipFill>
          <a:blip r:embed="rId3">
            <a:lum/>
          </a:blip>
          <a:srcRect b="1420"/>
          <a:stretch>
            <a:fillRect/>
          </a:stretch>
        </p:blipFill>
        <p:spPr bwMode="white">
          <a:xfrm rot="16200000">
            <a:off x="5809904" y="-197592"/>
            <a:ext cx="5385509" cy="7255317"/>
          </a:xfrm>
          <a:prstGeom prst="rect">
            <a:avLst/>
          </a:prstGeom>
          <a:ln>
            <a:headEnd type="none"/>
            <a:tailEnd type="none"/>
          </a:ln>
        </p:spPr>
      </p:pic>
      <p:pic>
        <p:nvPicPr>
          <p:cNvPr id="13" name="Picture 12" descr="Graphical user interface, application, website&#10;&#10;Description automatically generated"/>
          <p:cNvPicPr>
            <a:picLocks noChangeAspect="1"/>
          </p:cNvPicPr>
          <p:nvPr/>
        </p:nvPicPr>
        <p:blipFill>
          <a:blip r:embed="rId4">
            <a:lum/>
          </a:blip>
          <a:srcRect/>
          <a:stretch>
            <a:fillRect/>
          </a:stretch>
        </p:blipFill>
        <p:spPr bwMode="white">
          <a:xfrm>
            <a:off x="5678798" y="1914366"/>
            <a:ext cx="5765409" cy="3242126"/>
          </a:xfrm>
          <a:prstGeom prst="rect">
            <a:avLst/>
          </a:prstGeom>
          <a:ln>
            <a:headEnd type="none"/>
            <a:tailEnd type="none"/>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solidFill>
                  <a:schemeClr val="tx1"/>
                </a:solidFill>
              </a:rPr>
              <a:t>Sexual Assault Prevention for Undergraduates: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8</a:t>
            </a:fld>
            <a:endParaRPr lang="en-US" dirty="0"/>
          </a:p>
        </p:txBody>
      </p:sp>
      <p:cxnSp>
        <p:nvCxnSpPr>
          <p:cNvPr id="9" name="Straight Connector 8"/>
          <p:cNvCxnSpPr/>
          <p:nvPr/>
        </p:nvCxnSpPr>
        <p:spPr bwMode="white">
          <a:xfrm>
            <a:off x="30295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66363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195468" y="1620168"/>
            <a:ext cx="2662671"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Course Impact</a:t>
            </a:r>
            <a:endParaRPr lang="en-US" b="0" dirty="0">
              <a:solidFill>
                <a:srgbClr val="3D4543"/>
              </a:solidFill>
              <a:latin typeface="Open Sans"/>
              <a:ea typeface="Open Sans"/>
              <a:cs typeface="Open Sans"/>
            </a:endParaRPr>
          </a:p>
        </p:txBody>
      </p:sp>
      <p:sp>
        <p:nvSpPr>
          <p:cNvPr id="15" name="TextBox 14"/>
          <p:cNvSpPr txBox="1">
            <a:spLocks noChangeArrowheads="1"/>
          </p:cNvSpPr>
          <p:nvPr/>
        </p:nvSpPr>
        <p:spPr bwMode="white">
          <a:xfrm>
            <a:off x="785116" y="1620168"/>
            <a:ext cx="2770505"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Reach</a:t>
            </a:r>
            <a:endParaRPr lang="en-US" b="0" dirty="0">
              <a:solidFill>
                <a:srgbClr val="3D4543"/>
              </a:solidFill>
              <a:latin typeface="Open Sans"/>
              <a:ea typeface="Open Sans"/>
              <a:cs typeface="Open Sans"/>
            </a:endParaRPr>
          </a:p>
        </p:txBody>
      </p:sp>
      <p:sp>
        <p:nvSpPr>
          <p:cNvPr id="16" name="Rectangle 15"/>
          <p:cNvSpPr>
            <a:spLocks/>
          </p:cNvSpPr>
          <p:nvPr/>
        </p:nvSpPr>
        <p:spPr bwMode="white">
          <a:xfrm>
            <a:off x="785116" y="2014895"/>
            <a:ext cx="2037310" cy="2475348"/>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600" b="1" dirty="0">
                <a:solidFill>
                  <a:schemeClr val="accent3"/>
                </a:solidFill>
                <a:latin typeface="Open Sans"/>
                <a:ea typeface="Open Sans"/>
                <a:cs typeface="Open Sans"/>
              </a:rPr>
              <a:t>4,390 students</a:t>
            </a:r>
          </a:p>
          <a:p>
            <a:pPr>
              <a:lnSpc>
                <a:spcPct val="130000"/>
              </a:lnSpc>
            </a:pPr>
            <a:r>
              <a:rPr lang="en-US" sz="1200" dirty="0">
                <a:solidFill>
                  <a:schemeClr val="tx1"/>
                </a:solidFill>
                <a:latin typeface="Open Sans"/>
                <a:ea typeface="Open Sans"/>
                <a:cs typeface="Open Sans"/>
              </a:rPr>
              <a:t>at Georgia Institute of Technology took part in </a:t>
            </a:r>
            <a:r>
              <a:rPr lang="en-US" sz="1200" i="1" dirty="0">
                <a:solidFill>
                  <a:schemeClr val="tx1"/>
                </a:solidFill>
                <a:latin typeface="Open Sans"/>
                <a:ea typeface="Open Sans"/>
                <a:cs typeface="Open Sans"/>
              </a:rPr>
              <a:t>Sexual Assault Prevention for Undergraduates </a:t>
            </a:r>
            <a:r>
              <a:rPr lang="en-US" sz="1200" dirty="0">
                <a:solidFill>
                  <a:schemeClr val="tx1"/>
                </a:solidFill>
                <a:latin typeface="Open Sans"/>
                <a:ea typeface="Open Sans"/>
                <a:cs typeface="Arial"/>
              </a:rPr>
              <a:t>from</a:t>
            </a:r>
            <a:r>
              <a:rPr lang="en-US" sz="1200" dirty="0">
                <a:solidFill>
                  <a:schemeClr val="tx1"/>
                </a:solidFill>
                <a:latin typeface="Open Sans"/>
                <a:ea typeface="+mn-lt"/>
                <a:cs typeface="+mn-lt"/>
              </a:rPr>
              <a:t> June 1, 2023 to February 26, 2024</a:t>
            </a:r>
            <a:r>
              <a:rPr lang="en-US" sz="1200" dirty="0">
                <a:solidFill>
                  <a:schemeClr val="tx1"/>
                </a:solidFill>
                <a:latin typeface="Open Sans"/>
                <a:ea typeface="Open Sans"/>
                <a:cs typeface="Open Sans"/>
              </a:rPr>
              <a:t>.</a:t>
            </a:r>
            <a:endParaRPr lang="en-US" sz="1200" dirty="0">
              <a:solidFill>
                <a:schemeClr val="tx1"/>
              </a:solidFill>
              <a:cs typeface="Arial"/>
            </a:endParaRPr>
          </a:p>
        </p:txBody>
      </p:sp>
      <p:graphicFrame>
        <p:nvGraphicFramePr>
          <p:cNvPr id="23" name="Table 22"/>
          <p:cNvGraphicFramePr/>
          <p:nvPr/>
        </p:nvGraphicFramePr>
        <p:xfrm>
          <a:off x="3176559" y="3886200"/>
          <a:ext cx="3233751" cy="2441538"/>
        </p:xfrm>
        <a:graphic>
          <a:graphicData uri="http://schemas.openxmlformats.org/drawingml/2006/table">
            <a:tbl>
              <a:tblPr firstRow="1" bandRow="1">
                <a:tableStyleId>{5C22544A-7EE6-4342-B048-85BDC9FD1C3A}</a:tableStyleId>
              </a:tblPr>
              <a:tblGrid>
                <a:gridCol w="2588005">
                  <a:extLst>
                    <a:ext uri="{9D8B030D-6E8A-4147-A177-3AD203B41FA5}">
                      <a16:colId xmlns:a16="http://schemas.microsoft.com/office/drawing/2014/main" val="20000"/>
                    </a:ext>
                  </a:extLst>
                </a:gridCol>
                <a:gridCol w="645746">
                  <a:extLst>
                    <a:ext uri="{9D8B030D-6E8A-4147-A177-3AD203B41FA5}">
                      <a16:colId xmlns:a16="http://schemas.microsoft.com/office/drawing/2014/main" val="20001"/>
                    </a:ext>
                  </a:extLst>
                </a:gridCol>
              </a:tblGrid>
              <a:tr h="388722">
                <a:tc gridSpan="2">
                  <a:txBody>
                    <a:bodyPr/>
                    <a:lstStyle/>
                    <a:p>
                      <a:pPr marL="0" algn="ctr" rtl="0"/>
                      <a:r>
                        <a:rPr lang="en-US" sz="1200" kern="1200" dirty="0">
                          <a:solidFill>
                            <a:schemeClr val="bg1"/>
                          </a:solidFill>
                          <a:latin typeface="Open Sans"/>
                          <a:ea typeface="+mn-ea"/>
                          <a:cs typeface="+mn-cs"/>
                        </a:rPr>
                        <a:t>Your students agree that SAPU:</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chemeClr val="accent4">
                        <a:lumMod val="75000"/>
                      </a:schemeClr>
                    </a:solidFill>
                  </a:tcPr>
                </a:tc>
                <a:tc hMerge="1">
                  <a:txBody>
                    <a:bodyPr/>
                    <a:lstStyle/>
                    <a:p>
                      <a:endParaRPr lang="en-US" dirty="0"/>
                    </a:p>
                  </a:txBody>
                  <a:tcPr horzOverflow="overflow"/>
                </a:tc>
                <a:extLst>
                  <a:ext uri="{0D108BD9-81ED-4DB2-BD59-A6C34878D82A}">
                    <a16:rowId xmlns:a16="http://schemas.microsoft.com/office/drawing/2014/main" val="10000"/>
                  </a:ext>
                </a:extLst>
              </a:tr>
              <a:tr h="684272">
                <a:tc>
                  <a:txBody>
                    <a:bodyPr/>
                    <a:lstStyle/>
                    <a:p>
                      <a:pPr>
                        <a:lnSpc>
                          <a:spcPct val="114000"/>
                        </a:lnSpc>
                      </a:pPr>
                      <a:r>
                        <a:rPr lang="en" sz="1050" b="0" i="0" dirty="0">
                          <a:solidFill>
                            <a:schemeClr val="tx1"/>
                          </a:solidFill>
                          <a:latin typeface="Open Sans"/>
                          <a:ea typeface="Open Sans"/>
                          <a:cs typeface="Open Sans"/>
                        </a:rPr>
                        <a:t>Helped me identify characteristics of healthy and unheal</a:t>
                      </a:r>
                      <a:r>
                        <a:rPr lang="en-US" sz="1050" b="0" i="0" dirty="0">
                          <a:solidFill>
                            <a:schemeClr val="tx1"/>
                          </a:solidFill>
                          <a:latin typeface="Open Sans"/>
                          <a:ea typeface="Open Sans"/>
                          <a:cs typeface="Open Sans"/>
                        </a:rPr>
                        <a:t>thy relationships.</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600" b="1" i="0" dirty="0">
                          <a:solidFill>
                            <a:schemeClr val="tx1"/>
                          </a:solidFill>
                          <a:latin typeface="Open Sans"/>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684272">
                <a:tc>
                  <a:txBody>
                    <a:bodyPr/>
                    <a:lstStyle/>
                    <a:p>
                      <a:pPr>
                        <a:lnSpc>
                          <a:spcPct val="114000"/>
                        </a:lnSpc>
                      </a:pPr>
                      <a:r>
                        <a:rPr lang="en" sz="1050" b="0" i="0" dirty="0">
                          <a:solidFill>
                            <a:schemeClr val="tx1"/>
                          </a:solidFill>
                          <a:latin typeface="Open Sans"/>
                          <a:ea typeface="Open Sans"/>
                          <a:cs typeface="Open Sans"/>
                        </a:rPr>
                        <a:t>Gave me information about sexual consent that I plan to use if I choose to be s</a:t>
                      </a:r>
                      <a:r>
                        <a:rPr lang="en-US" sz="1050" b="0" i="0" dirty="0">
                          <a:solidFill>
                            <a:schemeClr val="tx1"/>
                          </a:solidFill>
                          <a:latin typeface="Open Sans"/>
                          <a:ea typeface="Open Sans"/>
                          <a:cs typeface="Open Sans"/>
                        </a:rPr>
                        <a:t>e</a:t>
                      </a:r>
                      <a:r>
                        <a:rPr lang="en" sz="1050" b="0" i="0" dirty="0">
                          <a:solidFill>
                            <a:schemeClr val="tx1"/>
                          </a:solidFill>
                          <a:latin typeface="Open Sans"/>
                          <a:ea typeface="Open Sans"/>
                          <a:cs typeface="Open Sans"/>
                        </a:rPr>
                        <a:t>xually active.</a:t>
                      </a:r>
                      <a:endParaRPr lang="en-US" sz="1050" b="0" i="0" dirty="0">
                        <a:solidFill>
                          <a:schemeClr val="tx1"/>
                        </a:solidFill>
                        <a:latin typeface="Open Sans"/>
                        <a:ea typeface="Open Sans"/>
                        <a:cs typeface="Open Sans"/>
                      </a:endParaRP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600" b="1" i="0" kern="1200" dirty="0">
                          <a:solidFill>
                            <a:schemeClr val="tx1"/>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684272">
                <a:tc>
                  <a:txBody>
                    <a:bodyPr/>
                    <a:lstStyle/>
                    <a:p>
                      <a:pPr>
                        <a:lnSpc>
                          <a:spcPct val="114000"/>
                        </a:lnSpc>
                      </a:pPr>
                      <a:r>
                        <a:rPr lang="en" sz="1050" b="0" i="0" dirty="0">
                          <a:solidFill>
                            <a:schemeClr val="tx1"/>
                          </a:solidFill>
                          <a:latin typeface="Open Sans"/>
                          <a:ea typeface="Open Sans"/>
                          <a:cs typeface="Open Sans"/>
                        </a:rPr>
                        <a:t>Provided me with skills to better support someone who has experienced sexual assault.</a:t>
                      </a:r>
                      <a:endParaRPr lang="en-US" sz="1050" b="0" i="0" dirty="0">
                        <a:solidFill>
                          <a:schemeClr val="tx1"/>
                        </a:solidFill>
                        <a:latin typeface="Open Sans"/>
                        <a:ea typeface="Open Sans"/>
                        <a:cs typeface="Open Sans"/>
                      </a:endParaRP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600" b="1" i="0" kern="1200" dirty="0">
                          <a:solidFill>
                            <a:schemeClr val="tx1"/>
                          </a:solidFill>
                          <a:latin typeface="Open Sans"/>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24" name="TextBox 23"/>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lIns="91440" tIns="0" rIns="91440" bIns="0" anchor="ctr">
            <a:normAutofit/>
          </a:bodyPr>
          <a:lstStyle/>
          <a:p>
            <a:pPr algn="ctr"/>
            <a:r>
              <a:rPr lang="en-US" sz="1200" b="1" dirty="0">
                <a:solidFill>
                  <a:schemeClr val="tx2">
                    <a:lumMod val="75000"/>
                  </a:schemeClr>
                </a:solidFill>
                <a:latin typeface="Open Sans"/>
              </a:rPr>
              <a:t>Georgia Institute of Technology</a:t>
            </a:r>
          </a:p>
        </p:txBody>
      </p:sp>
      <p:sp>
        <p:nvSpPr>
          <p:cNvPr id="25" name="TextBox 24"/>
          <p:cNvSpPr txBox="1">
            <a:spLocks noChangeArrowheads="1"/>
          </p:cNvSpPr>
          <p:nvPr/>
        </p:nvSpPr>
        <p:spPr bwMode="white">
          <a:xfrm>
            <a:off x="6843525" y="1620168"/>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Perceptions of Campus Climate</a:t>
            </a:r>
            <a:endParaRPr lang="en-US" b="0" dirty="0">
              <a:solidFill>
                <a:srgbClr val="3D4543"/>
              </a:solidFill>
              <a:latin typeface="Open Sans"/>
              <a:ea typeface="Open Sans"/>
              <a:cs typeface="Open Sans"/>
            </a:endParaRPr>
          </a:p>
        </p:txBody>
      </p:sp>
      <p:sp>
        <p:nvSpPr>
          <p:cNvPr id="26" name="Rectangle 25"/>
          <p:cNvSpPr>
            <a:spLocks/>
          </p:cNvSpPr>
          <p:nvPr/>
        </p:nvSpPr>
        <p:spPr bwMode="white">
          <a:xfrm>
            <a:off x="6787452" y="3055904"/>
            <a:ext cx="4718732" cy="557345"/>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b="1" dirty="0">
                <a:solidFill>
                  <a:schemeClr val="tx2">
                    <a:lumMod val="50000"/>
                  </a:schemeClr>
                </a:solidFill>
                <a:latin typeface="Open Sans"/>
                <a:ea typeface="Open Sans"/>
                <a:cs typeface="Open Sans"/>
              </a:rPr>
              <a:t>45% of students</a:t>
            </a:r>
            <a:r>
              <a:rPr lang="en-US" b="1" dirty="0">
                <a:solidFill>
                  <a:schemeClr val="accent3"/>
                </a:solidFill>
                <a:latin typeface="Open Sans"/>
                <a:ea typeface="Open Sans"/>
                <a:cs typeface="Open Sans"/>
              </a:rPr>
              <a:t> </a:t>
            </a:r>
            <a:r>
              <a:rPr lang="en-US" sz="1200" dirty="0">
                <a:solidFill>
                  <a:schemeClr val="tx1"/>
                </a:solidFill>
                <a:latin typeface="Open Sans"/>
                <a:ea typeface="Open Sans"/>
                <a:cs typeface="Open Sans"/>
              </a:rPr>
              <a:t>at Georgia Institute of Technology agree they can play a role in preventing sexual assault at your school.</a:t>
            </a:r>
          </a:p>
        </p:txBody>
      </p:sp>
      <p:graphicFrame>
        <p:nvGraphicFramePr>
          <p:cNvPr id="20" name="Chart 19" descr="Campus"/>
          <p:cNvGraphicFramePr/>
          <p:nvPr/>
        </p:nvGraphicFramePr>
        <p:xfrm>
          <a:off x="6624422" y="3519237"/>
          <a:ext cx="4989595" cy="2943628"/>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2"/>
          <p:cNvSpPr txBox="1">
            <a:spLocks noChangeArrowheads="1"/>
          </p:cNvSpPr>
          <p:nvPr/>
        </p:nvSpPr>
        <p:spPr bwMode="white">
          <a:xfrm>
            <a:off x="685799" y="1165211"/>
            <a:ext cx="10820401" cy="444500"/>
          </a:xfrm>
          <a:prstGeom prst="rect">
            <a:avLst/>
          </a:prstGeom>
          <a:ln>
            <a:headEnd type="none"/>
            <a:tailEnd type="none"/>
          </a:ln>
        </p:spPr>
        <p:txBody>
          <a:bodyPr wrap="square" lIns="0" tIns="0" rIns="0" bIns="0">
            <a:noAutofit/>
          </a:bodyPr>
          <a:lstStyle>
            <a:lvl1pPr marL="0" indent="0" algn="l" defTabSz="914400" rtl="0">
              <a:lnSpc>
                <a:spcPct val="130000"/>
              </a:lnSpc>
              <a:spcBef>
                <a:spcPts val="1200"/>
              </a:spcBef>
              <a:buFont typeface="Arial"/>
              <a:buNone/>
              <a:defRPr sz="1200" kern="1200" dirty="0">
                <a:solidFill>
                  <a:schemeClr val="tx1"/>
                </a:solidFill>
                <a:latin typeface="+mn-lt"/>
                <a:ea typeface="+mn-ea"/>
                <a:cs typeface="+mn-cs"/>
              </a:defRPr>
            </a:lvl1pPr>
            <a:lvl2pPr marL="457200" indent="0" algn="l" defTabSz="914400" rtl="0">
              <a:lnSpc>
                <a:spcPct val="130000"/>
              </a:lnSpc>
              <a:spcBef>
                <a:spcPts val="600"/>
              </a:spcBef>
              <a:buFont typeface="Calibri"/>
              <a:buNone/>
              <a:defRPr sz="1400" kern="1200" dirty="0">
                <a:solidFill>
                  <a:schemeClr val="tx1"/>
                </a:solidFill>
                <a:latin typeface="+mn-lt"/>
                <a:ea typeface="+mn-ea"/>
                <a:cs typeface="+mn-cs"/>
              </a:defRPr>
            </a:lvl2pPr>
            <a:lvl3pPr marL="914400" indent="0" algn="l" defTabSz="914400" rtl="0">
              <a:lnSpc>
                <a:spcPct val="130000"/>
              </a:lnSpc>
              <a:spcBef>
                <a:spcPts val="600"/>
              </a:spcBef>
              <a:buFont typeface="Calibri"/>
              <a:buNone/>
              <a:defRPr sz="1200" kern="1200" dirty="0">
                <a:solidFill>
                  <a:schemeClr val="tx1"/>
                </a:solidFill>
                <a:latin typeface="+mn-lt"/>
                <a:ea typeface="+mn-ea"/>
                <a:cs typeface="+mn-cs"/>
              </a:defRPr>
            </a:lvl3pPr>
            <a:lvl4pPr marL="1371600" indent="0" algn="l" defTabSz="914400" rtl="0">
              <a:lnSpc>
                <a:spcPct val="130000"/>
              </a:lnSpc>
              <a:spcBef>
                <a:spcPts val="600"/>
              </a:spcBef>
              <a:buFont typeface="Calibri"/>
              <a:buNone/>
              <a:defRPr sz="1000" kern="1200" dirty="0">
                <a:solidFill>
                  <a:schemeClr val="tx1"/>
                </a:solidFill>
                <a:latin typeface="+mn-lt"/>
                <a:ea typeface="+mn-ea"/>
                <a:cs typeface="+mn-cs"/>
              </a:defRPr>
            </a:lvl4pPr>
            <a:lvl5pPr marL="1828800" indent="0" algn="l" defTabSz="914400" rtl="0">
              <a:lnSpc>
                <a:spcPct val="130000"/>
              </a:lnSpc>
              <a:spcBef>
                <a:spcPts val="600"/>
              </a:spcBef>
              <a:buFont typeface="Calibri"/>
              <a:buNone/>
              <a:defRPr sz="1000" kern="1200" dirty="0">
                <a:solidFill>
                  <a:schemeClr val="tx1"/>
                </a:solidFill>
                <a:latin typeface="+mn-lt"/>
                <a:ea typeface="+mn-ea"/>
                <a:cs typeface="+mn-cs"/>
              </a:defRPr>
            </a:lvl5pPr>
            <a:lvl6pPr marL="2286000" indent="0" algn="l" defTabSz="914400" rtl="0">
              <a:lnSpc>
                <a:spcPct val="90000"/>
              </a:lnSpc>
              <a:spcBef>
                <a:spcPts val="500"/>
              </a:spcBef>
              <a:buFont typeface="Arial"/>
              <a:buNone/>
              <a:defRPr sz="1000" kern="1200" dirty="0">
                <a:solidFill>
                  <a:schemeClr val="tx1"/>
                </a:solidFill>
                <a:latin typeface="+mn-lt"/>
                <a:ea typeface="+mn-ea"/>
                <a:cs typeface="+mn-cs"/>
              </a:defRPr>
            </a:lvl6pPr>
            <a:lvl7pPr marL="2743200" indent="0" algn="l" defTabSz="914400" rtl="0">
              <a:lnSpc>
                <a:spcPct val="90000"/>
              </a:lnSpc>
              <a:spcBef>
                <a:spcPts val="500"/>
              </a:spcBef>
              <a:buFont typeface="Arial"/>
              <a:buNone/>
              <a:defRPr sz="1000" kern="1200" dirty="0">
                <a:solidFill>
                  <a:schemeClr val="tx1"/>
                </a:solidFill>
                <a:latin typeface="+mn-lt"/>
                <a:ea typeface="+mn-ea"/>
                <a:cs typeface="+mn-cs"/>
              </a:defRPr>
            </a:lvl7pPr>
            <a:lvl8pPr marL="3200400" indent="0" algn="l" defTabSz="914400" rtl="0">
              <a:lnSpc>
                <a:spcPct val="90000"/>
              </a:lnSpc>
              <a:spcBef>
                <a:spcPts val="500"/>
              </a:spcBef>
              <a:buFont typeface="Arial"/>
              <a:buNone/>
              <a:defRPr sz="1000" kern="1200" dirty="0">
                <a:solidFill>
                  <a:schemeClr val="tx1"/>
                </a:solidFill>
                <a:latin typeface="+mn-lt"/>
                <a:ea typeface="+mn-ea"/>
                <a:cs typeface="+mn-cs"/>
              </a:defRPr>
            </a:lvl8pPr>
            <a:lvl9pPr marL="3657600" indent="0" algn="l" defTabSz="914400" rtl="0">
              <a:lnSpc>
                <a:spcPct val="90000"/>
              </a:lnSpc>
              <a:spcBef>
                <a:spcPts val="500"/>
              </a:spcBef>
              <a:buFont typeface="Arial"/>
              <a:buNone/>
              <a:defRPr sz="1000" kern="1200" dirty="0">
                <a:solidFill>
                  <a:schemeClr val="tx1"/>
                </a:solidFill>
                <a:latin typeface="+mn-lt"/>
                <a:ea typeface="+mn-ea"/>
                <a:cs typeface="+mn-cs"/>
              </a:defRPr>
            </a:lvl9pPr>
          </a:lstStyle>
          <a:p>
            <a:pPr defTabSz="914400"/>
            <a:r>
              <a:rPr lang="en-US" dirty="0">
                <a:latin typeface="Open Sans"/>
                <a:ea typeface="Open Sans"/>
                <a:cs typeface="Open Sans"/>
              </a:rPr>
              <a:t>Designed by prevention and compliance experts to provide your students with knowledge and skills to support healthier campus communities.</a:t>
            </a:r>
          </a:p>
        </p:txBody>
      </p:sp>
      <p:sp>
        <p:nvSpPr>
          <p:cNvPr id="22" name="Rectangle 21"/>
          <p:cNvSpPr>
            <a:spLocks/>
          </p:cNvSpPr>
          <p:nvPr/>
        </p:nvSpPr>
        <p:spPr bwMode="white">
          <a:xfrm>
            <a:off x="6840369" y="19743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Open Sans"/>
                <a:ea typeface="Open Sans"/>
                <a:cs typeface="Open Sans"/>
              </a:rPr>
              <a:t>Student perceptions of the commitment and intentions of their institution can have a significant impact on the feelings of safety, their experience on campus, and their likelihood to join the community effort to prevent abuse and harassment. </a:t>
            </a:r>
          </a:p>
        </p:txBody>
      </p:sp>
      <p:sp>
        <p:nvSpPr>
          <p:cNvPr id="17" name="Content Placeholder 2"/>
          <p:cNvSpPr txBox="1">
            <a:spLocks noChangeArrowheads="1"/>
          </p:cNvSpPr>
          <p:nvPr/>
        </p:nvSpPr>
        <p:spPr bwMode="white">
          <a:xfrm>
            <a:off x="3148918" y="1910833"/>
            <a:ext cx="3098340" cy="1202118"/>
          </a:xfrm>
          <a:prstGeom prst="rect">
            <a:avLst/>
          </a:prstGeom>
          <a:ln>
            <a:headEnd type="none"/>
            <a:tailEnd type="none"/>
          </a:ln>
        </p:spPr>
        <p:txBody>
          <a:bodyPr wrap="square"/>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Open Sans"/>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a:lstStyle>
          <a:p>
            <a:endParaRPr lang="en-US" dirty="0"/>
          </a:p>
        </p:txBody>
      </p:sp>
      <p:graphicFrame>
        <p:nvGraphicFramePr>
          <p:cNvPr id="2" name="Content Placeholder 18" descr="Assessment"/>
          <p:cNvGraphicFramePr/>
          <p:nvPr/>
        </p:nvGraphicFramePr>
        <p:xfrm>
          <a:off x="3178518" y="2594574"/>
          <a:ext cx="3302000" cy="150217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a:spLocks noChangeArrowheads="1"/>
          </p:cNvSpPr>
          <p:nvPr/>
        </p:nvSpPr>
        <p:spPr bwMode="white">
          <a:xfrm>
            <a:off x="3142435" y="1944891"/>
            <a:ext cx="3302000" cy="646331"/>
          </a:xfrm>
          <a:prstGeom prst="rect">
            <a:avLst/>
          </a:prstGeom>
          <a:noFill/>
          <a:ln>
            <a:headEnd type="none"/>
            <a:tailEnd type="none"/>
          </a:ln>
        </p:spPr>
        <p:txBody>
          <a:bodyPr vertOverflow="overflow" horzOverflow="overflow" wrap="square" lIns="91440" tIns="45720" rIns="91440" bIns="45720" numCol="1" anchor="t">
            <a:prstTxWarp prst="textNoShape">
              <a:avLst/>
            </a:prstTxWarp>
            <a:spAutoFit/>
          </a:bodyPr>
          <a:lstStyle/>
          <a:p>
            <a:r>
              <a:rPr lang="en-US" sz="1200" dirty="0">
                <a:solidFill>
                  <a:schemeClr val="tx1"/>
                </a:solidFill>
                <a:latin typeface="Open Sans"/>
              </a:rPr>
              <a:t>Students increased their prevention knowledge, and their skills associated with healthier behavior.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solidFill>
                  <a:schemeClr val="tx1"/>
                </a:solidFill>
              </a:rPr>
              <a:t>Sexual Assault Prevention for Undergraduates: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9</a:t>
            </a:fld>
            <a:endParaRPr lang="en-US" dirty="0"/>
          </a:p>
        </p:txBody>
      </p:sp>
      <p:cxnSp>
        <p:nvCxnSpPr>
          <p:cNvPr id="9" name="Straight Connector 8"/>
          <p:cNvCxnSpPr/>
          <p:nvPr/>
        </p:nvCxnSpPr>
        <p:spPr bwMode="white">
          <a:xfrm>
            <a:off x="2905592"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7396295"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195469" y="1600200"/>
            <a:ext cx="3593968" cy="485126"/>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Bystander Intervention Scenarios</a:t>
            </a:r>
          </a:p>
        </p:txBody>
      </p:sp>
      <p:sp>
        <p:nvSpPr>
          <p:cNvPr id="15" name="TextBox 14"/>
          <p:cNvSpPr txBox="1">
            <a:spLocks noChangeArrowheads="1"/>
          </p:cNvSpPr>
          <p:nvPr/>
        </p:nvSpPr>
        <p:spPr bwMode="white">
          <a:xfrm>
            <a:off x="685268" y="1601828"/>
            <a:ext cx="2275803"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Bystander Intervention</a:t>
            </a:r>
          </a:p>
          <a:p>
            <a:pPr>
              <a:lnSpc>
                <a:spcPct val="100000"/>
              </a:lnSpc>
              <a:spcBef>
                <a:spcPts val="0"/>
              </a:spcBef>
            </a:pPr>
            <a:endParaRPr lang="en-US" b="0" dirty="0">
              <a:solidFill>
                <a:srgbClr val="3D4543"/>
              </a:solidFill>
              <a:latin typeface="+mn-lt"/>
            </a:endParaRPr>
          </a:p>
        </p:txBody>
      </p:sp>
      <p:sp>
        <p:nvSpPr>
          <p:cNvPr id="16" name="Rectangle 15"/>
          <p:cNvSpPr>
            <a:spLocks/>
          </p:cNvSpPr>
          <p:nvPr/>
        </p:nvSpPr>
        <p:spPr bwMode="white">
          <a:xfrm>
            <a:off x="685800" y="2222009"/>
            <a:ext cx="2049420" cy="2915410"/>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Open Sans"/>
                <a:ea typeface="Open Sans"/>
                <a:cs typeface="Open Sans"/>
              </a:rPr>
              <a:t>Proactive bystander behaviors —stepping in directly or engaging other observers indirectly — are some of the most important ways students can support and build a healthy campus environment. </a:t>
            </a:r>
          </a:p>
          <a:p>
            <a:pPr>
              <a:lnSpc>
                <a:spcPct val="130000"/>
              </a:lnSpc>
            </a:pPr>
            <a:endParaRPr lang="en-US" sz="1200" dirty="0">
              <a:solidFill>
                <a:schemeClr val="tx1"/>
              </a:solidFill>
              <a:latin typeface="Open Sans"/>
              <a:ea typeface="Open Sans"/>
              <a:cs typeface="Open Sans"/>
            </a:endParaRPr>
          </a:p>
          <a:p>
            <a:pPr>
              <a:lnSpc>
                <a:spcPct val="130000"/>
              </a:lnSpc>
            </a:pPr>
            <a:r>
              <a:rPr lang="en-US" sz="1200" dirty="0">
                <a:solidFill>
                  <a:schemeClr val="tx1"/>
                </a:solidFill>
                <a:latin typeface="Open Sans"/>
                <a:ea typeface="Open Sans"/>
                <a:cs typeface="Open Sans"/>
              </a:rPr>
              <a:t>SAPU helps students build their bystander skills. Georgia Institute of Technology can use this information to continue to develop those skills as part of a healthy campus community.</a:t>
            </a:r>
          </a:p>
        </p:txBody>
      </p:sp>
      <p:sp>
        <p:nvSpPr>
          <p:cNvPr id="25" name="TextBox 24"/>
          <p:cNvSpPr txBox="1">
            <a:spLocks noChangeArrowheads="1"/>
          </p:cNvSpPr>
          <p:nvPr/>
        </p:nvSpPr>
        <p:spPr bwMode="white">
          <a:xfrm>
            <a:off x="7710336" y="1600200"/>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Preferred Bystander Behaviors</a:t>
            </a:r>
          </a:p>
        </p:txBody>
      </p:sp>
      <p:sp>
        <p:nvSpPr>
          <p:cNvPr id="22" name="Rectangle 21"/>
          <p:cNvSpPr>
            <a:spLocks/>
          </p:cNvSpPr>
          <p:nvPr/>
        </p:nvSpPr>
        <p:spPr bwMode="white">
          <a:xfrm>
            <a:off x="6787452" y="19108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endParaRPr lang="en-US" sz="1200" dirty="0">
              <a:solidFill>
                <a:schemeClr val="tx1"/>
              </a:solidFill>
            </a:endParaRPr>
          </a:p>
        </p:txBody>
      </p:sp>
      <p:graphicFrame>
        <p:nvGraphicFramePr>
          <p:cNvPr id="28" name="Chart 27"/>
          <p:cNvGraphicFramePr/>
          <p:nvPr/>
        </p:nvGraphicFramePr>
        <p:xfrm>
          <a:off x="3027630" y="1910833"/>
          <a:ext cx="4372359" cy="3541727"/>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a:spLocks noChangeArrowheads="1"/>
          </p:cNvSpPr>
          <p:nvPr/>
        </p:nvSpPr>
        <p:spPr bwMode="white">
          <a:xfrm>
            <a:off x="3057096" y="5434220"/>
            <a:ext cx="4421057" cy="800347"/>
          </a:xfrm>
          <a:prstGeom prst="rect">
            <a:avLst/>
          </a:prstGeom>
          <a:noFill/>
          <a:ln>
            <a:headEnd type="none"/>
            <a:tailEnd type="none"/>
          </a:ln>
        </p:spPr>
        <p:txBody>
          <a:bodyPr wrap="square">
            <a:spAutoFit/>
          </a:bodyPr>
          <a:lstStyle/>
          <a:p>
            <a:pPr>
              <a:lnSpc>
                <a:spcPct val="114000"/>
              </a:lnSpc>
            </a:pPr>
            <a:r>
              <a:rPr lang="en-US" sz="2000" dirty="0">
                <a:solidFill>
                  <a:srgbClr val="3D4543"/>
                </a:solidFill>
                <a:latin typeface="Open Sans"/>
              </a:rPr>
              <a:t>82% </a:t>
            </a:r>
            <a:r>
              <a:rPr lang="en-US" sz="1050" dirty="0">
                <a:solidFill>
                  <a:srgbClr val="3D4543"/>
                </a:solidFill>
                <a:latin typeface="Open Sans"/>
                <a:ea typeface="Open Sans"/>
                <a:cs typeface="Open Sans"/>
              </a:rPr>
              <a:t>of students at Georgia Institute of Technology agree that SAPU made them more confident in their ability to intervene when they see concerning behavior.</a:t>
            </a:r>
            <a:endParaRPr lang="en-US" sz="1000" dirty="0">
              <a:solidFill>
                <a:srgbClr val="3D4543"/>
              </a:solidFill>
              <a:latin typeface="Open Sans"/>
              <a:ea typeface="Open Sans"/>
              <a:cs typeface="Open Sans"/>
            </a:endParaRPr>
          </a:p>
        </p:txBody>
      </p:sp>
      <p:graphicFrame>
        <p:nvGraphicFramePr>
          <p:cNvPr id="36" name="Table 35"/>
          <p:cNvGraphicFramePr/>
          <p:nvPr/>
        </p:nvGraphicFramePr>
        <p:xfrm>
          <a:off x="7638626" y="1948187"/>
          <a:ext cx="4010145" cy="1466035"/>
        </p:xfrm>
        <a:graphic>
          <a:graphicData uri="http://schemas.openxmlformats.org/drawingml/2006/table">
            <a:tbl>
              <a:tblPr firstRow="1" bandRow="1">
                <a:tableStyleId>{5C22544A-7EE6-4342-B048-85BDC9FD1C3A}</a:tableStyleId>
              </a:tblPr>
              <a:tblGrid>
                <a:gridCol w="507545">
                  <a:extLst>
                    <a:ext uri="{9D8B030D-6E8A-4147-A177-3AD203B41FA5}">
                      <a16:colId xmlns:a16="http://schemas.microsoft.com/office/drawing/2014/main" val="20000"/>
                    </a:ext>
                  </a:extLst>
                </a:gridCol>
                <a:gridCol w="3502600">
                  <a:extLst>
                    <a:ext uri="{9D8B030D-6E8A-4147-A177-3AD203B41FA5}">
                      <a16:colId xmlns:a16="http://schemas.microsoft.com/office/drawing/2014/main" val="20001"/>
                    </a:ext>
                  </a:extLst>
                </a:gridCol>
              </a:tblGrid>
              <a:tr h="277315">
                <a:tc gridSpan="2">
                  <a:txBody>
                    <a:bodyPr/>
                    <a:lstStyle/>
                    <a:p>
                      <a:pPr>
                        <a:buNone/>
                      </a:pPr>
                      <a:r>
                        <a:rPr lang="en-US" sz="1000" b="1" kern="1200" dirty="0">
                          <a:solidFill>
                            <a:srgbClr val="FFFFFF"/>
                          </a:solidFill>
                        </a:rPr>
                        <a:t>She / Her </a:t>
                      </a:r>
                      <a:endParaRPr lang="en-US" dirty="0"/>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9878">
                <a:tc>
                  <a:txBody>
                    <a:bodyPr/>
                    <a:lstStyle/>
                    <a:p>
                      <a:pPr marL="0" algn="ctr" defTabSz="685800" rtl="0"/>
                      <a:r>
                        <a:rPr lang="en-US" sz="1100" b="1" kern="1200" dirty="0">
                          <a:solidFill>
                            <a:schemeClr val="tx1"/>
                          </a:solidFill>
                        </a:rPr>
                        <a:t>1</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Asking the person who you’re concerned about if they need help.</a:t>
                      </a:r>
                      <a:endParaRPr lang="en-US" sz="1000" b="0" i="0" dirty="0">
                        <a:latin typeface="Open Sans"/>
                      </a:endParaRPr>
                    </a:p>
                  </a:txBody>
                  <a:tcPr anchor="ctr" horzOverflow="overflow"/>
                </a:tc>
                <a:extLst>
                  <a:ext uri="{0D108BD9-81ED-4DB2-BD59-A6C34878D82A}">
                    <a16:rowId xmlns:a16="http://schemas.microsoft.com/office/drawing/2014/main" val="10001"/>
                  </a:ext>
                </a:extLst>
              </a:tr>
              <a:tr h="329878">
                <a:tc>
                  <a:txBody>
                    <a:bodyPr/>
                    <a:lstStyle/>
                    <a:p>
                      <a:pPr marL="0" algn="ctr" defTabSz="685800" rtl="0"/>
                      <a:r>
                        <a:rPr lang="en-US" sz="1100" b="1" kern="1200" dirty="0">
                          <a:solidFill>
                            <a:schemeClr val="tx1"/>
                          </a:solidFill>
                        </a:rPr>
                        <a:t>2</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Following up later to check in with the person who you were concerned about.</a:t>
                      </a:r>
                      <a:endParaRPr lang="en-US" sz="1000" b="0" i="0" dirty="0">
                        <a:latin typeface="Open Sans"/>
                      </a:endParaRPr>
                    </a:p>
                  </a:txBody>
                  <a:tcPr anchor="ctr" horzOverflow="overflow"/>
                </a:tc>
                <a:extLst>
                  <a:ext uri="{0D108BD9-81ED-4DB2-BD59-A6C34878D82A}">
                    <a16:rowId xmlns:a16="http://schemas.microsoft.com/office/drawing/2014/main" val="10002"/>
                  </a:ext>
                </a:extLst>
              </a:tr>
              <a:tr h="329878">
                <a:tc>
                  <a:txBody>
                    <a:bodyPr/>
                    <a:lstStyle/>
                    <a:p>
                      <a:pPr marL="0" algn="ctr" defTabSz="685800" rtl="0"/>
                      <a:r>
                        <a:rPr lang="en-US" sz="1100" b="1" kern="1200" dirty="0">
                          <a:solidFill>
                            <a:schemeClr val="tx1"/>
                          </a:solidFill>
                        </a:rPr>
                        <a:t>3</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Finding the friends of those involved and asking them for help.</a:t>
                      </a:r>
                      <a:endParaRPr lang="en-US" sz="1000" b="0" i="0" dirty="0">
                        <a:latin typeface="Open Sans"/>
                      </a:endParaRPr>
                    </a:p>
                  </a:txBody>
                  <a:tcPr anchor="ctr" horzOverflow="overflow"/>
                </a:tc>
                <a:extLst>
                  <a:ext uri="{0D108BD9-81ED-4DB2-BD59-A6C34878D82A}">
                    <a16:rowId xmlns:a16="http://schemas.microsoft.com/office/drawing/2014/main" val="10003"/>
                  </a:ext>
                </a:extLst>
              </a:tr>
            </a:tbl>
          </a:graphicData>
        </a:graphic>
      </p:graphicFrame>
      <p:graphicFrame>
        <p:nvGraphicFramePr>
          <p:cNvPr id="37" name="Table 36"/>
          <p:cNvGraphicFramePr/>
          <p:nvPr/>
        </p:nvGraphicFramePr>
        <p:xfrm>
          <a:off x="7651699" y="3514057"/>
          <a:ext cx="4031312" cy="1466035"/>
        </p:xfrm>
        <a:graphic>
          <a:graphicData uri="http://schemas.openxmlformats.org/drawingml/2006/table">
            <a:tbl>
              <a:tblPr firstRow="1" bandRow="1">
                <a:tableStyleId>{21E4AEA4-8DFA-4A89-87EB-49C32662AFE0}</a:tableStyleId>
              </a:tblPr>
              <a:tblGrid>
                <a:gridCol w="510224">
                  <a:extLst>
                    <a:ext uri="{9D8B030D-6E8A-4147-A177-3AD203B41FA5}">
                      <a16:colId xmlns:a16="http://schemas.microsoft.com/office/drawing/2014/main" val="20000"/>
                    </a:ext>
                  </a:extLst>
                </a:gridCol>
                <a:gridCol w="3521088">
                  <a:extLst>
                    <a:ext uri="{9D8B030D-6E8A-4147-A177-3AD203B41FA5}">
                      <a16:colId xmlns:a16="http://schemas.microsoft.com/office/drawing/2014/main" val="20001"/>
                    </a:ext>
                  </a:extLst>
                </a:gridCol>
              </a:tblGrid>
              <a:tr h="277315">
                <a:tc gridSpan="2">
                  <a:txBody>
                    <a:bodyPr/>
                    <a:lstStyle/>
                    <a:p>
                      <a:pPr>
                        <a:buNone/>
                      </a:pPr>
                      <a:r>
                        <a:rPr lang="en-US" sz="1000" b="1" kern="1200" dirty="0">
                          <a:solidFill>
                            <a:srgbClr val="FFFFFF"/>
                          </a:solidFill>
                        </a:rPr>
                        <a:t>He / Him </a:t>
                      </a:r>
                    </a:p>
                  </a:txBody>
                  <a:tcPr marT="0" marB="0" anchor="ctr" horzOverflow="overflow">
                    <a:solidFill>
                      <a:schemeClr val="accent3"/>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9878">
                <a:tc>
                  <a:txBody>
                    <a:bodyPr/>
                    <a:lstStyle/>
                    <a:p>
                      <a:pPr marL="0" algn="ctr" defTabSz="685800" rtl="0"/>
                      <a:r>
                        <a:rPr lang="en-US" sz="1100" b="1" kern="1200" dirty="0">
                          <a:solidFill>
                            <a:schemeClr val="tx1"/>
                          </a:solidFill>
                        </a:rPr>
                        <a:t>1</a:t>
                      </a:r>
                      <a:endParaRPr lang="en-US" sz="1100" b="0" i="0" kern="1200" dirty="0">
                        <a:solidFill>
                          <a:schemeClr val="tx1"/>
                        </a:solidFill>
                        <a:latin typeface="Open Sans"/>
                        <a:ea typeface="Open Sans"/>
                        <a:cs typeface="Open Sans"/>
                      </a:endParaRPr>
                    </a:p>
                  </a:txBody>
                  <a:tcPr anchor="ctr" horzOverflow="overflow">
                    <a:solidFill>
                      <a:schemeClr val="accent3">
                        <a:lumMod val="40000"/>
                        <a:lumOff val="60000"/>
                      </a:schemeClr>
                    </a:solidFill>
                  </a:tcPr>
                </a:tc>
                <a:tc>
                  <a:txBody>
                    <a:bodyPr/>
                    <a:lstStyle/>
                    <a:p>
                      <a:r>
                        <a:rPr lang="en-US" sz="1000" dirty="0"/>
                        <a:t>Asking the person who you’re concerned about if they need help.</a:t>
                      </a:r>
                      <a:endParaRPr lang="en-US" sz="1000" b="0" i="0" dirty="0">
                        <a:latin typeface="Open Sans"/>
                      </a:endParaRPr>
                    </a:p>
                  </a:txBody>
                  <a:tcPr anchor="ctr" horzOverflow="overflow">
                    <a:solidFill>
                      <a:schemeClr val="accent3">
                        <a:lumMod val="40000"/>
                        <a:lumOff val="60000"/>
                      </a:schemeClr>
                    </a:solidFill>
                  </a:tcPr>
                </a:tc>
                <a:extLst>
                  <a:ext uri="{0D108BD9-81ED-4DB2-BD59-A6C34878D82A}">
                    <a16:rowId xmlns:a16="http://schemas.microsoft.com/office/drawing/2014/main" val="10001"/>
                  </a:ext>
                </a:extLst>
              </a:tr>
              <a:tr h="329878">
                <a:tc>
                  <a:txBody>
                    <a:bodyPr/>
                    <a:lstStyle/>
                    <a:p>
                      <a:pPr marL="0" algn="ctr" defTabSz="685800" rtl="0"/>
                      <a:r>
                        <a:rPr lang="en-US" sz="1100" b="1" kern="1200" dirty="0">
                          <a:solidFill>
                            <a:schemeClr val="tx1"/>
                          </a:solidFill>
                        </a:rPr>
                        <a:t>2</a:t>
                      </a:r>
                      <a:endParaRPr lang="en-US" sz="1100" b="0" i="0" kern="1200" dirty="0">
                        <a:solidFill>
                          <a:schemeClr val="tx1"/>
                        </a:solidFill>
                        <a:latin typeface="Open Sans"/>
                        <a:ea typeface="Open Sans"/>
                        <a:cs typeface="Open Sans"/>
                      </a:endParaRPr>
                    </a:p>
                  </a:txBody>
                  <a:tcPr anchor="ctr" horzOverflow="overflow">
                    <a:solidFill>
                      <a:schemeClr val="accent3">
                        <a:lumMod val="20000"/>
                        <a:lumOff val="80000"/>
                      </a:schemeClr>
                    </a:solidFill>
                  </a:tcPr>
                </a:tc>
                <a:tc>
                  <a:txBody>
                    <a:bodyPr/>
                    <a:lstStyle/>
                    <a:p>
                      <a:r>
                        <a:rPr lang="en-US" sz="1000" dirty="0"/>
                        <a:t>Stepping in and separating the people involved in the situation.</a:t>
                      </a:r>
                      <a:endParaRPr lang="en-US" sz="1000" b="0" i="0" dirty="0">
                        <a:latin typeface="Open Sans"/>
                      </a:endParaRPr>
                    </a:p>
                  </a:txBody>
                  <a:tcPr anchor="ctr" horzOverflow="overflow">
                    <a:solidFill>
                      <a:schemeClr val="accent3">
                        <a:lumMod val="20000"/>
                        <a:lumOff val="80000"/>
                      </a:schemeClr>
                    </a:solidFill>
                  </a:tcPr>
                </a:tc>
                <a:extLst>
                  <a:ext uri="{0D108BD9-81ED-4DB2-BD59-A6C34878D82A}">
                    <a16:rowId xmlns:a16="http://schemas.microsoft.com/office/drawing/2014/main" val="10002"/>
                  </a:ext>
                </a:extLst>
              </a:tr>
              <a:tr h="329878">
                <a:tc>
                  <a:txBody>
                    <a:bodyPr/>
                    <a:lstStyle/>
                    <a:p>
                      <a:pPr marL="0" algn="ctr" defTabSz="685800" rtl="0"/>
                      <a:r>
                        <a:rPr lang="en-US" sz="1100" b="1" kern="1200" dirty="0">
                          <a:solidFill>
                            <a:schemeClr val="tx1"/>
                          </a:solidFill>
                        </a:rPr>
                        <a:t>3</a:t>
                      </a:r>
                      <a:endParaRPr lang="en-US" sz="1100" b="0" i="0" kern="1200" dirty="0">
                        <a:solidFill>
                          <a:schemeClr val="tx1"/>
                        </a:solidFill>
                        <a:latin typeface="Open Sans"/>
                        <a:ea typeface="Open Sans"/>
                        <a:cs typeface="Open Sans"/>
                      </a:endParaRPr>
                    </a:p>
                  </a:txBody>
                  <a:tcPr anchor="ctr" horzOverflow="overflow">
                    <a:solidFill>
                      <a:schemeClr val="accent3">
                        <a:lumMod val="40000"/>
                        <a:lumOff val="60000"/>
                      </a:schemeClr>
                    </a:solidFill>
                  </a:tcPr>
                </a:tc>
                <a:tc>
                  <a:txBody>
                    <a:bodyPr/>
                    <a:lstStyle/>
                    <a:p>
                      <a:r>
                        <a:rPr lang="en-US" sz="1000" dirty="0"/>
                        <a:t>Finding the friends of those involved and asking them for help.</a:t>
                      </a:r>
                      <a:endParaRPr lang="en-US" sz="1000" b="0" i="0" dirty="0">
                        <a:latin typeface="Open Sans"/>
                      </a:endParaRPr>
                    </a:p>
                  </a:txBody>
                  <a:tcPr anchor="ctr" horzOverflow="overflow">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40" name="Rectangle 39"/>
          <p:cNvSpPr>
            <a:spLocks/>
          </p:cNvSpPr>
          <p:nvPr/>
        </p:nvSpPr>
        <p:spPr bwMode="white">
          <a:xfrm>
            <a:off x="7688706" y="5036997"/>
            <a:ext cx="96296" cy="1379565"/>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9" name="TextBox 18"/>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lumMod val="60000"/>
                    <a:lumOff val="40000"/>
                  </a:schemeClr>
                </a:solidFill>
                <a:latin typeface="Open Sans"/>
              </a:rPr>
              <a:t>Georgia Institute of Technology</a:t>
            </a:r>
          </a:p>
        </p:txBody>
      </p:sp>
      <p:sp>
        <p:nvSpPr>
          <p:cNvPr id="3" name="Rectangle 2"/>
          <p:cNvSpPr>
            <a:spLocks/>
          </p:cNvSpPr>
          <p:nvPr/>
        </p:nvSpPr>
        <p:spPr bwMode="white">
          <a:xfrm>
            <a:off x="7791871" y="5036997"/>
            <a:ext cx="3879361" cy="1379565"/>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0" rIns="91440" bIns="0" anchor="ct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1pPr>
            <a:lvl2pPr lvl="1"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2pPr>
            <a:lvl3pPr lvl="2"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3pPr>
            <a:lvl4pPr lvl="3"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4pPr>
            <a:lvl5pPr lvl="4"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5pPr>
            <a:lvl6pPr lvl="5"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6pPr>
            <a:lvl7pPr lvl="6"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7pPr>
            <a:lvl8pPr lvl="7"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8pPr>
            <a:lvl9pPr lvl="8" algn="l" rtl="0">
              <a:lnSpc>
                <a:spcPct val="100000"/>
              </a:lnSpc>
              <a:spcBef>
                <a:spcPts val="0"/>
              </a:spcBef>
              <a:spcAft>
                <a:spcPts val="0"/>
              </a:spcAft>
              <a:buClr>
                <a:srgbClr val="000000"/>
              </a:buClr>
              <a:buFont typeface="Arial"/>
              <a:defRPr sz="1400" b="0" i="0" u="none" dirty="0">
                <a:solidFill>
                  <a:schemeClr val="bg1"/>
                </a:solidFill>
                <a:latin typeface="+mn-lt"/>
                <a:ea typeface="+mn-ea"/>
                <a:cs typeface="+mn-cs"/>
                <a:sym typeface="Arial"/>
              </a:defRPr>
            </a:lvl9pPr>
          </a:lstStyle>
          <a:p>
            <a:pPr>
              <a:lnSpc>
                <a:spcPct val="130000"/>
              </a:lnSpc>
              <a:spcBef>
                <a:spcPts val="1200"/>
              </a:spcBef>
            </a:pPr>
            <a:r>
              <a:rPr lang="en-US" sz="850" b="1" dirty="0">
                <a:solidFill>
                  <a:srgbClr val="3D4543"/>
                </a:solidFill>
                <a:latin typeface="Open Sans"/>
                <a:ea typeface="Open Sans"/>
                <a:cs typeface="Open Sans"/>
              </a:rPr>
              <a:t>Tip</a:t>
            </a:r>
          </a:p>
          <a:p>
            <a:pPr marL="15875">
              <a:lnSpc>
                <a:spcPct val="130000"/>
              </a:lnSpc>
            </a:pPr>
            <a:r>
              <a:rPr lang="en-US" sz="800" dirty="0">
                <a:solidFill>
                  <a:schemeClr val="tx1"/>
                </a:solidFill>
                <a:latin typeface="Open Sans"/>
                <a:ea typeface="Open Sans"/>
                <a:cs typeface="Open Sans"/>
              </a:rPr>
              <a:t>Research has shown that male-identifying students may be more likely to engage in active, direct bystander behaviors than their female-identifying peers. While it is encouraging to know that students are interested in stepping in to help peers, not every situation calls for a specific type of response. Students should be encouraged to engage in a wide range of behaviors and helped to understand which strategies should be employed for maximum effectiveness.</a:t>
            </a:r>
          </a:p>
        </p:txBody>
      </p:sp>
    </p:spTree>
  </p:cSld>
  <p:clrMapOvr>
    <a:masterClrMapping/>
  </p:clrMapOvr>
</p:sld>
</file>

<file path=ppt/theme/theme1.xml><?xml version="1.0" encoding="utf-8"?>
<a:theme xmlns:a="http://schemas.openxmlformats.org/drawingml/2006/main" name="Vector Color Scheme">
  <a:themeElements>
    <a:clrScheme name="Vector Color Scheme">
      <a:dk1>
        <a:srgbClr val="3C4543"/>
      </a:dk1>
      <a:lt1>
        <a:srgbClr val="FFFFFF"/>
      </a:lt1>
      <a:dk2>
        <a:srgbClr val="000000"/>
      </a:dk2>
      <a:lt2>
        <a:srgbClr val="C1C1C0"/>
      </a:lt2>
      <a:accent1>
        <a:srgbClr val="1C366B"/>
      </a:accent1>
      <a:accent2>
        <a:srgbClr val="FBA927"/>
      </a:accent2>
      <a:accent3>
        <a:srgbClr val="3CBFAE"/>
      </a:accent3>
      <a:accent4>
        <a:srgbClr val="3CB5E6"/>
      </a:accent4>
      <a:accent5>
        <a:srgbClr val="A90F1C"/>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rFi 01">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Custom 86">
      <a:majorFont>
        <a:latin typeface="Lato Black"/>
        <a:ea typeface=""/>
        <a:cs typeface="Lato Black"/>
      </a:majorFont>
      <a:minorFont>
        <a:latin typeface="Lato Light"/>
        <a:ea typeface=""/>
        <a:cs typeface="Lato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{9E875923-D302-5D41-99AB-7827395B1A60}tf10001121</Template>
  <TotalTime>123</TotalTime>
  <Pages>0</Pages>
  <Words>5535</Words>
  <Characters>0</Characters>
  <Application>Microsoft Office PowerPoint</Application>
  <PresentationFormat>Widescreen</PresentationFormat>
  <Lines>0</Lines>
  <Paragraphs>644</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Lato Black</vt:lpstr>
      <vt:lpstr>Lato Light</vt:lpstr>
      <vt:lpstr>Open Sans</vt:lpstr>
      <vt:lpstr>Open Sans Light</vt:lpstr>
      <vt:lpstr>Symbol,Sans-Serif</vt:lpstr>
      <vt:lpstr>Vector Color Scheme</vt:lpstr>
      <vt:lpstr>Sexual Assault Prevention for Undergraduates</vt:lpstr>
      <vt:lpstr>PowerPoint Presentation</vt:lpstr>
      <vt:lpstr>Table of Contents</vt:lpstr>
      <vt:lpstr>How To Use  This Report</vt:lpstr>
      <vt:lpstr>Executive  Summary</vt:lpstr>
      <vt:lpstr>Sexual Assault Prevention for Undergraduates</vt:lpstr>
      <vt:lpstr>Impact Snapshot</vt:lpstr>
      <vt:lpstr>Sexual Assault Prevention for Undergraduates: Snapshot</vt:lpstr>
      <vt:lpstr>Sexual Assault Prevention for Undergraduates: Snapshot</vt:lpstr>
      <vt:lpstr>SAPU and Your Students</vt:lpstr>
      <vt:lpstr>Knowledge Gain </vt:lpstr>
      <vt:lpstr>Knowledge Gains and Learner Impact </vt:lpstr>
      <vt:lpstr>Healthy Relationships and Consent </vt:lpstr>
      <vt:lpstr>Supporting Survivors</vt:lpstr>
      <vt:lpstr>Sexual Assault Prevention On Your Campus </vt:lpstr>
      <vt:lpstr>Engaging the Healthy Majority </vt:lpstr>
      <vt:lpstr>Personal Experiences By Gender Identity </vt:lpstr>
      <vt:lpstr>Bystander Behaviors by Gender Identity – He / Him  </vt:lpstr>
      <vt:lpstr>Bystander Behaviors by Gender Identity – She / Her </vt:lpstr>
      <vt:lpstr>Social Norms for Behavior </vt:lpstr>
      <vt:lpstr>Campus Climate</vt:lpstr>
      <vt:lpstr>Community Readiness</vt:lpstr>
      <vt:lpstr>Sexual Assault Prevention for Undergraduates </vt:lpstr>
      <vt:lpstr>Student Demographics</vt:lpstr>
      <vt:lpstr>Student Demographics (continued)</vt:lpstr>
      <vt:lpstr>Sexual Assault Prevention for Undergraduates </vt:lpstr>
      <vt:lpstr>The Prevention Framework</vt:lpstr>
      <vt:lpstr>About Sexual Assault Prevention for Undergraduates </vt:lpstr>
      <vt:lpstr>Sexual Assault Prevention for Undergraduates Course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Jaturanon</dc:creator>
  <cp:lastModifiedBy>Yi, Crystle</cp:lastModifiedBy>
  <cp:revision>92</cp:revision>
  <dcterms:created xsi:type="dcterms:W3CDTF">2020-11-25T09:43:36Z</dcterms:created>
  <dcterms:modified xsi:type="dcterms:W3CDTF">2025-07-03T15:56:09Z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