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charts/chart11.xml" ContentType="application/vnd.openxmlformats-officedocument.drawingml.chart+xml"/>
  <Override PartName="/ppt/notesSlides/notesSlide19.xml" ContentType="application/vnd.openxmlformats-officedocument.presentationml.notesSlide+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2" r:id="rId1"/>
  </p:sldMasterIdLst>
  <p:notesMasterIdLst>
    <p:notesMasterId r:id="rId30"/>
  </p:notesMasterIdLst>
  <p:handoutMasterIdLst>
    <p:handoutMasterId r:id="rId31"/>
  </p:handoutMasterIdLst>
  <p:sldIdLst>
    <p:sldId id="672" r:id="rId2"/>
    <p:sldId id="257" r:id="rId3"/>
    <p:sldId id="610" r:id="rId4"/>
    <p:sldId id="674" r:id="rId5"/>
    <p:sldId id="612" r:id="rId6"/>
    <p:sldId id="675" r:id="rId7"/>
    <p:sldId id="614" r:id="rId8"/>
    <p:sldId id="615" r:id="rId9"/>
    <p:sldId id="664" r:id="rId10"/>
    <p:sldId id="676" r:id="rId11"/>
    <p:sldId id="656" r:id="rId12"/>
    <p:sldId id="618" r:id="rId13"/>
    <p:sldId id="619" r:id="rId14"/>
    <p:sldId id="640" r:id="rId15"/>
    <p:sldId id="677" r:id="rId16"/>
    <p:sldId id="641" r:id="rId17"/>
    <p:sldId id="622" r:id="rId18"/>
    <p:sldId id="643" r:id="rId19"/>
    <p:sldId id="642" r:id="rId20"/>
    <p:sldId id="626" r:id="rId21"/>
    <p:sldId id="644" r:id="rId22"/>
    <p:sldId id="645" r:id="rId23"/>
    <p:sldId id="678" r:id="rId24"/>
    <p:sldId id="654" r:id="rId25"/>
    <p:sldId id="649" r:id="rId26"/>
    <p:sldId id="679" r:id="rId27"/>
    <p:sldId id="680" r:id="rId28"/>
    <p:sldId id="681" r:id="rId29"/>
  </p:sldIdLst>
  <p:sldSz cx="12192000" cy="6858000"/>
  <p:notesSz cx="6858000" cy="9144000"/>
  <p:defaultTex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E0816-CF7D-3131-5612-39FDF53C82FC}" name="Kristi Lamons" initials="KL" userId="S::Kristi.Lamons@vectorsolutions.com::978d10d2-acd8-465b-baa3-501142f7dc44" providerId="AD"/>
  <p188:author id="{9A2E963B-2272-8B4B-5639-6BF6703EDEF7}" name="Liliana Marchica" initials="LM" userId="S::Liliana.Marchica@vectorsolutions.com::0998863e-e5db-4653-9b3c-9b65220096e9" providerId="AD"/>
  <p188:author id="{BE094EEC-291F-387F-84C4-C27A78D7557A}" name="Mike Martynowicz" initials="MM" userId="S::mike.martynowicz@vectorsolutions.com::f52e2df4-0622-443f-be90-54aad11bdac7" providerId="AD"/>
  <p188:author id="{E8D38BFE-E558-2C95-B4CA-7479A68944C1}" name="Kimberley Timpf" initials="KT" userId="S::kimberley.timpf@vectorsolutionscorp.com::f7f88588-4c66-47ce-9639-cdaff6b0f0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 Moyer" initials="MM" lastIdx="1" clrIdx="0"/>
  <p:cmAuthor id="2" name="Meg Moyer" initials="MM [2]" lastIdx="1" clrIdx="1"/>
  <p:cmAuthor id="3" name="Meg Moyer" initials="MM [3]" lastIdx="1" clrIdx="2"/>
  <p:cmAuthor id="4" name="Meg Moyer" initials="MM [4]" lastIdx="1" clrIdx="3"/>
  <p:cmAuthor id="5" name="Meg Moyer" initials="MM [5]" lastIdx="1" clrIdx="4"/>
  <p:cmAuthor id="6" name="Meg Moyer" initials="MM [6]" lastIdx="1" clrIdx="5"/>
  <p:cmAuthor id="7" name="Meg Moyer" initials="MM [7]" lastIdx="1" clrIdx="6"/>
  <p:cmAuthor id="8" name="Meg Moyer" initials="MM [8]" lastIdx="1" clrIdx="7"/>
  <p:cmAuthor id="9" name="Meg Moyer" initials="MM [9]" lastIdx="1" clrIdx="8"/>
  <p:cmAuthor id="10" name="Meg Moyer" initials="MM [10]" lastIdx="1" clrIdx="9"/>
  <p:cmAuthor id="11" name="Meg Moyer" initials="MM [10] [2]" lastIdx="1" clrIdx="10"/>
  <p:cmAuthor id="12" name="Meg Moyer" initials="MM [11]" lastIdx="1" clrIdx="11"/>
  <p:cmAuthor id="13" name="Jessie Minorini" initials="JM"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6E6"/>
    <a:srgbClr val="3CBFAE"/>
    <a:srgbClr val="8AD3F0"/>
    <a:srgbClr val="3CB5E6"/>
    <a:srgbClr val="0370CE"/>
    <a:srgbClr val="3C4543"/>
    <a:srgbClr val="7B2481"/>
    <a:srgbClr val="A90E1C"/>
    <a:srgbClr val="FBAA26"/>
    <a:srgbClr val="1C35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E6109-1615-4134-82AA-B526AA53D6C8}" v="3" dt="2025-03-25T15:07:12.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386"/>
  </p:normalViewPr>
  <p:slideViewPr>
    <p:cSldViewPr snapToGrid="0">
      <p:cViewPr varScale="1">
        <p:scale>
          <a:sx n="82" d="100"/>
          <a:sy n="82" d="100"/>
        </p:scale>
        <p:origin x="691"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61297304447582E-2"/>
          <c:y val="7.1501348469766357E-2"/>
          <c:w val="0.95768895070642002"/>
          <c:h val="0.47067078694670655"/>
        </c:manualLayout>
      </c:layout>
      <c:barChart>
        <c:barDir val="col"/>
        <c:grouping val="clustered"/>
        <c:varyColors val="0"/>
        <c:ser>
          <c:idx val="0"/>
          <c:order val="0"/>
          <c:tx>
            <c:strRef>
              <c:f>Sheet1!$B$1</c:f>
              <c:strCache>
                <c:ptCount val="1"/>
                <c:pt idx="0">
                  <c:v>Before AlcoholEdu</c:v>
                </c:pt>
              </c:strCache>
            </c:strRef>
          </c:tx>
          <c:spPr>
            <a:solidFill>
              <a:srgbClr val="7B2481"/>
            </a:solidFill>
            <a:ln cap="flat">
              <a:noFill/>
              <a:round/>
            </a:ln>
            <a:effectLst/>
          </c:spPr>
          <c:invertIfNegative val="0"/>
          <c:dLbls>
            <c:spPr>
              <a:noFill/>
              <a:ln cap="flat">
                <a:noFill/>
                <a:round/>
              </a:ln>
              <a:effectLst/>
            </c:spPr>
            <c:txPr>
              <a:bodyPr/>
              <a:lstStyle/>
              <a:p>
                <a:pPr>
                  <a:defRPr sz="1100" b="1" i="0" baseline="0">
                    <a:solidFill>
                      <a:srgbClr val="FFFFFF"/>
                    </a:solidFill>
                    <a:latin typeface="Arial"/>
                    <a:ea typeface="Arial"/>
                    <a:cs typeface="Aria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'Sheet1'!$B$2:$B$6</c:f>
              <c:numCache>
                <c:formatCode>0%</c:formatCode>
                <c:ptCount val="5"/>
                <c:pt idx="0">
                  <c:v>0.76</c:v>
                </c:pt>
                <c:pt idx="1">
                  <c:v>0.79</c:v>
                </c:pt>
                <c:pt idx="2">
                  <c:v>0.77</c:v>
                </c:pt>
                <c:pt idx="3">
                  <c:v>0.79</c:v>
                </c:pt>
                <c:pt idx="4">
                  <c:v>0.79</c:v>
                </c:pt>
              </c:numCache>
            </c:numRef>
          </c:val>
          <c:extLst>
            <c:ext xmlns:c16="http://schemas.microsoft.com/office/drawing/2014/chart" uri="{C3380CC4-5D6E-409C-BE32-E72D297353CC}">
              <c16:uniqueId val="{00000000-0A3E-4DC4-A29B-5B05D658C5BF}"/>
            </c:ext>
          </c:extLst>
        </c:ser>
        <c:dLbls>
          <c:dLblPos val="inEnd"/>
          <c:showLegendKey val="0"/>
          <c:showVal val="1"/>
          <c:showCatName val="0"/>
          <c:showSerName val="0"/>
          <c:showPercent val="0"/>
          <c:showBubbleSize val="0"/>
        </c:dLbls>
        <c:gapWidth val="56"/>
        <c:axId val="698388928"/>
        <c:axId val="655251008"/>
      </c:barChart>
      <c:catAx>
        <c:axId val="698388928"/>
        <c:scaling>
          <c:orientation val="minMax"/>
        </c:scaling>
        <c:delete val="0"/>
        <c:axPos val="b"/>
        <c:numFmt formatCode="General" sourceLinked="1"/>
        <c:majorTickMark val="out"/>
        <c:minorTickMark val="none"/>
        <c:tickLblPos val="nextTo"/>
        <c:spPr>
          <a:ln w="9525" cap="flat">
            <a:noFill/>
            <a:round/>
          </a:ln>
        </c:spPr>
        <c:txPr>
          <a:bodyPr rot="0"/>
          <a:lstStyle/>
          <a:p>
            <a:pPr algn="ctr">
              <a:defRPr sz="800" b="1" i="0" kern="1200" baseline="0">
                <a:solidFill>
                  <a:srgbClr val="3D4542"/>
                </a:solidFill>
                <a:latin typeface="Open Sans"/>
                <a:ea typeface="Open Sans"/>
                <a:cs typeface="Open Sans"/>
              </a:defRPr>
            </a:pPr>
            <a:endParaRPr lang="en-US"/>
          </a:p>
        </c:txPr>
        <c:crossAx val="655251008"/>
        <c:crosses val="autoZero"/>
        <c:auto val="1"/>
        <c:lblAlgn val="ctr"/>
        <c:lblOffset val="100"/>
        <c:noMultiLvlLbl val="0"/>
      </c:catAx>
      <c:valAx>
        <c:axId val="655251008"/>
        <c:scaling>
          <c:orientation val="minMax"/>
          <c:max val="0.9"/>
          <c:min val="0"/>
        </c:scaling>
        <c:delete val="1"/>
        <c:axPos val="l"/>
        <c:numFmt formatCode="0%" sourceLinked="0"/>
        <c:majorTickMark val="out"/>
        <c:minorTickMark val="none"/>
        <c:tickLblPos val="nextTo"/>
        <c:crossAx val="698388928"/>
        <c:crosses val="autoZero"/>
        <c:crossBetween val="between"/>
        <c:majorUnit val="0.1"/>
      </c:valAx>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3"/>
                </a:solidFill>
                <a:latin typeface="Open Sans"/>
                <a:ea typeface="Open Sans"/>
                <a:cs typeface="Open Sans"/>
              </a:defRPr>
            </a:pPr>
            <a:r>
              <a:rPr lang="en-US" sz="1600" b="1" i="0" baseline="0">
                <a:solidFill>
                  <a:srgbClr val="3D4543"/>
                </a:solidFill>
                <a:latin typeface="Open Sans"/>
                <a:ea typeface="Open Sans"/>
                <a:cs typeface="Open Sans"/>
              </a:rPr>
              <a:t>Perceptions of Campus Climate</a:t>
            </a:r>
          </a:p>
        </c:rich>
      </c:tx>
      <c:layout>
        <c:manualLayout>
          <c:xMode val="edge"/>
          <c:yMode val="edge"/>
          <c:x val="1.5816829068171932E-3"/>
          <c:y val="0"/>
        </c:manualLayout>
      </c:layout>
      <c:overlay val="0"/>
      <c:spPr>
        <a:noFill/>
        <a:ln cap="flat">
          <a:noFill/>
          <a:round/>
        </a:ln>
        <a:effectLst/>
      </c:spPr>
    </c:title>
    <c:autoTitleDeleted val="0"/>
    <c:plotArea>
      <c:layout/>
      <c:barChart>
        <c:barDir val="col"/>
        <c:grouping val="clustered"/>
        <c:varyColors val="0"/>
        <c:ser>
          <c:idx val="0"/>
          <c:order val="0"/>
          <c:tx>
            <c:strRef>
              <c:f>Sheet1!$B$1</c:f>
              <c:strCache>
                <c:ptCount val="1"/>
                <c:pt idx="0">
                  <c:v>Your Institution</c:v>
                </c:pt>
              </c:strCache>
            </c:strRef>
          </c:tx>
          <c:spPr>
            <a:solidFill>
              <a:srgbClr val="0370CD"/>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'Sheet1'!$B$2:$B$6</c:f>
              <c:numCache>
                <c:formatCode>0%</c:formatCode>
                <c:ptCount val="5"/>
                <c:pt idx="0">
                  <c:v>0.76</c:v>
                </c:pt>
                <c:pt idx="1">
                  <c:v>0.79</c:v>
                </c:pt>
                <c:pt idx="2">
                  <c:v>0.77</c:v>
                </c:pt>
                <c:pt idx="3">
                  <c:v>0.79</c:v>
                </c:pt>
                <c:pt idx="4">
                  <c:v>0.79</c:v>
                </c:pt>
              </c:numCache>
            </c:numRef>
          </c:val>
          <c:extLst>
            <c:ext xmlns:c16="http://schemas.microsoft.com/office/drawing/2014/chart" uri="{C3380CC4-5D6E-409C-BE32-E72D297353CC}">
              <c16:uniqueId val="{00000000-7936-4441-8CB7-F5026878DD8A}"/>
            </c:ext>
          </c:extLst>
        </c:ser>
        <c:ser>
          <c:idx val="1"/>
          <c:order val="1"/>
          <c:tx>
            <c:strRef>
              <c:f>Sheet1!$C$1</c:f>
              <c:strCache>
                <c:ptCount val="1"/>
                <c:pt idx="0">
                  <c:v>Peer Institutions</c:v>
                </c:pt>
              </c:strCache>
            </c:strRef>
          </c:tx>
          <c:spPr>
            <a:solidFill>
              <a:srgbClr val="5FB3E2">
                <a:alpha val="30000"/>
              </a:srgbClr>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'Sheet1'!$C$2:$C$6</c:f>
              <c:numCache>
                <c:formatCode>0%</c:formatCode>
                <c:ptCount val="5"/>
                <c:pt idx="0">
                  <c:v>0.75</c:v>
                </c:pt>
                <c:pt idx="1">
                  <c:v>0.79</c:v>
                </c:pt>
                <c:pt idx="2">
                  <c:v>0.75</c:v>
                </c:pt>
                <c:pt idx="3">
                  <c:v>0.8</c:v>
                </c:pt>
                <c:pt idx="4">
                  <c:v>0.76</c:v>
                </c:pt>
              </c:numCache>
            </c:numRef>
          </c:val>
          <c:extLst>
            <c:ext xmlns:c16="http://schemas.microsoft.com/office/drawing/2014/chart" uri="{C3380CC4-5D6E-409C-BE32-E72D297353CC}">
              <c16:uniqueId val="{00000001-7936-4441-8CB7-F5026878DD8A}"/>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cap="flat">
            <a:noFill/>
            <a:round/>
          </a:ln>
        </c:spPr>
        <c:txPr>
          <a:bodyPr/>
          <a:lstStyle/>
          <a:p>
            <a:pPr algn="ctr">
              <a:defRPr sz="800" b="1" i="0" kern="1200" baseline="0">
                <a:solidFill>
                  <a:srgbClr val="3D4542"/>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9"/>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34294672"/>
        <c:crosses val="autoZero"/>
        <c:crossBetween val="between"/>
      </c:valAx>
      <c:spPr>
        <a:noFill/>
        <a:ln cap="flat">
          <a:noFill/>
          <a:round/>
        </a:ln>
        <a:effectLst/>
      </c:spPr>
    </c:plotArea>
    <c:legend>
      <c:legendPos val="t"/>
      <c:layout>
        <c:manualLayout>
          <c:xMode val="edge"/>
          <c:yMode val="edge"/>
          <c:x val="0.3784014462169174"/>
          <c:y val="9.0555182230885628E-2"/>
          <c:w val="0.58290672944718758"/>
          <c:h val="3.5888743073782446E-2"/>
        </c:manualLayout>
      </c:layout>
      <c:overlay val="0"/>
      <c:spPr>
        <a:noFill/>
        <a:ln cap="flat">
          <a:noFill/>
          <a:round/>
        </a:ln>
        <a:effectLst/>
      </c:spPr>
      <c:txPr>
        <a:bodyPr/>
        <a:lstStyle/>
        <a:p>
          <a:pPr>
            <a:defRPr sz="1100" b="1" i="0" kern="1200" baseline="0">
              <a:solidFill>
                <a:srgbClr val="3D4543"/>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2"/>
                </a:solidFill>
                <a:latin typeface="Open Sans"/>
                <a:ea typeface="Open Sans"/>
                <a:cs typeface="Open Sans"/>
              </a:defRPr>
            </a:pPr>
            <a:r>
              <a:rPr lang="en-US" sz="1600" b="1" i="0" baseline="0">
                <a:solidFill>
                  <a:srgbClr val="3D4542"/>
                </a:solidFill>
                <a:latin typeface="Open Sans"/>
                <a:ea typeface="Open Sans"/>
                <a:cs typeface="Open Sans"/>
              </a:rPr>
              <a:t>Indicators of Community Readiness</a:t>
            </a:r>
          </a:p>
        </c:rich>
      </c:tx>
      <c:layout>
        <c:manualLayout>
          <c:xMode val="edge"/>
          <c:yMode val="edge"/>
          <c:x val="1.5816829068171932E-3"/>
          <c:y val="0"/>
        </c:manualLayout>
      </c:layout>
      <c:overlay val="0"/>
      <c:spPr>
        <a:noFill/>
        <a:ln cap="flat">
          <a:noFill/>
          <a:round/>
        </a:ln>
        <a:effectLst/>
      </c:spPr>
    </c:title>
    <c:autoTitleDeleted val="0"/>
    <c:plotArea>
      <c:layout>
        <c:manualLayout>
          <c:layoutTarget val="inner"/>
          <c:xMode val="edge"/>
          <c:yMode val="edge"/>
          <c:x val="6.7459343998732837E-2"/>
          <c:y val="0.22118937035618966"/>
          <c:w val="0.9109735502682611"/>
          <c:h val="0.60025214607159305"/>
        </c:manualLayout>
      </c:layout>
      <c:barChart>
        <c:barDir val="col"/>
        <c:grouping val="clustered"/>
        <c:varyColors val="0"/>
        <c:ser>
          <c:idx val="0"/>
          <c:order val="0"/>
          <c:tx>
            <c:strRef>
              <c:f>Sheet1!$B$1</c:f>
              <c:strCache>
                <c:ptCount val="1"/>
                <c:pt idx="0">
                  <c:v>Your Institution</c:v>
                </c:pt>
              </c:strCache>
            </c:strRef>
          </c:tx>
          <c:spPr>
            <a:solidFill>
              <a:srgbClr val="0370CD"/>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don't think sexual assault is a problem at my school.</c:v>
                </c:pt>
                <c:pt idx="1">
                  <c:v>I'd like to learn more about sexual assault at my school.</c:v>
                </c:pt>
                <c:pt idx="2">
                  <c:v>I can play a role in preventing sexual assault at my school.</c:v>
                </c:pt>
                <c:pt idx="3">
                  <c:v>I'm planning to get more involved in sexual assault prevention efforts at my school.</c:v>
                </c:pt>
                <c:pt idx="4">
                  <c:v>I'm currently involved in preventing sexual assault at my school.</c:v>
                </c:pt>
              </c:strCache>
            </c:strRef>
          </c:cat>
          <c:val>
            <c:numRef>
              <c:f>'Sheet1'!$B$2:$B$6</c:f>
              <c:numCache>
                <c:formatCode>0%</c:formatCode>
                <c:ptCount val="5"/>
                <c:pt idx="0">
                  <c:v>0.28999999999999998</c:v>
                </c:pt>
                <c:pt idx="1">
                  <c:v>0.24</c:v>
                </c:pt>
                <c:pt idx="2">
                  <c:v>0.41</c:v>
                </c:pt>
                <c:pt idx="3">
                  <c:v>0.05</c:v>
                </c:pt>
                <c:pt idx="4">
                  <c:v>0.01</c:v>
                </c:pt>
              </c:numCache>
            </c:numRef>
          </c:val>
          <c:extLst>
            <c:ext xmlns:c16="http://schemas.microsoft.com/office/drawing/2014/chart" uri="{C3380CC4-5D6E-409C-BE32-E72D297353CC}">
              <c16:uniqueId val="{00000000-E9CB-4CDB-A2B1-325C4C444B8B}"/>
            </c:ext>
          </c:extLst>
        </c:ser>
        <c:ser>
          <c:idx val="1"/>
          <c:order val="1"/>
          <c:tx>
            <c:strRef>
              <c:f>Sheet1!$C$1</c:f>
              <c:strCache>
                <c:ptCount val="1"/>
                <c:pt idx="0">
                  <c:v>Peer Institutions</c:v>
                </c:pt>
              </c:strCache>
            </c:strRef>
          </c:tx>
          <c:spPr>
            <a:solidFill>
              <a:srgbClr val="5FB3E2">
                <a:alpha val="30000"/>
              </a:srgbClr>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don't think sexual assault is a problem at my school.</c:v>
                </c:pt>
                <c:pt idx="1">
                  <c:v>I'd like to learn more about sexual assault at my school.</c:v>
                </c:pt>
                <c:pt idx="2">
                  <c:v>I can play a role in preventing sexual assault at my school.</c:v>
                </c:pt>
                <c:pt idx="3">
                  <c:v>I'm planning to get more involved in sexual assault prevention efforts at my school.</c:v>
                </c:pt>
                <c:pt idx="4">
                  <c:v>I'm currently involved in preventing sexual assault at my school.</c:v>
                </c:pt>
              </c:strCache>
            </c:strRef>
          </c:cat>
          <c:val>
            <c:numRef>
              <c:f>'Sheet1'!$C$2:$C$6</c:f>
              <c:numCache>
                <c:formatCode>0%</c:formatCode>
                <c:ptCount val="5"/>
                <c:pt idx="0">
                  <c:v>0.27</c:v>
                </c:pt>
                <c:pt idx="1">
                  <c:v>0.17</c:v>
                </c:pt>
                <c:pt idx="2">
                  <c:v>0.48</c:v>
                </c:pt>
                <c:pt idx="3">
                  <c:v>7.0000000000000007E-2</c:v>
                </c:pt>
                <c:pt idx="4">
                  <c:v>0.02</c:v>
                </c:pt>
              </c:numCache>
            </c:numRef>
          </c:val>
          <c:extLst>
            <c:ext xmlns:c16="http://schemas.microsoft.com/office/drawing/2014/chart" uri="{C3380CC4-5D6E-409C-BE32-E72D297353CC}">
              <c16:uniqueId val="{00000001-E9CB-4CDB-A2B1-325C4C444B8B}"/>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cap="flat">
            <a:noFill/>
            <a:round/>
          </a:ln>
        </c:spPr>
        <c:txPr>
          <a:bodyPr/>
          <a:lstStyle/>
          <a:p>
            <a:pPr algn="ctr">
              <a:defRPr sz="800" b="1" i="0" kern="1200" baseline="0">
                <a:solidFill>
                  <a:srgbClr val="3D4542"/>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6"/>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34294672"/>
        <c:crosses val="autoZero"/>
        <c:crossBetween val="between"/>
      </c:valAx>
      <c:spPr>
        <a:noFill/>
        <a:ln cap="flat">
          <a:noFill/>
          <a:round/>
        </a:ln>
        <a:effectLst/>
      </c:spPr>
    </c:plotArea>
    <c:legend>
      <c:legendPos val="t"/>
      <c:layout>
        <c:manualLayout>
          <c:xMode val="edge"/>
          <c:yMode val="edge"/>
          <c:x val="0.47875003859811643"/>
          <c:y val="9.2983081131771866E-2"/>
          <c:w val="0.48643981735424874"/>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9.8544464682835869E-2"/>
          <c:y val="0.1971959824235614"/>
          <c:w val="0.8062770739054741"/>
          <c:h val="0.77129548325123787"/>
        </c:manualLayout>
      </c:layout>
      <c:doughnutChart>
        <c:varyColors val="1"/>
        <c:ser>
          <c:idx val="0"/>
          <c:order val="0"/>
          <c:tx>
            <c:strRef>
              <c:f>Sheet1!$B$1</c:f>
              <c:strCache>
                <c:ptCount val="1"/>
                <c:pt idx="0">
                  <c:v>Column1</c:v>
                </c:pt>
              </c:strCache>
            </c:strRef>
          </c:tx>
          <c:dPt>
            <c:idx val="0"/>
            <c:bubble3D val="0"/>
            <c:spPr>
              <a:solidFill>
                <a:srgbClr val="F79646"/>
              </a:solidFill>
              <a:ln cap="flat">
                <a:noFill/>
                <a:round/>
              </a:ln>
              <a:effectLst/>
            </c:spPr>
            <c:extLst>
              <c:ext xmlns:c16="http://schemas.microsoft.com/office/drawing/2014/chart" uri="{C3380CC4-5D6E-409C-BE32-E72D297353CC}">
                <c16:uniqueId val="{00000001-1F1C-4627-8B4F-EAAF7F5C62F7}"/>
              </c:ext>
            </c:extLst>
          </c:dPt>
          <c:dPt>
            <c:idx val="1"/>
            <c:bubble3D val="0"/>
            <c:spPr>
              <a:solidFill>
                <a:srgbClr val="4BACC6"/>
              </a:solidFill>
              <a:ln cap="flat">
                <a:noFill/>
                <a:round/>
              </a:ln>
              <a:effectLst/>
            </c:spPr>
            <c:extLst>
              <c:ext xmlns:c16="http://schemas.microsoft.com/office/drawing/2014/chart" uri="{C3380CC4-5D6E-409C-BE32-E72D297353CC}">
                <c16:uniqueId val="{00000003-1F1C-4627-8B4F-EAAF7F5C62F7}"/>
              </c:ext>
            </c:extLst>
          </c:dPt>
          <c:dPt>
            <c:idx val="2"/>
            <c:bubble3D val="0"/>
            <c:spPr>
              <a:solidFill>
                <a:srgbClr val="1F497D"/>
              </a:solidFill>
              <a:ln cap="flat">
                <a:noFill/>
                <a:round/>
              </a:ln>
              <a:effectLst/>
            </c:spPr>
            <c:extLst>
              <c:ext xmlns:c16="http://schemas.microsoft.com/office/drawing/2014/chart" uri="{C3380CC4-5D6E-409C-BE32-E72D297353CC}">
                <c16:uniqueId val="{00000005-1F1C-4627-8B4F-EAAF7F5C62F7}"/>
              </c:ext>
            </c:extLst>
          </c:dPt>
          <c:dPt>
            <c:idx val="3"/>
            <c:bubble3D val="0"/>
            <c:spPr>
              <a:solidFill>
                <a:srgbClr val="9BBB59"/>
              </a:solidFill>
              <a:ln cap="flat">
                <a:noFill/>
                <a:round/>
              </a:ln>
              <a:effectLst/>
            </c:spPr>
            <c:extLst>
              <c:ext xmlns:c16="http://schemas.microsoft.com/office/drawing/2014/chart" uri="{C3380CC4-5D6E-409C-BE32-E72D297353CC}">
                <c16:uniqueId val="{00000007-1F1C-4627-8B4F-EAAF7F5C62F7}"/>
              </c:ext>
            </c:extLst>
          </c:dPt>
          <c:dPt>
            <c:idx val="4"/>
            <c:bubble3D val="0"/>
            <c:spPr>
              <a:solidFill>
                <a:srgbClr val="4F81BD"/>
              </a:solidFill>
              <a:ln cap="flat">
                <a:noFill/>
                <a:round/>
              </a:ln>
              <a:effectLst/>
            </c:spPr>
            <c:extLst>
              <c:ext xmlns:c16="http://schemas.microsoft.com/office/drawing/2014/chart" uri="{C3380CC4-5D6E-409C-BE32-E72D297353CC}">
                <c16:uniqueId val="{00000009-1F1C-4627-8B4F-EAAF7F5C62F7}"/>
              </c:ext>
            </c:extLst>
          </c:dPt>
          <c:dLbls>
            <c:dLbl>
              <c:idx val="0"/>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F1C-4627-8B4F-EAAF7F5C62F7}"/>
                </c:ext>
              </c:extLst>
            </c:dLbl>
            <c:dLbl>
              <c:idx val="1"/>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F1C-4627-8B4F-EAAF7F5C62F7}"/>
                </c:ext>
              </c:extLst>
            </c:dLbl>
            <c:dLbl>
              <c:idx val="2"/>
              <c:layout>
                <c:manualLayout>
                  <c:x val="2.4337171388301413E-2"/>
                  <c:y val="-0.22274332621510662"/>
                </c:manualLayout>
              </c:layout>
              <c:spPr>
                <a:noFill/>
                <a:ln cap="flat">
                  <a:noFill/>
                  <a:round/>
                </a:ln>
                <a:effectLst/>
              </c:spPr>
              <c:txPr>
                <a:bodyPr/>
                <a:lstStyle/>
                <a:p>
                  <a:pPr>
                    <a:defRPr sz="1100" b="1" i="0" baseline="0">
                      <a:solidFill>
                        <a:srgbClr val="515859"/>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1C-4627-8B4F-EAAF7F5C62F7}"/>
                </c:ext>
              </c:extLst>
            </c:dLbl>
            <c:dLbl>
              <c:idx val="3"/>
              <c:layout>
                <c:manualLayout>
                  <c:x val="-4.4618147545219387E-2"/>
                  <c:y val="-0.14645934130529048"/>
                </c:manualLayout>
              </c:layout>
              <c:spPr>
                <a:noFill/>
                <a:ln cap="flat">
                  <a:noFill/>
                  <a:round/>
                </a:ln>
                <a:effectLst/>
              </c:spPr>
              <c:txPr>
                <a:bodyPr/>
                <a:lstStyle/>
                <a:p>
                  <a:pPr>
                    <a:defRPr sz="1100" b="1" i="0" baseline="0">
                      <a:solidFill>
                        <a:srgbClr val="515859"/>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1C-4627-8B4F-EAAF7F5C62F7}"/>
                </c:ext>
              </c:extLst>
            </c:dLbl>
            <c:dLbl>
              <c:idx val="4"/>
              <c:layout>
                <c:manualLayout>
                  <c:x val="2.4337171388301486E-2"/>
                  <c:y val="-0.14645934130529048"/>
                </c:manualLayout>
              </c:layout>
              <c:spPr>
                <a:noFill/>
                <a:ln cap="flat">
                  <a:noFill/>
                  <a:round/>
                </a:ln>
                <a:effectLst/>
              </c:spPr>
              <c:txPr>
                <a:bodyPr/>
                <a:lstStyle/>
                <a:p>
                  <a:pPr>
                    <a:defRPr sz="1100" b="1" i="0" baseline="0">
                      <a:solidFill>
                        <a:srgbClr val="3D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1C-4627-8B4F-EAAF7F5C62F7}"/>
                </c:ext>
              </c:extLst>
            </c:dLbl>
            <c:spPr>
              <a:noFill/>
              <a:ln cap="flat">
                <a:noFill/>
                <a:round/>
              </a:ln>
              <a:effectLst/>
            </c:spPr>
            <c:txPr>
              <a:bodyPr/>
              <a:lstStyle/>
              <a:p>
                <a:pPr>
                  <a:defRPr sz="1100" b="1" i="0" baseline="0">
                    <a:solidFill>
                      <a:srgbClr val="7A8486"/>
                    </a:solidFill>
                    <a:latin typeface="Open Sans"/>
                    <a:ea typeface="Open Sans"/>
                    <a:cs typeface="Open Sans"/>
                  </a:defRPr>
                </a:pPr>
                <a:endParaRPr lang="en-US"/>
              </a:p>
            </c:txPr>
            <c:showLegendKey val="0"/>
            <c:showVal val="1"/>
            <c:showCatName val="0"/>
            <c:showSerName val="0"/>
            <c:showPercent val="0"/>
            <c:showBubbleSize val="0"/>
            <c:showLeaderLines val="1"/>
            <c:leaderLines>
              <c:spPr>
                <a:ln w="9525" cap="flat">
                  <a:solidFill>
                    <a:srgbClr val="3D4542"/>
                  </a:solidFill>
                  <a:prstDash val="solid"/>
                  <a:round/>
                </a:ln>
              </c:spPr>
            </c:leaderLines>
            <c:extLst>
              <c:ext xmlns:c15="http://schemas.microsoft.com/office/drawing/2012/chart" uri="{CE6537A1-D6FC-4f65-9D91-7224C49458BB}"/>
            </c:extLst>
          </c:dLbls>
          <c:cat>
            <c:strRef>
              <c:f>'Sheet1'!$A$2:$A$4</c:f>
              <c:strCache>
                <c:ptCount val="3"/>
                <c:pt idx="0">
                  <c:v>Male</c:v>
                </c:pt>
                <c:pt idx="1">
                  <c:v>Female</c:v>
                </c:pt>
                <c:pt idx="2">
                  <c:v>Other</c:v>
                </c:pt>
              </c:strCache>
            </c:strRef>
          </c:cat>
          <c:val>
            <c:numRef>
              <c:f>'Sheet1'!$B$2:$B$4</c:f>
              <c:numCache>
                <c:formatCode>0%</c:formatCode>
                <c:ptCount val="3"/>
                <c:pt idx="0">
                  <c:v>0.55000000000000004</c:v>
                </c:pt>
                <c:pt idx="1">
                  <c:v>0.44</c:v>
                </c:pt>
                <c:pt idx="2">
                  <c:v>0.01</c:v>
                </c:pt>
              </c:numCache>
            </c:numRef>
          </c:val>
          <c:extLst>
            <c:ext xmlns:c16="http://schemas.microsoft.com/office/drawing/2014/chart" uri="{C3380CC4-5D6E-409C-BE32-E72D297353CC}">
              <c16:uniqueId val="{0000000A-1F1C-4627-8B4F-EAAF7F5C62F7}"/>
            </c:ext>
          </c:extLst>
        </c:ser>
        <c:dLbls>
          <c:showLegendKey val="0"/>
          <c:showVal val="1"/>
          <c:showCatName val="0"/>
          <c:showSerName val="0"/>
          <c:showPercent val="0"/>
          <c:showBubbleSize val="0"/>
          <c:showLeaderLines val="1"/>
        </c:dLbls>
        <c:firstSliceAng val="0"/>
        <c:holeSize val="50"/>
      </c:doughnutChart>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3260915627734032"/>
          <c:y val="0.26828630796150477"/>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3CBFAE"/>
              </a:solidFill>
              <a:ln cap="flat">
                <a:noFill/>
                <a:round/>
              </a:ln>
              <a:effectLst/>
            </c:spPr>
            <c:extLst>
              <c:ext xmlns:c16="http://schemas.microsoft.com/office/drawing/2014/chart" uri="{C3380CC4-5D6E-409C-BE32-E72D297353CC}">
                <c16:uniqueId val="{00000001-59ED-450F-BCFD-C2128A2C2417}"/>
              </c:ext>
            </c:extLst>
          </c:dPt>
          <c:dPt>
            <c:idx val="1"/>
            <c:bubble3D val="0"/>
            <c:spPr>
              <a:solidFill>
                <a:srgbClr val="3CB5E6"/>
              </a:solidFill>
              <a:ln cap="flat">
                <a:noFill/>
                <a:round/>
              </a:ln>
              <a:effectLst/>
            </c:spPr>
            <c:extLst>
              <c:ext xmlns:c16="http://schemas.microsoft.com/office/drawing/2014/chart" uri="{C3380CC4-5D6E-409C-BE32-E72D297353CC}">
                <c16:uniqueId val="{00000003-59ED-450F-BCFD-C2128A2C2417}"/>
              </c:ext>
            </c:extLst>
          </c:dPt>
          <c:dPt>
            <c:idx val="2"/>
            <c:bubble3D val="0"/>
            <c:spPr>
              <a:solidFill>
                <a:srgbClr val="8AD3F0"/>
              </a:solidFill>
              <a:ln cap="flat">
                <a:noFill/>
                <a:round/>
              </a:ln>
              <a:effectLst/>
            </c:spPr>
            <c:extLst>
              <c:ext xmlns:c16="http://schemas.microsoft.com/office/drawing/2014/chart" uri="{C3380CC4-5D6E-409C-BE32-E72D297353CC}">
                <c16:uniqueId val="{00000005-59ED-450F-BCFD-C2128A2C2417}"/>
              </c:ext>
            </c:extLst>
          </c:dPt>
          <c:dPt>
            <c:idx val="3"/>
            <c:bubble3D val="0"/>
            <c:spPr>
              <a:solidFill>
                <a:srgbClr val="D8F3F0"/>
              </a:solidFill>
              <a:ln cap="flat">
                <a:noFill/>
                <a:round/>
              </a:ln>
              <a:effectLst/>
            </c:spPr>
            <c:extLst>
              <c:ext xmlns:c16="http://schemas.microsoft.com/office/drawing/2014/chart" uri="{C3380CC4-5D6E-409C-BE32-E72D297353CC}">
                <c16:uniqueId val="{00000007-59ED-450F-BCFD-C2128A2C2417}"/>
              </c:ext>
            </c:extLst>
          </c:dPt>
          <c:dPt>
            <c:idx val="4"/>
            <c:bubble3D val="0"/>
            <c:spPr>
              <a:solidFill>
                <a:srgbClr val="FBBA81"/>
              </a:solidFill>
              <a:ln cap="flat">
                <a:noFill/>
                <a:round/>
              </a:ln>
              <a:effectLst/>
            </c:spPr>
            <c:extLst>
              <c:ext xmlns:c16="http://schemas.microsoft.com/office/drawing/2014/chart" uri="{C3380CC4-5D6E-409C-BE32-E72D297353CC}">
                <c16:uniqueId val="{00000009-59ED-450F-BCFD-C2128A2C2417}"/>
              </c:ext>
            </c:extLst>
          </c:dPt>
          <c:dPt>
            <c:idx val="5"/>
            <c:bubble3D val="0"/>
            <c:spPr>
              <a:solidFill>
                <a:srgbClr val="812309"/>
              </a:solidFill>
              <a:ln cap="flat">
                <a:noFill/>
                <a:round/>
              </a:ln>
              <a:effectLst/>
            </c:spPr>
            <c:extLst>
              <c:ext xmlns:c16="http://schemas.microsoft.com/office/drawing/2014/chart" uri="{C3380CC4-5D6E-409C-BE32-E72D297353CC}">
                <c16:uniqueId val="{0000000B-59ED-450F-BCFD-C2128A2C2417}"/>
              </c:ext>
            </c:extLst>
          </c:dPt>
          <c:dLbls>
            <c:dLbl>
              <c:idx val="1"/>
              <c:layout>
                <c:manualLayout>
                  <c:x val="3.9718667979002226E-3"/>
                  <c:y val="-9.8135159110786206E-3"/>
                </c:manualLayout>
              </c:layout>
              <c:tx>
                <c:rich>
                  <a:bodyPr/>
                  <a:lstStyle/>
                  <a:p>
                    <a:fld id="{C1C5B820-BA97-46F5-89C0-B4B82AE36AEC}" type="VALUE">
                      <a:rPr lang="en-US" b="1" baseline="0">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9ED-450F-BCFD-C2128A2C2417}"/>
                </c:ext>
              </c:extLst>
            </c:dLbl>
            <c:dLbl>
              <c:idx val="2"/>
              <c:layout>
                <c:manualLayout>
                  <c:x val="-0.16924505433653214"/>
                  <c:y val="-0.10842772923983118"/>
                </c:manualLayout>
              </c:layout>
              <c:tx>
                <c:rich>
                  <a:bodyPr rot="0" vert="horz"/>
                  <a:lstStyle/>
                  <a:p>
                    <a:pPr>
                      <a:defRPr/>
                    </a:pPr>
                    <a:fld id="{C1C5B820-BA97-46F5-89C0-B4B82AE36AEC}" type="VALUE">
                      <a:rPr lang="en-US" sz="1100" b="1" i="0" baseline="0">
                        <a:solidFill>
                          <a:srgbClr val="3C4543"/>
                        </a:solidFill>
                        <a:latin typeface="Open Sans"/>
                        <a:ea typeface="Open Sans"/>
                        <a:cs typeface="Open Sans"/>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9ED-450F-BCFD-C2128A2C2417}"/>
                </c:ext>
              </c:extLst>
            </c:dLbl>
            <c:dLbl>
              <c:idx val="3"/>
              <c:layout>
                <c:manualLayout>
                  <c:x val="-0.19512773019001869"/>
                  <c:y val="-0.14047295956176881"/>
                </c:manualLayout>
              </c:layout>
              <c:tx>
                <c:rich>
                  <a:bodyPr rot="0" vert="horz"/>
                  <a:lstStyle/>
                  <a:p>
                    <a:pPr>
                      <a:defRPr/>
                    </a:pPr>
                    <a:fld id="{C1C5B820-BA97-46F5-89C0-B4B82AE36AEC}" type="VALUE">
                      <a:rPr lang="en-US" sz="1100" b="1" i="0" baseline="0">
                        <a:solidFill>
                          <a:srgbClr val="3C4543"/>
                        </a:solidFill>
                        <a:latin typeface="Open Sans"/>
                        <a:ea typeface="Open Sans"/>
                        <a:cs typeface="Open Sans"/>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9ED-450F-BCFD-C2128A2C2417}"/>
                </c:ext>
              </c:extLst>
            </c:dLbl>
            <c:dLbl>
              <c:idx val="4"/>
              <c:layout>
                <c:manualLayout>
                  <c:x val="-0.13810320037189322"/>
                  <c:y val="-0.15282770553844527"/>
                </c:manualLayout>
              </c:layout>
              <c:tx>
                <c:rich>
                  <a:bodyPr rot="0" vert="horz"/>
                  <a:lstStyle/>
                  <a:p>
                    <a:pPr>
                      <a:defRPr/>
                    </a:pPr>
                    <a:fld id="{C1C5B820-BA97-46F5-89C0-B4B82AE36AEC}" type="VALUE">
                      <a:rPr lang="en-US" sz="1100" b="1" i="0" baseline="0">
                        <a:solidFill>
                          <a:srgbClr val="3C4543"/>
                        </a:solidFill>
                        <a:latin typeface="Open Sans"/>
                        <a:ea typeface="Open Sans"/>
                        <a:cs typeface="Open Sans"/>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9ED-450F-BCFD-C2128A2C2417}"/>
                </c:ext>
              </c:extLst>
            </c:dLbl>
            <c:dLbl>
              <c:idx val="5"/>
              <c:layout>
                <c:manualLayout>
                  <c:x val="1.3189537019352623E-2"/>
                  <c:y val="-4.1235628709818247E-3"/>
                </c:manualLayout>
              </c:layout>
              <c:tx>
                <c:rich>
                  <a:bodyPr/>
                  <a:lstStyle/>
                  <a:p>
                    <a:fld id="{C1C5B820-BA97-46F5-89C0-B4B82AE36AEC}" type="VALUE">
                      <a:rPr lang="en-US" b="1" baseline="0">
                        <a:solidFill>
                          <a:srgbClr val="FFFFFF"/>
                        </a:solidFill>
                        <a:latin typeface="Open Sans"/>
                        <a:ea typeface="Open Sans"/>
                        <a:cs typeface="Open Sans"/>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9ED-450F-BCFD-C2128A2C2417}"/>
                </c:ext>
              </c:extLst>
            </c:dLbl>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showLeaderLines val="1"/>
            <c:leaderLines>
              <c:spPr>
                <a:ln w="9525" cap="flat">
                  <a:solidFill>
                    <a:srgbClr val="3D4542"/>
                  </a:solidFill>
                  <a:prstDash val="solid"/>
                  <a:round/>
                </a:ln>
              </c:spPr>
            </c:leaderLines>
            <c:extLst>
              <c:ext xmlns:c15="http://schemas.microsoft.com/office/drawing/2012/chart" uri="{CE6537A1-D6FC-4f65-9D91-7224C49458BB}"/>
            </c:extLst>
          </c:dLbls>
          <c:cat>
            <c:strRef>
              <c:f>'Sheet1'!$A$2:$A$7</c:f>
              <c:strCache>
                <c:ptCount val="6"/>
                <c:pt idx="0">
                  <c:v>Heterosexual / Straight</c:v>
                </c:pt>
                <c:pt idx="1">
                  <c:v>Bisexual</c:v>
                </c:pt>
                <c:pt idx="2">
                  <c:v>Gay</c:v>
                </c:pt>
                <c:pt idx="3">
                  <c:v>Lesbian</c:v>
                </c:pt>
                <c:pt idx="4">
                  <c:v>Questioning</c:v>
                </c:pt>
                <c:pt idx="5">
                  <c:v>Other</c:v>
                </c:pt>
              </c:strCache>
            </c:strRef>
          </c:cat>
          <c:val>
            <c:numRef>
              <c:f>'Sheet1'!$B$2:$B$7</c:f>
              <c:numCache>
                <c:formatCode>0%</c:formatCode>
                <c:ptCount val="6"/>
                <c:pt idx="0">
                  <c:v>0.85</c:v>
                </c:pt>
                <c:pt idx="1">
                  <c:v>0.08</c:v>
                </c:pt>
                <c:pt idx="2">
                  <c:v>0.02</c:v>
                </c:pt>
                <c:pt idx="3">
                  <c:v>0.02</c:v>
                </c:pt>
                <c:pt idx="4">
                  <c:v>0.02</c:v>
                </c:pt>
                <c:pt idx="5">
                  <c:v>0.06</c:v>
                </c:pt>
              </c:numCache>
            </c:numRef>
          </c:val>
          <c:extLst>
            <c:ext xmlns:c16="http://schemas.microsoft.com/office/drawing/2014/chart" uri="{C3380CC4-5D6E-409C-BE32-E72D297353CC}">
              <c16:uniqueId val="{0000000C-59ED-450F-BCFD-C2128A2C2417}"/>
            </c:ext>
          </c:extLst>
        </c:ser>
        <c:dLbls>
          <c:showLegendKey val="0"/>
          <c:showVal val="0"/>
          <c:showCatName val="0"/>
          <c:showSerName val="0"/>
          <c:showPercent val="0"/>
          <c:showBubbleSize val="0"/>
          <c:showLeaderLines val="1"/>
        </c:dLbls>
        <c:firstSliceAng val="0"/>
        <c:holeSize val="50"/>
      </c:doughnutChart>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852034873035"/>
          <c:y val="0.19580615246356675"/>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0370CD"/>
              </a:solidFill>
              <a:ln cap="flat">
                <a:noFill/>
                <a:round/>
              </a:ln>
              <a:effectLst/>
            </c:spPr>
            <c:extLst>
              <c:ext xmlns:c16="http://schemas.microsoft.com/office/drawing/2014/chart" uri="{C3380CC4-5D6E-409C-BE32-E72D297353CC}">
                <c16:uniqueId val="{00000001-D668-4900-8C13-6F326799E4FF}"/>
              </c:ext>
            </c:extLst>
          </c:dPt>
          <c:dPt>
            <c:idx val="1"/>
            <c:bubble3D val="0"/>
            <c:spPr>
              <a:solidFill>
                <a:srgbClr val="B150C4"/>
              </a:solidFill>
              <a:ln cap="flat">
                <a:noFill/>
                <a:round/>
              </a:ln>
              <a:effectLst/>
            </c:spPr>
            <c:extLst>
              <c:ext xmlns:c16="http://schemas.microsoft.com/office/drawing/2014/chart" uri="{C3380CC4-5D6E-409C-BE32-E72D297353CC}">
                <c16:uniqueId val="{00000003-D668-4900-8C13-6F326799E4FF}"/>
              </c:ext>
            </c:extLst>
          </c:dPt>
          <c:dPt>
            <c:idx val="2"/>
            <c:bubble3D val="0"/>
            <c:spPr>
              <a:solidFill>
                <a:srgbClr val="CC97DC"/>
              </a:solidFill>
              <a:ln cap="flat">
                <a:noFill/>
                <a:round/>
              </a:ln>
              <a:effectLst/>
            </c:spPr>
            <c:extLst>
              <c:ext xmlns:c16="http://schemas.microsoft.com/office/drawing/2014/chart" uri="{C3380CC4-5D6E-409C-BE32-E72D297353CC}">
                <c16:uniqueId val="{00000005-D668-4900-8C13-6F326799E4FF}"/>
              </c:ext>
            </c:extLst>
          </c:dPt>
          <c:dPt>
            <c:idx val="3"/>
            <c:bubble3D val="0"/>
            <c:spPr>
              <a:solidFill>
                <a:srgbClr val="F59168"/>
              </a:solidFill>
              <a:ln cap="flat">
                <a:noFill/>
                <a:round/>
              </a:ln>
              <a:effectLst/>
            </c:spPr>
            <c:extLst>
              <c:ext xmlns:c16="http://schemas.microsoft.com/office/drawing/2014/chart" uri="{C3380CC4-5D6E-409C-BE32-E72D297353CC}">
                <c16:uniqueId val="{00000007-D668-4900-8C13-6F326799E4FF}"/>
              </c:ext>
            </c:extLst>
          </c:dPt>
          <c:dPt>
            <c:idx val="4"/>
            <c:bubble3D val="0"/>
            <c:spPr>
              <a:solidFill>
                <a:srgbClr val="D2D2D2"/>
              </a:solidFill>
              <a:ln cap="flat">
                <a:noFill/>
                <a:round/>
              </a:ln>
              <a:effectLst/>
            </c:spPr>
            <c:extLst>
              <c:ext xmlns:c16="http://schemas.microsoft.com/office/drawing/2014/chart" uri="{C3380CC4-5D6E-409C-BE32-E72D297353CC}">
                <c16:uniqueId val="{00000009-D668-4900-8C13-6F326799E4FF}"/>
              </c:ext>
            </c:extLst>
          </c:dPt>
          <c:dLbls>
            <c:dLbl>
              <c:idx val="0"/>
              <c:layout>
                <c:manualLayout>
                  <c:x val="3.5076458393519657E-3"/>
                  <c:y val="-3.282771755342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68-4900-8C13-6F326799E4FF}"/>
                </c:ext>
              </c:extLst>
            </c:dLbl>
            <c:dLbl>
              <c:idx val="1"/>
              <c:layout>
                <c:manualLayout>
                  <c:x val="-1.7587943862199789E-2"/>
                  <c:y val="3.8746502074579636E-2"/>
                </c:manualLayout>
              </c:layout>
              <c:tx>
                <c:rich>
                  <a:bodyPr rot="0" vert="horz"/>
                  <a:lstStyle/>
                  <a:p>
                    <a:pPr>
                      <a:defRPr/>
                    </a:pPr>
                    <a:fld id="{C1C5B820-BA97-46F5-89C0-B4B82AE36AEC}" type="VALUE">
                      <a:rPr lang="en-US" sz="1100" b="1" i="0" baseline="0">
                        <a:solidFill>
                          <a:srgbClr val="FFFFFF"/>
                        </a:solidFill>
                        <a:latin typeface="Open Sans"/>
                        <a:ea typeface="Open Sans"/>
                        <a:cs typeface="Open Sans"/>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layout>
                    <c:manualLayout>
                      <c:w val="0.10087989433976438"/>
                      <c:h val="7.9608249010903451E-2"/>
                    </c:manualLayout>
                  </c15:layout>
                  <c15:dlblFieldTable/>
                  <c15:showDataLabelsRange val="0"/>
                </c:ext>
                <c:ext xmlns:c16="http://schemas.microsoft.com/office/drawing/2014/chart" uri="{C3380CC4-5D6E-409C-BE32-E72D297353CC}">
                  <c16:uniqueId val="{00000003-D668-4900-8C13-6F326799E4FF}"/>
                </c:ext>
              </c:extLst>
            </c:dLbl>
            <c:dLbl>
              <c:idx val="2"/>
              <c:layout>
                <c:manualLayout>
                  <c:x val="1.9206432414845683E-3"/>
                  <c:y val="-1.2064056957899357E-2"/>
                </c:manualLayout>
              </c:layout>
              <c:tx>
                <c:rich>
                  <a:bodyPr/>
                  <a:lstStyle/>
                  <a:p>
                    <a:fld id="{C1C5B820-BA97-46F5-89C0-B4B82AE36AEC}" type="VALUE">
                      <a:rPr lang="en-US" sz="1100" b="1" i="0" baseline="0">
                        <a:solidFill>
                          <a:srgbClr val="FFFFFF"/>
                        </a:solidFill>
                        <a:latin typeface="Open Sans"/>
                        <a:ea typeface="Open Sans"/>
                        <a:cs typeface="Open Sans"/>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668-4900-8C13-6F326799E4FF}"/>
                </c:ext>
              </c:extLst>
            </c:dLbl>
            <c:dLbl>
              <c:idx val="3"/>
              <c:layout>
                <c:manualLayout>
                  <c:x val="-0.25040199830859666"/>
                  <c:y val="-9.0032987978851745E-2"/>
                </c:manualLayout>
              </c:layout>
              <c:tx>
                <c:rich>
                  <a:bodyPr/>
                  <a:lstStyle/>
                  <a:p>
                    <a:pPr>
                      <a:defRPr lang="en-US" sz="1100" b="1" i="0" baseline="0">
                        <a:solidFill>
                          <a:schemeClr val="tx1"/>
                        </a:solidFill>
                        <a:latin typeface="Open Sans"/>
                        <a:ea typeface="Open Sans"/>
                        <a:cs typeface="Open Sans"/>
                      </a:defRPr>
                    </a:pPr>
                    <a:fld id="{C1C5B820-BA97-46F5-89C0-B4B82AE36AEC}" type="VALUE">
                      <a:rPr lang="en-US" sz="1050" b="1" baseline="0">
                        <a:solidFill>
                          <a:schemeClr val="tx1"/>
                        </a:solidFill>
                      </a:rPr>
                      <a:pPr>
                        <a:defRPr lang="en-US" sz="1100" b="1" i="0" baseline="0">
                          <a:solidFill>
                            <a:schemeClr val="tx1"/>
                          </a:solidFill>
                          <a:latin typeface="Open Sans"/>
                          <a:ea typeface="Open Sans"/>
                          <a:cs typeface="Open Sans"/>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668-4900-8C13-6F326799E4FF}"/>
                </c:ext>
              </c:extLst>
            </c:dLbl>
            <c:dLbl>
              <c:idx val="4"/>
              <c:layout>
                <c:manualLayout>
                  <c:x val="-0.16205986640012246"/>
                  <c:y val="-0.14039820279878262"/>
                </c:manualLayout>
              </c:layout>
              <c:tx>
                <c:rich>
                  <a:bodyPr/>
                  <a:lstStyle/>
                  <a:p>
                    <a:pPr>
                      <a:defRPr lang="en-US" sz="1100" b="1" i="0" baseline="0">
                        <a:solidFill>
                          <a:schemeClr val="tx1"/>
                        </a:solidFill>
                        <a:latin typeface="Open Sans"/>
                        <a:ea typeface="Open Sans"/>
                        <a:cs typeface="Open Sans"/>
                      </a:defRPr>
                    </a:pPr>
                    <a:fld id="{C1C5B820-BA97-46F5-89C0-B4B82AE36AEC}" type="VALUE">
                      <a:rPr lang="en-US" sz="1100" b="1" baseline="0">
                        <a:solidFill>
                          <a:schemeClr val="tx1"/>
                        </a:solidFill>
                      </a:rPr>
                      <a:pPr>
                        <a:defRPr lang="en-US" sz="1100" b="1" i="0" baseline="0">
                          <a:solidFill>
                            <a:schemeClr val="tx1"/>
                          </a:solidFill>
                          <a:latin typeface="Open Sans"/>
                          <a:ea typeface="Open Sans"/>
                          <a:cs typeface="Open Sans"/>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668-4900-8C13-6F326799E4FF}"/>
                </c:ext>
              </c:extLst>
            </c:dLbl>
            <c:spPr>
              <a:noFill/>
              <a:ln cap="flat">
                <a:noFill/>
                <a:round/>
              </a:ln>
              <a:effectLst/>
            </c:spPr>
            <c:txPr>
              <a:bodyPr/>
              <a:lstStyle/>
              <a:p>
                <a:pPr>
                  <a:defRPr lang="en-US"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showLeaderLines val="1"/>
            <c:leaderLines>
              <c:spPr>
                <a:ln w="9525" cap="flat">
                  <a:solidFill>
                    <a:srgbClr val="3D4542"/>
                  </a:solidFill>
                  <a:prstDash val="solid"/>
                  <a:round/>
                </a:ln>
              </c:spPr>
            </c:leaderLines>
            <c:extLst>
              <c:ext xmlns:c15="http://schemas.microsoft.com/office/drawing/2012/chart" uri="{CE6537A1-D6FC-4f65-9D91-7224C49458BB}"/>
            </c:extLst>
          </c:dLbls>
          <c:cat>
            <c:strRef>
              <c:f>'Sheet1'!$A$2:$A$6</c:f>
              <c:strCache>
                <c:ptCount val="5"/>
                <c:pt idx="0">
                  <c:v>17 years</c:v>
                </c:pt>
                <c:pt idx="1">
                  <c:v>18 years</c:v>
                </c:pt>
                <c:pt idx="2">
                  <c:v>19 years</c:v>
                </c:pt>
                <c:pt idx="3">
                  <c:v>20 years</c:v>
                </c:pt>
                <c:pt idx="4">
                  <c:v>21+ years</c:v>
                </c:pt>
              </c:strCache>
            </c:strRef>
          </c:cat>
          <c:val>
            <c:numRef>
              <c:f>'Sheet1'!$B$2:$B$6</c:f>
              <c:numCache>
                <c:formatCode>0%</c:formatCode>
                <c:ptCount val="5"/>
                <c:pt idx="0">
                  <c:v>0.12</c:v>
                </c:pt>
                <c:pt idx="1">
                  <c:v>0.69</c:v>
                </c:pt>
                <c:pt idx="2">
                  <c:v>0.15</c:v>
                </c:pt>
                <c:pt idx="3">
                  <c:v>0.02</c:v>
                </c:pt>
                <c:pt idx="4">
                  <c:v>0.02</c:v>
                </c:pt>
              </c:numCache>
            </c:numRef>
          </c:val>
          <c:extLst>
            <c:ext xmlns:c16="http://schemas.microsoft.com/office/drawing/2014/chart" uri="{C3380CC4-5D6E-409C-BE32-E72D297353CC}">
              <c16:uniqueId val="{0000000A-D668-4900-8C13-6F326799E4FF}"/>
            </c:ext>
          </c:extLst>
        </c:ser>
        <c:dLbls>
          <c:showLegendKey val="0"/>
          <c:showVal val="0"/>
          <c:showCatName val="0"/>
          <c:showSerName val="0"/>
          <c:showPercent val="0"/>
          <c:showBubbleSize val="0"/>
          <c:showLeaderLines val="1"/>
        </c:dLbls>
        <c:firstSliceAng val="0"/>
        <c:holeSize val="50"/>
      </c:doughnutChart>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63570899791"/>
          <c:y val="0.132486493402978"/>
          <c:w val="0.86905865132243099"/>
          <c:h val="0.68978687463307997"/>
        </c:manualLayout>
      </c:layout>
      <c:barChart>
        <c:barDir val="col"/>
        <c:grouping val="clustered"/>
        <c:varyColors val="0"/>
        <c:ser>
          <c:idx val="0"/>
          <c:order val="0"/>
          <c:tx>
            <c:strRef>
              <c:f>Sheet1!$B$1</c:f>
              <c:strCache>
                <c:ptCount val="1"/>
                <c:pt idx="0">
                  <c:v>Column1</c:v>
                </c:pt>
              </c:strCache>
            </c:strRef>
          </c:tx>
          <c:spPr>
            <a:solidFill>
              <a:srgbClr val="1C356B"/>
            </a:solidFill>
            <a:ln cap="flat">
              <a:noFill/>
              <a:round/>
            </a:ln>
            <a:effectLst/>
          </c:spPr>
          <c:invertIfNegative val="0"/>
          <c:dPt>
            <c:idx val="0"/>
            <c:invertIfNegative val="0"/>
            <c:bubble3D val="0"/>
            <c:extLst>
              <c:ext xmlns:c16="http://schemas.microsoft.com/office/drawing/2014/chart" uri="{C3380CC4-5D6E-409C-BE32-E72D297353CC}">
                <c16:uniqueId val="{00000001-E2C7-49CD-BFC7-464E0B0C9CAF}"/>
              </c:ext>
            </c:extLst>
          </c:dPt>
          <c:dPt>
            <c:idx val="1"/>
            <c:invertIfNegative val="0"/>
            <c:bubble3D val="0"/>
            <c:spPr>
              <a:solidFill>
                <a:srgbClr val="FBAA26"/>
              </a:solidFill>
              <a:ln cap="flat">
                <a:noFill/>
                <a:round/>
              </a:ln>
              <a:effectLst/>
            </c:spPr>
            <c:extLst>
              <c:ext xmlns:c16="http://schemas.microsoft.com/office/drawing/2014/chart" uri="{C3380CC4-5D6E-409C-BE32-E72D297353CC}">
                <c16:uniqueId val="{00000003-E2C7-49CD-BFC7-464E0B0C9CAF}"/>
              </c:ext>
            </c:extLst>
          </c:dPt>
          <c:dPt>
            <c:idx val="2"/>
            <c:invertIfNegative val="0"/>
            <c:bubble3D val="0"/>
            <c:spPr>
              <a:solidFill>
                <a:srgbClr val="3CBFAE"/>
              </a:solidFill>
              <a:ln cap="flat">
                <a:noFill/>
                <a:round/>
              </a:ln>
              <a:effectLst/>
            </c:spPr>
            <c:extLst>
              <c:ext xmlns:c16="http://schemas.microsoft.com/office/drawing/2014/chart" uri="{C3380CC4-5D6E-409C-BE32-E72D297353CC}">
                <c16:uniqueId val="{00000005-E2C7-49CD-BFC7-464E0B0C9CAF}"/>
              </c:ext>
            </c:extLst>
          </c:dPt>
          <c:dPt>
            <c:idx val="3"/>
            <c:invertIfNegative val="0"/>
            <c:bubble3D val="0"/>
            <c:spPr>
              <a:solidFill>
                <a:srgbClr val="3CB6E6"/>
              </a:solidFill>
              <a:ln cap="flat">
                <a:noFill/>
                <a:round/>
              </a:ln>
              <a:effectLst/>
            </c:spPr>
            <c:extLst>
              <c:ext xmlns:c16="http://schemas.microsoft.com/office/drawing/2014/chart" uri="{C3380CC4-5D6E-409C-BE32-E72D297353CC}">
                <c16:uniqueId val="{00000007-E2C7-49CD-BFC7-464E0B0C9CAF}"/>
              </c:ext>
            </c:extLst>
          </c:dPt>
          <c:dPt>
            <c:idx val="4"/>
            <c:invertIfNegative val="0"/>
            <c:bubble3D val="0"/>
            <c:spPr>
              <a:solidFill>
                <a:srgbClr val="A90E1C"/>
              </a:solidFill>
              <a:ln cap="flat">
                <a:noFill/>
                <a:round/>
              </a:ln>
              <a:effectLst/>
            </c:spPr>
            <c:extLst>
              <c:ext xmlns:c16="http://schemas.microsoft.com/office/drawing/2014/chart" uri="{C3380CC4-5D6E-409C-BE32-E72D297353CC}">
                <c16:uniqueId val="{00000009-E2C7-49CD-BFC7-464E0B0C9CAF}"/>
              </c:ext>
            </c:extLst>
          </c:dPt>
          <c:dPt>
            <c:idx val="5"/>
            <c:invertIfNegative val="0"/>
            <c:bubble3D val="0"/>
            <c:spPr>
              <a:solidFill>
                <a:srgbClr val="7B2481"/>
              </a:solidFill>
              <a:ln cap="flat">
                <a:noFill/>
                <a:round/>
              </a:ln>
              <a:effectLst/>
            </c:spPr>
            <c:extLst>
              <c:ext xmlns:c16="http://schemas.microsoft.com/office/drawing/2014/chart" uri="{C3380CC4-5D6E-409C-BE32-E72D297353CC}">
                <c16:uniqueId val="{0000000B-E2C7-49CD-BFC7-464E0B0C9CAF}"/>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6.7727848689833267E-2"/>
                      <c:h val="5.2288138545289561E-2"/>
                    </c:manualLayout>
                  </c15:layout>
                </c:ext>
                <c:ext xmlns:c16="http://schemas.microsoft.com/office/drawing/2014/chart" uri="{C3380CC4-5D6E-409C-BE32-E72D297353CC}">
                  <c16:uniqueId val="{00000001-E2C7-49CD-BFC7-464E0B0C9CAF}"/>
                </c:ext>
              </c:extLst>
            </c:dLbl>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2C7-49CD-BFC7-464E0B0C9CAF}"/>
                </c:ext>
              </c:extLst>
            </c:dLbl>
            <c:dLbl>
              <c:idx val="5"/>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2C7-49CD-BFC7-464E0B0C9CAF}"/>
                </c:ext>
              </c:extLst>
            </c:dLbl>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Black or African American</c:v>
                </c:pt>
                <c:pt idx="1">
                  <c:v>White</c:v>
                </c:pt>
                <c:pt idx="2">
                  <c:v>Hispanic, Latina/o/x, or Spanish origin</c:v>
                </c:pt>
                <c:pt idx="3">
                  <c:v>American Indian or Alaska Native</c:v>
                </c:pt>
                <c:pt idx="4">
                  <c:v>Asian</c:v>
                </c:pt>
                <c:pt idx="5">
                  <c:v>Other</c:v>
                </c:pt>
              </c:strCache>
            </c:strRef>
          </c:cat>
          <c:val>
            <c:numRef>
              <c:f>'Sheet1'!$B$2:$B$7</c:f>
              <c:numCache>
                <c:formatCode>0%</c:formatCode>
                <c:ptCount val="6"/>
                <c:pt idx="0">
                  <c:v>0.09</c:v>
                </c:pt>
                <c:pt idx="1">
                  <c:v>0.44</c:v>
                </c:pt>
                <c:pt idx="2">
                  <c:v>0.11</c:v>
                </c:pt>
                <c:pt idx="3">
                  <c:v>0.01</c:v>
                </c:pt>
                <c:pt idx="4">
                  <c:v>0.44</c:v>
                </c:pt>
                <c:pt idx="5">
                  <c:v>0.03</c:v>
                </c:pt>
              </c:numCache>
            </c:numRef>
          </c:val>
          <c:extLst>
            <c:ext xmlns:c16="http://schemas.microsoft.com/office/drawing/2014/chart" uri="{C3380CC4-5D6E-409C-BE32-E72D297353CC}">
              <c16:uniqueId val="{0000000C-E2C7-49CD-BFC7-464E0B0C9CAF}"/>
            </c:ext>
          </c:extLst>
        </c:ser>
        <c:dLbls>
          <c:showLegendKey val="0"/>
          <c:showVal val="0"/>
          <c:showCatName val="0"/>
          <c:showSerName val="0"/>
          <c:showPercent val="0"/>
          <c:showBubbleSize val="0"/>
        </c:dLbls>
        <c:gapWidth val="25"/>
        <c:axId val="753231296"/>
        <c:axId val="706207504"/>
      </c:barChart>
      <c:catAx>
        <c:axId val="753231296"/>
        <c:scaling>
          <c:orientation val="minMax"/>
        </c:scaling>
        <c:delete val="0"/>
        <c:axPos val="b"/>
        <c:numFmt formatCode="General" sourceLinked="1"/>
        <c:majorTickMark val="out"/>
        <c:minorTickMark val="none"/>
        <c:tickLblPos val="nextTo"/>
        <c:spPr>
          <a:ln w="9525" cap="flat">
            <a:noFill/>
            <a:round/>
          </a:ln>
        </c:spPr>
        <c:txPr>
          <a:bodyPr/>
          <a:lstStyle/>
          <a:p>
            <a:pPr algn="ctr">
              <a:defRPr sz="900" b="0" i="0" kern="1200" baseline="0">
                <a:solidFill>
                  <a:srgbClr val="3D4542"/>
                </a:solidFill>
                <a:latin typeface="Open Sans"/>
                <a:ea typeface="Open Sans"/>
                <a:cs typeface="Open Sans"/>
              </a:defRPr>
            </a:pPr>
            <a:endParaRPr lang="en-US"/>
          </a:p>
        </c:txPr>
        <c:crossAx val="706207504"/>
        <c:crosses val="autoZero"/>
        <c:auto val="1"/>
        <c:lblAlgn val="ctr"/>
        <c:lblOffset val="100"/>
        <c:noMultiLvlLbl val="0"/>
      </c:catAx>
      <c:valAx>
        <c:axId val="706207504"/>
        <c:scaling>
          <c:orientation val="minMax"/>
          <c:max val="0.6"/>
          <c:min val="0"/>
        </c:scaling>
        <c:delete val="0"/>
        <c:axPos val="l"/>
        <c:minorGridlines>
          <c:spPr>
            <a:ln w="9525" cap="flat">
              <a:noFill/>
              <a:round/>
            </a:ln>
          </c:spPr>
        </c:minorGridlines>
        <c:numFmt formatCode="0%" sourceLinked="1"/>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753231296"/>
        <c:crosses val="autoZero"/>
        <c:crossBetween val="between"/>
      </c:valAx>
      <c:spPr>
        <a:noFill/>
        <a:ln cap="flat">
          <a:noFill/>
          <a:round/>
        </a:ln>
        <a:effectLst/>
      </c:spPr>
    </c:plotArea>
    <c:plotVisOnly val="1"/>
    <c:dispBlanksAs val="gap"/>
    <c:showDLblsOverMax val="0"/>
  </c:chart>
  <c:spPr>
    <a:noFill/>
    <a:ln cap="flat">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1" i="0" u="sng" baseline="0">
                <a:solidFill>
                  <a:srgbClr val="3D4542"/>
                </a:solidFill>
                <a:latin typeface="Open Sans"/>
                <a:ea typeface="Open Sans"/>
                <a:cs typeface="Open Sans"/>
              </a:defRPr>
            </a:pPr>
            <a:r>
              <a:rPr lang="en-US" sz="1200" b="1" i="0" u="sng" baseline="0">
                <a:solidFill>
                  <a:srgbClr val="3D4542"/>
                </a:solidFill>
                <a:latin typeface="Open Sans"/>
                <a:ea typeface="Open Sans"/>
                <a:cs typeface="Open Sans"/>
              </a:rPr>
              <a:t>Average Assessment Score:</a:t>
            </a:r>
          </a:p>
        </c:rich>
      </c:tx>
      <c:layout>
        <c:manualLayout>
          <c:xMode val="edge"/>
          <c:yMode val="edge"/>
          <c:x val="1.1348118293003143E-3"/>
          <c:y val="2.1694963124256905E-2"/>
        </c:manualLayout>
      </c:layout>
      <c:overlay val="0"/>
      <c:spPr>
        <a:noFill/>
        <a:ln cap="flat">
          <a:noFill/>
          <a:round/>
        </a:ln>
        <a:effectLst/>
      </c:spPr>
    </c:title>
    <c:autoTitleDeleted val="0"/>
    <c:plotArea>
      <c:layout>
        <c:manualLayout>
          <c:layoutTarget val="inner"/>
          <c:xMode val="edge"/>
          <c:yMode val="edge"/>
          <c:x val="0.25551104541094755"/>
          <c:y val="0.21314899182511379"/>
          <c:w val="0.7444889545890524"/>
          <c:h val="0.57639770029324533"/>
        </c:manualLayout>
      </c:layout>
      <c:barChart>
        <c:barDir val="bar"/>
        <c:grouping val="clustered"/>
        <c:varyColors val="0"/>
        <c:ser>
          <c:idx val="0"/>
          <c:order val="0"/>
          <c:tx>
            <c:strRef>
              <c:f>Sheet1!$B$1</c:f>
              <c:strCache>
                <c:ptCount val="1"/>
                <c:pt idx="0">
                  <c:v>% of Students</c:v>
                </c:pt>
              </c:strCache>
            </c:strRef>
          </c:tx>
          <c:spPr>
            <a:solidFill>
              <a:srgbClr val="0F736C"/>
            </a:solidFill>
            <a:ln cap="flat">
              <a:noFill/>
              <a:round/>
            </a:ln>
            <a:effectLst/>
          </c:spPr>
          <c:invertIfNegative val="0"/>
          <c:dPt>
            <c:idx val="0"/>
            <c:invertIfNegative val="0"/>
            <c:bubble3D val="0"/>
            <c:spPr>
              <a:solidFill>
                <a:srgbClr val="53BDC1">
                  <a:alpha val="30000"/>
                </a:srgbClr>
              </a:solidFill>
              <a:ln cap="flat">
                <a:noFill/>
                <a:round/>
              </a:ln>
              <a:effectLst/>
            </c:spPr>
            <c:extLst>
              <c:ext xmlns:c16="http://schemas.microsoft.com/office/drawing/2014/chart" uri="{C3380CC4-5D6E-409C-BE32-E72D297353CC}">
                <c16:uniqueId val="{00000001-6061-41E3-A2CB-1295A517FBBC}"/>
              </c:ext>
            </c:extLst>
          </c:dPt>
          <c:dPt>
            <c:idx val="1"/>
            <c:invertIfNegative val="0"/>
            <c:bubble3D val="0"/>
            <c:extLst>
              <c:ext xmlns:c16="http://schemas.microsoft.com/office/drawing/2014/chart" uri="{C3380CC4-5D6E-409C-BE32-E72D297353CC}">
                <c16:uniqueId val="{00000002-6061-41E3-A2CB-1295A517FBBC}"/>
              </c:ext>
            </c:extLst>
          </c:dPt>
          <c:dLbls>
            <c:dLbl>
              <c:idx val="0"/>
              <c:spPr>
                <a:noFill/>
                <a:ln cap="flat">
                  <a:noFill/>
                  <a:round/>
                </a:ln>
                <a:effectLst/>
              </c:spPr>
              <c:txPr>
                <a:bodyPr/>
                <a:lstStyle/>
                <a:p>
                  <a:pPr>
                    <a:defRPr sz="1100" b="1" i="0" baseline="0">
                      <a:solidFill>
                        <a:srgbClr val="3D4543"/>
                      </a:solidFill>
                      <a:latin typeface="Open Sans"/>
                      <a:ea typeface="Open Sans"/>
                      <a:cs typeface="Open San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061-41E3-A2CB-1295A517FBBC}"/>
                </c:ext>
              </c:extLst>
            </c:dLbl>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Post-Course Assessment</c:v>
                </c:pt>
                <c:pt idx="1">
                  <c:v>Pre-Course Assessment</c:v>
                </c:pt>
              </c:strCache>
            </c:strRef>
          </c:cat>
          <c:val>
            <c:numRef>
              <c:f>'Sheet1'!$B$2:$B$3</c:f>
              <c:numCache>
                <c:formatCode>0%</c:formatCode>
                <c:ptCount val="2"/>
                <c:pt idx="0">
                  <c:v>0.9</c:v>
                </c:pt>
                <c:pt idx="1">
                  <c:v>0.65</c:v>
                </c:pt>
              </c:numCache>
            </c:numRef>
          </c:val>
          <c:extLst>
            <c:ext xmlns:c16="http://schemas.microsoft.com/office/drawing/2014/chart" uri="{C3380CC4-5D6E-409C-BE32-E72D297353CC}">
              <c16:uniqueId val="{00000003-6061-41E3-A2CB-1295A517FBBC}"/>
            </c:ext>
          </c:extLst>
        </c:ser>
        <c:dLbls>
          <c:dLblPos val="inEnd"/>
          <c:showLegendKey val="0"/>
          <c:showVal val="1"/>
          <c:showCatName val="0"/>
          <c:showSerName val="0"/>
          <c:showPercent val="0"/>
          <c:showBubbleSize val="0"/>
        </c:dLbls>
        <c:gapWidth val="23"/>
        <c:axId val="658684640"/>
        <c:axId val="668279488"/>
      </c:barChart>
      <c:catAx>
        <c:axId val="658684640"/>
        <c:scaling>
          <c:orientation val="minMax"/>
        </c:scaling>
        <c:delete val="0"/>
        <c:axPos val="l"/>
        <c:numFmt formatCode="General" sourceLinked="1"/>
        <c:majorTickMark val="out"/>
        <c:minorTickMark val="none"/>
        <c:tickLblPos val="nextTo"/>
        <c:spPr>
          <a:ln w="9525" cap="flat">
            <a:solidFill>
              <a:srgbClr val="E1E4E4"/>
            </a:solidFill>
            <a:prstDash val="solid"/>
            <a:round/>
          </a:ln>
        </c:spPr>
        <c:txPr>
          <a:bodyPr/>
          <a:lstStyle/>
          <a:p>
            <a:pPr algn="ctr">
              <a:defRPr sz="900" b="1" i="0" kern="1200" baseline="0">
                <a:solidFill>
                  <a:srgbClr val="3D4542"/>
                </a:solidFill>
                <a:latin typeface="Open Sans"/>
                <a:ea typeface="Open Sans"/>
                <a:cs typeface="Open Sans"/>
              </a:defRPr>
            </a:pPr>
            <a:endParaRPr lang="en-US"/>
          </a:p>
        </c:txPr>
        <c:crossAx val="668279488"/>
        <c:crosses val="autoZero"/>
        <c:auto val="1"/>
        <c:lblAlgn val="ctr"/>
        <c:lblOffset val="100"/>
        <c:noMultiLvlLbl val="0"/>
      </c:catAx>
      <c:valAx>
        <c:axId val="668279488"/>
        <c:scaling>
          <c:orientation val="minMax"/>
          <c:min val="0"/>
        </c:scaling>
        <c:delete val="1"/>
        <c:axPos val="b"/>
        <c:minorGridlines>
          <c:spPr>
            <a:ln w="9525" cap="flat">
              <a:noFill/>
              <a:round/>
            </a:ln>
          </c:spPr>
        </c:minorGridlines>
        <c:numFmt formatCode="0%" sourceLinked="0"/>
        <c:majorTickMark val="out"/>
        <c:minorTickMark val="none"/>
        <c:tickLblPos val="nextTo"/>
        <c:crossAx val="658684640"/>
        <c:crosses val="autoZero"/>
        <c:crossBetween val="between"/>
      </c:valAx>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98727002974829E-2"/>
          <c:y val="0.13714665190174172"/>
          <c:w val="0.88904799445791161"/>
          <c:h val="0.53283581710278638"/>
        </c:manualLayout>
      </c:layout>
      <c:barChart>
        <c:barDir val="col"/>
        <c:grouping val="clustered"/>
        <c:varyColors val="0"/>
        <c:ser>
          <c:idx val="0"/>
          <c:order val="0"/>
          <c:tx>
            <c:strRef>
              <c:f>Sheet1!$B$1</c:f>
              <c:strCache>
                <c:ptCount val="1"/>
                <c:pt idx="0">
                  <c:v>Female</c:v>
                </c:pt>
              </c:strCache>
            </c:strRef>
          </c:tx>
          <c:spPr>
            <a:solidFill>
              <a:srgbClr val="7B2481"/>
            </a:solidFill>
            <a:ln cap="flat">
              <a:noFill/>
              <a:round/>
            </a:ln>
            <a:effectLst/>
          </c:spPr>
          <c:invertIfNegative val="0"/>
          <c:dLbls>
            <c:spPr>
              <a:noFill/>
              <a:ln cap="flat">
                <a:noFill/>
                <a:round/>
              </a:ln>
              <a:effectLst/>
            </c:spPr>
            <c:txPr>
              <a:bodyPr/>
              <a:lstStyle/>
              <a:p>
                <a:pPr>
                  <a:defRPr sz="10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spoke up when I heard someone saying something I found offensive or demeaning</c:v>
                </c:pt>
                <c:pt idx="1">
                  <c:v>I expressed concern when I saw a person exhibiting abusive behavior toward their partner</c:v>
                </c:pt>
                <c:pt idx="2">
                  <c:v>I helped someone get support or find resources when they told me about an unwanted sexual experience</c:v>
                </c:pt>
                <c:pt idx="3">
                  <c:v>I intervened when I saw someone trying to take advantage of someone else sexually</c:v>
                </c:pt>
              </c:strCache>
            </c:strRef>
          </c:cat>
          <c:val>
            <c:numRef>
              <c:f>'Sheet1'!$B$2:$B$5</c:f>
              <c:numCache>
                <c:formatCode>0%</c:formatCode>
                <c:ptCount val="4"/>
                <c:pt idx="0">
                  <c:v>0.92</c:v>
                </c:pt>
                <c:pt idx="1">
                  <c:v>0.91</c:v>
                </c:pt>
                <c:pt idx="2">
                  <c:v>0.85</c:v>
                </c:pt>
                <c:pt idx="3">
                  <c:v>0.82</c:v>
                </c:pt>
              </c:numCache>
            </c:numRef>
          </c:val>
          <c:extLst>
            <c:ext xmlns:c16="http://schemas.microsoft.com/office/drawing/2014/chart" uri="{C3380CC4-5D6E-409C-BE32-E72D297353CC}">
              <c16:uniqueId val="{00000000-C6E4-47D4-8422-D8928CD00C8C}"/>
            </c:ext>
          </c:extLst>
        </c:ser>
        <c:ser>
          <c:idx val="1"/>
          <c:order val="1"/>
          <c:tx>
            <c:strRef>
              <c:f>Sheet1!$C$1</c:f>
              <c:strCache>
                <c:ptCount val="1"/>
                <c:pt idx="0">
                  <c:v>Male</c:v>
                </c:pt>
              </c:strCache>
            </c:strRef>
          </c:tx>
          <c:spPr>
            <a:solidFill>
              <a:srgbClr val="B150C5">
                <a:alpha val="30000"/>
              </a:srgbClr>
            </a:solidFill>
            <a:ln cap="flat">
              <a:noFill/>
              <a:round/>
            </a:ln>
            <a:effectLst/>
          </c:spPr>
          <c:invertIfNegative val="0"/>
          <c:dLbls>
            <c:spPr>
              <a:noFill/>
              <a:ln cap="flat">
                <a:noFill/>
                <a:round/>
              </a:ln>
              <a:effectLst/>
            </c:spPr>
            <c:txPr>
              <a:bodyPr/>
              <a:lstStyle/>
              <a:p>
                <a:pPr>
                  <a:defRPr sz="10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spoke up when I heard someone saying something I found offensive or demeaning</c:v>
                </c:pt>
                <c:pt idx="1">
                  <c:v>I expressed concern when I saw a person exhibiting abusive behavior toward their partner</c:v>
                </c:pt>
                <c:pt idx="2">
                  <c:v>I helped someone get support or find resources when they told me about an unwanted sexual experience</c:v>
                </c:pt>
                <c:pt idx="3">
                  <c:v>I intervened when I saw someone trying to take advantage of someone else sexually</c:v>
                </c:pt>
              </c:strCache>
            </c:strRef>
          </c:cat>
          <c:val>
            <c:numRef>
              <c:f>'Sheet1'!$C$2:$C$5</c:f>
              <c:numCache>
                <c:formatCode>0%</c:formatCode>
                <c:ptCount val="4"/>
                <c:pt idx="0">
                  <c:v>0.85</c:v>
                </c:pt>
                <c:pt idx="1">
                  <c:v>0.83</c:v>
                </c:pt>
                <c:pt idx="2">
                  <c:v>0.73</c:v>
                </c:pt>
                <c:pt idx="3">
                  <c:v>0.71</c:v>
                </c:pt>
              </c:numCache>
            </c:numRef>
          </c:val>
          <c:extLst>
            <c:ext xmlns:c16="http://schemas.microsoft.com/office/drawing/2014/chart" uri="{C3380CC4-5D6E-409C-BE32-E72D297353CC}">
              <c16:uniqueId val="{00000001-C6E4-47D4-8422-D8928CD00C8C}"/>
            </c:ext>
          </c:extLst>
        </c:ser>
        <c:dLbls>
          <c:showLegendKey val="0"/>
          <c:showVal val="0"/>
          <c:showCatName val="0"/>
          <c:showSerName val="0"/>
          <c:showPercent val="0"/>
          <c:showBubbleSize val="0"/>
        </c:dLbls>
        <c:gapWidth val="150"/>
        <c:axId val="628964880"/>
        <c:axId val="733810320"/>
      </c:barChart>
      <c:catAx>
        <c:axId val="628964880"/>
        <c:scaling>
          <c:orientation val="minMax"/>
        </c:scaling>
        <c:delete val="0"/>
        <c:axPos val="b"/>
        <c:numFmt formatCode="General" sourceLinked="1"/>
        <c:majorTickMark val="none"/>
        <c:minorTickMark val="none"/>
        <c:tickLblPos val="nextTo"/>
        <c:spPr>
          <a:ln w="9525" cap="flat">
            <a:solidFill>
              <a:srgbClr val="E1E4E4"/>
            </a:solidFill>
            <a:prstDash val="solid"/>
            <a:round/>
          </a:ln>
        </c:spPr>
        <c:txPr>
          <a:bodyPr rot="0"/>
          <a:lstStyle/>
          <a:p>
            <a:pPr algn="ctr">
              <a:defRPr sz="800" b="0" i="0" kern="1200" baseline="0">
                <a:solidFill>
                  <a:srgbClr val="3D4543"/>
                </a:solidFill>
                <a:latin typeface="Open Sans"/>
                <a:ea typeface="Open Sans"/>
                <a:cs typeface="Open Sans"/>
              </a:defRPr>
            </a:pPr>
            <a:endParaRPr lang="en-US"/>
          </a:p>
        </c:txPr>
        <c:crossAx val="733810320"/>
        <c:crosses val="autoZero"/>
        <c:auto val="1"/>
        <c:lblAlgn val="ctr"/>
        <c:lblOffset val="100"/>
        <c:noMultiLvlLbl val="0"/>
      </c:catAx>
      <c:valAx>
        <c:axId val="733810320"/>
        <c:scaling>
          <c:orientation val="minMax"/>
          <c:max val="1"/>
          <c:min val="0"/>
        </c:scaling>
        <c:delete val="1"/>
        <c:axPos val="l"/>
        <c:title>
          <c:tx>
            <c:rich>
              <a:bodyPr rot="-5400000" vert="horz"/>
              <a:lstStyle/>
              <a:p>
                <a:pPr>
                  <a:defRPr sz="900" b="1" i="0" kern="1200" baseline="0">
                    <a:solidFill>
                      <a:srgbClr val="3D4543"/>
                    </a:solidFill>
                    <a:latin typeface="Lato Light"/>
                    <a:ea typeface="Lato Light"/>
                    <a:cs typeface="Lato Light"/>
                  </a:defRPr>
                </a:pPr>
                <a:r>
                  <a:rPr lang="en-US" sz="900" b="1" i="0" kern="1200" baseline="0">
                    <a:solidFill>
                      <a:srgbClr val="3D4543"/>
                    </a:solidFill>
                    <a:latin typeface="Open Sans"/>
                    <a:ea typeface="Open Sans"/>
                    <a:cs typeface="Open Sans"/>
                  </a:rPr>
                  <a:t>Share of students in these situations who intervened</a:t>
                </a:r>
              </a:p>
            </c:rich>
          </c:tx>
          <c:layout>
            <c:manualLayout>
              <c:xMode val="edge"/>
              <c:yMode val="edge"/>
              <c:x val="1.1435474534456094E-5"/>
              <c:y val="0.10258102897258878"/>
            </c:manualLayout>
          </c:layout>
          <c:overlay val="0"/>
          <c:spPr>
            <a:noFill/>
            <a:ln cap="flat">
              <a:noFill/>
              <a:round/>
            </a:ln>
            <a:effectLst/>
          </c:spPr>
        </c:title>
        <c:numFmt formatCode="0%" sourceLinked="1"/>
        <c:majorTickMark val="none"/>
        <c:minorTickMark val="none"/>
        <c:tickLblPos val="nextTo"/>
        <c:crossAx val="628964880"/>
        <c:crosses val="autoZero"/>
        <c:crossBetween val="between"/>
      </c:valAx>
      <c:spPr>
        <a:noFill/>
        <a:ln w="25400" cap="flat">
          <a:noFill/>
          <a:round/>
        </a:ln>
        <a:effectLst/>
      </c:spPr>
    </c:plotArea>
    <c:legend>
      <c:legendPos val="b"/>
      <c:layout>
        <c:manualLayout>
          <c:xMode val="edge"/>
          <c:yMode val="edge"/>
          <c:x val="0.24672745307510202"/>
          <c:y val="2.4181705704589881E-2"/>
          <c:w val="0.40197888599723852"/>
          <c:h val="6.5019692370417034E-2"/>
        </c:manualLayout>
      </c:layout>
      <c:overlay val="0"/>
      <c:spPr>
        <a:noFill/>
        <a:ln cap="flat">
          <a:noFill/>
          <a:round/>
        </a:ln>
        <a:effectLst/>
      </c:spPr>
      <c:txPr>
        <a:bodyPr/>
        <a:lstStyle/>
        <a:p>
          <a:pPr>
            <a:defRPr sz="9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900" b="0" i="0">
          <a:latin typeface="Lato Light" panose="020F0502020204030203" pitchFamily="34" charset="0"/>
          <a:ea typeface="Lato Light" panose="020F0502020204030203" pitchFamily="34" charset="0"/>
          <a:cs typeface="Lato Light" panose="020F050202020403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b="1" i="0" kern="1200" baseline="0">
                <a:solidFill>
                  <a:srgbClr val="000000"/>
                </a:solidFill>
                <a:latin typeface="Open Sans"/>
                <a:ea typeface="Open Sans"/>
                <a:cs typeface="Open Sans"/>
              </a:defRPr>
            </a:pPr>
            <a:r>
              <a:rPr lang="en-US" sz="1600" b="1" i="0" kern="1200" baseline="0">
                <a:solidFill>
                  <a:srgbClr val="000000"/>
                </a:solidFill>
                <a:latin typeface="Open Sans"/>
                <a:ea typeface="Open Sans"/>
                <a:cs typeface="Open Sans"/>
              </a:rPr>
              <a:t>Greatest Impact</a:t>
            </a:r>
          </a:p>
        </c:rich>
      </c:tx>
      <c:overlay val="0"/>
      <c:spPr>
        <a:noFill/>
        <a:ln cap="flat">
          <a:noFill/>
          <a:round/>
        </a:ln>
        <a:effectLst/>
      </c:spPr>
    </c:title>
    <c:autoTitleDeleted val="0"/>
    <c:plotArea>
      <c:layout>
        <c:manualLayout>
          <c:layoutTarget val="inner"/>
          <c:xMode val="edge"/>
          <c:yMode val="edge"/>
          <c:x val="0.18408319632830475"/>
          <c:y val="0.16196992457415332"/>
          <c:w val="0.76310625465985016"/>
          <c:h val="0.43830854126393692"/>
        </c:manualLayout>
      </c:layout>
      <c:barChart>
        <c:barDir val="col"/>
        <c:grouping val="clustered"/>
        <c:varyColors val="0"/>
        <c:ser>
          <c:idx val="0"/>
          <c:order val="0"/>
          <c:tx>
            <c:strRef>
              <c:f>Sheet1!$B$1</c:f>
              <c:strCache>
                <c:ptCount val="1"/>
                <c:pt idx="0">
                  <c:v>Pre-Course Survey</c:v>
                </c:pt>
              </c:strCache>
            </c:strRef>
          </c:tx>
          <c:spPr>
            <a:solidFill>
              <a:srgbClr val="0F736C"/>
            </a:solidFill>
            <a:ln cap="flat">
              <a:noFill/>
              <a:round/>
            </a:ln>
            <a:effectLst/>
          </c:spPr>
          <c:invertIfNegative val="0"/>
          <c:dLbls>
            <c:spPr>
              <a:noFill/>
              <a:ln cap="flat">
                <a:noFill/>
                <a:round/>
              </a:ln>
              <a:effectLst/>
            </c:spPr>
            <c:txPr>
              <a:bodyPr/>
              <a:lstStyle/>
              <a:p>
                <a:pPr>
                  <a:defRPr sz="1100" b="1" i="0" baseline="0">
                    <a:solidFill>
                      <a:srgbClr val="000000"/>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A6A6A6"/>
                      </a:solidFill>
                      <a:prstDash val="solid"/>
                      <a:round/>
                    </a:ln>
                  </c:spPr>
                </c15:leaderLines>
              </c:ext>
            </c:extLst>
          </c:dLbls>
          <c:cat>
            <c:strRef>
              <c:f>'Sheet1'!$A$2:$A$4</c:f>
              <c:strCache>
                <c:ptCount val="3"/>
                <c:pt idx="0">
                  <c:v>I know how to report a sexual assault at my school.</c:v>
                </c:pt>
                <c:pt idx="1">
                  <c:v>I am aware of support resources related to sexual assault and relationship violence at my school.</c:v>
                </c:pt>
                <c:pt idx="2">
                  <c:v>I am confident in my ability to intervene effectively in a potential sexual assault situation.</c:v>
                </c:pt>
              </c:strCache>
            </c:strRef>
          </c:cat>
          <c:val>
            <c:numRef>
              <c:f>'Sheet1'!$B$2:$B$4</c:f>
              <c:numCache>
                <c:formatCode>0%</c:formatCode>
                <c:ptCount val="3"/>
                <c:pt idx="0">
                  <c:v>0.6</c:v>
                </c:pt>
                <c:pt idx="1">
                  <c:v>0.65</c:v>
                </c:pt>
                <c:pt idx="2">
                  <c:v>0.68</c:v>
                </c:pt>
              </c:numCache>
            </c:numRef>
          </c:val>
          <c:extLst>
            <c:ext xmlns:c16="http://schemas.microsoft.com/office/drawing/2014/chart" uri="{C3380CC4-5D6E-409C-BE32-E72D297353CC}">
              <c16:uniqueId val="{00000000-F4C7-4AA0-805F-EC8F1324EC47}"/>
            </c:ext>
          </c:extLst>
        </c:ser>
        <c:ser>
          <c:idx val="1"/>
          <c:order val="1"/>
          <c:tx>
            <c:strRef>
              <c:f>Sheet1!$C$1</c:f>
              <c:strCache>
                <c:ptCount val="1"/>
                <c:pt idx="0">
                  <c:v>Post-Course Survey</c:v>
                </c:pt>
              </c:strCache>
            </c:strRef>
          </c:tx>
          <c:spPr>
            <a:solidFill>
              <a:srgbClr val="CBEBED"/>
            </a:solidFill>
            <a:ln cap="flat">
              <a:noFill/>
              <a:round/>
            </a:ln>
            <a:effectLst/>
          </c:spPr>
          <c:invertIfNegative val="0"/>
          <c:dLbls>
            <c:spPr>
              <a:noFill/>
              <a:ln cap="flat">
                <a:noFill/>
                <a:round/>
              </a:ln>
              <a:effectLst/>
            </c:spPr>
            <c:txPr>
              <a:bodyPr/>
              <a:lstStyle/>
              <a:p>
                <a:pPr>
                  <a:defRPr sz="1100" b="1" i="0" baseline="0">
                    <a:solidFill>
                      <a:srgbClr val="000000"/>
                    </a:solidFill>
                    <a:latin typeface="Open Sans"/>
                    <a:ea typeface="Open Sans"/>
                    <a:cs typeface="Open San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A6A6A6"/>
                      </a:solidFill>
                      <a:prstDash val="solid"/>
                      <a:round/>
                    </a:ln>
                  </c:spPr>
                </c15:leaderLines>
              </c:ext>
            </c:extLst>
          </c:dLbls>
          <c:cat>
            <c:strRef>
              <c:f>'Sheet1'!$A$2:$A$4</c:f>
              <c:strCache>
                <c:ptCount val="3"/>
                <c:pt idx="0">
                  <c:v>I know how to report a sexual assault at my school.</c:v>
                </c:pt>
                <c:pt idx="1">
                  <c:v>I am aware of support resources related to sexual assault and relationship violence at my school.</c:v>
                </c:pt>
                <c:pt idx="2">
                  <c:v>I am confident in my ability to intervene effectively in a potential sexual assault situation.</c:v>
                </c:pt>
              </c:strCache>
            </c:strRef>
          </c:cat>
          <c:val>
            <c:numRef>
              <c:f>'Sheet1'!$C$2:$C$4</c:f>
              <c:numCache>
                <c:formatCode>0%</c:formatCode>
                <c:ptCount val="3"/>
                <c:pt idx="0">
                  <c:v>0.8</c:v>
                </c:pt>
                <c:pt idx="1">
                  <c:v>0.8</c:v>
                </c:pt>
                <c:pt idx="2">
                  <c:v>0.81</c:v>
                </c:pt>
              </c:numCache>
            </c:numRef>
          </c:val>
          <c:extLst>
            <c:ext xmlns:c16="http://schemas.microsoft.com/office/drawing/2014/chart" uri="{C3380CC4-5D6E-409C-BE32-E72D297353CC}">
              <c16:uniqueId val="{00000001-F4C7-4AA0-805F-EC8F1324EC47}"/>
            </c:ext>
          </c:extLst>
        </c:ser>
        <c:dLbls>
          <c:showLegendKey val="0"/>
          <c:showVal val="0"/>
          <c:showCatName val="0"/>
          <c:showSerName val="0"/>
          <c:showPercent val="0"/>
          <c:showBubbleSize val="0"/>
        </c:dLbls>
        <c:gapWidth val="182"/>
        <c:axId val="1176707343"/>
        <c:axId val="1466640831"/>
      </c:barChart>
      <c:catAx>
        <c:axId val="1176707343"/>
        <c:scaling>
          <c:orientation val="minMax"/>
        </c:scaling>
        <c:delete val="0"/>
        <c:axPos val="b"/>
        <c:numFmt formatCode="General" sourceLinked="1"/>
        <c:majorTickMark val="none"/>
        <c:minorTickMark val="none"/>
        <c:tickLblPos val="nextTo"/>
        <c:spPr>
          <a:ln w="9525" cap="flat">
            <a:solidFill>
              <a:srgbClr val="D9D9D9"/>
            </a:solidFill>
            <a:prstDash val="solid"/>
            <a:round/>
          </a:ln>
        </c:spPr>
        <c:txPr>
          <a:bodyPr/>
          <a:lstStyle/>
          <a:p>
            <a:pPr algn="ctr">
              <a:defRPr sz="900" b="1" i="0" kern="1200" baseline="0">
                <a:solidFill>
                  <a:srgbClr val="000000"/>
                </a:solidFill>
                <a:latin typeface="Open Sans"/>
                <a:ea typeface="Open Sans"/>
                <a:cs typeface="Open Sans"/>
              </a:defRPr>
            </a:pPr>
            <a:endParaRPr lang="en-US"/>
          </a:p>
        </c:txPr>
        <c:crossAx val="1466640831"/>
        <c:crosses val="autoZero"/>
        <c:auto val="1"/>
        <c:lblAlgn val="ctr"/>
        <c:lblOffset val="100"/>
        <c:noMultiLvlLbl val="0"/>
      </c:catAx>
      <c:valAx>
        <c:axId val="1466640831"/>
        <c:scaling>
          <c:orientation val="minMax"/>
          <c:max val="1"/>
          <c:min val="0.5"/>
        </c:scaling>
        <c:delete val="0"/>
        <c:axPos val="l"/>
        <c:majorGridlines>
          <c:spPr>
            <a:ln w="9525" cap="flat">
              <a:solidFill>
                <a:srgbClr val="D9D9D9"/>
              </a:solidFill>
              <a:prstDash val="solid"/>
              <a:round/>
            </a:ln>
          </c:spPr>
        </c:majorGridlines>
        <c:numFmt formatCode="0%" sourceLinked="0"/>
        <c:majorTickMark val="none"/>
        <c:minorTickMark val="none"/>
        <c:tickLblPos val="nextTo"/>
        <c:spPr>
          <a:ln cap="flat">
            <a:noFill/>
            <a:round/>
          </a:ln>
        </c:spPr>
        <c:txPr>
          <a:bodyPr/>
          <a:lstStyle/>
          <a:p>
            <a:pPr algn="ctr">
              <a:defRPr sz="1000" b="0" i="0" kern="1200" baseline="0">
                <a:solidFill>
                  <a:srgbClr val="000000"/>
                </a:solidFill>
                <a:latin typeface="Open Sans"/>
                <a:ea typeface="Open Sans"/>
                <a:cs typeface="Open Sans"/>
              </a:defRPr>
            </a:pPr>
            <a:endParaRPr lang="en-US"/>
          </a:p>
        </c:txPr>
        <c:crossAx val="1176707343"/>
        <c:crosses val="autoZero"/>
        <c:crossBetween val="between"/>
        <c:majorUnit val="0.1"/>
      </c:valAx>
      <c:spPr>
        <a:noFill/>
        <a:ln cap="flat">
          <a:noFill/>
          <a:round/>
        </a:ln>
        <a:effectLst/>
      </c:spPr>
    </c:plotArea>
    <c:legend>
      <c:legendPos val="b"/>
      <c:layout>
        <c:manualLayout>
          <c:xMode val="edge"/>
          <c:yMode val="edge"/>
          <c:x val="0.25783912612761756"/>
          <c:y val="0.93219981871201374"/>
          <c:w val="0.57728649546738198"/>
          <c:h val="6.4459558206543088E-2"/>
        </c:manualLayout>
      </c:layout>
      <c:overlay val="0"/>
      <c:spPr>
        <a:noFill/>
        <a:ln cap="flat">
          <a:noFill/>
          <a:round/>
        </a:ln>
        <a:effectLst/>
      </c:spPr>
      <c:txPr>
        <a:bodyPr/>
        <a:lstStyle/>
        <a:p>
          <a:pPr>
            <a:defRPr sz="1100" b="0" i="0" kern="1200" baseline="0">
              <a:solidFill>
                <a:srgbClr val="000000"/>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1100" baseline="0">
          <a:ln>
            <a:noFill/>
          </a:ln>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50877192982456"/>
          <c:y val="0.13932952072024413"/>
          <c:w val="0.8264160401002506"/>
          <c:h val="0.67942135287709993"/>
        </c:manualLayout>
      </c:layout>
      <c:barChart>
        <c:barDir val="col"/>
        <c:grouping val="clustered"/>
        <c:varyColors val="0"/>
        <c:ser>
          <c:idx val="0"/>
          <c:order val="0"/>
          <c:tx>
            <c:strRef>
              <c:f>Sheet1!$B$1</c:f>
              <c:strCache>
                <c:ptCount val="1"/>
                <c:pt idx="0">
                  <c:v>Pre-Course Assessment</c:v>
                </c:pt>
              </c:strCache>
            </c:strRef>
          </c:tx>
          <c:spPr>
            <a:solidFill>
              <a:srgbClr val="0F736C"/>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Understanding Consent</c:v>
                </c:pt>
                <c:pt idx="1">
                  <c:v>Strategies for Intervening and Supporting Survivors</c:v>
                </c:pt>
                <c:pt idx="2">
                  <c:v>Recognizing Relationship Abuse</c:v>
                </c:pt>
                <c:pt idx="3">
                  <c:v>Title IX Amendment</c:v>
                </c:pt>
              </c:strCache>
            </c:strRef>
          </c:cat>
          <c:val>
            <c:numRef>
              <c:f>Sheet1!$B$2:$B$5</c:f>
              <c:numCache>
                <c:formatCode>0%</c:formatCode>
                <c:ptCount val="4"/>
                <c:pt idx="0">
                  <c:v>0.68</c:v>
                </c:pt>
                <c:pt idx="1">
                  <c:v>0.59</c:v>
                </c:pt>
                <c:pt idx="2">
                  <c:v>0.67</c:v>
                </c:pt>
                <c:pt idx="3">
                  <c:v>0.67</c:v>
                </c:pt>
              </c:numCache>
            </c:numRef>
          </c:val>
          <c:extLst>
            <c:ext xmlns:c16="http://schemas.microsoft.com/office/drawing/2014/chart" uri="{C3380CC4-5D6E-409C-BE32-E72D297353CC}">
              <c16:uniqueId val="{00000002-D4F6-4DAB-8118-DB2E299748AA}"/>
            </c:ext>
          </c:extLst>
        </c:ser>
        <c:ser>
          <c:idx val="1"/>
          <c:order val="1"/>
          <c:tx>
            <c:strRef>
              <c:f>Sheet1!$C$1</c:f>
              <c:strCache>
                <c:ptCount val="1"/>
                <c:pt idx="0">
                  <c:v>Post-Course Assessment</c:v>
                </c:pt>
              </c:strCache>
            </c:strRef>
          </c:tx>
          <c:spPr>
            <a:solidFill>
              <a:srgbClr val="CBEBED"/>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Understanding Consent</c:v>
                </c:pt>
                <c:pt idx="1">
                  <c:v>Strategies for Intervening and Supporting Survivors</c:v>
                </c:pt>
                <c:pt idx="2">
                  <c:v>Recognizing Relationship Abuse</c:v>
                </c:pt>
                <c:pt idx="3">
                  <c:v>Title IX Amendment</c:v>
                </c:pt>
              </c:strCache>
            </c:strRef>
          </c:cat>
          <c:val>
            <c:numRef>
              <c:f>Sheet1!$C$2:$C$5</c:f>
              <c:numCache>
                <c:formatCode>0%</c:formatCode>
                <c:ptCount val="4"/>
                <c:pt idx="0">
                  <c:v>0.87</c:v>
                </c:pt>
                <c:pt idx="1">
                  <c:v>0.89</c:v>
                </c:pt>
                <c:pt idx="2">
                  <c:v>0.91</c:v>
                </c:pt>
                <c:pt idx="3">
                  <c:v>0.9</c:v>
                </c:pt>
              </c:numCache>
            </c:numRef>
          </c:val>
          <c:extLst>
            <c:ext xmlns:c16="http://schemas.microsoft.com/office/drawing/2014/chart" uri="{C3380CC4-5D6E-409C-BE32-E72D297353CC}">
              <c16:uniqueId val="{00000003-D4F6-4DAB-8118-DB2E299748AA}"/>
            </c:ext>
          </c:extLst>
        </c:ser>
        <c:dLbls>
          <c:dLblPos val="inEnd"/>
          <c:showLegendKey val="0"/>
          <c:showVal val="1"/>
          <c:showCatName val="0"/>
          <c:showSerName val="0"/>
          <c:showPercent val="0"/>
          <c:showBubbleSize val="0"/>
        </c:dLbls>
        <c:gapWidth val="50"/>
        <c:axId val="704424528"/>
        <c:axId val="626710512"/>
      </c:barChart>
      <c:catAx>
        <c:axId val="704424528"/>
        <c:scaling>
          <c:orientation val="minMax"/>
        </c:scaling>
        <c:delete val="0"/>
        <c:axPos val="b"/>
        <c:numFmt formatCode="General" sourceLinked="1"/>
        <c:majorTickMark val="out"/>
        <c:minorTickMark val="none"/>
        <c:tickLblPos val="nextTo"/>
        <c:spPr>
          <a:ln w="9525" cap="flat">
            <a:noFill/>
            <a:round/>
          </a:ln>
        </c:spPr>
        <c:txPr>
          <a:bodyPr rot="0"/>
          <a:lstStyle/>
          <a:p>
            <a:pPr algn="ctr">
              <a:defRPr sz="900" b="1" i="0" kern="1200" baseline="0">
                <a:solidFill>
                  <a:srgbClr val="3D4542"/>
                </a:solidFill>
                <a:latin typeface="Open Sans"/>
                <a:ea typeface="Open Sans"/>
                <a:cs typeface="Open Sans"/>
              </a:defRPr>
            </a:pPr>
            <a:endParaRPr lang="en-US"/>
          </a:p>
        </c:txPr>
        <c:crossAx val="626710512"/>
        <c:crosses val="autoZero"/>
        <c:auto val="1"/>
        <c:lblAlgn val="ctr"/>
        <c:lblOffset val="100"/>
        <c:noMultiLvlLbl val="0"/>
      </c:catAx>
      <c:valAx>
        <c:axId val="626710512"/>
        <c:scaling>
          <c:orientation val="minMax"/>
          <c:max val="1"/>
          <c:min val="0"/>
        </c:scaling>
        <c:delete val="0"/>
        <c:axPos val="l"/>
        <c:title>
          <c:tx>
            <c:rich>
              <a:bodyPr rot="-5400000" vert="horz"/>
              <a:lstStyle/>
              <a:p>
                <a:pPr>
                  <a:defRPr sz="800" b="0" i="0" kern="1200" baseline="0">
                    <a:solidFill>
                      <a:srgbClr val="3D4542"/>
                    </a:solidFill>
                    <a:latin typeface="Lato"/>
                    <a:ea typeface="Lato"/>
                    <a:cs typeface="Lato"/>
                  </a:defRPr>
                </a:pPr>
                <a:r>
                  <a:rPr lang="en-US" sz="800" b="0" i="0" kern="1200" baseline="0">
                    <a:solidFill>
                      <a:srgbClr val="3D4542"/>
                    </a:solidFill>
                    <a:latin typeface="Open Sans"/>
                    <a:ea typeface="Open Sans"/>
                    <a:cs typeface="Open Sans"/>
                  </a:rPr>
                  <a:t>Average Assessment Score</a:t>
                </a:r>
              </a:p>
            </c:rich>
          </c:tx>
          <c:layout>
            <c:manualLayout>
              <c:xMode val="edge"/>
              <c:yMode val="edge"/>
              <c:x val="1.7094019970055181E-2"/>
              <c:y val="0.27242677657533543"/>
            </c:manualLayout>
          </c:layout>
          <c:overlay val="0"/>
          <c:spPr>
            <a:noFill/>
            <a:ln cap="flat">
              <a:noFill/>
              <a:round/>
            </a:ln>
            <a:effectLst/>
          </c:spPr>
        </c:title>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704424528"/>
        <c:crosses val="autoZero"/>
        <c:crossBetween val="between"/>
      </c:valAx>
      <c:spPr>
        <a:noFill/>
        <a:ln cap="flat">
          <a:noFill/>
          <a:round/>
        </a:ln>
        <a:effectLst/>
      </c:spPr>
    </c:plotArea>
    <c:legend>
      <c:legendPos val="t"/>
      <c:layout>
        <c:manualLayout>
          <c:xMode val="edge"/>
          <c:yMode val="edge"/>
          <c:x val="0.39959463779947901"/>
          <c:y val="8.687019677353601E-3"/>
          <c:w val="0.59859135542894759"/>
          <c:h val="4.4894335287950761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2"/>
                </a:solidFill>
                <a:latin typeface="Open Sans"/>
                <a:ea typeface="Open Sans"/>
                <a:cs typeface="Open Sans"/>
              </a:defRPr>
            </a:pPr>
            <a:r>
              <a:rPr lang="en-US" sz="1600" b="1" i="0" baseline="0">
                <a:solidFill>
                  <a:srgbClr val="3D4542"/>
                </a:solidFill>
                <a:latin typeface="Open Sans"/>
                <a:ea typeface="Open Sans"/>
                <a:cs typeface="Open Sans"/>
              </a:rPr>
              <a:t>Healthy Responses, Before and After the Course</a:t>
            </a:r>
          </a:p>
        </c:rich>
      </c:tx>
      <c:layout>
        <c:manualLayout>
          <c:xMode val="edge"/>
          <c:yMode val="edge"/>
          <c:x val="3.3441340930556529E-3"/>
          <c:y val="0"/>
        </c:manualLayout>
      </c:layout>
      <c:overlay val="0"/>
      <c:spPr>
        <a:noFill/>
        <a:ln cap="flat">
          <a:noFill/>
          <a:round/>
        </a:ln>
        <a:effectLst/>
      </c:spPr>
    </c:title>
    <c:autoTitleDeleted val="0"/>
    <c:plotArea>
      <c:layout>
        <c:manualLayout>
          <c:layoutTarget val="inner"/>
          <c:xMode val="edge"/>
          <c:yMode val="edge"/>
          <c:x val="6.8569694316569382E-2"/>
          <c:y val="0.2124017489777226"/>
          <c:w val="0.90933640486527623"/>
          <c:h val="0.59759284227714315"/>
        </c:manualLayout>
      </c:layout>
      <c:barChart>
        <c:barDir val="col"/>
        <c:grouping val="clustered"/>
        <c:varyColors val="0"/>
        <c:ser>
          <c:idx val="0"/>
          <c:order val="0"/>
          <c:tx>
            <c:strRef>
              <c:f>Sheet1!$B$1</c:f>
              <c:strCache>
                <c:ptCount val="1"/>
                <c:pt idx="0">
                  <c:v>Pre-Course Survey </c:v>
                </c:pt>
              </c:strCache>
            </c:strRef>
          </c:tx>
          <c:spPr>
            <a:solidFill>
              <a:srgbClr val="0F736C"/>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can identify concerning behaviors related to abuse in relationships.</c:v>
                </c:pt>
                <c:pt idx="1">
                  <c:v>I would reach out to offer support to a friend who I suspect is in an abusive relationship.</c:v>
                </c:pt>
                <c:pt idx="2">
                  <c:v>I would respect someone who made sure they asked for and received consent in a sexual situation.</c:v>
                </c:pt>
                <c:pt idx="3">
                  <c:v>Clear, verbal, and sober permission is the best way to make sure a person is okay with sexual activity.</c:v>
                </c:pt>
              </c:strCache>
            </c:strRef>
          </c:cat>
          <c:val>
            <c:numRef>
              <c:f>'Sheet1'!$B$2:$B$5</c:f>
              <c:numCache>
                <c:formatCode>0%</c:formatCode>
                <c:ptCount val="4"/>
                <c:pt idx="0">
                  <c:v>0.77</c:v>
                </c:pt>
                <c:pt idx="1">
                  <c:v>0.85</c:v>
                </c:pt>
                <c:pt idx="2">
                  <c:v>0.84</c:v>
                </c:pt>
                <c:pt idx="3">
                  <c:v>0.85</c:v>
                </c:pt>
              </c:numCache>
            </c:numRef>
          </c:val>
          <c:extLst>
            <c:ext xmlns:c16="http://schemas.microsoft.com/office/drawing/2014/chart" uri="{C3380CC4-5D6E-409C-BE32-E72D297353CC}">
              <c16:uniqueId val="{00000000-F8E9-4735-8D6E-5633677F609B}"/>
            </c:ext>
          </c:extLst>
        </c:ser>
        <c:ser>
          <c:idx val="1"/>
          <c:order val="1"/>
          <c:tx>
            <c:strRef>
              <c:f>Sheet1!$C$1</c:f>
              <c:strCache>
                <c:ptCount val="1"/>
                <c:pt idx="0">
                  <c:v>Post-Course Survey </c:v>
                </c:pt>
              </c:strCache>
            </c:strRef>
          </c:tx>
          <c:spPr>
            <a:solidFill>
              <a:srgbClr val="CBEBED"/>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can identify concerning behaviors related to abuse in relationships.</c:v>
                </c:pt>
                <c:pt idx="1">
                  <c:v>I would reach out to offer support to a friend who I suspect is in an abusive relationship.</c:v>
                </c:pt>
                <c:pt idx="2">
                  <c:v>I would respect someone who made sure they asked for and received consent in a sexual situation.</c:v>
                </c:pt>
                <c:pt idx="3">
                  <c:v>Clear, verbal, and sober permission is the best way to make sure a person is okay with sexual activity.</c:v>
                </c:pt>
              </c:strCache>
            </c:strRef>
          </c:cat>
          <c:val>
            <c:numRef>
              <c:f>'Sheet1'!$C$2:$C$5</c:f>
              <c:numCache>
                <c:formatCode>0%</c:formatCode>
                <c:ptCount val="4"/>
                <c:pt idx="0">
                  <c:v>0.82</c:v>
                </c:pt>
                <c:pt idx="1">
                  <c:v>0.85</c:v>
                </c:pt>
                <c:pt idx="2">
                  <c:v>0.84</c:v>
                </c:pt>
                <c:pt idx="3">
                  <c:v>0.85</c:v>
                </c:pt>
              </c:numCache>
            </c:numRef>
          </c:val>
          <c:extLst>
            <c:ext xmlns:c16="http://schemas.microsoft.com/office/drawing/2014/chart" uri="{C3380CC4-5D6E-409C-BE32-E72D297353CC}">
              <c16:uniqueId val="{00000001-F8E9-4735-8D6E-5633677F609B}"/>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cap="flat">
            <a:noFill/>
            <a:round/>
          </a:ln>
        </c:spPr>
        <c:txPr>
          <a:bodyPr/>
          <a:lstStyle/>
          <a:p>
            <a:pPr algn="ctr">
              <a:defRPr sz="800" b="1" i="0" kern="1200" baseline="0">
                <a:solidFill>
                  <a:srgbClr val="3D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1"/>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3"/>
                </a:solidFill>
                <a:latin typeface="Open Sans"/>
                <a:ea typeface="Open Sans"/>
                <a:cs typeface="Open Sans"/>
              </a:defRPr>
            </a:pPr>
            <a:endParaRPr lang="en-US"/>
          </a:p>
        </c:txPr>
        <c:crossAx val="620271824"/>
        <c:crosses val="autoZero"/>
        <c:crossBetween val="between"/>
      </c:valAx>
      <c:spPr>
        <a:noFill/>
        <a:ln cap="flat">
          <a:noFill/>
          <a:round/>
        </a:ln>
        <a:effectLst/>
      </c:spPr>
    </c:plotArea>
    <c:legend>
      <c:legendPos val="t"/>
      <c:layout>
        <c:manualLayout>
          <c:xMode val="edge"/>
          <c:yMode val="edge"/>
          <c:x val="0.15641944060836827"/>
          <c:y val="8.0392089602661046E-2"/>
          <c:w val="0.79963900115957398"/>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3"/>
                </a:solidFill>
                <a:latin typeface="Open Sans"/>
                <a:ea typeface="Open Sans"/>
                <a:cs typeface="Open Sans"/>
              </a:defRPr>
            </a:pPr>
            <a:r>
              <a:rPr lang="en-US" sz="1600" b="1" i="0" baseline="0">
                <a:solidFill>
                  <a:srgbClr val="3D4543"/>
                </a:solidFill>
                <a:latin typeface="Open Sans"/>
                <a:ea typeface="Open Sans"/>
                <a:cs typeface="Open Sans"/>
              </a:rPr>
              <a:t>Healthy Responses, Before and After the Course</a:t>
            </a:r>
          </a:p>
        </c:rich>
      </c:tx>
      <c:layout>
        <c:manualLayout>
          <c:xMode val="edge"/>
          <c:yMode val="edge"/>
          <c:x val="3.3441340930556529E-3"/>
          <c:y val="0"/>
        </c:manualLayout>
      </c:layout>
      <c:overlay val="0"/>
      <c:spPr>
        <a:noFill/>
        <a:ln cap="flat">
          <a:noFill/>
          <a:round/>
        </a:ln>
        <a:effectLst/>
      </c:spPr>
    </c:title>
    <c:autoTitleDeleted val="0"/>
    <c:plotArea>
      <c:layout>
        <c:manualLayout>
          <c:layoutTarget val="inner"/>
          <c:xMode val="edge"/>
          <c:yMode val="edge"/>
          <c:x val="6.8569694316569382E-2"/>
          <c:y val="0.2124017489777226"/>
          <c:w val="0.90933640486527623"/>
          <c:h val="0.59759284227714315"/>
        </c:manualLayout>
      </c:layout>
      <c:barChart>
        <c:barDir val="col"/>
        <c:grouping val="clustered"/>
        <c:varyColors val="0"/>
        <c:ser>
          <c:idx val="0"/>
          <c:order val="0"/>
          <c:tx>
            <c:strRef>
              <c:f>Sheet1!$B$1</c:f>
              <c:strCache>
                <c:ptCount val="1"/>
                <c:pt idx="0">
                  <c:v>Pre-Course Survey</c:v>
                </c:pt>
              </c:strCache>
            </c:strRef>
          </c:tx>
          <c:spPr>
            <a:solidFill>
              <a:srgbClr val="0F736C"/>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am aware of support resources related to sexual assault and relationship violence at my school.</c:v>
                </c:pt>
                <c:pt idx="1">
                  <c:v>I know how to report sexual assault at my school.</c:v>
                </c:pt>
                <c:pt idx="2">
                  <c:v>I am confident in my ability to intervene effectively in a potential sexual assault situation.</c:v>
                </c:pt>
                <c:pt idx="3">
                  <c:v>I would respect a person who took action to prevent sexual assault.</c:v>
                </c:pt>
                <c:pt idx="4">
                  <c:v>A person who has been drinking and is sexually assaulted is never at fault for what happened to them.</c:v>
                </c:pt>
              </c:strCache>
            </c:strRef>
          </c:cat>
          <c:val>
            <c:numRef>
              <c:f>'Sheet1'!$B$2:$B$6</c:f>
              <c:numCache>
                <c:formatCode>0%</c:formatCode>
                <c:ptCount val="5"/>
                <c:pt idx="0">
                  <c:v>0.65</c:v>
                </c:pt>
                <c:pt idx="1">
                  <c:v>0.6</c:v>
                </c:pt>
                <c:pt idx="2">
                  <c:v>0.68</c:v>
                </c:pt>
                <c:pt idx="3">
                  <c:v>0.85</c:v>
                </c:pt>
                <c:pt idx="4">
                  <c:v>0.75</c:v>
                </c:pt>
              </c:numCache>
            </c:numRef>
          </c:val>
          <c:extLst>
            <c:ext xmlns:c16="http://schemas.microsoft.com/office/drawing/2014/chart" uri="{C3380CC4-5D6E-409C-BE32-E72D297353CC}">
              <c16:uniqueId val="{00000000-7473-4B95-81A6-050DCD1EDFEF}"/>
            </c:ext>
          </c:extLst>
        </c:ser>
        <c:ser>
          <c:idx val="1"/>
          <c:order val="1"/>
          <c:tx>
            <c:strRef>
              <c:f>Sheet1!$C$1</c:f>
              <c:strCache>
                <c:ptCount val="1"/>
                <c:pt idx="0">
                  <c:v>Post-Course Survey </c:v>
                </c:pt>
              </c:strCache>
            </c:strRef>
          </c:tx>
          <c:spPr>
            <a:solidFill>
              <a:srgbClr val="CBEBED"/>
            </a:solidFill>
            <a:ln cap="flat">
              <a:noFill/>
              <a:round/>
            </a:ln>
            <a:effectLst/>
          </c:spPr>
          <c:invertIfNegative val="0"/>
          <c:dLbls>
            <c:spPr>
              <a:noFill/>
              <a:ln cap="flat">
                <a:noFill/>
                <a:round/>
              </a:ln>
              <a:effectLst/>
            </c:spPr>
            <c:txPr>
              <a:bodyPr/>
              <a:lstStyle/>
              <a:p>
                <a:pPr>
                  <a:defRPr sz="1100" b="1" i="0" baseline="0">
                    <a:solidFill>
                      <a:srgbClr val="3D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am aware of support resources related to sexual assault and relationship violence at my school.</c:v>
                </c:pt>
                <c:pt idx="1">
                  <c:v>I know how to report sexual assault at my school.</c:v>
                </c:pt>
                <c:pt idx="2">
                  <c:v>I am confident in my ability to intervene effectively in a potential sexual assault situation.</c:v>
                </c:pt>
                <c:pt idx="3">
                  <c:v>I would respect a person who took action to prevent sexual assault.</c:v>
                </c:pt>
                <c:pt idx="4">
                  <c:v>A person who has been drinking and is sexually assaulted is never at fault for what happened to them.</c:v>
                </c:pt>
              </c:strCache>
            </c:strRef>
          </c:cat>
          <c:val>
            <c:numRef>
              <c:f>'Sheet1'!$C$2:$C$6</c:f>
              <c:numCache>
                <c:formatCode>0%</c:formatCode>
                <c:ptCount val="5"/>
                <c:pt idx="0">
                  <c:v>0.8</c:v>
                </c:pt>
                <c:pt idx="1">
                  <c:v>0.8</c:v>
                </c:pt>
                <c:pt idx="2">
                  <c:v>0.81</c:v>
                </c:pt>
                <c:pt idx="3">
                  <c:v>0.85</c:v>
                </c:pt>
                <c:pt idx="4">
                  <c:v>0.79</c:v>
                </c:pt>
              </c:numCache>
            </c:numRef>
          </c:val>
          <c:extLst>
            <c:ext xmlns:c16="http://schemas.microsoft.com/office/drawing/2014/chart" uri="{C3380CC4-5D6E-409C-BE32-E72D297353CC}">
              <c16:uniqueId val="{00000001-7473-4B95-81A6-050DCD1EDFEF}"/>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cap="flat">
            <a:noFill/>
            <a:round/>
          </a:ln>
        </c:spPr>
        <c:txPr>
          <a:bodyPr/>
          <a:lstStyle/>
          <a:p>
            <a:pPr algn="ctr">
              <a:defRPr sz="800" b="1" i="0" kern="1200" baseline="0">
                <a:solidFill>
                  <a:srgbClr val="3D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1"/>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20271824"/>
        <c:crosses val="autoZero"/>
        <c:crossBetween val="between"/>
      </c:valAx>
      <c:spPr>
        <a:noFill/>
        <a:ln cap="flat">
          <a:noFill/>
          <a:round/>
        </a:ln>
        <a:effectLst/>
      </c:spPr>
    </c:plotArea>
    <c:legend>
      <c:legendPos val="t"/>
      <c:layout>
        <c:manualLayout>
          <c:xMode val="edge"/>
          <c:yMode val="edge"/>
          <c:x val="0.16060333084933859"/>
          <c:y val="9.6756488629787016E-2"/>
          <c:w val="0.79361339184553203"/>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sz="1200" b="1" i="1" kern="1200" baseline="0">
                <a:solidFill>
                  <a:srgbClr val="3D4542"/>
                </a:solidFill>
                <a:latin typeface="Open Sans"/>
                <a:ea typeface="Open Sans"/>
                <a:cs typeface="Open Sans"/>
              </a:rPr>
              <a:t>After Intersession Period (Follow-Up Survey, n = 3,082)</a:t>
            </a:r>
          </a:p>
        </c:rich>
      </c:tx>
      <c:overlay val="0"/>
      <c:spPr>
        <a:noFill/>
        <a:ln cap="flat">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would… (Actual norm)</c:v>
                </c:pt>
              </c:strCache>
            </c:strRef>
          </c:tx>
          <c:spPr>
            <a:solidFill>
              <a:srgbClr val="CBEBED"/>
            </a:solidFill>
            <a:ln cap="flat">
              <a:noFill/>
              <a:round/>
            </a:ln>
            <a:effectLst/>
          </c:spPr>
          <c:invertIfNegative val="0"/>
          <c:dLbls>
            <c:spPr>
              <a:noFill/>
              <a:ln cap="flat">
                <a:noFill/>
                <a:round/>
              </a:ln>
              <a:effectLst/>
            </c:spPr>
            <c:txPr>
              <a:bodyPr/>
              <a:lstStyle/>
              <a:p>
                <a:pPr>
                  <a:defRPr sz="1000" b="1" i="0" baseline="0">
                    <a:solidFill>
                      <a:srgbClr val="3D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'Sheet1'!$B$2:$B$6</c:f>
              <c:numCache>
                <c:formatCode>0%</c:formatCode>
                <c:ptCount val="5"/>
                <c:pt idx="0">
                  <c:v>0.86</c:v>
                </c:pt>
                <c:pt idx="1">
                  <c:v>0.85</c:v>
                </c:pt>
                <c:pt idx="2">
                  <c:v>0.83</c:v>
                </c:pt>
                <c:pt idx="3">
                  <c:v>0.86</c:v>
                </c:pt>
                <c:pt idx="4">
                  <c:v>0.85</c:v>
                </c:pt>
              </c:numCache>
            </c:numRef>
          </c:val>
          <c:extLst>
            <c:ext xmlns:c16="http://schemas.microsoft.com/office/drawing/2014/chart" uri="{C3380CC4-5D6E-409C-BE32-E72D297353CC}">
              <c16:uniqueId val="{00000000-727C-437F-AE72-E98BEC4B0880}"/>
            </c:ext>
          </c:extLst>
        </c:ser>
        <c:ser>
          <c:idx val="1"/>
          <c:order val="1"/>
          <c:tx>
            <c:strRef>
              <c:f>Sheet1!$C$1</c:f>
              <c:strCache>
                <c:ptCount val="1"/>
                <c:pt idx="0">
                  <c:v>My peers would… (Perceived norm)</c:v>
                </c:pt>
              </c:strCache>
            </c:strRef>
          </c:tx>
          <c:spPr>
            <a:solidFill>
              <a:srgbClr val="0F736C"/>
            </a:solidFill>
            <a:ln cap="flat">
              <a:noFill/>
              <a:round/>
            </a:ln>
            <a:effectLst/>
          </c:spPr>
          <c:invertIfNegative val="0"/>
          <c:dLbls>
            <c:spPr>
              <a:noFill/>
              <a:ln cap="flat">
                <a:noFill/>
                <a:round/>
              </a:ln>
              <a:effectLst/>
            </c:spPr>
            <c:txPr>
              <a:bodyPr/>
              <a:lstStyle/>
              <a:p>
                <a:pPr>
                  <a:defRPr sz="10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'Sheet1'!$C$2:$C$6</c:f>
              <c:numCache>
                <c:formatCode>0%</c:formatCode>
                <c:ptCount val="5"/>
                <c:pt idx="0">
                  <c:v>0.76</c:v>
                </c:pt>
                <c:pt idx="1">
                  <c:v>0.75</c:v>
                </c:pt>
                <c:pt idx="2">
                  <c:v>0.75</c:v>
                </c:pt>
                <c:pt idx="3">
                  <c:v>0.68</c:v>
                </c:pt>
                <c:pt idx="4">
                  <c:v>0.78</c:v>
                </c:pt>
              </c:numCache>
            </c:numRef>
          </c:val>
          <c:extLst>
            <c:ext xmlns:c16="http://schemas.microsoft.com/office/drawing/2014/chart" uri="{C3380CC4-5D6E-409C-BE32-E72D297353CC}">
              <c16:uniqueId val="{00000001-727C-437F-AE72-E98BEC4B0880}"/>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cap="flat">
            <a:solidFill>
              <a:srgbClr val="E1E4E4"/>
            </a:solidFill>
            <a:prstDash val="solid"/>
            <a:round/>
          </a:ln>
        </c:spPr>
        <c:txPr>
          <a:bodyPr rot="0"/>
          <a:lstStyle/>
          <a:p>
            <a:pPr algn="just">
              <a:defRPr sz="1000" b="0" i="0" kern="1200" baseline="0">
                <a:solidFill>
                  <a:srgbClr val="3D4542"/>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cap="flat">
              <a:noFill/>
              <a:round/>
            </a:ln>
          </c:spPr>
        </c:minorGridlines>
        <c:numFmt formatCode="0%" sourceLinked="1"/>
        <c:majorTickMark val="out"/>
        <c:minorTickMark val="none"/>
        <c:tickLblPos val="nextTo"/>
        <c:crossAx val="1007112432"/>
        <c:crosses val="autoZero"/>
        <c:crossBetween val="between"/>
      </c:valAx>
      <c:spPr>
        <a:noFill/>
        <a:ln cap="flat">
          <a:noFill/>
          <a:round/>
        </a:ln>
        <a:effectLst/>
      </c:spPr>
    </c:plotArea>
    <c:legend>
      <c:legendPos val="t"/>
      <c:overlay val="0"/>
      <c:spPr>
        <a:noFill/>
        <a:ln cap="flat">
          <a:noFill/>
          <a:round/>
        </a:ln>
        <a:effectLst/>
      </c:spPr>
      <c:txPr>
        <a:bodyPr/>
        <a:lstStyle/>
        <a:p>
          <a:pPr>
            <a:defRPr sz="10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sz="1200" b="1" i="1" kern="1200" baseline="0">
                <a:solidFill>
                  <a:srgbClr val="3D4543"/>
                </a:solidFill>
                <a:latin typeface="Open Sans"/>
                <a:ea typeface="Open Sans"/>
                <a:cs typeface="Open Sans"/>
              </a:rPr>
              <a:t>Before Course (Pre-Course Survey, n = 3,051)</a:t>
            </a:r>
          </a:p>
        </c:rich>
      </c:tx>
      <c:overlay val="0"/>
      <c:spPr>
        <a:noFill/>
        <a:ln cap="flat">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would… (Actual norm)</c:v>
                </c:pt>
              </c:strCache>
            </c:strRef>
          </c:tx>
          <c:spPr>
            <a:solidFill>
              <a:srgbClr val="CBEBED"/>
            </a:solidFill>
            <a:ln cap="flat">
              <a:noFill/>
              <a:round/>
            </a:ln>
            <a:effectLst/>
          </c:spPr>
          <c:invertIfNegative val="0"/>
          <c:dLbls>
            <c:spPr>
              <a:noFill/>
              <a:ln cap="flat">
                <a:noFill/>
                <a:round/>
              </a:ln>
              <a:effectLst/>
            </c:spPr>
            <c:txPr>
              <a:bodyPr/>
              <a:lstStyle/>
              <a:p>
                <a:pPr>
                  <a:defRPr sz="1000" b="1" i="0" baseline="0">
                    <a:solidFill>
                      <a:srgbClr val="3D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'Sheet1'!$B$2:$B$6</c:f>
              <c:numCache>
                <c:formatCode>0%</c:formatCode>
                <c:ptCount val="5"/>
                <c:pt idx="0">
                  <c:v>0.85</c:v>
                </c:pt>
                <c:pt idx="1">
                  <c:v>0.83</c:v>
                </c:pt>
                <c:pt idx="2">
                  <c:v>0.81</c:v>
                </c:pt>
                <c:pt idx="3">
                  <c:v>0.85</c:v>
                </c:pt>
                <c:pt idx="4">
                  <c:v>0.83</c:v>
                </c:pt>
              </c:numCache>
            </c:numRef>
          </c:val>
          <c:extLst>
            <c:ext xmlns:c16="http://schemas.microsoft.com/office/drawing/2014/chart" uri="{C3380CC4-5D6E-409C-BE32-E72D297353CC}">
              <c16:uniqueId val="{00000000-39E7-403F-90AA-33047DBD9F97}"/>
            </c:ext>
          </c:extLst>
        </c:ser>
        <c:ser>
          <c:idx val="1"/>
          <c:order val="1"/>
          <c:tx>
            <c:strRef>
              <c:f>Sheet1!$C$1</c:f>
              <c:strCache>
                <c:ptCount val="1"/>
                <c:pt idx="0">
                  <c:v>My peers would… (Perceived norm)</c:v>
                </c:pt>
              </c:strCache>
            </c:strRef>
          </c:tx>
          <c:spPr>
            <a:solidFill>
              <a:srgbClr val="0F736C"/>
            </a:solidFill>
            <a:ln cap="flat">
              <a:noFill/>
              <a:round/>
            </a:ln>
            <a:effectLst/>
          </c:spPr>
          <c:invertIfNegative val="0"/>
          <c:dLbls>
            <c:spPr>
              <a:noFill/>
              <a:ln cap="flat">
                <a:noFill/>
                <a:round/>
              </a:ln>
              <a:effectLst/>
            </c:spPr>
            <c:txPr>
              <a:bodyPr/>
              <a:lstStyle/>
              <a:p>
                <a:pPr>
                  <a:defRPr sz="10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'Sheet1'!$C$2:$C$6</c:f>
              <c:numCache>
                <c:formatCode>0%</c:formatCode>
                <c:ptCount val="5"/>
                <c:pt idx="0">
                  <c:v>0.69</c:v>
                </c:pt>
                <c:pt idx="1">
                  <c:v>0.68</c:v>
                </c:pt>
                <c:pt idx="2">
                  <c:v>0.68</c:v>
                </c:pt>
                <c:pt idx="3">
                  <c:v>0.56999999999999995</c:v>
                </c:pt>
                <c:pt idx="4">
                  <c:v>0.76</c:v>
                </c:pt>
              </c:numCache>
            </c:numRef>
          </c:val>
          <c:extLst>
            <c:ext xmlns:c16="http://schemas.microsoft.com/office/drawing/2014/chart" uri="{C3380CC4-5D6E-409C-BE32-E72D297353CC}">
              <c16:uniqueId val="{00000001-39E7-403F-90AA-33047DBD9F97}"/>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cap="flat">
            <a:solidFill>
              <a:srgbClr val="E1E4E4"/>
            </a:solidFill>
            <a:prstDash val="solid"/>
            <a:round/>
          </a:ln>
        </c:spPr>
        <c:txPr>
          <a:bodyPr rot="0"/>
          <a:lstStyle/>
          <a:p>
            <a:pPr algn="just">
              <a:defRPr sz="1000" b="0" i="0" kern="1200" baseline="0">
                <a:solidFill>
                  <a:srgbClr val="3D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cap="flat">
              <a:noFill/>
              <a:round/>
            </a:ln>
          </c:spPr>
        </c:minorGridlines>
        <c:numFmt formatCode="0%" sourceLinked="1"/>
        <c:majorTickMark val="out"/>
        <c:minorTickMark val="none"/>
        <c:tickLblPos val="nextTo"/>
        <c:crossAx val="1007112432"/>
        <c:crosses val="autoZero"/>
        <c:crossBetween val="between"/>
      </c:valAx>
      <c:spPr>
        <a:noFill/>
        <a:ln cap="flat">
          <a:noFill/>
          <a:round/>
        </a:ln>
        <a:effectLst/>
      </c:spPr>
    </c:plotArea>
    <c:legend>
      <c:legendPos val="t"/>
      <c:overlay val="0"/>
      <c:spPr>
        <a:noFill/>
        <a:ln cap="flat">
          <a:noFill/>
          <a:round/>
        </a:ln>
        <a:effectLst/>
      </c:spPr>
      <c:txPr>
        <a:bodyPr/>
        <a:lstStyle/>
        <a:p>
          <a:pPr>
            <a:defRPr sz="1000" b="1" i="0" kern="1200" baseline="0">
              <a:solidFill>
                <a:srgbClr val="3D4543"/>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1100">
          <a:solidFill>
            <a:srgbClr val="3D4543"/>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F9811-C89F-4BBD-92A9-CACABFDDA257}" type="doc">
      <dgm:prSet loTypeId="urn:microsoft.com/office/officeart/2005/8/layout/pyramid1" loCatId="pyramid" qsTypeId="urn:microsoft.com/office/officeart/2005/8/quickstyle/simple1" csTypeId="urn:microsoft.com/office/officeart/2005/8/colors/accent1_2" phldr="1"/>
      <dgm:spPr/>
      <dgm:t>
        <a:bodyPr wrap="square"/>
        <a:lstStyle/>
        <a:p>
          <a:endParaRPr/>
        </a:p>
      </dgm:t>
    </dgm:pt>
    <dgm:pt modelId="{03C38BEA-50DC-48E4-9D2C-6A6C77EF4F49}">
      <dgm:prSet phldrT="[Text]" custT="1"/>
      <dgm:spPr>
        <a:solidFill>
          <a:srgbClr val="3CC0AF"/>
        </a:solidFill>
        <a:ln w="19050">
          <a:solidFill>
            <a:schemeClr val="bg1"/>
          </a:solidFill>
          <a:headEnd type="none"/>
          <a:tailEnd type="none"/>
        </a:ln>
      </dgm:spPr>
      <dgm:t>
        <a:bodyPr wrap="square" tIns="720000"/>
        <a:lstStyle/>
        <a:p>
          <a:endParaRPr lang="th-TH" sz="1000" b="1" dirty="0">
            <a:solidFill>
              <a:schemeClr val="tx1"/>
            </a:solidFill>
            <a:latin typeface="Open Sans"/>
            <a:ea typeface="Open Sans"/>
          </a:endParaRPr>
        </a:p>
      </dgm:t>
    </dgm:pt>
    <dgm:pt modelId="{619B81BC-D2F4-463A-B1C2-A16115588C75}" type="parTrans" cxnId="{5A5B0645-B4C5-4751-A6E3-FB0E4EDDC8BA}">
      <dgm:prSet/>
      <dgm:spPr/>
      <dgm:t>
        <a:bodyPr wrap="square"/>
        <a:lstStyle/>
        <a:p>
          <a:endParaRPr lang="th-TH" sz="1000" b="1" dirty="0">
            <a:solidFill>
              <a:schemeClr val="bg1"/>
            </a:solidFill>
            <a:latin typeface="Open Sans"/>
            <a:ea typeface="Open Sans"/>
          </a:endParaRPr>
        </a:p>
      </dgm:t>
    </dgm:pt>
    <dgm:pt modelId="{D3C8BB69-A5BA-4FAA-8067-A98DE6F526D0}" type="sibTrans" cxnId="{5A5B0645-B4C5-4751-A6E3-FB0E4EDDC8BA}">
      <dgm:prSet/>
      <dgm:spPr/>
      <dgm:t>
        <a:bodyPr wrap="square"/>
        <a:lstStyle/>
        <a:p>
          <a:endParaRPr lang="th-TH" sz="1000" b="1" dirty="0">
            <a:solidFill>
              <a:schemeClr val="bg1"/>
            </a:solidFill>
            <a:latin typeface="Open Sans"/>
            <a:ea typeface="Open Sans"/>
          </a:endParaRPr>
        </a:p>
      </dgm:t>
    </dgm:pt>
    <dgm:pt modelId="{4F5C7F75-0DE7-4735-891A-0C26C31479C2}">
      <dgm:prSet phldrT="[Text]" custT="1"/>
      <dgm:spPr>
        <a:solidFill>
          <a:srgbClr val="0F736C"/>
        </a:solidFill>
        <a:ln w="19050">
          <a:solidFill>
            <a:schemeClr val="bg1"/>
          </a:solidFill>
          <a:headEnd type="none"/>
          <a:tailEnd type="none"/>
        </a:ln>
      </dgm:spPr>
      <dgm:t>
        <a:bodyPr wrap="square" tIns="288000" bIns="36000" anchor="t"/>
        <a:lstStyle/>
        <a:p>
          <a:r>
            <a:rPr lang="en-US" sz="1200" b="1" dirty="0">
              <a:solidFill>
                <a:schemeClr val="bg1"/>
              </a:solidFill>
              <a:latin typeface="Open Sans"/>
              <a:ea typeface="Open Sans"/>
              <a:cs typeface="Open Sans"/>
            </a:rPr>
            <a:t> </a:t>
          </a:r>
          <a:endParaRPr lang="th-TH" sz="1200" b="1" dirty="0">
            <a:solidFill>
              <a:schemeClr val="bg1"/>
            </a:solidFill>
            <a:latin typeface="Open Sans"/>
            <a:ea typeface="Open Sans"/>
          </a:endParaRPr>
        </a:p>
      </dgm:t>
    </dgm:pt>
    <dgm:pt modelId="{26EECB4D-C913-4BBD-BCAE-6203B3CAF63A}" type="parTrans" cxnId="{ADA7C5F3-E360-46A8-840F-24BECA86AE6D}">
      <dgm:prSet/>
      <dgm:spPr/>
      <dgm:t>
        <a:bodyPr wrap="square"/>
        <a:lstStyle/>
        <a:p>
          <a:endParaRPr lang="th-TH" sz="1000" b="1" dirty="0">
            <a:solidFill>
              <a:schemeClr val="bg1"/>
            </a:solidFill>
            <a:latin typeface="Open Sans"/>
            <a:ea typeface="Open Sans"/>
          </a:endParaRPr>
        </a:p>
      </dgm:t>
    </dgm:pt>
    <dgm:pt modelId="{3704374D-BD8E-4390-BFE3-3BD6C3F7B118}" type="sibTrans" cxnId="{ADA7C5F3-E360-46A8-840F-24BECA86AE6D}">
      <dgm:prSet/>
      <dgm:spPr/>
      <dgm:t>
        <a:bodyPr wrap="square"/>
        <a:lstStyle/>
        <a:p>
          <a:endParaRPr lang="th-TH" sz="1000" b="1" dirty="0">
            <a:solidFill>
              <a:schemeClr val="bg1"/>
            </a:solidFill>
            <a:latin typeface="Open Sans"/>
            <a:ea typeface="Open Sans"/>
          </a:endParaRPr>
        </a:p>
      </dgm:t>
    </dgm:pt>
    <dgm:pt modelId="{028C942A-2A76-43F8-9FA6-52BD27CA088F}">
      <dgm:prSet phldrT="[Text]" custT="1"/>
      <dgm:spPr>
        <a:solidFill>
          <a:schemeClr val="accent1"/>
        </a:solidFill>
        <a:ln w="19050">
          <a:solidFill>
            <a:schemeClr val="bg1"/>
          </a:solidFill>
          <a:headEnd type="none"/>
          <a:tailEnd type="none"/>
        </a:ln>
      </dgm:spPr>
      <dgm:t>
        <a:bodyPr wrap="square" tIns="288000" bIns="36000" anchor="t"/>
        <a:lstStyle/>
        <a:p>
          <a:endParaRPr lang="th-TH" sz="1200" b="0" dirty="0">
            <a:solidFill>
              <a:schemeClr val="bg1"/>
            </a:solidFill>
            <a:latin typeface="Open Sans"/>
            <a:ea typeface="Open Sans"/>
          </a:endParaRPr>
        </a:p>
      </dgm:t>
    </dgm:pt>
    <dgm:pt modelId="{83FE4639-5066-4BF6-8F8C-F36F08E351B6}" type="parTrans" cxnId="{C906EF4E-E795-4BF6-B1F0-27C7E4A50C12}">
      <dgm:prSet/>
      <dgm:spPr/>
      <dgm:t>
        <a:bodyPr wrap="square"/>
        <a:lstStyle/>
        <a:p>
          <a:endParaRPr lang="th-TH" sz="1000" b="1" dirty="0">
            <a:solidFill>
              <a:schemeClr val="bg1"/>
            </a:solidFill>
            <a:latin typeface="Open Sans"/>
            <a:ea typeface="Open Sans"/>
          </a:endParaRPr>
        </a:p>
      </dgm:t>
    </dgm:pt>
    <dgm:pt modelId="{11ECB7FE-88E6-4F03-A5F0-E992BC534331}" type="sibTrans" cxnId="{C906EF4E-E795-4BF6-B1F0-27C7E4A50C12}">
      <dgm:prSet/>
      <dgm:spPr/>
      <dgm:t>
        <a:bodyPr wrap="square"/>
        <a:lstStyle/>
        <a:p>
          <a:endParaRPr lang="th-TH" sz="1000" b="1" dirty="0">
            <a:solidFill>
              <a:schemeClr val="bg1"/>
            </a:solidFill>
            <a:latin typeface="Open Sans"/>
            <a:ea typeface="Open Sans"/>
          </a:endParaRPr>
        </a:p>
      </dgm:t>
    </dgm:pt>
    <dgm:pt modelId="{40F7097D-8455-4031-BC55-AC2DE569E6CF}">
      <dgm:prSet phldrT="[Text]" custT="1"/>
      <dgm:spPr>
        <a:solidFill>
          <a:srgbClr val="0171CF"/>
        </a:solidFill>
        <a:ln w="19050">
          <a:solidFill>
            <a:schemeClr val="bg1">
              <a:alpha val="75000"/>
            </a:schemeClr>
          </a:solidFill>
          <a:headEnd type="none"/>
          <a:tailEnd type="none"/>
        </a:ln>
      </dgm:spPr>
      <dgm:t>
        <a:bodyPr wrap="square" tIns="288000" bIns="36000" anchor="t"/>
        <a:lstStyle/>
        <a:p>
          <a:endParaRPr lang="th-TH" sz="1200" b="1" kern="1200" dirty="0">
            <a:solidFill>
              <a:schemeClr val="bg1"/>
            </a:solidFill>
            <a:latin typeface="Open Sans"/>
            <a:ea typeface="Open Sans"/>
            <a:cs typeface="+mn-cs"/>
          </a:endParaRPr>
        </a:p>
      </dgm:t>
    </dgm:pt>
    <dgm:pt modelId="{835D1089-6813-420F-931F-BF9394802A5E}" type="parTrans" cxnId="{20E18A2F-A79A-47A4-8FEE-145BEAA9B754}">
      <dgm:prSet/>
      <dgm:spPr/>
      <dgm:t>
        <a:bodyPr wrap="square"/>
        <a:lstStyle/>
        <a:p>
          <a:endParaRPr lang="th-TH" sz="1000" b="1" dirty="0">
            <a:solidFill>
              <a:schemeClr val="bg1"/>
            </a:solidFill>
            <a:latin typeface="Open Sans"/>
            <a:ea typeface="Open Sans"/>
          </a:endParaRPr>
        </a:p>
      </dgm:t>
    </dgm:pt>
    <dgm:pt modelId="{665EAA3E-1086-409C-959C-2DA52436FCBA}" type="sibTrans" cxnId="{20E18A2F-A79A-47A4-8FEE-145BEAA9B754}">
      <dgm:prSet/>
      <dgm:spPr/>
      <dgm:t>
        <a:bodyPr wrap="square"/>
        <a:lstStyle/>
        <a:p>
          <a:endParaRPr lang="th-TH" sz="1000" b="1" dirty="0">
            <a:solidFill>
              <a:schemeClr val="bg1"/>
            </a:solidFill>
            <a:latin typeface="Open Sans"/>
            <a:ea typeface="Open Sans"/>
          </a:endParaRPr>
        </a:p>
      </dgm:t>
    </dgm:pt>
    <dgm:pt modelId="{91346B78-149D-4FB2-823B-FC942E9975A9}" type="pres">
      <dgm:prSet presAssocID="{D18F9811-C89F-4BBD-92A9-CACABFDDA257}" presName="Name0" presStyleCnt="0">
        <dgm:presLayoutVars>
          <dgm:dir/>
          <dgm:animLvl val="lvl"/>
          <dgm:resizeHandles val="exact"/>
        </dgm:presLayoutVars>
      </dgm:prSet>
      <dgm:spPr/>
    </dgm:pt>
    <dgm:pt modelId="{4A463CD0-F9D3-45AA-B65B-10AC9903E6D9}" type="pres">
      <dgm:prSet presAssocID="{03C38BEA-50DC-48E4-9D2C-6A6C77EF4F49}" presName="Name8" presStyleCnt="0"/>
      <dgm:spPr/>
    </dgm:pt>
    <dgm:pt modelId="{BF8CBAC0-34AC-45C1-BBB4-5466591E4B60}" type="pres">
      <dgm:prSet presAssocID="{03C38BEA-50DC-48E4-9D2C-6A6C77EF4F49}" presName="level" presStyleLbl="node1" presStyleIdx="0" presStyleCnt="4">
        <dgm:presLayoutVars>
          <dgm:chMax val="1"/>
          <dgm:bulletEnabled val="1"/>
        </dgm:presLayoutVars>
      </dgm:prSet>
      <dgm:spPr/>
    </dgm:pt>
    <dgm:pt modelId="{6EDFD512-C8D0-427D-8BEA-03B15EA6DDBF}" type="pres">
      <dgm:prSet presAssocID="{03C38BEA-50DC-48E4-9D2C-6A6C77EF4F49}" presName="levelTx" presStyleLbl="revTx" presStyleIdx="0" presStyleCnt="0">
        <dgm:presLayoutVars>
          <dgm:chMax val="1"/>
          <dgm:bulletEnabled val="1"/>
        </dgm:presLayoutVars>
      </dgm:prSet>
      <dgm:spPr/>
    </dgm:pt>
    <dgm:pt modelId="{39972EB0-45AC-455C-B20E-49A74AE48F8D}" type="pres">
      <dgm:prSet presAssocID="{4F5C7F75-0DE7-4735-891A-0C26C31479C2}" presName="Name8" presStyleCnt="0"/>
      <dgm:spPr/>
    </dgm:pt>
    <dgm:pt modelId="{4F154A30-990D-446A-B734-58DCCDF17FCA}" type="pres">
      <dgm:prSet presAssocID="{4F5C7F75-0DE7-4735-891A-0C26C31479C2}" presName="level" presStyleLbl="node1" presStyleIdx="1" presStyleCnt="4">
        <dgm:presLayoutVars>
          <dgm:chMax val="1"/>
          <dgm:bulletEnabled val="1"/>
        </dgm:presLayoutVars>
      </dgm:prSet>
      <dgm:spPr/>
    </dgm:pt>
    <dgm:pt modelId="{E9C9186F-A33C-43D4-8CCD-8215E4EA469E}" type="pres">
      <dgm:prSet presAssocID="{4F5C7F75-0DE7-4735-891A-0C26C31479C2}" presName="levelTx" presStyleLbl="revTx" presStyleIdx="0" presStyleCnt="0">
        <dgm:presLayoutVars>
          <dgm:chMax val="1"/>
          <dgm:bulletEnabled val="1"/>
        </dgm:presLayoutVars>
      </dgm:prSet>
      <dgm:spPr/>
    </dgm:pt>
    <dgm:pt modelId="{28AF2D49-5A42-49D2-AD84-F21B0DE0C666}" type="pres">
      <dgm:prSet presAssocID="{40F7097D-8455-4031-BC55-AC2DE569E6CF}" presName="Name8" presStyleCnt="0"/>
      <dgm:spPr/>
    </dgm:pt>
    <dgm:pt modelId="{82EB7E9D-24F5-403A-BF9B-B12B1215A2E5}" type="pres">
      <dgm:prSet presAssocID="{40F7097D-8455-4031-BC55-AC2DE569E6CF}" presName="level" presStyleLbl="node1" presStyleIdx="2" presStyleCnt="4">
        <dgm:presLayoutVars>
          <dgm:chMax val="1"/>
          <dgm:bulletEnabled val="1"/>
        </dgm:presLayoutVars>
      </dgm:prSet>
      <dgm:spPr/>
    </dgm:pt>
    <dgm:pt modelId="{3F50111A-2C03-4B73-9399-98AB4BE93651}" type="pres">
      <dgm:prSet presAssocID="{40F7097D-8455-4031-BC55-AC2DE569E6CF}" presName="levelTx" presStyleLbl="revTx" presStyleIdx="0" presStyleCnt="0">
        <dgm:presLayoutVars>
          <dgm:chMax val="1"/>
          <dgm:bulletEnabled val="1"/>
        </dgm:presLayoutVars>
      </dgm:prSet>
      <dgm:spPr/>
    </dgm:pt>
    <dgm:pt modelId="{F375242D-C385-435A-B4B4-B250C47AFE5A}" type="pres">
      <dgm:prSet presAssocID="{028C942A-2A76-43F8-9FA6-52BD27CA088F}" presName="Name8" presStyleCnt="0"/>
      <dgm:spPr/>
    </dgm:pt>
    <dgm:pt modelId="{49FE8BC1-6D88-4414-8294-3D4B2E2B8EEE}" type="pres">
      <dgm:prSet presAssocID="{028C942A-2A76-43F8-9FA6-52BD27CA088F}" presName="level" presStyleLbl="node1" presStyleIdx="3" presStyleCnt="4" custLinFactNeighborX="-360">
        <dgm:presLayoutVars>
          <dgm:chMax val="1"/>
          <dgm:bulletEnabled val="1"/>
        </dgm:presLayoutVars>
      </dgm:prSet>
      <dgm:spPr/>
    </dgm:pt>
    <dgm:pt modelId="{9C788B79-7BF0-42E6-AE65-87497E5CE2E5}" type="pres">
      <dgm:prSet presAssocID="{028C942A-2A76-43F8-9FA6-52BD27CA088F}" presName="levelTx" presStyleLbl="revTx" presStyleIdx="0" presStyleCnt="0">
        <dgm:presLayoutVars>
          <dgm:chMax val="1"/>
          <dgm:bulletEnabled val="1"/>
        </dgm:presLayoutVars>
      </dgm:prSet>
      <dgm:spPr/>
    </dgm:pt>
  </dgm:ptLst>
  <dgm:cxnLst>
    <dgm:cxn modelId="{5B18B219-9EF5-41C6-AD62-B61D6DBB7153}" type="presOf" srcId="{03C38BEA-50DC-48E4-9D2C-6A6C77EF4F49}" destId="{6EDFD512-C8D0-427D-8BEA-03B15EA6DDBF}" srcOrd="1" destOrd="0" presId="urn:microsoft.com/office/officeart/2005/8/layout/pyramid1"/>
    <dgm:cxn modelId="{20E18A2F-A79A-47A4-8FEE-145BEAA9B754}" srcId="{D18F9811-C89F-4BBD-92A9-CACABFDDA257}" destId="{40F7097D-8455-4031-BC55-AC2DE569E6CF}" srcOrd="2" destOrd="0" parTransId="{835D1089-6813-420F-931F-BF9394802A5E}" sibTransId="{665EAA3E-1086-409C-959C-2DA52436FCBA}"/>
    <dgm:cxn modelId="{968BDC44-8669-4903-B328-7E0C1C8654CE}" type="presOf" srcId="{40F7097D-8455-4031-BC55-AC2DE569E6CF}" destId="{3F50111A-2C03-4B73-9399-98AB4BE93651}" srcOrd="1" destOrd="0" presId="urn:microsoft.com/office/officeart/2005/8/layout/pyramid1"/>
    <dgm:cxn modelId="{5A5B0645-B4C5-4751-A6E3-FB0E4EDDC8BA}" srcId="{D18F9811-C89F-4BBD-92A9-CACABFDDA257}" destId="{03C38BEA-50DC-48E4-9D2C-6A6C77EF4F49}" srcOrd="0" destOrd="0" parTransId="{619B81BC-D2F4-463A-B1C2-A16115588C75}" sibTransId="{D3C8BB69-A5BA-4FAA-8067-A98DE6F526D0}"/>
    <dgm:cxn modelId="{625DE966-6ACD-4CF1-83A0-A0F01066E7CA}" type="presOf" srcId="{40F7097D-8455-4031-BC55-AC2DE569E6CF}" destId="{82EB7E9D-24F5-403A-BF9B-B12B1215A2E5}" srcOrd="0" destOrd="0" presId="urn:microsoft.com/office/officeart/2005/8/layout/pyramid1"/>
    <dgm:cxn modelId="{79E0FA66-7EB1-45FF-A5E6-810C524D47E5}" type="presOf" srcId="{03C38BEA-50DC-48E4-9D2C-6A6C77EF4F49}" destId="{BF8CBAC0-34AC-45C1-BBB4-5466591E4B60}" srcOrd="0" destOrd="0" presId="urn:microsoft.com/office/officeart/2005/8/layout/pyramid1"/>
    <dgm:cxn modelId="{C906EF4E-E795-4BF6-B1F0-27C7E4A50C12}" srcId="{D18F9811-C89F-4BBD-92A9-CACABFDDA257}" destId="{028C942A-2A76-43F8-9FA6-52BD27CA088F}" srcOrd="3" destOrd="0" parTransId="{83FE4639-5066-4BF6-8F8C-F36F08E351B6}" sibTransId="{11ECB7FE-88E6-4F03-A5F0-E992BC534331}"/>
    <dgm:cxn modelId="{C256459B-C546-42C0-8CFB-EA2654035632}" type="presOf" srcId="{D18F9811-C89F-4BBD-92A9-CACABFDDA257}" destId="{91346B78-149D-4FB2-823B-FC942E9975A9}" srcOrd="0" destOrd="0" presId="urn:microsoft.com/office/officeart/2005/8/layout/pyramid1"/>
    <dgm:cxn modelId="{41887DB7-5A01-4886-B06B-6DCECAFC5D8D}" type="presOf" srcId="{4F5C7F75-0DE7-4735-891A-0C26C31479C2}" destId="{E9C9186F-A33C-43D4-8CCD-8215E4EA469E}" srcOrd="1" destOrd="0" presId="urn:microsoft.com/office/officeart/2005/8/layout/pyramid1"/>
    <dgm:cxn modelId="{E9A692BD-AC6C-435E-AD68-CC17CE1B0CE6}" type="presOf" srcId="{028C942A-2A76-43F8-9FA6-52BD27CA088F}" destId="{49FE8BC1-6D88-4414-8294-3D4B2E2B8EEE}" srcOrd="0" destOrd="0" presId="urn:microsoft.com/office/officeart/2005/8/layout/pyramid1"/>
    <dgm:cxn modelId="{77696CCD-14EC-4D32-B997-5371705940DF}" type="presOf" srcId="{4F5C7F75-0DE7-4735-891A-0C26C31479C2}" destId="{4F154A30-990D-446A-B734-58DCCDF17FCA}" srcOrd="0" destOrd="0" presId="urn:microsoft.com/office/officeart/2005/8/layout/pyramid1"/>
    <dgm:cxn modelId="{824675DE-E2A4-4F72-B5D0-C497215304AB}" type="presOf" srcId="{028C942A-2A76-43F8-9FA6-52BD27CA088F}" destId="{9C788B79-7BF0-42E6-AE65-87497E5CE2E5}" srcOrd="1" destOrd="0" presId="urn:microsoft.com/office/officeart/2005/8/layout/pyramid1"/>
    <dgm:cxn modelId="{ADA7C5F3-E360-46A8-840F-24BECA86AE6D}" srcId="{D18F9811-C89F-4BBD-92A9-CACABFDDA257}" destId="{4F5C7F75-0DE7-4735-891A-0C26C31479C2}" srcOrd="1" destOrd="0" parTransId="{26EECB4D-C913-4BBD-BCAE-6203B3CAF63A}" sibTransId="{3704374D-BD8E-4390-BFE3-3BD6C3F7B118}"/>
    <dgm:cxn modelId="{991DDC90-2E54-41C2-B00C-8E3E540100E7}" type="presParOf" srcId="{91346B78-149D-4FB2-823B-FC942E9975A9}" destId="{4A463CD0-F9D3-45AA-B65B-10AC9903E6D9}" srcOrd="0" destOrd="0" presId="urn:microsoft.com/office/officeart/2005/8/layout/pyramid1"/>
    <dgm:cxn modelId="{C9D24A98-7D45-43D0-9555-64C667321FA9}" type="presParOf" srcId="{4A463CD0-F9D3-45AA-B65B-10AC9903E6D9}" destId="{BF8CBAC0-34AC-45C1-BBB4-5466591E4B60}" srcOrd="0" destOrd="0" presId="urn:microsoft.com/office/officeart/2005/8/layout/pyramid1"/>
    <dgm:cxn modelId="{CFB9BFDE-93F1-4BFD-8F0A-BDFEE7C1B630}" type="presParOf" srcId="{4A463CD0-F9D3-45AA-B65B-10AC9903E6D9}" destId="{6EDFD512-C8D0-427D-8BEA-03B15EA6DDBF}" srcOrd="1" destOrd="0" presId="urn:microsoft.com/office/officeart/2005/8/layout/pyramid1"/>
    <dgm:cxn modelId="{FC9AC05C-3E58-430B-8A47-CD4C8514F12E}" type="presParOf" srcId="{91346B78-149D-4FB2-823B-FC942E9975A9}" destId="{39972EB0-45AC-455C-B20E-49A74AE48F8D}" srcOrd="1" destOrd="0" presId="urn:microsoft.com/office/officeart/2005/8/layout/pyramid1"/>
    <dgm:cxn modelId="{D2DF95A7-0E6F-481A-BE84-E249F9FA4BE2}" type="presParOf" srcId="{39972EB0-45AC-455C-B20E-49A74AE48F8D}" destId="{4F154A30-990D-446A-B734-58DCCDF17FCA}" srcOrd="0" destOrd="0" presId="urn:microsoft.com/office/officeart/2005/8/layout/pyramid1"/>
    <dgm:cxn modelId="{5404187A-3C82-436D-B8B0-4CEA99E7B885}" type="presParOf" srcId="{39972EB0-45AC-455C-B20E-49A74AE48F8D}" destId="{E9C9186F-A33C-43D4-8CCD-8215E4EA469E}" srcOrd="1" destOrd="0" presId="urn:microsoft.com/office/officeart/2005/8/layout/pyramid1"/>
    <dgm:cxn modelId="{D15770DB-0E6B-41CF-981B-27E948519DEC}" type="presParOf" srcId="{91346B78-149D-4FB2-823B-FC942E9975A9}" destId="{28AF2D49-5A42-49D2-AD84-F21B0DE0C666}" srcOrd="2" destOrd="0" presId="urn:microsoft.com/office/officeart/2005/8/layout/pyramid1"/>
    <dgm:cxn modelId="{C20D2E01-F2BD-4E47-8247-3DC7C1D084A4}" type="presParOf" srcId="{28AF2D49-5A42-49D2-AD84-F21B0DE0C666}" destId="{82EB7E9D-24F5-403A-BF9B-B12B1215A2E5}" srcOrd="0" destOrd="0" presId="urn:microsoft.com/office/officeart/2005/8/layout/pyramid1"/>
    <dgm:cxn modelId="{74DA747D-84B2-4AD0-9D42-633A310DD517}" type="presParOf" srcId="{28AF2D49-5A42-49D2-AD84-F21B0DE0C666}" destId="{3F50111A-2C03-4B73-9399-98AB4BE93651}" srcOrd="1" destOrd="0" presId="urn:microsoft.com/office/officeart/2005/8/layout/pyramid1"/>
    <dgm:cxn modelId="{C83CFC3C-165F-41FD-AB65-7B6E3AC436A0}" type="presParOf" srcId="{91346B78-149D-4FB2-823B-FC942E9975A9}" destId="{F375242D-C385-435A-B4B4-B250C47AFE5A}" srcOrd="3" destOrd="0" presId="urn:microsoft.com/office/officeart/2005/8/layout/pyramid1"/>
    <dgm:cxn modelId="{B49C3483-E6DC-4330-8366-B0109A58F3CA}" type="presParOf" srcId="{F375242D-C385-435A-B4B4-B250C47AFE5A}" destId="{49FE8BC1-6D88-4414-8294-3D4B2E2B8EEE}" srcOrd="0" destOrd="0" presId="urn:microsoft.com/office/officeart/2005/8/layout/pyramid1"/>
    <dgm:cxn modelId="{CCF62584-6D08-4DB1-91F9-A80310DBB412}" type="presParOf" srcId="{F375242D-C385-435A-B4B4-B250C47AFE5A}" destId="{9C788B79-7BF0-42E6-AE65-87497E5CE2E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BAC0-34AC-45C1-BBB4-5466591E4B60}">
      <dsp:nvSpPr>
        <dsp:cNvPr id="0" name=""/>
        <dsp:cNvSpPr/>
      </dsp:nvSpPr>
      <dsp:spPr>
        <a:xfrm>
          <a:off x="1620715" y="0"/>
          <a:ext cx="1080476" cy="1464230"/>
        </a:xfrm>
        <a:prstGeom prst="trapezoid">
          <a:avLst>
            <a:gd name="adj" fmla="val 50000"/>
          </a:avLst>
        </a:prstGeom>
        <a:solidFill>
          <a:srgbClr val="3CC0AF"/>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720000" rIns="12700" bIns="12700" numCol="1" spcCol="1270" anchor="ctr" anchorCtr="0">
          <a:noAutofit/>
        </a:bodyPr>
        <a:lstStyle/>
        <a:p>
          <a:pPr marL="0" lvl="0" indent="0" algn="ctr" defTabSz="444500">
            <a:lnSpc>
              <a:spcPct val="90000"/>
            </a:lnSpc>
            <a:spcBef>
              <a:spcPct val="0"/>
            </a:spcBef>
            <a:spcAft>
              <a:spcPct val="35000"/>
            </a:spcAft>
            <a:buNone/>
          </a:pPr>
          <a:endParaRPr lang="th-TH" sz="1000" b="1" kern="1200" dirty="0">
            <a:solidFill>
              <a:schemeClr val="tx1"/>
            </a:solidFill>
            <a:latin typeface="Open Sans"/>
            <a:ea typeface="Open Sans"/>
          </a:endParaRPr>
        </a:p>
      </dsp:txBody>
      <dsp:txXfrm>
        <a:off x="1620715" y="0"/>
        <a:ext cx="1080476" cy="1464230"/>
      </dsp:txXfrm>
    </dsp:sp>
    <dsp:sp modelId="{4F154A30-990D-446A-B734-58DCCDF17FCA}">
      <dsp:nvSpPr>
        <dsp:cNvPr id="0" name=""/>
        <dsp:cNvSpPr/>
      </dsp:nvSpPr>
      <dsp:spPr>
        <a:xfrm>
          <a:off x="1080476" y="1464230"/>
          <a:ext cx="2160953" cy="1464230"/>
        </a:xfrm>
        <a:prstGeom prst="trapezoid">
          <a:avLst>
            <a:gd name="adj" fmla="val 36896"/>
          </a:avLst>
        </a:prstGeom>
        <a:solidFill>
          <a:srgbClr val="0F736C"/>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Open Sans"/>
              <a:ea typeface="Open Sans"/>
              <a:cs typeface="Open Sans"/>
            </a:rPr>
            <a:t> </a:t>
          </a:r>
          <a:endParaRPr lang="th-TH" sz="1200" b="1" kern="1200" dirty="0">
            <a:solidFill>
              <a:schemeClr val="bg1"/>
            </a:solidFill>
            <a:latin typeface="Open Sans"/>
            <a:ea typeface="Open Sans"/>
          </a:endParaRPr>
        </a:p>
      </dsp:txBody>
      <dsp:txXfrm>
        <a:off x="1458643" y="1464230"/>
        <a:ext cx="1404619" cy="1464230"/>
      </dsp:txXfrm>
    </dsp:sp>
    <dsp:sp modelId="{82EB7E9D-24F5-403A-BF9B-B12B1215A2E5}">
      <dsp:nvSpPr>
        <dsp:cNvPr id="0" name=""/>
        <dsp:cNvSpPr/>
      </dsp:nvSpPr>
      <dsp:spPr>
        <a:xfrm>
          <a:off x="540238" y="2928460"/>
          <a:ext cx="3241430" cy="1464230"/>
        </a:xfrm>
        <a:prstGeom prst="trapezoid">
          <a:avLst>
            <a:gd name="adj" fmla="val 36896"/>
          </a:avLst>
        </a:prstGeom>
        <a:solidFill>
          <a:srgbClr val="0171CF"/>
        </a:solidFill>
        <a:ln w="19050" cap="flat">
          <a:solidFill>
            <a:schemeClr val="bg1">
              <a:alpha val="75000"/>
            </a:schemeClr>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endParaRPr lang="th-TH" sz="1200" b="1" kern="1200" dirty="0">
            <a:solidFill>
              <a:schemeClr val="bg1"/>
            </a:solidFill>
            <a:latin typeface="Open Sans"/>
            <a:ea typeface="Open Sans"/>
            <a:cs typeface="+mn-cs"/>
          </a:endParaRPr>
        </a:p>
      </dsp:txBody>
      <dsp:txXfrm>
        <a:off x="1107488" y="2928460"/>
        <a:ext cx="2106929" cy="1464230"/>
      </dsp:txXfrm>
    </dsp:sp>
    <dsp:sp modelId="{49FE8BC1-6D88-4414-8294-3D4B2E2B8EEE}">
      <dsp:nvSpPr>
        <dsp:cNvPr id="0" name=""/>
        <dsp:cNvSpPr/>
      </dsp:nvSpPr>
      <dsp:spPr>
        <a:xfrm>
          <a:off x="0" y="4392690"/>
          <a:ext cx="4321907" cy="1464230"/>
        </a:xfrm>
        <a:prstGeom prst="trapezoid">
          <a:avLst>
            <a:gd name="adj" fmla="val 36896"/>
          </a:avLst>
        </a:prstGeom>
        <a:solidFill>
          <a:schemeClr val="accent1"/>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endParaRPr lang="th-TH" sz="1200" b="0" kern="1200" dirty="0">
            <a:solidFill>
              <a:schemeClr val="bg1"/>
            </a:solidFill>
            <a:latin typeface="Open Sans"/>
            <a:ea typeface="Open Sans"/>
          </a:endParaRPr>
        </a:p>
      </dsp:txBody>
      <dsp:txXfrm>
        <a:off x="756333" y="4392690"/>
        <a:ext cx="2809239" cy="146423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0.01113</cdr:x>
      <cdr:y>0.86292</cdr:y>
    </cdr:from>
    <cdr:to>
      <cdr:x>1</cdr:x>
      <cdr:y>1</cdr:y>
    </cdr:to>
    <cdr:sp macro="" textlink="">
      <cdr:nvSpPr>
        <cdr:cNvPr id="2" name="Footer Placeholder 2">
          <a:extLst xmlns:a="http://schemas.openxmlformats.org/drawingml/2006/main">
            <a:ext uri="{FF2B5EF4-FFF2-40B4-BE49-F238E27FC236}">
              <a16:creationId xmlns:a16="http://schemas.microsoft.com/office/drawing/2014/main" id="{22F1D866-CC58-6E18-18F1-5F7E0D9CEECC}"/>
            </a:ext>
          </a:extLst>
        </cdr:cNvPr>
        <cdr:cNvSpPr>
          <a:spLocks xmlns:a="http://schemas.openxmlformats.org/drawingml/2006/main" noGrp="1"/>
        </cdr:cNvSpPr>
      </cdr:nvSpPr>
      <cdr:spPr>
        <a:xfrm xmlns:a="http://schemas.openxmlformats.org/drawingml/2006/main">
          <a:off x="55534" y="2298448"/>
          <a:ext cx="4934061" cy="36512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0" tIns="0" rIns="0" bIns="0" anchor="b" anchorCtr="0">
          <a:noAutofit/>
        </a:bodyPr>
        <a:lstStyle xmlns:a="http://schemas.openxmlformats.org/drawingml/2006/main">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1400"/>
            <a:buFont typeface="Arial"/>
            <a:buNone/>
            <a:defRPr sz="700" b="0" i="0" u="none" strike="noStrike" cap="none">
              <a:solidFill>
                <a:srgbClr val="939B9D"/>
              </a:solidFill>
              <a:latin typeface="Open Sans" panose="020B0606030504020204" pitchFamily="34" charset="0"/>
              <a:ea typeface="Open Sans" panose="020B0606030504020204" pitchFamily="34" charset="0"/>
              <a:cs typeface="Open Sans" panose="020B0606030504020204" pitchFamily="34" charset="0"/>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3C4543"/>
              </a:solidFill>
              <a:latin typeface="Lato Light"/>
              <a:ea typeface="Lato Light"/>
              <a:cs typeface="Lato Light"/>
              <a:sym typeface="Lato Light"/>
            </a:defRPr>
          </a:lvl9pPr>
        </a:lstStyle>
        <a:p xmlns:a="http://schemas.openxmlformats.org/drawingml/2006/main">
          <a:pPr>
            <a:lnSpc>
              <a:spcPts val="1200"/>
            </a:lnSpc>
            <a:spcAft>
              <a:spcPts val="200"/>
            </a:spcAft>
          </a:pPr>
          <a:endParaRPr lang="en-US" sz="900" dirty="0">
            <a:solidFill>
              <a:srgbClr val="3C4543"/>
            </a:solidFill>
            <a:latin typeface="+mn-lt"/>
            <a:ea typeface="Open Sans"/>
            <a:cs typeface="Open San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0.042</cdr:y>
    </cdr:from>
    <cdr:to>
      <cdr:x>0.64165</cdr:x>
      <cdr:y>0.09482</cdr:y>
    </cdr:to>
    <cdr:sp macro="" textlink="">
      <cdr:nvSpPr>
        <cdr:cNvPr id="2" name="TextBox 1">
          <a:extLst xmlns:a="http://schemas.openxmlformats.org/drawingml/2006/main">
            <a:ext uri="{FF2B5EF4-FFF2-40B4-BE49-F238E27FC236}">
              <a16:creationId xmlns:a16="http://schemas.microsoft.com/office/drawing/2014/main" id="{B0AE0B3B-CCDE-EE83-BFD5-ED4781AB08A7}"/>
            </a:ext>
          </a:extLst>
        </cdr:cNvPr>
        <cdr:cNvSpPr txBox="1"/>
      </cdr:nvSpPr>
      <cdr:spPr>
        <a:xfrm xmlns:a="http://schemas.openxmlformats.org/drawingml/2006/main">
          <a:off x="3432732" y="212122"/>
          <a:ext cx="972483" cy="2668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0.78653</cdr:x>
      <cdr:y>0.04225</cdr:y>
    </cdr:from>
    <cdr:to>
      <cdr:x>0.93835</cdr:x>
      <cdr:y>0.09171</cdr:y>
    </cdr:to>
    <cdr:sp macro="" textlink="">
      <cdr:nvSpPr>
        <cdr:cNvPr id="3" name="TextBox 1">
          <a:extLst xmlns:a="http://schemas.openxmlformats.org/drawingml/2006/main">
            <a:ext uri="{FF2B5EF4-FFF2-40B4-BE49-F238E27FC236}">
              <a16:creationId xmlns:a16="http://schemas.microsoft.com/office/drawing/2014/main" id="{22976511-2E19-06DD-4CB5-F69FCFC7D9C5}"/>
            </a:ext>
          </a:extLst>
        </cdr:cNvPr>
        <cdr:cNvSpPr txBox="1"/>
      </cdr:nvSpPr>
      <cdr:spPr>
        <a:xfrm xmlns:a="http://schemas.openxmlformats.org/drawingml/2006/main">
          <a:off x="5399903" y="213407"/>
          <a:ext cx="1042306" cy="2498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0.32361</cdr:x>
      <cdr:y>0.11126</cdr:y>
    </cdr:from>
    <cdr:to>
      <cdr:x>0.5004</cdr:x>
      <cdr:y>0.15409</cdr:y>
    </cdr:to>
    <cdr:sp macro="" textlink="">
      <cdr:nvSpPr>
        <cdr:cNvPr id="2" name="TextBox 1">
          <a:extLst xmlns:a="http://schemas.openxmlformats.org/drawingml/2006/main">
            <a:ext uri="{FF2B5EF4-FFF2-40B4-BE49-F238E27FC236}">
              <a16:creationId xmlns:a16="http://schemas.microsoft.com/office/drawing/2014/main" id="{CC22D954-0D85-F731-04ED-6AB0B4371D1E}"/>
            </a:ext>
          </a:extLst>
        </cdr:cNvPr>
        <cdr:cNvSpPr txBox="1"/>
      </cdr:nvSpPr>
      <cdr:spPr>
        <a:xfrm xmlns:a="http://schemas.openxmlformats.org/drawingml/2006/main">
          <a:off x="2046189" y="535166"/>
          <a:ext cx="1117845" cy="2060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0.67442</cdr:x>
      <cdr:y>0.13498</cdr:y>
    </cdr:from>
    <cdr:to>
      <cdr:x>0.85121</cdr:x>
      <cdr:y>0.17781</cdr:y>
    </cdr:to>
    <cdr:sp macro="" textlink="">
      <cdr:nvSpPr>
        <cdr:cNvPr id="3" name="TextBox 1">
          <a:extLst xmlns:a="http://schemas.openxmlformats.org/drawingml/2006/main">
            <a:ext uri="{FF2B5EF4-FFF2-40B4-BE49-F238E27FC236}">
              <a16:creationId xmlns:a16="http://schemas.microsoft.com/office/drawing/2014/main" id="{CC22D954-0D85-F731-04ED-6AB0B4371D1E}"/>
            </a:ext>
          </a:extLst>
        </cdr:cNvPr>
        <cdr:cNvSpPr txBox="1"/>
      </cdr:nvSpPr>
      <cdr:spPr>
        <a:xfrm xmlns:a="http://schemas.openxmlformats.org/drawingml/2006/main">
          <a:off x="4264360" y="649289"/>
          <a:ext cx="1117845" cy="2060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0.3281</cdr:x>
      <cdr:y>0.12318</cdr:y>
    </cdr:from>
    <cdr:to>
      <cdr:x>0.5</cdr:x>
      <cdr:y>0.16535</cdr:y>
    </cdr:to>
    <cdr:sp macro="" textlink="">
      <cdr:nvSpPr>
        <cdr:cNvPr id="2" name="TextBox 1">
          <a:extLst xmlns:a="http://schemas.openxmlformats.org/drawingml/2006/main">
            <a:ext uri="{FF2B5EF4-FFF2-40B4-BE49-F238E27FC236}">
              <a16:creationId xmlns:a16="http://schemas.microsoft.com/office/drawing/2014/main" id="{CDA117DA-F246-ECC2-94BE-4A82B065CA07}"/>
            </a:ext>
          </a:extLst>
        </cdr:cNvPr>
        <cdr:cNvSpPr txBox="1"/>
      </cdr:nvSpPr>
      <cdr:spPr>
        <a:xfrm xmlns:a="http://schemas.openxmlformats.org/drawingml/2006/main">
          <a:off x="2133654" y="601718"/>
          <a:ext cx="1117828" cy="2059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57198" y="457200"/>
            <a:ext cx="2971802" cy="228600"/>
          </a:xfrm>
          <a:prstGeom prst="rect">
            <a:avLst/>
          </a:prstGeom>
          <a:ln>
            <a:headEnd type="none"/>
            <a:tailEnd type="none"/>
          </a:ln>
        </p:spPr>
        <p:txBody>
          <a:bodyPr wrap="square" lIns="0" tIns="0" rIns="0" bIns="0"/>
          <a:lstStyle>
            <a:lvl1pPr algn="l">
              <a:defRPr sz="1200" dirty="0"/>
            </a:lvl1pPr>
          </a:lstStyle>
          <a:p>
            <a:endParaRPr lang="en-US" sz="900" dirty="0"/>
          </a:p>
        </p:txBody>
      </p:sp>
      <p:sp>
        <p:nvSpPr>
          <p:cNvPr id="3" name="Date Placeholder 2"/>
          <p:cNvSpPr>
            <a:spLocks noGrp="1"/>
          </p:cNvSpPr>
          <p:nvPr>
            <p:ph type="dt" sz="quarter" idx="1"/>
          </p:nvPr>
        </p:nvSpPr>
        <p:spPr>
          <a:xfrm>
            <a:off x="5683682" y="457200"/>
            <a:ext cx="717118" cy="228600"/>
          </a:xfrm>
          <a:prstGeom prst="rect">
            <a:avLst/>
          </a:prstGeom>
          <a:ln>
            <a:headEnd type="none"/>
            <a:tailEnd type="none"/>
          </a:ln>
        </p:spPr>
        <p:txBody>
          <a:bodyPr wrap="square" lIns="0" tIns="0" rIns="0" bIns="0"/>
          <a:lstStyle>
            <a:lvl1pPr algn="r">
              <a:defRPr sz="1200" dirty="0"/>
            </a:lvl1pPr>
          </a:lstStyle>
          <a:p>
            <a:fld id="{0B33F104-80B4-4E04-97E3-C87FB857B623}" type="datetimeFigureOut">
              <a:rPr lang="en-US" sz="900" dirty="0"/>
              <a:t>7/3/2025</a:t>
            </a:fld>
            <a:endParaRPr lang="en-US" sz="900" dirty="0"/>
          </a:p>
        </p:txBody>
      </p:sp>
      <p:sp>
        <p:nvSpPr>
          <p:cNvPr id="4" name="Footer Placeholder 3"/>
          <p:cNvSpPr>
            <a:spLocks noGrp="1"/>
          </p:cNvSpPr>
          <p:nvPr>
            <p:ph type="ftr" sz="quarter" idx="2"/>
          </p:nvPr>
        </p:nvSpPr>
        <p:spPr>
          <a:xfrm>
            <a:off x="457198" y="8459980"/>
            <a:ext cx="2743200" cy="228601"/>
          </a:xfrm>
          <a:prstGeom prst="rect">
            <a:avLst/>
          </a:prstGeom>
          <a:ln>
            <a:headEnd type="none"/>
            <a:tailEnd type="none"/>
          </a:ln>
        </p:spPr>
        <p:txBody>
          <a:bodyPr wrap="square" lIns="0" tIns="0" rIns="0" bIns="0" anchor="b"/>
          <a:lstStyle>
            <a:lvl1pPr algn="l">
              <a:defRPr sz="1200" dirty="0"/>
            </a:lvl1pPr>
          </a:lstStyle>
          <a:p>
            <a:endParaRPr lang="en-US" sz="900" dirty="0"/>
          </a:p>
        </p:txBody>
      </p:sp>
      <p:sp>
        <p:nvSpPr>
          <p:cNvPr id="5" name="Slide Number Placeholder 4"/>
          <p:cNvSpPr>
            <a:spLocks noGrp="1"/>
          </p:cNvSpPr>
          <p:nvPr>
            <p:ph type="sldNum" sz="quarter" idx="3"/>
          </p:nvPr>
        </p:nvSpPr>
        <p:spPr>
          <a:xfrm>
            <a:off x="5683682" y="8459980"/>
            <a:ext cx="717119" cy="228601"/>
          </a:xfrm>
          <a:prstGeom prst="rect">
            <a:avLst/>
          </a:prstGeom>
          <a:ln>
            <a:headEnd type="none"/>
            <a:tailEnd type="none"/>
          </a:ln>
        </p:spPr>
        <p:txBody>
          <a:bodyPr wrap="square" lIns="0" tIns="0" rIns="0" bIns="0" anchor="b"/>
          <a:lstStyle>
            <a:lvl1pPr algn="r">
              <a:defRPr sz="1200" dirty="0"/>
            </a:lvl1pPr>
          </a:lstStyle>
          <a:p>
            <a:fld id="{16BF8E5E-2FD0-4AE6-B0F5-D0C30D1FE04F}" type="slidenum">
              <a:rPr lang="en-US" sz="900" dirty="0"/>
              <a:t>‹#›</a:t>
            </a:fld>
            <a:endParaRPr lang="en-US" sz="9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8" y="685800"/>
            <a:ext cx="2743200" cy="228600"/>
          </a:xfrm>
          <a:prstGeom prst="rect">
            <a:avLst/>
          </a:prstGeom>
          <a:ln>
            <a:headEnd type="none"/>
            <a:tailEnd type="none"/>
          </a:ln>
        </p:spPr>
        <p:txBody>
          <a:bodyPr wrap="square" lIns="0" tIns="0" rIns="0" bIns="0"/>
          <a:lstStyle>
            <a:lvl1pPr algn="l">
              <a:defRPr sz="900" dirty="0"/>
            </a:lvl1pPr>
          </a:lstStyle>
          <a:p>
            <a:endParaRPr lang="en-US" dirty="0"/>
          </a:p>
        </p:txBody>
      </p:sp>
      <p:sp>
        <p:nvSpPr>
          <p:cNvPr id="3" name="Date Placeholder 2"/>
          <p:cNvSpPr>
            <a:spLocks noGrp="1"/>
          </p:cNvSpPr>
          <p:nvPr>
            <p:ph type="dt" idx="1"/>
          </p:nvPr>
        </p:nvSpPr>
        <p:spPr>
          <a:xfrm>
            <a:off x="5455085" y="685800"/>
            <a:ext cx="715528" cy="228600"/>
          </a:xfrm>
          <a:prstGeom prst="rect">
            <a:avLst/>
          </a:prstGeom>
          <a:ln>
            <a:headEnd type="none"/>
            <a:tailEnd type="none"/>
          </a:ln>
        </p:spPr>
        <p:txBody>
          <a:bodyPr wrap="square" lIns="0" tIns="0" rIns="0" bIns="0"/>
          <a:lstStyle>
            <a:lvl1pPr algn="r">
              <a:defRPr sz="900" dirty="0"/>
            </a:lvl1pPr>
          </a:lstStyle>
          <a:p>
            <a:fld id="{A6248C5F-AC1F-4F90-B826-F3F4984AE898}" type="datetimeFigureOut">
              <a:rPr lang="en-US" dirty="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headEnd type="none"/>
            <a:tailEnd type="none"/>
          </a:ln>
        </p:spPr>
        <p:txBody>
          <a:bodyPr wrap="square" lIns="91440" tIns="45720" rIns="91440" bIns="45720" anchor="ctr"/>
          <a:lstStyle/>
          <a:p>
            <a:endParaRPr lang="en-US" dirty="0"/>
          </a:p>
        </p:txBody>
      </p:sp>
      <p:sp>
        <p:nvSpPr>
          <p:cNvPr id="5" name="Notes Placeholder 4"/>
          <p:cNvSpPr>
            <a:spLocks noGrp="1"/>
          </p:cNvSpPr>
          <p:nvPr>
            <p:ph type="body" sz="quarter" idx="3"/>
          </p:nvPr>
        </p:nvSpPr>
        <p:spPr>
          <a:xfrm>
            <a:off x="685800" y="4572000"/>
            <a:ext cx="5486400" cy="3429000"/>
          </a:xfrm>
          <a:prstGeom prst="rect">
            <a:avLst/>
          </a:prstGeom>
          <a:ln>
            <a:headEnd type="none"/>
            <a:tailEnd type="none"/>
          </a:ln>
        </p:spPr>
        <p:txBody>
          <a:bodyPr wrap="square" lIns="0" tIns="0" rIns="0" bIns="0" numCol="1"/>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258358"/>
            <a:ext cx="2743200" cy="228600"/>
          </a:xfrm>
          <a:prstGeom prst="rect">
            <a:avLst/>
          </a:prstGeom>
          <a:ln>
            <a:headEnd type="none"/>
            <a:tailEnd type="none"/>
          </a:ln>
        </p:spPr>
        <p:txBody>
          <a:bodyPr wrap="square" lIns="0" tIns="0" rIns="0" bIns="0" anchor="b"/>
          <a:lstStyle>
            <a:lvl1pPr algn="l">
              <a:defRPr sz="900" dirty="0"/>
            </a:lvl1pPr>
          </a:lstStyle>
          <a:p>
            <a:endParaRPr lang="en-US" dirty="0"/>
          </a:p>
        </p:txBody>
      </p:sp>
      <p:sp>
        <p:nvSpPr>
          <p:cNvPr id="7" name="Slide Number Placeholder 6"/>
          <p:cNvSpPr>
            <a:spLocks noGrp="1"/>
          </p:cNvSpPr>
          <p:nvPr>
            <p:ph type="sldNum" sz="quarter" idx="5"/>
          </p:nvPr>
        </p:nvSpPr>
        <p:spPr>
          <a:xfrm>
            <a:off x="5455085" y="8258358"/>
            <a:ext cx="715528" cy="228600"/>
          </a:xfrm>
          <a:prstGeom prst="rect">
            <a:avLst/>
          </a:prstGeom>
          <a:ln>
            <a:headEnd type="none"/>
            <a:tailEnd type="none"/>
          </a:ln>
        </p:spPr>
        <p:txBody>
          <a:bodyPr wrap="square" lIns="0" tIns="0" rIns="0" bIns="0" anchor="b"/>
          <a:lstStyle>
            <a:lvl1pPr algn="r">
              <a:defRPr sz="900" dirty="0"/>
            </a:lvl1pPr>
          </a:lstStyle>
          <a:p>
            <a:fld id="{641B1B2C-1F52-44AB-960F-E6CE3AB6126E}" type="slidenum">
              <a:rPr lang="en-US" dirty="0"/>
              <a:t>‹#›</a:t>
            </a:fld>
            <a:endParaRPr lang="en-US" dirty="0"/>
          </a:p>
        </p:txBody>
      </p:sp>
    </p:spTree>
  </p:cSld>
  <p:clrMap bg1="lt1" tx1="dk1" bg2="lt2" tx2="dk2" accent1="accent1" accent2="accent2" accent3="accent3" accent4="accent4" accent5="accent5" accent6="accent6" hlink="hlink" folHlink="folHlink"/>
  <p:notesStyle>
    <a:lvl1pPr marL="0" algn="l" defTabSz="914400" rtl="0">
      <a:lnSpc>
        <a:spcPct val="120000"/>
      </a:lnSpc>
      <a:defRPr sz="1100" b="0" i="0" kern="1200" dirty="0">
        <a:solidFill>
          <a:schemeClr val="dk1"/>
        </a:solidFill>
        <a:latin typeface="Open Sans"/>
        <a:ea typeface="+mn-ea"/>
        <a:cs typeface="Open Sans"/>
      </a:defRPr>
    </a:lvl1pPr>
    <a:lvl2pPr marL="457200" algn="l" defTabSz="914400" rtl="0">
      <a:lnSpc>
        <a:spcPct val="120000"/>
      </a:lnSpc>
      <a:defRPr sz="1100" b="0" i="0" kern="1200" dirty="0">
        <a:solidFill>
          <a:schemeClr val="dk1"/>
        </a:solidFill>
        <a:latin typeface="Open Sans"/>
        <a:ea typeface="+mn-ea"/>
        <a:cs typeface="Open Sans"/>
      </a:defRPr>
    </a:lvl2pPr>
    <a:lvl3pPr marL="914400" algn="l" defTabSz="914400" rtl="0">
      <a:lnSpc>
        <a:spcPct val="120000"/>
      </a:lnSpc>
      <a:defRPr sz="1100" b="0" i="0" kern="1200" dirty="0">
        <a:solidFill>
          <a:schemeClr val="dk1"/>
        </a:solidFill>
        <a:latin typeface="Open Sans"/>
        <a:ea typeface="+mn-ea"/>
        <a:cs typeface="Open Sans"/>
      </a:defRPr>
    </a:lvl3pPr>
    <a:lvl4pPr marL="1371600" algn="l" defTabSz="914400" rtl="0">
      <a:lnSpc>
        <a:spcPct val="120000"/>
      </a:lnSpc>
      <a:defRPr sz="1100" b="0" i="0" kern="1200" dirty="0">
        <a:solidFill>
          <a:schemeClr val="dk1"/>
        </a:solidFill>
        <a:latin typeface="Open Sans"/>
        <a:ea typeface="+mn-ea"/>
        <a:cs typeface="Open Sans"/>
      </a:defRPr>
    </a:lvl4pPr>
    <a:lvl5pPr marL="1828800" algn="l" defTabSz="914400" rtl="0">
      <a:lnSpc>
        <a:spcPct val="120000"/>
      </a:lnSpc>
      <a:defRPr sz="1100" b="0" i="0" kern="1200" dirty="0">
        <a:solidFill>
          <a:schemeClr val="dk1"/>
        </a:solidFill>
        <a:latin typeface="Open Sans"/>
        <a:ea typeface="+mn-ea"/>
        <a:cs typeface="Open Sans"/>
      </a:defRPr>
    </a:lvl5pPr>
    <a:lvl6pPr marL="2286000" algn="l" defTabSz="914400" rtl="0">
      <a:defRPr sz="1200" kern="1200" dirty="0">
        <a:solidFill>
          <a:schemeClr val="dk1"/>
        </a:solidFill>
        <a:latin typeface="+mn-lt"/>
        <a:ea typeface="+mn-ea"/>
        <a:cs typeface="+mn-cs"/>
      </a:defRPr>
    </a:lvl6pPr>
    <a:lvl7pPr marL="2743200" algn="l" defTabSz="914400" rtl="0">
      <a:defRPr sz="1200" kern="1200" dirty="0">
        <a:solidFill>
          <a:schemeClr val="dk1"/>
        </a:solidFill>
        <a:latin typeface="+mn-lt"/>
        <a:ea typeface="+mn-ea"/>
        <a:cs typeface="+mn-cs"/>
      </a:defRPr>
    </a:lvl7pPr>
    <a:lvl8pPr marL="3200400" algn="l" defTabSz="914400" rtl="0">
      <a:defRPr sz="1200" kern="1200" dirty="0">
        <a:solidFill>
          <a:schemeClr val="dk1"/>
        </a:solidFill>
        <a:latin typeface="+mn-lt"/>
        <a:ea typeface="+mn-ea"/>
        <a:cs typeface="+mn-cs"/>
      </a:defRPr>
    </a:lvl8pPr>
    <a:lvl9pPr marL="3657600" algn="l" defTabSz="914400" rtl="0">
      <a:defRPr sz="1200" kern="1200" dirty="0">
        <a:solidFill>
          <a:schemeClr val="dk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93;p2:notes"/>
          <p:cNvSpPr>
            <a:spLocks noGrp="1"/>
          </p:cNvSpPr>
          <p:nvPr>
            <p:ph type="body" idx="1"/>
          </p:nvPr>
        </p:nvSpPr>
        <p:spPr>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194" name="Google Shape;194;p2:notes"/>
          <p:cNvSpPr>
            <a:spLocks noGrp="1" noRot="1" noChangeAspect="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IN" sz="1800" dirty="0">
                <a:effectLst/>
                <a:latin typeface="Arial"/>
                <a:ea typeface="Arial"/>
              </a:rPr>
              <a:t>|sapu1_1e|</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|sapu2_1e|</a:t>
            </a:r>
            <a:endParaRPr lang="en-US" dirty="0"/>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|sapu1_1d|</a:t>
            </a:r>
            <a:endParaRPr lang="en-US" dirty="0"/>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|sapu2_1d|</a:t>
            </a:r>
            <a:endParaRPr lang="en-US" dirty="0"/>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|sapu1_1ab|</a:t>
            </a:r>
            <a:endParaRPr lang="en-US" dirty="0"/>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|sapu2_1ab|</a:t>
            </a:r>
            <a:endParaRPr lang="en-US" dirty="0"/>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|sapu1_1a|</a:t>
            </a:r>
            <a:endParaRPr lang="en-US" dirty="0"/>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|sapu2_1a|</a:t>
            </a:r>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IN" sz="1100" dirty="0">
                <a:effectLst/>
                <a:latin typeface="Arial"/>
                <a:ea typeface="Arial"/>
              </a:rPr>
              <a:t>|sapu1_1q|</a:t>
            </a:r>
          </a:p>
          <a:p>
            <a:r>
              <a:rPr lang="en-IN" sz="1100" dirty="0">
                <a:effectLst/>
                <a:latin typeface="Arial"/>
                <a:ea typeface="Arial"/>
              </a:rPr>
              <a:t>|sapu2_1q|</a:t>
            </a:r>
          </a:p>
          <a:p>
            <a:r>
              <a:rPr lang="en-IN" sz="1100" dirty="0">
                <a:effectLst/>
                <a:latin typeface="Arial"/>
                <a:ea typeface="Arial"/>
              </a:rPr>
              <a:t>|sapu1_1b|</a:t>
            </a:r>
          </a:p>
          <a:p>
            <a:r>
              <a:rPr lang="en-IN" sz="1100" dirty="0">
                <a:effectLst/>
                <a:latin typeface="Arial"/>
                <a:ea typeface="Arial"/>
              </a:rPr>
              <a:t>|sapu2_1b|</a:t>
            </a:r>
          </a:p>
          <a:p>
            <a:r>
              <a:rPr lang="en-IN" sz="1100" dirty="0">
                <a:effectLst/>
                <a:latin typeface="Arial"/>
                <a:ea typeface="Arial"/>
              </a:rPr>
              <a:t>|sapu1_1g|</a:t>
            </a:r>
          </a:p>
          <a:p>
            <a:r>
              <a:rPr lang="en-IN" sz="1100" dirty="0">
                <a:effectLst/>
                <a:latin typeface="Arial"/>
                <a:ea typeface="Arial"/>
              </a:rPr>
              <a:t>|sapu2_1g|</a:t>
            </a:r>
          </a:p>
          <a:p>
            <a:r>
              <a:rPr lang="en-IN" sz="1100" dirty="0">
                <a:effectLst/>
                <a:latin typeface="Arial"/>
                <a:ea typeface="Arial"/>
              </a:rPr>
              <a:t>|sapu1_1o|</a:t>
            </a:r>
          </a:p>
          <a:p>
            <a:r>
              <a:rPr lang="en-IN" sz="1100" dirty="0">
                <a:effectLst/>
                <a:latin typeface="Arial"/>
                <a:ea typeface="Arial"/>
              </a:rPr>
              <a:t>|sapu2_1o|</a:t>
            </a:r>
          </a:p>
          <a:p>
            <a:r>
              <a:rPr lang="en-IN" sz="1100" dirty="0">
                <a:effectLst/>
                <a:latin typeface="Arial"/>
                <a:ea typeface="Arial"/>
              </a:rPr>
              <a:t>|sapu1_1j|</a:t>
            </a:r>
          </a:p>
          <a:p>
            <a:r>
              <a:rPr lang="en-IN" sz="1100" dirty="0">
                <a:effectLst/>
                <a:latin typeface="Arial"/>
                <a:ea typeface="Arial"/>
              </a:rPr>
              <a:t>|sapu2_1j|</a:t>
            </a:r>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sz="1100" b="0" i="0" u="none" strike="noStrike" kern="1200" dirty="0">
              <a:solidFill>
                <a:schemeClr val="dk1"/>
              </a:solidFill>
              <a:effectLst/>
              <a:latin typeface="Open Sans"/>
              <a:ea typeface="+mn-ea"/>
              <a:cs typeface="Open Sans"/>
            </a:endParaRP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IN" sz="1100" dirty="0">
                <a:effectLst/>
                <a:latin typeface="Arial"/>
                <a:ea typeface="Arial"/>
              </a:rPr>
              <a:t>BeforeCourse</a:t>
            </a:r>
          </a:p>
          <a:p>
            <a:r>
              <a:rPr lang="en-IN" sz="1100" dirty="0">
                <a:effectLst/>
                <a:latin typeface="Arial"/>
                <a:ea typeface="Arial"/>
              </a:rPr>
              <a:t>|sapu1_1c|</a:t>
            </a:r>
          </a:p>
          <a:p>
            <a:r>
              <a:rPr lang="en-IN" sz="1100" dirty="0">
                <a:effectLst/>
                <a:latin typeface="Arial"/>
                <a:ea typeface="Arial"/>
              </a:rPr>
              <a:t>|sapu1_1r|</a:t>
            </a:r>
          </a:p>
          <a:p>
            <a:r>
              <a:rPr lang="en-IN" sz="1100" dirty="0">
                <a:effectLst/>
                <a:latin typeface="Arial"/>
                <a:ea typeface="Arial"/>
              </a:rPr>
              <a:t>|sapu1_1m|</a:t>
            </a:r>
          </a:p>
          <a:p>
            <a:r>
              <a:rPr lang="en-IN" sz="1100" dirty="0">
                <a:effectLst/>
                <a:latin typeface="Arial"/>
                <a:ea typeface="Arial"/>
              </a:rPr>
              <a:t>|sapu1_1n|</a:t>
            </a:r>
          </a:p>
          <a:p>
            <a:r>
              <a:rPr lang="en-IN" sz="1100" dirty="0">
                <a:effectLst/>
                <a:latin typeface="Arial"/>
                <a:ea typeface="Arial"/>
              </a:rPr>
              <a:t>|sapu1_1t|</a:t>
            </a:r>
          </a:p>
          <a:p>
            <a:r>
              <a:rPr lang="en-IN" sz="1100" dirty="0">
                <a:effectLst/>
                <a:latin typeface="Arial"/>
                <a:ea typeface="Arial"/>
              </a:rPr>
              <a:t>|sapu1_1p|</a:t>
            </a:r>
          </a:p>
          <a:p>
            <a:r>
              <a:rPr lang="en-IN" sz="1100" dirty="0">
                <a:effectLst/>
                <a:latin typeface="Arial"/>
                <a:ea typeface="Arial"/>
              </a:rPr>
              <a:t>|sapu1_1f|</a:t>
            </a:r>
          </a:p>
          <a:p>
            <a:r>
              <a:rPr lang="en-IN" sz="1100" dirty="0">
                <a:effectLst/>
                <a:latin typeface="Arial"/>
                <a:ea typeface="Arial"/>
              </a:rPr>
              <a:t>|sapu1_1aa|</a:t>
            </a:r>
          </a:p>
          <a:p>
            <a:r>
              <a:rPr lang="en-IN" sz="1100" dirty="0">
                <a:effectLst/>
                <a:latin typeface="Arial"/>
                <a:ea typeface="Arial"/>
              </a:rPr>
              <a:t>|sapu1_1s|</a:t>
            </a:r>
          </a:p>
          <a:p>
            <a:r>
              <a:rPr lang="en-IN" sz="1100" dirty="0">
                <a:effectLst/>
                <a:latin typeface="Arial"/>
                <a:ea typeface="Arial"/>
              </a:rPr>
              <a:t>|sapu1_1l|</a:t>
            </a:r>
          </a:p>
          <a:p>
            <a:r>
              <a:rPr lang="en-IN" sz="1100" dirty="0">
                <a:effectLst/>
                <a:latin typeface="Arial"/>
                <a:ea typeface="Arial"/>
              </a:rPr>
              <a:t>&gt;&gt;&gt;&gt;&gt;&gt;&gt;&gt;&gt;&gt;&gt;&gt;&gt;&gt;&gt;&gt;&gt;&gt;&gt;&gt;&gt;</a:t>
            </a:r>
          </a:p>
          <a:p>
            <a:r>
              <a:rPr lang="en-IN" sz="1100" dirty="0">
                <a:effectLst/>
                <a:latin typeface="Arial"/>
                <a:ea typeface="Arial"/>
              </a:rPr>
              <a:t>AfterCourse</a:t>
            </a:r>
          </a:p>
          <a:p>
            <a:r>
              <a:rPr lang="en-IN" sz="1100" dirty="0">
                <a:effectLst/>
                <a:latin typeface="Arial"/>
                <a:ea typeface="Arial"/>
              </a:rPr>
              <a:t>|sapu2_1c|</a:t>
            </a:r>
          </a:p>
          <a:p>
            <a:r>
              <a:rPr lang="en-IN" sz="1100" dirty="0">
                <a:effectLst/>
                <a:latin typeface="Arial"/>
                <a:ea typeface="Arial"/>
              </a:rPr>
              <a:t>|sapu2_1r|</a:t>
            </a:r>
          </a:p>
          <a:p>
            <a:r>
              <a:rPr lang="en-IN" sz="1100" dirty="0">
                <a:effectLst/>
                <a:latin typeface="Arial"/>
                <a:ea typeface="Arial"/>
              </a:rPr>
              <a:t>|sapu2_1m|</a:t>
            </a:r>
          </a:p>
          <a:p>
            <a:r>
              <a:rPr lang="en-IN" sz="1100" dirty="0">
                <a:effectLst/>
                <a:latin typeface="Arial"/>
                <a:ea typeface="Arial"/>
              </a:rPr>
              <a:t>|sapu2_1n|</a:t>
            </a:r>
          </a:p>
          <a:p>
            <a:r>
              <a:rPr lang="en-IN" sz="1100" dirty="0">
                <a:effectLst/>
                <a:latin typeface="Arial"/>
                <a:ea typeface="Arial"/>
              </a:rPr>
              <a:t>|sapu2_1t|</a:t>
            </a:r>
          </a:p>
          <a:p>
            <a:r>
              <a:rPr lang="en-IN" sz="1100" dirty="0">
                <a:effectLst/>
                <a:latin typeface="Arial"/>
                <a:ea typeface="Arial"/>
              </a:rPr>
              <a:t>|sapu2_1p|</a:t>
            </a:r>
          </a:p>
          <a:p>
            <a:r>
              <a:rPr lang="en-IN" sz="1100" dirty="0">
                <a:effectLst/>
                <a:latin typeface="Arial"/>
                <a:ea typeface="Arial"/>
              </a:rPr>
              <a:t>|sapu2_1f|</a:t>
            </a:r>
          </a:p>
          <a:p>
            <a:r>
              <a:rPr lang="en-IN" sz="1100" dirty="0">
                <a:effectLst/>
                <a:latin typeface="Arial"/>
                <a:ea typeface="Arial"/>
              </a:rPr>
              <a:t>|sapu2_1aa|</a:t>
            </a:r>
          </a:p>
          <a:p>
            <a:r>
              <a:rPr lang="en-IN" sz="1100" dirty="0">
                <a:effectLst/>
                <a:latin typeface="Arial"/>
                <a:ea typeface="Arial"/>
              </a:rPr>
              <a:t>|sapu2_1s|</a:t>
            </a:r>
          </a:p>
          <a:p>
            <a:r>
              <a:rPr lang="en-IN" sz="1100" dirty="0">
                <a:effectLst/>
                <a:latin typeface="Arial"/>
                <a:ea typeface="Arial"/>
              </a:rPr>
              <a:t>|sapu2_1l|</a:t>
            </a:r>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IN" sz="1100" dirty="0">
                <a:effectLst/>
                <a:latin typeface="Arial"/>
                <a:ea typeface="Arial"/>
              </a:rPr>
              <a:t>|sapu2_6a|</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|sapu2_6ap|</a:t>
            </a:r>
          </a:p>
          <a:p>
            <a:r>
              <a:rPr lang="en-IN" sz="1100" dirty="0">
                <a:effectLst/>
                <a:latin typeface="Arial"/>
                <a:ea typeface="Arial"/>
              </a:rPr>
              <a:t>|sapu2_6b|</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|sapu2_6bp|</a:t>
            </a:r>
          </a:p>
          <a:p>
            <a:r>
              <a:rPr lang="en-IN" sz="1100" dirty="0">
                <a:effectLst/>
                <a:latin typeface="Arial"/>
                <a:ea typeface="Arial"/>
              </a:rPr>
              <a:t>|sapu2_6c|</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|sapu2_6cp|</a:t>
            </a:r>
          </a:p>
          <a:p>
            <a:r>
              <a:rPr lang="en-IN" sz="1100" dirty="0">
                <a:effectLst/>
                <a:latin typeface="Arial"/>
                <a:ea typeface="Arial"/>
              </a:rPr>
              <a:t>|sapu2_6d|</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|sapu2_6dp|</a:t>
            </a:r>
          </a:p>
          <a:p>
            <a:r>
              <a:rPr lang="en-IN" sz="1100" dirty="0">
                <a:effectLst/>
                <a:latin typeface="Arial"/>
                <a:ea typeface="Arial"/>
              </a:rPr>
              <a:t>|sapu2_6e|</a:t>
            </a:r>
          </a:p>
          <a:p>
            <a:pPr marL="0" indent="0" algn="l" defTabSz="914400" rtl="0">
              <a:lnSpc>
                <a:spcPct val="120000"/>
              </a:lnSpc>
              <a:spcBef>
                <a:spcPts val="0"/>
              </a:spcBef>
              <a:spcAft>
                <a:spcPts val="0"/>
              </a:spcAft>
              <a:buClrTx/>
              <a:buSzTx/>
              <a:buFontTx/>
              <a:buNone/>
              <a:tabLst/>
            </a:pPr>
            <a:r>
              <a:rPr lang="en-IN" sz="800" dirty="0">
                <a:effectLst/>
                <a:latin typeface="Arial"/>
                <a:ea typeface="Arial"/>
              </a:rPr>
              <a:t>|sapu2_6ep|</a:t>
            </a:r>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|sapu2_3a_1|</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|sapu2_3ap_1|</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|sapu2_3a_2|</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|sapu2_3ap_2|</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|sapu2_3a_3|</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|sapu2_3ap_3|</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|sapu2_3a_4|</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|sapu2_3ap_4|</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|sapu2_3a_5|</a:t>
            </a:r>
          </a:p>
          <a:p>
            <a:pPr marL="0" indent="0" algn="l" defTabSz="914400" rtl="0">
              <a:lnSpc>
                <a:spcPct val="120000"/>
              </a:lnSpc>
              <a:spcBef>
                <a:spcPts val="0"/>
              </a:spcBef>
              <a:spcAft>
                <a:spcPts val="0"/>
              </a:spcAft>
              <a:buClrTx/>
              <a:buSzTx/>
              <a:buFontTx/>
              <a:buNone/>
              <a:tabLst/>
            </a:pPr>
            <a:r>
              <a:rPr lang="en-IN" sz="1100" dirty="0">
                <a:effectLst/>
                <a:latin typeface="Arial"/>
                <a:ea typeface="Arial"/>
                <a:cs typeface="Times New Roman"/>
              </a:rPr>
              <a:t>|sapu2_3ap_5|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US" dirty="0"/>
              <a:t>GenderIdentity</a:t>
            </a:r>
          </a:p>
          <a:p>
            <a:pPr marL="0" indent="0" algn="l" defTabSz="914400" rtl="0">
              <a:lnSpc>
                <a:spcPct val="120000"/>
              </a:lnSpc>
              <a:spcBef>
                <a:spcPts val="0"/>
              </a:spcBef>
              <a:spcAft>
                <a:spcPts val="0"/>
              </a:spcAft>
              <a:buClrTx/>
              <a:buSzTx/>
              <a:buFontTx/>
              <a:buNone/>
              <a:tabLst/>
            </a:pPr>
            <a:r>
              <a:rPr lang="en-US" dirty="0"/>
              <a:t>|mal|</a:t>
            </a:r>
          </a:p>
          <a:p>
            <a:r>
              <a:rPr lang="en-US" dirty="0"/>
              <a:t>|fem|</a:t>
            </a:r>
          </a:p>
          <a:p>
            <a:r>
              <a:rPr lang="en-US" dirty="0"/>
              <a:t>|other|</a:t>
            </a:r>
          </a:p>
          <a:p>
            <a:r>
              <a:rPr lang="en-US" dirty="0"/>
              <a:t>&gt;&gt;&gt;&gt;&gt;&gt;&gt;&gt;&gt;&gt;&gt;&gt;&gt;&gt;&gt;&gt;&gt;</a:t>
            </a:r>
          </a:p>
          <a:p>
            <a:r>
              <a:rPr lang="en-US" dirty="0"/>
              <a:t>SexualOrientation</a:t>
            </a:r>
          </a:p>
          <a:p>
            <a:r>
              <a:rPr lang="en-US" dirty="0"/>
              <a:t>|het|</a:t>
            </a:r>
          </a:p>
          <a:p>
            <a:r>
              <a:rPr lang="en-US" dirty="0"/>
              <a:t>|bis|</a:t>
            </a:r>
          </a:p>
          <a:p>
            <a:r>
              <a:rPr lang="en-US" dirty="0"/>
              <a:t>|gay|</a:t>
            </a:r>
          </a:p>
          <a:p>
            <a:r>
              <a:rPr lang="en-US" dirty="0"/>
              <a:t>|les|</a:t>
            </a:r>
          </a:p>
          <a:p>
            <a:r>
              <a:rPr lang="en-US" dirty="0"/>
              <a:t>|ques|</a:t>
            </a:r>
          </a:p>
          <a:p>
            <a:r>
              <a:rPr lang="en-US" dirty="0"/>
              <a:t>|otr|</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pPr marL="0" indent="0" algn="l" rtl="0">
              <a:lnSpc>
                <a:spcPct val="120000"/>
              </a:lnSpc>
              <a:spcBef>
                <a:spcPts val="0"/>
              </a:spcBef>
              <a:spcAft>
                <a:spcPts val="0"/>
              </a:spcAft>
              <a:buSzPts val="1400"/>
              <a:buNone/>
            </a:pPr>
            <a:r>
              <a:rPr lang="en-US" dirty="0"/>
              <a:t>Ethnicity</a:t>
            </a:r>
            <a:endParaRPr lang="en-US" dirty="0">
              <a:sym typeface="Open Sans Light"/>
            </a:endParaRPr>
          </a:p>
          <a:p>
            <a:pPr marL="0" indent="0" algn="l" rtl="0">
              <a:lnSpc>
                <a:spcPct val="120000"/>
              </a:lnSpc>
              <a:spcBef>
                <a:spcPts val="0"/>
              </a:spcBef>
              <a:spcAft>
                <a:spcPts val="0"/>
              </a:spcAft>
              <a:buSzPts val="1400"/>
              <a:buNone/>
            </a:pPr>
            <a:r>
              <a:rPr lang="en-US" dirty="0">
                <a:sym typeface="Open Sans Light"/>
              </a:rPr>
              <a:t>|black|</a:t>
            </a:r>
          </a:p>
          <a:p>
            <a:pPr marL="0" indent="0" algn="l" rtl="0">
              <a:lnSpc>
                <a:spcPct val="120000"/>
              </a:lnSpc>
              <a:spcBef>
                <a:spcPts val="0"/>
              </a:spcBef>
              <a:spcAft>
                <a:spcPts val="0"/>
              </a:spcAft>
              <a:buSzPts val="1400"/>
              <a:buNone/>
            </a:pPr>
            <a:r>
              <a:rPr lang="en-US" dirty="0">
                <a:sym typeface="Open Sans Light"/>
              </a:rPr>
              <a:t>|white|</a:t>
            </a:r>
          </a:p>
          <a:p>
            <a:pPr marL="0" indent="0" algn="l" defTabSz="914400" rtl="0">
              <a:lnSpc>
                <a:spcPct val="120000"/>
              </a:lnSpc>
              <a:spcBef>
                <a:spcPts val="0"/>
              </a:spcBef>
              <a:spcAft>
                <a:spcPts val="0"/>
              </a:spcAft>
              <a:buClrTx/>
              <a:buSzPts val="1400"/>
              <a:buFontTx/>
              <a:buNone/>
              <a:tabLst/>
            </a:pPr>
            <a:r>
              <a:rPr lang="en-US" dirty="0">
                <a:sym typeface="Open Sans Light"/>
              </a:rPr>
              <a:t>|hispanic|</a:t>
            </a:r>
          </a:p>
          <a:p>
            <a:pPr marL="0" indent="0" algn="l" rtl="0">
              <a:lnSpc>
                <a:spcPct val="120000"/>
              </a:lnSpc>
              <a:spcBef>
                <a:spcPts val="0"/>
              </a:spcBef>
              <a:spcAft>
                <a:spcPts val="0"/>
              </a:spcAft>
              <a:buSzPts val="1400"/>
              <a:buNone/>
            </a:pPr>
            <a:r>
              <a:rPr lang="en-US" dirty="0">
                <a:sym typeface="Open Sans Light"/>
              </a:rPr>
              <a:t>|american|</a:t>
            </a:r>
          </a:p>
          <a:p>
            <a:pPr marL="0" indent="0" algn="l" defTabSz="914400" rtl="0">
              <a:lnSpc>
                <a:spcPct val="120000"/>
              </a:lnSpc>
              <a:spcBef>
                <a:spcPts val="0"/>
              </a:spcBef>
              <a:spcAft>
                <a:spcPts val="0"/>
              </a:spcAft>
              <a:buClrTx/>
              <a:buSzPts val="1400"/>
              <a:buFontTx/>
              <a:buNone/>
              <a:tabLst/>
            </a:pPr>
            <a:r>
              <a:rPr lang="en-US" dirty="0">
                <a:sym typeface="Open Sans Light"/>
              </a:rPr>
              <a:t>|asian|</a:t>
            </a:r>
          </a:p>
          <a:p>
            <a:pPr marL="0" indent="0" algn="l" rtl="0">
              <a:lnSpc>
                <a:spcPct val="120000"/>
              </a:lnSpc>
              <a:spcBef>
                <a:spcPts val="0"/>
              </a:spcBef>
              <a:spcAft>
                <a:spcPts val="0"/>
              </a:spcAft>
              <a:buSzPts val="1400"/>
              <a:buNone/>
            </a:pPr>
            <a:r>
              <a:rPr lang="en-US" dirty="0">
                <a:sym typeface="Open Sans Light"/>
              </a:rPr>
              <a:t>|others|</a:t>
            </a:r>
          </a:p>
          <a:p>
            <a:pPr marL="0" indent="0" algn="l" rtl="0">
              <a:lnSpc>
                <a:spcPct val="120000"/>
              </a:lnSpc>
              <a:spcBef>
                <a:spcPts val="0"/>
              </a:spcBef>
              <a:spcAft>
                <a:spcPts val="0"/>
              </a:spcAft>
              <a:buSzPts val="1400"/>
              <a:buNone/>
            </a:pPr>
            <a:r>
              <a:rPr lang="en-US" dirty="0">
                <a:sym typeface="Open Sans Light"/>
              </a:rPr>
              <a:t>&gt;&gt;&gt;&gt;&gt;&gt;&gt;&gt;&gt;&gt;&gt;&gt;&gt;&gt;&gt;&gt;&gt;&gt;&gt;&gt;&gt;</a:t>
            </a:r>
            <a:endParaRPr lang="en-US" dirty="0"/>
          </a:p>
          <a:p>
            <a:pPr rtl="0" fontAlgn="base"/>
            <a:r>
              <a:rPr lang="en-US" dirty="0"/>
              <a:t>Age</a:t>
            </a:r>
          </a:p>
          <a:p>
            <a:pPr rtl="0" fontAlgn="base"/>
            <a:r>
              <a:rPr lang="en-US" dirty="0"/>
              <a:t>|sev|</a:t>
            </a:r>
          </a:p>
          <a:p>
            <a:pPr rtl="0" fontAlgn="base"/>
            <a:r>
              <a:rPr lang="en-US" dirty="0"/>
              <a:t>|eig|</a:t>
            </a:r>
          </a:p>
          <a:p>
            <a:pPr rtl="0" fontAlgn="base"/>
            <a:r>
              <a:rPr lang="en-US" dirty="0"/>
              <a:t>|nin|</a:t>
            </a:r>
          </a:p>
          <a:p>
            <a:pPr rtl="0" fontAlgn="base"/>
            <a:r>
              <a:rPr lang="en-US" dirty="0"/>
              <a:t>|twe|</a:t>
            </a:r>
          </a:p>
          <a:p>
            <a:pPr rtl="0" fontAlgn="base"/>
            <a:r>
              <a:rPr lang="en-US" dirty="0"/>
              <a:t>|two|</a:t>
            </a:r>
            <a:endParaRPr lang="en-US" sz="1100" b="0" i="0" u="none" kern="1200" dirty="0">
              <a:solidFill>
                <a:schemeClr val="dk1"/>
              </a:solidFill>
              <a:effectLst/>
              <a:latin typeface="Open Sans"/>
              <a:ea typeface="+mn-ea"/>
              <a:cs typeface="Open Sans"/>
            </a:endParaRP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pPr rtl="0" fontAlgn="base"/>
            <a:endParaRPr lang="en-US" sz="1100" b="0" i="0" u="none" strike="noStrike" kern="1200" dirty="0">
              <a:solidFill>
                <a:schemeClr val="dk1"/>
              </a:solidFill>
              <a:effectLst/>
              <a:latin typeface="Open Sans"/>
              <a:ea typeface="+mn-ea"/>
              <a:cs typeface="Open Sans"/>
            </a:endParaRP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Google Shape;206;p4:notes"/>
          <p:cNvSpPr>
            <a:spLocks noGrp="1"/>
          </p:cNvSpPr>
          <p:nvPr>
            <p:ph type="body" idx="1"/>
          </p:nvPr>
        </p:nvSpPr>
        <p:spPr>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207" name="Google Shape;207;p4:notes"/>
          <p:cNvSpPr>
            <a:spLocks noGrp="1" noRot="1" noChangeAspect="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pPr marL="0" indent="0" algn="l" defTabSz="914400" rtl="0">
              <a:lnSpc>
                <a:spcPct val="120000"/>
              </a:lnSpc>
              <a:spcBef>
                <a:spcPts val="0"/>
              </a:spcBef>
              <a:spcAft>
                <a:spcPts val="0"/>
              </a:spcAft>
              <a:buClrTx/>
              <a:buSzTx/>
              <a:buFontTx/>
              <a:buNone/>
              <a:tabLst/>
            </a:pPr>
            <a:r>
              <a:rPr lang="en-US" dirty="0">
                <a:latin typeface="Open Sans"/>
                <a:ea typeface="Open Sans"/>
                <a:cs typeface="Open Sans"/>
              </a:rPr>
              <a:t>Assessment</a:t>
            </a:r>
          </a:p>
          <a:p>
            <a:pPr marL="0" indent="0" algn="l" defTabSz="914400" rtl="0">
              <a:lnSpc>
                <a:spcPct val="120000"/>
              </a:lnSpc>
              <a:spcBef>
                <a:spcPts val="0"/>
              </a:spcBef>
              <a:spcAft>
                <a:spcPts val="0"/>
              </a:spcAft>
              <a:buClrTx/>
              <a:buSzTx/>
              <a:buFontTx/>
              <a:buNone/>
              <a:tabLst/>
            </a:pPr>
            <a:r>
              <a:rPr lang="en-US" dirty="0">
                <a:latin typeface="Open Sans"/>
                <a:ea typeface="Open Sans"/>
                <a:cs typeface="Open Sans"/>
              </a:rPr>
              <a:t>|post_avg|</a:t>
            </a:r>
          </a:p>
          <a:p>
            <a:pPr marL="0" indent="0" algn="l" defTabSz="914400" rtl="0">
              <a:lnSpc>
                <a:spcPct val="120000"/>
              </a:lnSpc>
              <a:spcBef>
                <a:spcPts val="0"/>
              </a:spcBef>
              <a:spcAft>
                <a:spcPts val="0"/>
              </a:spcAft>
              <a:buClrTx/>
              <a:buSzTx/>
              <a:buFontTx/>
              <a:buNone/>
              <a:tabLst/>
            </a:pPr>
            <a:r>
              <a:rPr lang="en-US" dirty="0">
                <a:latin typeface="Open Sans"/>
                <a:ea typeface="Open Sans"/>
                <a:cs typeface="Open Sans"/>
              </a:rPr>
              <a:t>|pre_avg|</a:t>
            </a:r>
          </a:p>
          <a:p>
            <a:pPr marL="0" indent="0" algn="l" defTabSz="914400" rtl="0">
              <a:lnSpc>
                <a:spcPct val="120000"/>
              </a:lnSpc>
              <a:spcBef>
                <a:spcPts val="0"/>
              </a:spcBef>
              <a:spcAft>
                <a:spcPts val="0"/>
              </a:spcAft>
              <a:buClrTx/>
              <a:buSzTx/>
              <a:buFontTx/>
              <a:buNone/>
              <a:tabLst/>
            </a:pPr>
            <a:br>
              <a:rPr lang="en-US" dirty="0">
                <a:latin typeface="Open Sans"/>
                <a:ea typeface="Open Sans"/>
                <a:cs typeface="Open Sans"/>
              </a:rPr>
            </a:br>
            <a:r>
              <a:rPr lang="en-US" dirty="0">
                <a:latin typeface="Open Sans"/>
                <a:ea typeface="Open Sans"/>
                <a:cs typeface="Open Sans"/>
              </a:rPr>
              <a:t>&gt;&gt;&gt;&gt;&gt;&gt;&gt;&gt;</a:t>
            </a:r>
          </a:p>
          <a:p>
            <a:pPr marL="0" indent="0" algn="l" defTabSz="914400" rtl="0">
              <a:lnSpc>
                <a:spcPct val="120000"/>
              </a:lnSpc>
              <a:spcBef>
                <a:spcPts val="0"/>
              </a:spcBef>
              <a:spcAft>
                <a:spcPts val="0"/>
              </a:spcAft>
              <a:buClrTx/>
              <a:buSzTx/>
              <a:buFontTx/>
              <a:buNone/>
              <a:tabLst/>
            </a:pPr>
            <a:endParaRPr lang="en-US" dirty="0">
              <a:latin typeface="Open Sans"/>
              <a:ea typeface="Open Sans"/>
              <a:cs typeface="Open Sans"/>
            </a:endParaRPr>
          </a:p>
          <a:p>
            <a:r>
              <a:rPr lang="en-US" dirty="0">
                <a:latin typeface="Open Sans"/>
                <a:ea typeface="Open Sans"/>
                <a:cs typeface="Open Sans"/>
              </a:rPr>
              <a:t>Campus</a:t>
            </a:r>
            <a:endParaRPr lang="en-IN" sz="1100" dirty="0">
              <a:effectLst/>
              <a:latin typeface="Arial"/>
              <a:ea typeface="Arial"/>
            </a:endParaRPr>
          </a:p>
          <a:p>
            <a:r>
              <a:rPr lang="en-IN" sz="1100" dirty="0">
                <a:effectLst/>
                <a:latin typeface="Arial"/>
                <a:ea typeface="Arial"/>
              </a:rPr>
              <a:t>|sapu2_6a|</a:t>
            </a:r>
          </a:p>
          <a:p>
            <a:r>
              <a:rPr lang="en-IN" sz="1100" dirty="0">
                <a:effectLst/>
                <a:latin typeface="Arial"/>
                <a:ea typeface="Arial"/>
              </a:rPr>
              <a:t>|sapu2_6b|</a:t>
            </a:r>
          </a:p>
          <a:p>
            <a:r>
              <a:rPr lang="en-IN" sz="1100" dirty="0">
                <a:effectLst/>
                <a:latin typeface="Arial"/>
                <a:ea typeface="Arial"/>
              </a:rPr>
              <a:t>|sapu2_6c|</a:t>
            </a:r>
          </a:p>
          <a:p>
            <a:r>
              <a:rPr lang="en-IN" sz="1100" dirty="0">
                <a:effectLst/>
                <a:latin typeface="Arial"/>
                <a:ea typeface="Arial"/>
              </a:rPr>
              <a:t>|sapu2_6d|</a:t>
            </a:r>
          </a:p>
          <a:p>
            <a:r>
              <a:rPr lang="en-IN" sz="1100" dirty="0">
                <a:effectLst/>
                <a:latin typeface="Arial"/>
                <a:ea typeface="Arial"/>
              </a:rPr>
              <a:t>|sapu2_6e|</a:t>
            </a:r>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IN" sz="1800" dirty="0">
                <a:effectLst/>
                <a:latin typeface="Arial"/>
                <a:ea typeface="Arial"/>
              </a:rPr>
              <a:t>|sapu3_f1|</a:t>
            </a:r>
          </a:p>
          <a:p>
            <a:pPr marL="0" indent="0" algn="l" defTabSz="914400" rtl="0">
              <a:lnSpc>
                <a:spcPct val="120000"/>
              </a:lnSpc>
              <a:spcBef>
                <a:spcPts val="0"/>
              </a:spcBef>
              <a:spcAft>
                <a:spcPts val="0"/>
              </a:spcAft>
              <a:buClrTx/>
              <a:buSzTx/>
              <a:buFontTx/>
              <a:buNone/>
              <a:tabLst/>
            </a:pPr>
            <a:r>
              <a:rPr lang="en-IN" sz="1800" dirty="0">
                <a:effectLst/>
                <a:latin typeface="Arial"/>
                <a:ea typeface="Arial"/>
              </a:rPr>
              <a:t>|sapu3_m1|</a:t>
            </a:r>
          </a:p>
          <a:p>
            <a:r>
              <a:rPr lang="en-IN" sz="1800" dirty="0">
                <a:effectLst/>
                <a:latin typeface="Arial"/>
                <a:ea typeface="Arial"/>
              </a:rPr>
              <a:t>|sapu3_f2|</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|sapu3_m2|</a:t>
            </a:r>
          </a:p>
          <a:p>
            <a:r>
              <a:rPr lang="en-IN" sz="1100" dirty="0">
                <a:effectLst/>
                <a:latin typeface="Arial"/>
                <a:ea typeface="Arial"/>
              </a:rPr>
              <a:t>|sapu3_f3|</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|sapu3_m3|</a:t>
            </a:r>
          </a:p>
          <a:p>
            <a:r>
              <a:rPr lang="en-IN" sz="1100" dirty="0">
                <a:effectLst/>
                <a:latin typeface="Arial"/>
                <a:ea typeface="Arial"/>
              </a:rPr>
              <a:t>|sapu3_f4|</a:t>
            </a:r>
          </a:p>
          <a:p>
            <a:pPr marL="0" indent="0" algn="l" defTabSz="914400" rtl="0">
              <a:lnSpc>
                <a:spcPct val="120000"/>
              </a:lnSpc>
              <a:spcBef>
                <a:spcPts val="0"/>
              </a:spcBef>
              <a:spcAft>
                <a:spcPts val="0"/>
              </a:spcAft>
              <a:buClrTx/>
              <a:buSzTx/>
              <a:buFontTx/>
              <a:buNone/>
              <a:tabLst/>
            </a:pPr>
            <a:r>
              <a:rPr lang="en-IN" sz="1100" dirty="0">
                <a:effectLst/>
                <a:latin typeface="Arial"/>
                <a:ea typeface="Arial"/>
              </a:rPr>
              <a:t>|sapu3_m4|</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Google Shape;300;p11:notes"/>
          <p:cNvSpPr>
            <a:spLocks noGrp="1" noRot="1" noChangeAspect="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301" name="Google Shape;301;p11:notes"/>
          <p:cNvSpPr>
            <a:spLocks noGrp="1"/>
          </p:cNvSpPr>
          <p:nvPr>
            <p:ph type="body" idx="1"/>
          </p:nvPr>
        </p:nvSpPr>
        <p:spPr>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None/>
            </a:pPr>
            <a:r>
              <a:rPr lang="en-IN" dirty="0">
                <a:latin typeface="Open Sans"/>
                <a:ea typeface="Open Sans"/>
                <a:cs typeface="Open Sans"/>
              </a:rPr>
              <a:t>Impact</a:t>
            </a:r>
          </a:p>
          <a:p>
            <a:pPr marL="0" indent="0" algn="l" rtl="0">
              <a:lnSpc>
                <a:spcPct val="120000"/>
              </a:lnSpc>
              <a:spcBef>
                <a:spcPts val="0"/>
              </a:spcBef>
              <a:spcAft>
                <a:spcPts val="0"/>
              </a:spcAft>
              <a:buNone/>
            </a:pPr>
            <a:r>
              <a:rPr lang="en-IN" sz="1100" dirty="0">
                <a:latin typeface="Open Sans"/>
                <a:ea typeface="Open Sans"/>
                <a:cs typeface="Open Sans"/>
              </a:rPr>
              <a:t>|gratestText1|</a:t>
            </a:r>
          </a:p>
          <a:p>
            <a:pPr marL="0" indent="0" algn="l" rtl="0">
              <a:lnSpc>
                <a:spcPct val="120000"/>
              </a:lnSpc>
              <a:spcBef>
                <a:spcPts val="0"/>
              </a:spcBef>
              <a:spcAft>
                <a:spcPts val="0"/>
              </a:spcAft>
              <a:buNone/>
            </a:pPr>
            <a:r>
              <a:rPr lang="en-IN" sz="1100" dirty="0">
                <a:latin typeface="Open Sans"/>
                <a:ea typeface="Open Sans"/>
                <a:cs typeface="Open Sans"/>
              </a:rPr>
              <a:t>|gratestText2|</a:t>
            </a:r>
          </a:p>
          <a:p>
            <a:pPr marL="0" indent="0" algn="l" rtl="0">
              <a:lnSpc>
                <a:spcPct val="120000"/>
              </a:lnSpc>
              <a:spcBef>
                <a:spcPts val="0"/>
              </a:spcBef>
              <a:spcAft>
                <a:spcPts val="0"/>
              </a:spcAft>
              <a:buNone/>
            </a:pPr>
            <a:r>
              <a:rPr lang="en-IN" sz="1100" dirty="0">
                <a:latin typeface="Open Sans"/>
                <a:ea typeface="Open Sans"/>
                <a:cs typeface="Open Sans"/>
              </a:rPr>
              <a:t>|gratestText3|</a:t>
            </a:r>
          </a:p>
          <a:p>
            <a:pPr marL="0" indent="0" algn="l" rtl="0">
              <a:lnSpc>
                <a:spcPct val="120000"/>
              </a:lnSpc>
              <a:spcBef>
                <a:spcPts val="0"/>
              </a:spcBef>
              <a:spcAft>
                <a:spcPts val="0"/>
              </a:spcAft>
              <a:buNone/>
            </a:pPr>
            <a:r>
              <a:rPr lang="en-IN" sz="900" dirty="0">
                <a:latin typeface="Open Sans"/>
                <a:ea typeface="Open Sans"/>
                <a:cs typeface="Open Sans"/>
              </a:rPr>
              <a:t>|</a:t>
            </a:r>
            <a:r>
              <a:rPr lang="en-IN" sz="1100" dirty="0">
                <a:latin typeface="Open Sans"/>
                <a:ea typeface="Open Sans"/>
                <a:cs typeface="Open Sans"/>
              </a:rPr>
              <a:t>IP1S1|</a:t>
            </a:r>
          </a:p>
          <a:p>
            <a:pPr marL="0" indent="0" algn="l" rtl="0">
              <a:lnSpc>
                <a:spcPct val="120000"/>
              </a:lnSpc>
              <a:spcBef>
                <a:spcPts val="0"/>
              </a:spcBef>
              <a:spcAft>
                <a:spcPts val="0"/>
              </a:spcAft>
              <a:buNone/>
            </a:pPr>
            <a:r>
              <a:rPr lang="en-IN" dirty="0">
                <a:latin typeface="Open Sans"/>
                <a:ea typeface="Open Sans"/>
                <a:cs typeface="Open Sans"/>
              </a:rPr>
              <a:t>|IP1S2|</a:t>
            </a:r>
          </a:p>
          <a:p>
            <a:pPr marL="0" indent="0" algn="l" rtl="0">
              <a:lnSpc>
                <a:spcPct val="120000"/>
              </a:lnSpc>
              <a:spcBef>
                <a:spcPts val="0"/>
              </a:spcBef>
              <a:spcAft>
                <a:spcPts val="0"/>
              </a:spcAft>
              <a:buNone/>
            </a:pPr>
            <a:r>
              <a:rPr lang="en-IN" dirty="0">
                <a:latin typeface="Open Sans"/>
                <a:ea typeface="Open Sans"/>
                <a:cs typeface="Open Sans"/>
              </a:rPr>
              <a:t>IP2S1|</a:t>
            </a:r>
          </a:p>
          <a:p>
            <a:pPr marL="0" indent="0" algn="l" rtl="0">
              <a:lnSpc>
                <a:spcPct val="120000"/>
              </a:lnSpc>
              <a:spcBef>
                <a:spcPts val="0"/>
              </a:spcBef>
              <a:spcAft>
                <a:spcPts val="0"/>
              </a:spcAft>
              <a:buNone/>
            </a:pPr>
            <a:r>
              <a:rPr lang="en-IN" dirty="0">
                <a:latin typeface="Open Sans"/>
                <a:ea typeface="Open Sans"/>
                <a:cs typeface="Open Sans"/>
              </a:rPr>
              <a:t>|IP2S2|</a:t>
            </a:r>
          </a:p>
          <a:p>
            <a:pPr marL="0" indent="0" algn="l" rtl="0">
              <a:lnSpc>
                <a:spcPct val="120000"/>
              </a:lnSpc>
              <a:spcBef>
                <a:spcPts val="0"/>
              </a:spcBef>
              <a:spcAft>
                <a:spcPts val="0"/>
              </a:spcAft>
              <a:buNone/>
            </a:pPr>
            <a:r>
              <a:rPr lang="en-IN" dirty="0">
                <a:latin typeface="Open Sans"/>
                <a:ea typeface="Open Sans"/>
                <a:cs typeface="Open Sans"/>
              </a:rPr>
              <a:t>|IP3S1|</a:t>
            </a:r>
          </a:p>
          <a:p>
            <a:pPr marL="0" indent="0" algn="l" rtl="0">
              <a:lnSpc>
                <a:spcPct val="120000"/>
              </a:lnSpc>
              <a:spcBef>
                <a:spcPts val="0"/>
              </a:spcBef>
              <a:spcAft>
                <a:spcPts val="0"/>
              </a:spcAft>
              <a:buNone/>
            </a:pPr>
            <a:r>
              <a:rPr lang="en-IN" dirty="0">
                <a:latin typeface="Open Sans"/>
                <a:ea typeface="Open Sans"/>
                <a:cs typeface="Open Sans"/>
              </a:rPr>
              <a:t>|IP3S2|</a:t>
            </a:r>
          </a:p>
        </p:txBody>
      </p:sp>
      <p:sp>
        <p:nvSpPr>
          <p:cNvPr id="302" name="Google Shape;302;p11:notes"/>
          <p:cNvSpPr>
            <a:spLocks noGrp="1"/>
          </p:cNvSpPr>
          <p:nvPr>
            <p:ph type="sldNum" idx="12"/>
          </p:nvPr>
        </p:nvSpPr>
        <p:spPr>
          <a:xfrm>
            <a:off x="5455085" y="8258358"/>
            <a:ext cx="715528" cy="228600"/>
          </a:xfrm>
          <a:prstGeom prst="rect">
            <a:avLst/>
          </a:prstGeom>
          <a:noFill/>
          <a:ln>
            <a:noFill/>
            <a:headEnd type="none"/>
            <a:tailEnd type="none"/>
          </a:ln>
        </p:spPr>
        <p:txBody>
          <a:bodyPr wrap="square" lIns="0" tIns="0" rIns="0" bIns="0" anchor="b">
            <a:noAutofit/>
          </a:bodyPr>
          <a:lstStyle/>
          <a:p>
            <a:pPr marL="0" indent="0" algn="r" defTabSz="914400" rtl="0">
              <a:lnSpc>
                <a:spcPct val="100000"/>
              </a:lnSpc>
              <a:spcBef>
                <a:spcPts val="0"/>
              </a:spcBef>
              <a:spcAft>
                <a:spcPts val="0"/>
              </a:spcAft>
              <a:buClrTx/>
              <a:buSzTx/>
              <a:buFontTx/>
              <a:buNone/>
              <a:tabLst/>
            </a:pPr>
            <a:fld id="{00000000-1234-1234-1234-123412341234}" type="slidenum">
              <a:rPr lang="en-US" sz="1200" b="0" i="0" u="none" strike="noStrike" kern="1200" cap="none" spc="0" dirty="0">
                <a:ln>
                  <a:noFill/>
                </a:ln>
                <a:solidFill>
                  <a:srgbClr val="000000"/>
                </a:solidFill>
                <a:effectLst/>
                <a:uLnTx/>
                <a:uFillTx/>
                <a:latin typeface="Calibri"/>
                <a:ea typeface="Open Sans"/>
                <a:cs typeface="Arial"/>
                <a:sym typeface="Arial"/>
              </a:rPr>
              <a:t>9</a:t>
            </a:fld>
            <a:endParaRPr sz="1200" b="0" i="0" u="none" strike="noStrike" kern="1200" cap="none" spc="0" dirty="0">
              <a:ln>
                <a:noFill/>
              </a:ln>
              <a:solidFill>
                <a:srgbClr val="000000"/>
              </a:solidFill>
              <a:effectLst/>
              <a:uLnTx/>
              <a:uFillTx/>
              <a:latin typeface="Calibri"/>
              <a:ea typeface="Open Sans"/>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|pre_1|</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|post_1|</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|pre_2|</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|post_2|</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|pre_3|</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|post_3|</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|pre_4|</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|post_4|</a:t>
            </a:r>
          </a:p>
          <a:p>
            <a:pPr rtl="0" fontAlgn="base"/>
            <a:r>
              <a:rPr lang="en-US" sz="1100" b="0" i="0" u="none" kern="1200" dirty="0">
                <a:solidFill>
                  <a:schemeClr val="dk1"/>
                </a:solidFill>
                <a:effectLst/>
                <a:latin typeface="Open Sans"/>
                <a:ea typeface="+mn-ea"/>
                <a:cs typeface="Open Sans"/>
              </a:rPr>
              <a:t>|pre_5|</a:t>
            </a:r>
          </a:p>
          <a:p>
            <a:pPr marL="0" indent="0" algn="l" defTabSz="914400" rtl="0" fontAlgn="base">
              <a:lnSpc>
                <a:spcPct val="120000"/>
              </a:lnSpc>
              <a:spcBef>
                <a:spcPts val="0"/>
              </a:spcBef>
              <a:spcAft>
                <a:spcPts val="0"/>
              </a:spcAft>
              <a:buClrTx/>
              <a:buSzTx/>
              <a:buFontTx/>
              <a:buNone/>
              <a:tabLst/>
            </a:pPr>
            <a:r>
              <a:rPr lang="en-US" sz="1100" b="0" i="0" u="none" kern="1200" dirty="0">
                <a:solidFill>
                  <a:schemeClr val="dk1"/>
                </a:solidFill>
                <a:effectLst/>
                <a:latin typeface="Open Sans"/>
                <a:ea typeface="+mn-ea"/>
                <a:cs typeface="Open Sans"/>
              </a:rPr>
              <a:t>|post_5|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018" y="127001"/>
            <a:ext cx="11691532" cy="957772"/>
          </a:xfrm>
          <a:ln>
            <a:headEnd type="none"/>
            <a:tailEnd type="none"/>
          </a:ln>
        </p:spPr>
        <p:txBody>
          <a:bodyPr wrap="square"/>
          <a:lstStyle/>
          <a:p>
            <a:r>
              <a:rPr lang="en-US" dirty="0"/>
              <a:t>Click to edit Master title style</a:t>
            </a:r>
          </a:p>
        </p:txBody>
      </p:sp>
      <p:sp>
        <p:nvSpPr>
          <p:cNvPr id="3" name="Content Placeholder 2"/>
          <p:cNvSpPr>
            <a:spLocks noGrp="1"/>
          </p:cNvSpPr>
          <p:nvPr>
            <p:ph idx="1"/>
          </p:nvPr>
        </p:nvSpPr>
        <p:spPr>
          <a:xfrm>
            <a:off x="236018" y="1176867"/>
            <a:ext cx="11691532" cy="5147733"/>
          </a:xfrm>
          <a:ln>
            <a:headEnd type="none"/>
            <a:tailEnd type="none"/>
          </a:ln>
        </p:spPr>
        <p:txBody>
          <a:bodyPr wrap="square"/>
          <a:lstStyle>
            <a:lvl1pPr>
              <a:defRPr sz="2000" dirty="0"/>
            </a:lvl1pPr>
            <a:lvl2pPr>
              <a:defRPr sz="1667" dirty="0"/>
            </a:lvl2pPr>
            <a:lvl3pPr>
              <a:defRPr sz="1500" dirty="0"/>
            </a:lvl3pPr>
            <a:lvl4pPr>
              <a:defRPr sz="1500" dirty="0"/>
            </a:lvl4pPr>
            <a:lvl5pPr>
              <a:defRPr sz="1500" dirty="0"/>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
        <p:nvSpPr>
          <p:cNvPr id="9" name="Slide Number Placeholder 8"/>
          <p:cNvSpPr>
            <a:spLocks noGrp="1"/>
          </p:cNvSpPr>
          <p:nvPr>
            <p:ph type="sldNum" sz="quarter" idx="12"/>
          </p:nvPr>
        </p:nvSpPr>
        <p:spPr>
          <a:xfrm>
            <a:off x="9295990" y="6400063"/>
            <a:ext cx="2742406" cy="365125"/>
          </a:xfrm>
          <a:prstGeom prst="rect">
            <a:avLst/>
          </a:prstGeom>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Blank 3">
    <p:spTree>
      <p:nvGrpSpPr>
        <p:cNvPr id="1" name=""/>
        <p:cNvGrpSpPr/>
        <p:nvPr/>
      </p:nvGrpSpPr>
      <p:grpSpPr>
        <a:xfrm>
          <a:off x="0" y="0"/>
          <a:ext cx="0" cy="0"/>
          <a:chOff x="0" y="0"/>
          <a:chExt cx="0" cy="0"/>
        </a:xfrm>
      </p:grpSpPr>
      <p:pic>
        <p:nvPicPr>
          <p:cNvPr id="2" name="Google Shape;22;p35"/>
          <p:cNvPicPr>
            <a:picLocks noChangeAspect="1"/>
          </p:cNvPicPr>
          <p:nvPr/>
        </p:nvPicPr>
        <p:blipFill>
          <a:blip r:embed="rId2">
            <a:lum/>
          </a:blip>
          <a:srcRect/>
          <a:stretch>
            <a:fillRect/>
          </a:stretch>
        </p:blipFill>
        <p:spPr>
          <a:xfrm>
            <a:off x="473149" y="6382380"/>
            <a:ext cx="1579586" cy="356926"/>
          </a:xfrm>
          <a:prstGeom prst="rect">
            <a:avLst/>
          </a:prstGeom>
          <a:noFill/>
          <a:ln>
            <a:noFill/>
            <a:headEnd type="none"/>
            <a:tailEnd type="none"/>
          </a:ln>
        </p:spPr>
      </p:pic>
      <p:cxnSp>
        <p:nvCxnSpPr>
          <p:cNvPr id="3" name="Straight Connector 2"/>
          <p:cNvCxnSpPr/>
          <p:nvPr/>
        </p:nvCxnSpPr>
        <p:spPr>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Blank 1">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BLUE BAR Title Sub 2-Content">
    <p:spTree>
      <p:nvGrpSpPr>
        <p:cNvPr id="1" name=""/>
        <p:cNvGrpSpPr/>
        <p:nvPr/>
      </p:nvGrpSpPr>
      <p:grpSpPr>
        <a:xfrm>
          <a:off x="0" y="0"/>
          <a:ext cx="0" cy="0"/>
          <a:chOff x="0" y="0"/>
          <a:chExt cx="0" cy="0"/>
        </a:xfrm>
      </p:grpSpPr>
      <p:sp>
        <p:nvSpPr>
          <p:cNvPr id="7" name="Holder 7"/>
          <p:cNvSpPr>
            <a:spLocks noGrp="1"/>
          </p:cNvSpPr>
          <p:nvPr>
            <p:ph type="sldNum" sz="quarter" idx="7"/>
          </p:nvPr>
        </p:nvSpPr>
        <p:spPr>
          <a:xfrm>
            <a:off x="9295990" y="6400063"/>
            <a:ext cx="2742406" cy="365125"/>
          </a:xfrm>
          <a:prstGeom prst="rect">
            <a:avLst/>
          </a:prstGeom>
          <a:ln>
            <a:headEnd type="none"/>
            <a:tailEnd type="none"/>
          </a:ln>
        </p:spPr>
        <p:txBody>
          <a:bodyPr wrap="square" lIns="0" tIns="0" rIns="0" bIns="0">
            <a:noAutofit/>
          </a:bodyPr>
          <a:lstStyle>
            <a:lvl1pPr algn="r">
              <a:defRPr dirty="0">
                <a:solidFill>
                  <a:schemeClr val="tx1">
                    <a:tint val="75000"/>
                  </a:schemeClr>
                </a:solidFill>
              </a:defRPr>
            </a:lvl1pPr>
          </a:lstStyle>
          <a:p>
            <a:pPr defTabSz="380985"/>
            <a:fld id="{B6F15528-21DE-4FAA-801E-634DDDAF4B2B}" type="slidenum">
              <a:rPr lang="en-US" sz="1500" dirty="0">
                <a:solidFill>
                  <a:srgbClr val="000000">
                    <a:tint val="75000"/>
                  </a:srgbClr>
                </a:solidFill>
              </a:rPr>
              <a:t>‹#›</a:t>
            </a:fld>
            <a:endParaRPr lang="en-US" sz="1500" dirty="0">
              <a:solidFill>
                <a:srgbClr val="000000">
                  <a:tint val="75000"/>
                </a:srgbClr>
              </a:solidFill>
            </a:endParaRPr>
          </a:p>
        </p:txBody>
      </p:sp>
      <p:sp>
        <p:nvSpPr>
          <p:cNvPr id="9" name="Content Placeholder 8"/>
          <p:cNvSpPr>
            <a:spLocks noGrp="1"/>
          </p:cNvSpPr>
          <p:nvPr>
            <p:ph sz="quarter" idx="10"/>
          </p:nvPr>
        </p:nvSpPr>
        <p:spPr>
          <a:xfrm>
            <a:off x="609865" y="1336319"/>
            <a:ext cx="11360687" cy="4754048"/>
          </a:xfrm>
          <a:prstGeom prst="rect">
            <a:avLst/>
          </a:prstGeom>
          <a:ln>
            <a:headEnd type="none"/>
            <a:tailEnd type="none"/>
          </a:ln>
        </p:spPr>
        <p:txBody>
          <a:bodyPr wrap="square">
            <a:noAutofit/>
          </a:bodyPr>
          <a:lstStyle>
            <a:lvl1pPr>
              <a:spcBef>
                <a:spcPts val="167"/>
              </a:spcBef>
              <a:defRPr sz="2000" b="0" i="0" spc="17" dirty="0">
                <a:solidFill>
                  <a:schemeClr val="tx1">
                    <a:lumMod val="65000"/>
                    <a:lumOff val="35000"/>
                  </a:schemeClr>
                </a:solidFill>
                <a:latin typeface="Open Sans"/>
                <a:ea typeface="Open Sans"/>
                <a:cs typeface="Open Sans"/>
              </a:defRPr>
            </a:lvl1pPr>
            <a:lvl2pPr>
              <a:spcBef>
                <a:spcPts val="250"/>
              </a:spcBef>
              <a:defRPr sz="1500" b="0" i="0" spc="17" dirty="0">
                <a:solidFill>
                  <a:schemeClr val="tx1">
                    <a:lumMod val="65000"/>
                    <a:lumOff val="35000"/>
                  </a:schemeClr>
                </a:solidFill>
                <a:latin typeface="Open Sans"/>
                <a:ea typeface="Open Sans"/>
                <a:cs typeface="Open Sans"/>
              </a:defRPr>
            </a:lvl2pPr>
            <a:lvl3pPr>
              <a:spcBef>
                <a:spcPts val="250"/>
              </a:spcBef>
              <a:defRPr sz="1500" b="0" i="0" spc="17" dirty="0">
                <a:solidFill>
                  <a:schemeClr val="tx1">
                    <a:lumMod val="65000"/>
                    <a:lumOff val="35000"/>
                  </a:schemeClr>
                </a:solidFill>
                <a:latin typeface="Open Sans"/>
                <a:ea typeface="Open Sans"/>
                <a:cs typeface="Open Sans"/>
              </a:defRPr>
            </a:lvl3pPr>
            <a:lvl4pPr>
              <a:spcBef>
                <a:spcPts val="250"/>
              </a:spcBef>
              <a:defRPr sz="1500" b="0" i="0" spc="17" dirty="0">
                <a:solidFill>
                  <a:schemeClr val="tx1">
                    <a:lumMod val="65000"/>
                    <a:lumOff val="35000"/>
                  </a:schemeClr>
                </a:solidFill>
                <a:latin typeface="Open Sans"/>
                <a:ea typeface="Open Sans"/>
                <a:cs typeface="Open Sans"/>
              </a:defRPr>
            </a:lvl4pPr>
            <a:lvl5pPr>
              <a:spcBef>
                <a:spcPts val="250"/>
              </a:spcBef>
              <a:defRPr sz="1500" b="0" i="0" spc="17" dirty="0">
                <a:solidFill>
                  <a:schemeClr val="tx1">
                    <a:lumMod val="65000"/>
                    <a:lumOff val="35000"/>
                  </a:schemeClr>
                </a:solidFill>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3"/>
          <p:cNvSpPr>
            <a:spLocks noGrp="1"/>
          </p:cNvSpPr>
          <p:nvPr>
            <p:ph type="body" idx="1"/>
          </p:nvPr>
        </p:nvSpPr>
        <p:spPr>
          <a:xfrm>
            <a:off x="580736" y="832553"/>
            <a:ext cx="11355179" cy="307777"/>
          </a:xfrm>
          <a:prstGeom prst="rect">
            <a:avLst/>
          </a:prstGeom>
          <a:ln>
            <a:headEnd type="none"/>
            <a:tailEnd type="none"/>
          </a:ln>
        </p:spPr>
        <p:txBody>
          <a:bodyPr wrap="square" lIns="0" tIns="0" rIns="0" bIns="0">
            <a:noAutofit/>
          </a:bodyPr>
          <a:lstStyle>
            <a:lvl1pPr marL="76197">
              <a:defRPr sz="2000" b="0" i="0" dirty="0">
                <a:solidFill>
                  <a:srgbClr val="008BE6"/>
                </a:solidFill>
                <a:latin typeface="Open Sans"/>
                <a:ea typeface="Open Sans"/>
                <a:cs typeface="Open Sans"/>
              </a:defRPr>
            </a:lvl1pPr>
          </a:lstStyle>
          <a:p>
            <a:endParaRPr dirty="0"/>
          </a:p>
        </p:txBody>
      </p:sp>
      <p:sp>
        <p:nvSpPr>
          <p:cNvPr id="10" name="Holder 2"/>
          <p:cNvSpPr>
            <a:spLocks noGrp="1"/>
          </p:cNvSpPr>
          <p:nvPr>
            <p:ph type="title"/>
          </p:nvPr>
        </p:nvSpPr>
        <p:spPr>
          <a:xfrm>
            <a:off x="574962" y="348993"/>
            <a:ext cx="11362267" cy="503766"/>
          </a:xfrm>
          <a:prstGeom prst="rect">
            <a:avLst/>
          </a:prstGeom>
          <a:ln>
            <a:headEnd type="none"/>
            <a:tailEnd type="none"/>
          </a:ln>
        </p:spPr>
        <p:txBody>
          <a:bodyPr wrap="square" lIns="0" tIns="0" rIns="0" bIns="0">
            <a:noAutofit/>
          </a:bodyPr>
          <a:lstStyle>
            <a:lvl1pPr marL="76197">
              <a:defRPr sz="3167" b="1" i="0" spc="17" dirty="0">
                <a:solidFill>
                  <a:srgbClr val="1D376C"/>
                </a:solidFill>
                <a:latin typeface="Open Sans"/>
                <a:ea typeface="Open Sans"/>
                <a:cs typeface="Open Sans"/>
              </a:defRPr>
            </a:lvl1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UE BAR Title Sub 2-Content">
    <p:spTree>
      <p:nvGrpSpPr>
        <p:cNvPr id="1" name=""/>
        <p:cNvGrpSpPr/>
        <p:nvPr/>
      </p:nvGrpSpPr>
      <p:grpSpPr>
        <a:xfrm>
          <a:off x="0" y="0"/>
          <a:ext cx="0" cy="0"/>
          <a:chOff x="0" y="0"/>
          <a:chExt cx="0" cy="0"/>
        </a:xfrm>
      </p:grpSpPr>
      <p:sp>
        <p:nvSpPr>
          <p:cNvPr id="7" name="Holder 7"/>
          <p:cNvSpPr>
            <a:spLocks noGrp="1"/>
          </p:cNvSpPr>
          <p:nvPr>
            <p:ph type="sldNum" sz="quarter" idx="7"/>
          </p:nvPr>
        </p:nvSpPr>
        <p:spPr>
          <a:xfrm>
            <a:off x="9295990" y="6400063"/>
            <a:ext cx="2742406" cy="365125"/>
          </a:xfrm>
          <a:prstGeom prst="rect">
            <a:avLst/>
          </a:prstGeom>
          <a:ln>
            <a:headEnd type="none"/>
            <a:tailEnd type="none"/>
          </a:ln>
        </p:spPr>
        <p:txBody>
          <a:bodyPr wrap="square" lIns="0" tIns="0" rIns="0" bIns="0">
            <a:noAutofit/>
          </a:bodyPr>
          <a:lstStyle>
            <a:lvl1pPr algn="r">
              <a:defRPr dirty="0">
                <a:solidFill>
                  <a:schemeClr val="tx1">
                    <a:tint val="75000"/>
                  </a:schemeClr>
                </a:solidFill>
              </a:defRPr>
            </a:lvl1pPr>
          </a:lstStyle>
          <a:p>
            <a:fld id="{B6F15528-21DE-4FAA-801E-634DDDAF4B2B}" type="slidenum">
              <a:rPr/>
              <a:t>‹#›</a:t>
            </a:fld>
            <a:endParaRPr dirty="0"/>
          </a:p>
        </p:txBody>
      </p:sp>
      <p:sp>
        <p:nvSpPr>
          <p:cNvPr id="9" name="Content Placeholder 8"/>
          <p:cNvSpPr>
            <a:spLocks noGrp="1"/>
          </p:cNvSpPr>
          <p:nvPr>
            <p:ph sz="quarter" idx="10"/>
          </p:nvPr>
        </p:nvSpPr>
        <p:spPr>
          <a:xfrm>
            <a:off x="609865" y="1336319"/>
            <a:ext cx="11360687" cy="4754048"/>
          </a:xfrm>
          <a:prstGeom prst="rect">
            <a:avLst/>
          </a:prstGeom>
          <a:ln>
            <a:headEnd type="none"/>
            <a:tailEnd type="none"/>
          </a:ln>
        </p:spPr>
        <p:txBody>
          <a:bodyPr wrap="square">
            <a:noAutofit/>
          </a:bodyPr>
          <a:lstStyle>
            <a:lvl1pPr>
              <a:spcBef>
                <a:spcPts val="167"/>
              </a:spcBef>
              <a:defRPr sz="2000" b="0" i="0" spc="17" dirty="0">
                <a:solidFill>
                  <a:schemeClr val="tx1">
                    <a:lumMod val="65000"/>
                    <a:lumOff val="35000"/>
                  </a:schemeClr>
                </a:solidFill>
                <a:latin typeface="Open Sans"/>
                <a:ea typeface="Open Sans"/>
                <a:cs typeface="Open Sans"/>
              </a:defRPr>
            </a:lvl1pPr>
            <a:lvl2pPr>
              <a:spcBef>
                <a:spcPts val="250"/>
              </a:spcBef>
              <a:defRPr sz="1500" b="0" i="0" spc="17" dirty="0">
                <a:solidFill>
                  <a:schemeClr val="tx1">
                    <a:lumMod val="65000"/>
                    <a:lumOff val="35000"/>
                  </a:schemeClr>
                </a:solidFill>
                <a:latin typeface="Open Sans"/>
                <a:ea typeface="Open Sans"/>
                <a:cs typeface="Open Sans"/>
              </a:defRPr>
            </a:lvl2pPr>
            <a:lvl3pPr>
              <a:spcBef>
                <a:spcPts val="250"/>
              </a:spcBef>
              <a:defRPr sz="1500" b="0" i="0" spc="17" dirty="0">
                <a:solidFill>
                  <a:schemeClr val="tx1">
                    <a:lumMod val="65000"/>
                    <a:lumOff val="35000"/>
                  </a:schemeClr>
                </a:solidFill>
                <a:latin typeface="Open Sans"/>
                <a:ea typeface="Open Sans"/>
                <a:cs typeface="Open Sans"/>
              </a:defRPr>
            </a:lvl3pPr>
            <a:lvl4pPr>
              <a:spcBef>
                <a:spcPts val="250"/>
              </a:spcBef>
              <a:defRPr sz="1500" b="0" i="0" spc="17" dirty="0">
                <a:solidFill>
                  <a:schemeClr val="tx1">
                    <a:lumMod val="65000"/>
                    <a:lumOff val="35000"/>
                  </a:schemeClr>
                </a:solidFill>
                <a:latin typeface="Open Sans"/>
                <a:ea typeface="Open Sans"/>
                <a:cs typeface="Open Sans"/>
              </a:defRPr>
            </a:lvl4pPr>
            <a:lvl5pPr>
              <a:spcBef>
                <a:spcPts val="250"/>
              </a:spcBef>
              <a:defRPr sz="1500" b="0" i="0" spc="17" dirty="0">
                <a:solidFill>
                  <a:schemeClr val="tx1">
                    <a:lumMod val="65000"/>
                    <a:lumOff val="35000"/>
                  </a:schemeClr>
                </a:solidFill>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3"/>
          <p:cNvSpPr>
            <a:spLocks noGrp="1"/>
          </p:cNvSpPr>
          <p:nvPr>
            <p:ph type="body" idx="1"/>
          </p:nvPr>
        </p:nvSpPr>
        <p:spPr>
          <a:xfrm>
            <a:off x="580736" y="832553"/>
            <a:ext cx="11355179" cy="307777"/>
          </a:xfrm>
          <a:prstGeom prst="rect">
            <a:avLst/>
          </a:prstGeom>
          <a:ln>
            <a:headEnd type="none"/>
            <a:tailEnd type="none"/>
          </a:ln>
        </p:spPr>
        <p:txBody>
          <a:bodyPr wrap="square" lIns="0" tIns="0" rIns="0" bIns="0">
            <a:noAutofit/>
          </a:bodyPr>
          <a:lstStyle>
            <a:lvl1pPr marL="76197">
              <a:defRPr sz="2000" b="0" i="0" dirty="0">
                <a:solidFill>
                  <a:srgbClr val="008BE6"/>
                </a:solidFill>
                <a:latin typeface="Open Sans"/>
                <a:ea typeface="Open Sans"/>
                <a:cs typeface="Open Sans"/>
              </a:defRPr>
            </a:lvl1pPr>
          </a:lstStyle>
          <a:p>
            <a:endParaRPr dirty="0"/>
          </a:p>
        </p:txBody>
      </p:sp>
      <p:sp>
        <p:nvSpPr>
          <p:cNvPr id="10" name="Holder 2"/>
          <p:cNvSpPr>
            <a:spLocks noGrp="1"/>
          </p:cNvSpPr>
          <p:nvPr>
            <p:ph type="title"/>
          </p:nvPr>
        </p:nvSpPr>
        <p:spPr>
          <a:xfrm>
            <a:off x="574962" y="348993"/>
            <a:ext cx="11362267" cy="503766"/>
          </a:xfrm>
          <a:prstGeom prst="rect">
            <a:avLst/>
          </a:prstGeom>
          <a:ln>
            <a:headEnd type="none"/>
            <a:tailEnd type="none"/>
          </a:ln>
        </p:spPr>
        <p:txBody>
          <a:bodyPr wrap="square" lIns="0" tIns="0" rIns="0" bIns="0">
            <a:noAutofit/>
          </a:bodyPr>
          <a:lstStyle>
            <a:lvl1pPr marL="76197">
              <a:defRPr sz="3167" b="1" i="0" spc="17" dirty="0">
                <a:solidFill>
                  <a:srgbClr val="1D376C"/>
                </a:solidFill>
                <a:latin typeface="Open Sans"/>
                <a:ea typeface="Open Sans"/>
                <a:cs typeface="Open Sans"/>
              </a:defRPr>
            </a:lvl1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Body Copy Footer 2">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48479" y="1186832"/>
            <a:ext cx="11723387" cy="5180101"/>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a:xfrm>
            <a:off x="248479" y="134564"/>
            <a:ext cx="11723388" cy="982869"/>
          </a:xfrm>
          <a:ln>
            <a:headEnd type="none"/>
            <a:tailEnd type="none"/>
          </a:ln>
        </p:spPr>
        <p:txBody>
          <a:bodyPr wrap="square"/>
          <a:lstStyle/>
          <a:p>
            <a:r>
              <a:rPr lang="en-US" dirty="0"/>
              <a:t>Click to edit Master title style</a:t>
            </a:r>
          </a:p>
        </p:txBody>
      </p:sp>
      <p:sp>
        <p:nvSpPr>
          <p:cNvPr id="3"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Date Placeholder 1"/>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ubhead Body Copy Footer">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48479" y="1595813"/>
            <a:ext cx="11723387" cy="4771120"/>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a:xfrm>
            <a:off x="248479" y="134564"/>
            <a:ext cx="11723388" cy="982869"/>
          </a:xfrm>
          <a:ln>
            <a:headEnd type="none"/>
            <a:tailEnd type="none"/>
          </a:ln>
        </p:spPr>
        <p:txBody>
          <a:bodyPr wrap="square"/>
          <a:lstStyle/>
          <a:p>
            <a:r>
              <a:rPr lang="en-US" dirty="0"/>
              <a:t>Click to edit Master</a:t>
            </a:r>
          </a:p>
        </p:txBody>
      </p:sp>
      <p:sp>
        <p:nvSpPr>
          <p:cNvPr id="3"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Text Placeholder 2"/>
          <p:cNvSpPr>
            <a:spLocks noGrp="1"/>
          </p:cNvSpPr>
          <p:nvPr>
            <p:ph idx="10" hasCustomPrompt="1"/>
          </p:nvPr>
        </p:nvSpPr>
        <p:spPr>
          <a:xfrm>
            <a:off x="248479" y="1117433"/>
            <a:ext cx="11723387" cy="284370"/>
          </a:xfrm>
          <a:prstGeom prst="rect">
            <a:avLst/>
          </a:prstGeom>
          <a:ln>
            <a:headEnd type="none"/>
            <a:tailEnd type="none"/>
          </a:ln>
        </p:spPr>
        <p:txBody>
          <a:bodyPr wrap="square" lIns="91440" tIns="45720" rIns="91440" bIns="45720">
            <a:noAutofit/>
          </a:bodyPr>
          <a:lstStyle>
            <a:lvl1pPr marL="0" indent="0">
              <a:lnSpc>
                <a:spcPct val="100000"/>
              </a:lnSpc>
              <a:buNone/>
              <a:defRPr sz="1667" dirty="0">
                <a:solidFill>
                  <a:srgbClr val="00B0F0"/>
                </a:solidFill>
              </a:defRPr>
            </a:lvl1pPr>
          </a:lstStyle>
          <a:p>
            <a:r>
              <a:rPr lang="en-US" dirty="0"/>
              <a:t>Click to add subhead</a:t>
            </a:r>
          </a:p>
        </p:txBody>
      </p:sp>
      <p:sp>
        <p:nvSpPr>
          <p:cNvPr id="4" name="Date Placeholder 3"/>
          <p:cNvSpPr>
            <a:spLocks noGrp="1"/>
          </p:cNvSpPr>
          <p:nvPr>
            <p:ph type="dt" sz="half" idx="11"/>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Body Copy Footer">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48479" y="1197429"/>
            <a:ext cx="11723387" cy="5169504"/>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a:xfrm>
            <a:off x="248479" y="134564"/>
            <a:ext cx="11731854" cy="982869"/>
          </a:xfrm>
          <a:ln>
            <a:headEnd type="none"/>
            <a:tailEnd type="none"/>
          </a:ln>
        </p:spPr>
        <p:txBody>
          <a:bodyPr wrap="square"/>
          <a:lstStyle/>
          <a:p>
            <a:r>
              <a:rPr lang="en-US" dirty="0"/>
              <a:t>Click to edit Master title style</a:t>
            </a:r>
          </a:p>
        </p:txBody>
      </p:sp>
      <p:sp>
        <p:nvSpPr>
          <p:cNvPr id="4"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Date Placeholder 1"/>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footer">
    <p:spTree>
      <p:nvGrpSpPr>
        <p:cNvPr id="1" name=""/>
        <p:cNvGrpSpPr/>
        <p:nvPr/>
      </p:nvGrpSpPr>
      <p:grpSpPr>
        <a:xfrm>
          <a:off x="0" y="0"/>
          <a:ext cx="0" cy="0"/>
          <a:chOff x="0" y="0"/>
          <a:chExt cx="0" cy="0"/>
        </a:xfrm>
      </p:grpSpPr>
      <p:sp>
        <p:nvSpPr>
          <p:cNvPr id="2" name="Title 1"/>
          <p:cNvSpPr>
            <a:spLocks noGrp="1"/>
          </p:cNvSpPr>
          <p:nvPr>
            <p:ph type="title"/>
          </p:nvPr>
        </p:nvSpPr>
        <p:spPr>
          <a:ln>
            <a:headEnd type="none"/>
            <a:tailEnd type="none"/>
          </a:ln>
        </p:spPr>
        <p:txBody>
          <a:bodyPr wrap="square"/>
          <a:lstStyle/>
          <a:p>
            <a:r>
              <a:rPr lang="en-US" dirty="0"/>
              <a:t>Click to edit Master title style</a:t>
            </a:r>
          </a:p>
        </p:txBody>
      </p:sp>
      <p:sp>
        <p:nvSpPr>
          <p:cNvPr id="5" name="Date Placeholder 4"/>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
        <p:nvSpPr>
          <p:cNvPr id="8" name="Slide Number Placeholder 7"/>
          <p:cNvSpPr>
            <a:spLocks noGrp="1"/>
          </p:cNvSpPr>
          <p:nvPr>
            <p:ph type="sldNum" sz="quarter" idx="12"/>
          </p:nvPr>
        </p:nvSpPr>
        <p:spPr>
          <a:xfrm>
            <a:off x="9295990" y="6400063"/>
            <a:ext cx="2742406" cy="365125"/>
          </a:xfrm>
          <a:prstGeom prst="rect">
            <a:avLst/>
          </a:prstGeom>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7 Title Only">
    <p:spTree>
      <p:nvGrpSpPr>
        <p:cNvPr id="1" name=""/>
        <p:cNvGrpSpPr/>
        <p:nvPr/>
      </p:nvGrpSpPr>
      <p:grpSpPr>
        <a:xfrm>
          <a:off x="0" y="0"/>
          <a:ext cx="0" cy="0"/>
          <a:chOff x="0" y="0"/>
          <a:chExt cx="0" cy="0"/>
        </a:xfrm>
      </p:grpSpPr>
      <p:sp>
        <p:nvSpPr>
          <p:cNvPr id="2"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3" name="Date Placeholder 2"/>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Agenda footer">
    <p:spTree>
      <p:nvGrpSpPr>
        <p:cNvPr id="1" name=""/>
        <p:cNvGrpSpPr/>
        <p:nvPr/>
      </p:nvGrpSpPr>
      <p:grpSpPr>
        <a:xfrm>
          <a:off x="0" y="0"/>
          <a:ext cx="0" cy="0"/>
          <a:chOff x="0" y="0"/>
          <a:chExt cx="0" cy="0"/>
        </a:xfrm>
      </p:grpSpPr>
      <p:pic>
        <p:nvPicPr>
          <p:cNvPr id="4" name="Picture 3"/>
          <p:cNvPicPr>
            <a:picLocks noChangeAspect="1"/>
          </p:cNvPicPr>
          <p:nvPr/>
        </p:nvPicPr>
        <p:blipFill>
          <a:blip r:embed="rId2">
            <a:lum/>
          </a:blip>
          <a:srcRect/>
          <a:stretch>
            <a:fillRect/>
          </a:stretch>
        </p:blipFill>
        <p:spPr>
          <a:xfrm>
            <a:off x="765263" y="824365"/>
            <a:ext cx="4896821" cy="4907232"/>
          </a:xfrm>
          <a:prstGeom prst="rect">
            <a:avLst/>
          </a:prstGeom>
          <a:ln>
            <a:headEnd type="none"/>
            <a:tailEnd type="none"/>
          </a:ln>
        </p:spPr>
      </p:pic>
      <p:sp>
        <p:nvSpPr>
          <p:cNvPr id="9" name="Google Shape;88;p135"/>
          <p:cNvSpPr>
            <a:spLocks noGrp="1"/>
          </p:cNvSpPr>
          <p:nvPr>
            <p:ph type="body" idx="1" hasCustomPrompt="1"/>
          </p:nvPr>
        </p:nvSpPr>
        <p:spPr>
          <a:xfrm>
            <a:off x="6588741" y="1171187"/>
            <a:ext cx="5275719" cy="4560409"/>
          </a:xfrm>
          <a:prstGeom prst="rect">
            <a:avLst/>
          </a:prstGeom>
          <a:noFill/>
          <a:ln>
            <a:noFill/>
            <a:headEnd type="none"/>
            <a:tailEnd type="none"/>
          </a:ln>
        </p:spPr>
        <p:txBody>
          <a:bodyPr wrap="square" lIns="0" tIns="0" rIns="0" bIns="0" anchor="t">
            <a:noAutofit/>
          </a:bodyPr>
          <a:lstStyle>
            <a:lvl1pPr marL="380985" indent="-317487" algn="l">
              <a:lnSpc>
                <a:spcPct val="100000"/>
              </a:lnSpc>
              <a:spcBef>
                <a:spcPts val="667"/>
              </a:spcBef>
              <a:spcAft>
                <a:spcPts val="0"/>
              </a:spcAft>
              <a:buClr>
                <a:schemeClr val="dk1"/>
              </a:buClr>
              <a:buSzPts val="2400"/>
              <a:buFont typeface="Lato"/>
              <a:buChar char="•"/>
              <a:defRPr sz="2000" b="0" i="0" u="none" strike="noStrike" cap="none" dirty="0">
                <a:solidFill>
                  <a:srgbClr val="3D4443"/>
                </a:solidFill>
              </a:defRPr>
            </a:lvl1pPr>
            <a:lvl2pPr marL="761970" lvl="1" indent="-264573" algn="l">
              <a:lnSpc>
                <a:spcPct val="100000"/>
              </a:lnSpc>
              <a:spcBef>
                <a:spcPts val="833"/>
              </a:spcBef>
              <a:spcAft>
                <a:spcPts val="0"/>
              </a:spcAft>
              <a:buClr>
                <a:schemeClr val="accent6"/>
              </a:buClr>
              <a:buSzPts val="1400"/>
              <a:buFont typeface="Arial"/>
              <a:buChar char="–"/>
              <a:defRPr sz="1167" b="0" i="0" u="none" strike="noStrike" cap="none" dirty="0">
                <a:solidFill>
                  <a:schemeClr val="dk1"/>
                </a:solidFill>
                <a:latin typeface="Open Sans"/>
                <a:ea typeface="Open Sans"/>
                <a:cs typeface="Open Sans"/>
                <a:sym typeface="Lato"/>
              </a:defRPr>
            </a:lvl2pPr>
            <a:lvl3pPr marL="1142954" lvl="2" indent="-248698" algn="l">
              <a:lnSpc>
                <a:spcPct val="100000"/>
              </a:lnSpc>
              <a:spcBef>
                <a:spcPts val="833"/>
              </a:spcBef>
              <a:spcAft>
                <a:spcPts val="0"/>
              </a:spcAft>
              <a:buClr>
                <a:schemeClr val="accent6"/>
              </a:buClr>
              <a:buSzPts val="1100"/>
              <a:buFont typeface="Arial"/>
              <a:buChar char="•"/>
              <a:defRPr sz="917" b="0" i="0" u="none" strike="noStrike" cap="none" dirty="0">
                <a:solidFill>
                  <a:schemeClr val="dk1"/>
                </a:solidFill>
                <a:latin typeface="Lato"/>
                <a:ea typeface="Lato"/>
                <a:cs typeface="Lato"/>
                <a:sym typeface="Lato"/>
              </a:defRPr>
            </a:lvl3pPr>
            <a:lvl4pPr marL="1523939" lvl="3" indent="-238115" algn="l">
              <a:lnSpc>
                <a:spcPct val="100000"/>
              </a:lnSpc>
              <a:spcBef>
                <a:spcPts val="833"/>
              </a:spcBef>
              <a:spcAft>
                <a:spcPts val="0"/>
              </a:spcAft>
              <a:buClr>
                <a:srgbClr val="91918F"/>
              </a:buClr>
              <a:buSzPts val="900"/>
              <a:buFont typeface="Arial"/>
              <a:buChar char="–"/>
              <a:defRPr sz="750" b="0" i="0" u="none" strike="noStrike" cap="none" dirty="0">
                <a:solidFill>
                  <a:srgbClr val="91918F"/>
                </a:solidFill>
                <a:latin typeface="Lato"/>
                <a:ea typeface="Lato"/>
                <a:cs typeface="Lato"/>
                <a:sym typeface="Lato"/>
              </a:defRPr>
            </a:lvl4pPr>
            <a:lvl5pPr marL="1904924" lvl="4" indent="-227533" algn="l">
              <a:lnSpc>
                <a:spcPct val="100000"/>
              </a:lnSpc>
              <a:spcBef>
                <a:spcPts val="833"/>
              </a:spcBef>
              <a:spcAft>
                <a:spcPts val="0"/>
              </a:spcAft>
              <a:buClr>
                <a:srgbClr val="91918F"/>
              </a:buClr>
              <a:buSzPts val="700"/>
              <a:buFont typeface="Arial"/>
              <a:buChar char="»"/>
              <a:defRPr sz="583" b="0" i="0" u="none" strike="noStrike" cap="none" dirty="0">
                <a:solidFill>
                  <a:srgbClr val="91918F"/>
                </a:solidFill>
                <a:latin typeface="Lato"/>
                <a:ea typeface="Lato"/>
                <a:cs typeface="Lato"/>
                <a:sym typeface="Lato"/>
              </a:defRPr>
            </a:lvl5pPr>
            <a:lvl6pPr marL="2285909" lvl="5" indent="-222241" algn="l">
              <a:lnSpc>
                <a:spcPct val="100000"/>
              </a:lnSpc>
              <a:spcBef>
                <a:spcPts val="833"/>
              </a:spcBef>
              <a:spcAft>
                <a:spcPts val="0"/>
              </a:spcAft>
              <a:buClr>
                <a:schemeClr val="lt2"/>
              </a:buClr>
              <a:buSzPts val="600"/>
              <a:buFont typeface="Arial"/>
              <a:buChar char="•"/>
              <a:defRPr sz="500" b="0" i="0" u="none" strike="noStrike" cap="none" dirty="0">
                <a:solidFill>
                  <a:schemeClr val="lt2"/>
                </a:solidFill>
                <a:latin typeface="Lato"/>
                <a:ea typeface="Lato"/>
                <a:cs typeface="Lato"/>
                <a:sym typeface="Lato"/>
              </a:defRPr>
            </a:lvl6pPr>
            <a:lvl7pPr marL="2666893" lvl="6" indent="-222241" algn="l">
              <a:lnSpc>
                <a:spcPct val="100000"/>
              </a:lnSpc>
              <a:spcBef>
                <a:spcPts val="833"/>
              </a:spcBef>
              <a:spcAft>
                <a:spcPts val="0"/>
              </a:spcAft>
              <a:buClr>
                <a:schemeClr val="lt2"/>
              </a:buClr>
              <a:buSzPts val="600"/>
              <a:buFont typeface="Arial"/>
              <a:buChar char="•"/>
              <a:defRPr sz="500" b="0" i="0" u="none" strike="noStrike" cap="none" dirty="0">
                <a:solidFill>
                  <a:schemeClr val="lt2"/>
                </a:solidFill>
                <a:latin typeface="Lato"/>
                <a:ea typeface="Lato"/>
                <a:cs typeface="Lato"/>
                <a:sym typeface="Lato"/>
              </a:defRPr>
            </a:lvl7pPr>
            <a:lvl8pPr marL="3047878" lvl="7" indent="-222241" algn="l">
              <a:lnSpc>
                <a:spcPct val="100000"/>
              </a:lnSpc>
              <a:spcBef>
                <a:spcPts val="833"/>
              </a:spcBef>
              <a:spcAft>
                <a:spcPts val="0"/>
              </a:spcAft>
              <a:buClr>
                <a:schemeClr val="lt2"/>
              </a:buClr>
              <a:buSzPts val="600"/>
              <a:buFont typeface="Arial"/>
              <a:buChar char="•"/>
              <a:defRPr sz="500" b="0" i="0" u="none" strike="noStrike" cap="none" dirty="0">
                <a:solidFill>
                  <a:schemeClr val="lt2"/>
                </a:solidFill>
                <a:latin typeface="Lato"/>
                <a:ea typeface="Lato"/>
                <a:cs typeface="Lato"/>
                <a:sym typeface="Lato"/>
              </a:defRPr>
            </a:lvl8pPr>
            <a:lvl9pPr marL="3428863" lvl="8" indent="-222241" algn="l">
              <a:lnSpc>
                <a:spcPct val="100000"/>
              </a:lnSpc>
              <a:spcBef>
                <a:spcPts val="833"/>
              </a:spcBef>
              <a:spcAft>
                <a:spcPts val="833"/>
              </a:spcAft>
              <a:buClr>
                <a:schemeClr val="lt2"/>
              </a:buClr>
              <a:buSzPts val="600"/>
              <a:buFont typeface="Arial"/>
              <a:buChar char="•"/>
              <a:defRPr sz="500" b="0" i="0" u="none" strike="noStrike" cap="none" dirty="0">
                <a:solidFill>
                  <a:schemeClr val="lt2"/>
                </a:solidFill>
                <a:latin typeface="Lato"/>
                <a:ea typeface="Lato"/>
                <a:cs typeface="Lato"/>
                <a:sym typeface="Lato"/>
              </a:defRPr>
            </a:lvl9pPr>
          </a:lstStyle>
          <a:p>
            <a:r>
              <a:rPr lang="en-US" dirty="0"/>
              <a:t>Text</a:t>
            </a:r>
          </a:p>
          <a:p>
            <a:endParaRPr lang="en-US" dirty="0"/>
          </a:p>
          <a:p>
            <a:endParaRPr lang="en-US" dirty="0"/>
          </a:p>
          <a:p>
            <a:endParaRPr lang="en-US" dirty="0"/>
          </a:p>
          <a:p>
            <a:endParaRPr lang="en-US" dirty="0"/>
          </a:p>
          <a:p>
            <a:pPr lvl="1"/>
            <a:endParaRPr dirty="0"/>
          </a:p>
        </p:txBody>
      </p:sp>
      <p:pic>
        <p:nvPicPr>
          <p:cNvPr id="10" name="Picture 9" descr="Logo&#10;&#10;Description automatically generated"/>
          <p:cNvPicPr>
            <a:picLocks noChangeAspect="1"/>
          </p:cNvPicPr>
          <p:nvPr/>
        </p:nvPicPr>
        <p:blipFill>
          <a:blip r:embed="rId3">
            <a:lum/>
          </a:blip>
          <a:srcRect/>
          <a:stretch>
            <a:fillRect/>
          </a:stretch>
        </p:blipFill>
        <p:spPr>
          <a:xfrm>
            <a:off x="161888" y="6366575"/>
            <a:ext cx="1777033" cy="401542"/>
          </a:xfrm>
          <a:prstGeom prst="rect">
            <a:avLst/>
          </a:prstGeom>
          <a:ln>
            <a:headEnd type="none"/>
            <a:tailEnd type="none"/>
          </a:ln>
        </p:spPr>
      </p:pic>
      <p:pic>
        <p:nvPicPr>
          <p:cNvPr id="11" name="Picture 10"/>
          <p:cNvPicPr>
            <a:picLocks noChangeAspect="1"/>
          </p:cNvPicPr>
          <p:nvPr/>
        </p:nvPicPr>
        <p:blipFill>
          <a:blip r:embed="rId4">
            <a:lum/>
          </a:blip>
          <a:srcRect/>
          <a:stretch>
            <a:fillRect/>
          </a:stretch>
        </p:blipFill>
        <p:spPr>
          <a:xfrm>
            <a:off x="2046310" y="6532384"/>
            <a:ext cx="9663090" cy="136741"/>
          </a:xfrm>
          <a:prstGeom prst="rect">
            <a:avLst/>
          </a:prstGeom>
          <a:ln>
            <a:headEnd type="none"/>
            <a:tailEnd type="none"/>
          </a:ln>
        </p:spPr>
      </p:pic>
      <p:sp>
        <p:nvSpPr>
          <p:cNvPr id="6" name="Date Placeholder 5"/>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
        <p:nvSpPr>
          <p:cNvPr id="7" name="Footer Placeholder 6"/>
          <p:cNvSpPr>
            <a:spLocks noGrp="1"/>
          </p:cNvSpPr>
          <p:nvPr>
            <p:ph type="ftr" sz="quarter" idx="11"/>
          </p:nvPr>
        </p:nvSpPr>
        <p:spPr>
          <a:xfrm>
            <a:off x="9527367" y="6692408"/>
            <a:ext cx="2245533" cy="136741"/>
          </a:xfrm>
          <a:prstGeom prst="rect">
            <a:avLst/>
          </a:prstGeom>
          <a:ln>
            <a:headEnd type="none"/>
            <a:tailEnd type="none"/>
          </a:ln>
        </p:spPr>
        <p:txBody>
          <a:bodyPr wrap="square"/>
          <a:lstStyle/>
          <a:p>
            <a:pPr algn="r"/>
            <a:r>
              <a:rPr lang="en-US" dirty="0"/>
              <a:t>Confidential and Proprietary</a:t>
            </a:r>
          </a:p>
        </p:txBody>
      </p:sp>
      <p:sp>
        <p:nvSpPr>
          <p:cNvPr id="8" name="Slide Number Placeholder 7"/>
          <p:cNvSpPr>
            <a:spLocks noGrp="1"/>
          </p:cNvSpPr>
          <p:nvPr>
            <p:ph type="sldNum" sz="quarter" idx="12"/>
          </p:nvPr>
        </p:nvSpPr>
        <p:spPr>
          <a:xfrm>
            <a:off x="9295990" y="6400063"/>
            <a:ext cx="2742406" cy="365125"/>
          </a:xfrm>
          <a:prstGeom prst="rect">
            <a:avLst/>
          </a:prstGeom>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Divider Section Title">
    <p:spTree>
      <p:nvGrpSpPr>
        <p:cNvPr id="1" name=""/>
        <p:cNvGrpSpPr/>
        <p:nvPr/>
      </p:nvGrpSpPr>
      <p:grpSpPr>
        <a:xfrm>
          <a:off x="0" y="0"/>
          <a:ext cx="0" cy="0"/>
          <a:chOff x="0" y="0"/>
          <a:chExt cx="0" cy="0"/>
        </a:xfrm>
      </p:grpSpPr>
      <p:pic>
        <p:nvPicPr>
          <p:cNvPr id="6" name="Picture 5" descr="Background pattern&#10;&#10;Description automatically generated"/>
          <p:cNvPicPr>
            <a:picLocks noChangeAspect="1"/>
          </p:cNvPicPr>
          <p:nvPr/>
        </p:nvPicPr>
        <p:blipFill>
          <a:blip r:embed="rId2">
            <a:lum/>
          </a:blip>
          <a:srcRect/>
          <a:stretch>
            <a:fillRect/>
          </a:stretch>
        </p:blipFill>
        <p:spPr>
          <a:xfrm>
            <a:off x="0" y="0"/>
            <a:ext cx="12192000" cy="6858000"/>
          </a:xfrm>
          <a:prstGeom prst="rect">
            <a:avLst/>
          </a:prstGeom>
          <a:ln>
            <a:headEnd type="none"/>
            <a:tailEnd type="none"/>
          </a:ln>
        </p:spPr>
      </p:pic>
      <p:sp>
        <p:nvSpPr>
          <p:cNvPr id="7" name="Holder 2"/>
          <p:cNvSpPr>
            <a:spLocks noGrp="1"/>
          </p:cNvSpPr>
          <p:nvPr>
            <p:ph type="ctrTitle"/>
          </p:nvPr>
        </p:nvSpPr>
        <p:spPr>
          <a:xfrm>
            <a:off x="1602827" y="3078848"/>
            <a:ext cx="7541173" cy="510663"/>
          </a:xfrm>
          <a:prstGeom prst="rect">
            <a:avLst/>
          </a:prstGeom>
          <a:ln>
            <a:headEnd type="none"/>
            <a:tailEnd type="none"/>
          </a:ln>
        </p:spPr>
        <p:txBody>
          <a:bodyPr wrap="square" lIns="0" tIns="0" rIns="0" bIns="0">
            <a:noAutofit/>
          </a:bodyPr>
          <a:lstStyle>
            <a:lvl1pPr marL="76197">
              <a:defRPr sz="3667" spc="17" dirty="0">
                <a:solidFill>
                  <a:schemeClr val="bg1"/>
                </a:solidFill>
              </a:defRPr>
            </a:lvl1pPr>
          </a:lstStyle>
          <a:p>
            <a:endParaRPr dirty="0"/>
          </a:p>
        </p:txBody>
      </p:sp>
      <p:sp>
        <p:nvSpPr>
          <p:cNvPr id="8" name="Holder 3"/>
          <p:cNvSpPr>
            <a:spLocks noGrp="1"/>
          </p:cNvSpPr>
          <p:nvPr>
            <p:ph type="subTitle" idx="4"/>
          </p:nvPr>
        </p:nvSpPr>
        <p:spPr>
          <a:xfrm>
            <a:off x="1602827" y="3631123"/>
            <a:ext cx="7541173" cy="417797"/>
          </a:xfrm>
          <a:prstGeom prst="rect">
            <a:avLst/>
          </a:prstGeom>
          <a:ln>
            <a:headEnd type="none"/>
            <a:tailEnd type="none"/>
          </a:ln>
        </p:spPr>
        <p:txBody>
          <a:bodyPr wrap="square" lIns="0" tIns="0" rIns="0" bIns="0">
            <a:noAutofit/>
          </a:bodyPr>
          <a:lstStyle>
            <a:lvl1pPr marL="76197" indent="0">
              <a:buNone/>
              <a:defRPr sz="3000" spc="17" dirty="0">
                <a:solidFill>
                  <a:srgbClr val="92D050"/>
                </a:solidFill>
              </a:defRPr>
            </a:lvl1pPr>
          </a:lstStyle>
          <a:p>
            <a:endParaRPr dirty="0"/>
          </a:p>
        </p:txBody>
      </p:sp>
      <p:pic>
        <p:nvPicPr>
          <p:cNvPr id="9" name="Picture 8"/>
          <p:cNvPicPr>
            <a:picLocks noChangeAspect="1"/>
          </p:cNvPicPr>
          <p:nvPr/>
        </p:nvPicPr>
        <p:blipFill>
          <a:blip r:embed="rId3">
            <a:lum/>
          </a:blip>
          <a:srcRect/>
          <a:stretch>
            <a:fillRect/>
          </a:stretch>
        </p:blipFill>
        <p:spPr>
          <a:xfrm>
            <a:off x="166732" y="6366575"/>
            <a:ext cx="1767345" cy="401541"/>
          </a:xfrm>
          <a:prstGeom prst="rect">
            <a:avLst/>
          </a:prstGeom>
          <a:ln>
            <a:headEnd type="none"/>
            <a:tailEnd type="none"/>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 Title Only">
    <p:spTree>
      <p:nvGrpSpPr>
        <p:cNvPr id="1" name=""/>
        <p:cNvGrpSpPr/>
        <p:nvPr/>
      </p:nvGrpSpPr>
      <p:grpSpPr>
        <a:xfrm>
          <a:off x="0" y="0"/>
          <a:ext cx="0" cy="0"/>
          <a:chOff x="0" y="0"/>
          <a:chExt cx="0" cy="0"/>
        </a:xfrm>
      </p:grpSpPr>
      <p:sp>
        <p:nvSpPr>
          <p:cNvPr id="2"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pic>
        <p:nvPicPr>
          <p:cNvPr id="3" name="Picture 2"/>
          <p:cNvPicPr>
            <a:picLocks noChangeAspect="1"/>
          </p:cNvPicPr>
          <p:nvPr/>
        </p:nvPicPr>
        <p:blipFill>
          <a:blip r:embed="rId2">
            <a:lum/>
          </a:blip>
          <a:srcRect/>
          <a:stretch>
            <a:fillRect/>
          </a:stretch>
        </p:blipFill>
        <p:spPr>
          <a:xfrm>
            <a:off x="0" y="0"/>
            <a:ext cx="12192000" cy="6858000"/>
          </a:xfrm>
          <a:prstGeom prst="rect">
            <a:avLst/>
          </a:prstGeom>
          <a:ln>
            <a:headEnd type="none"/>
            <a:tailEnd type="none"/>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888" y="149072"/>
            <a:ext cx="11696225" cy="902114"/>
          </a:xfrm>
          <a:prstGeom prst="rect">
            <a:avLst/>
          </a:prstGeom>
          <a:ln>
            <a:headEnd type="none"/>
            <a:tailEnd type="none"/>
          </a:ln>
        </p:spPr>
        <p:txBody>
          <a:bodyPr wrap="square" lIns="91440" tIns="45720" rIns="91440" bIns="45720" anchor="ctr">
            <a:noAutofit/>
          </a:bodyPr>
          <a:lstStyle/>
          <a:p>
            <a:r>
              <a:rPr lang="en-US" dirty="0"/>
              <a:t>Click to edit Master title style</a:t>
            </a:r>
          </a:p>
        </p:txBody>
      </p:sp>
      <p:sp>
        <p:nvSpPr>
          <p:cNvPr id="3" name="Text Placeholder 2"/>
          <p:cNvSpPr>
            <a:spLocks noGrp="1"/>
          </p:cNvSpPr>
          <p:nvPr>
            <p:ph type="body" idx="1"/>
          </p:nvPr>
        </p:nvSpPr>
        <p:spPr>
          <a:xfrm>
            <a:off x="247888" y="1067752"/>
            <a:ext cx="11696225" cy="5298594"/>
          </a:xfrm>
          <a:prstGeom prst="rect">
            <a:avLst/>
          </a:prstGeom>
          <a:ln>
            <a:headEnd type="none"/>
            <a:tailEnd type="none"/>
          </a:ln>
        </p:spPr>
        <p:txBody>
          <a:bodyPr wrap="square" lIns="91440" tIns="45720" rIns="91440" bIns="45720">
            <a:noAutofit/>
          </a:body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64023"/>
            <a:ext cx="2743200" cy="365125"/>
          </a:xfrm>
          <a:prstGeom prst="rect">
            <a:avLst/>
          </a:prstGeom>
          <a:ln>
            <a:headEnd type="none"/>
            <a:tailEnd type="none"/>
          </a:ln>
        </p:spPr>
        <p:txBody>
          <a:bodyPr wrap="square" lIns="91440" tIns="45720" rIns="91440" bIns="45720" anchor="ctr"/>
          <a:lstStyle>
            <a:lvl1pPr algn="l">
              <a:defRPr sz="1200" dirty="0">
                <a:solidFill>
                  <a:schemeClr val="tx1">
                    <a:tint val="75000"/>
                  </a:schemeClr>
                </a:solidFill>
                <a:latin typeface="Arial"/>
                <a:cs typeface="Arial"/>
              </a:defRPr>
            </a:lvl1pPr>
          </a:lstStyle>
          <a:p>
            <a:fld id="{4734EAE1-CE9D-A14A-80BD-9018CA4D58A9}" type="datetime1">
              <a:rPr lang="en-US" dirty="0"/>
              <a:t>7/3/2025</a:t>
            </a:fld>
            <a:endParaRPr lang="en-US" dirty="0"/>
          </a:p>
        </p:txBody>
      </p:sp>
      <p:sp>
        <p:nvSpPr>
          <p:cNvPr id="10" name="Footer Placeholder 4"/>
          <p:cNvSpPr txBox="1">
            <a:spLocks noChangeArrowheads="1"/>
          </p:cNvSpPr>
          <p:nvPr userDrawn="1"/>
        </p:nvSpPr>
        <p:spPr>
          <a:xfrm>
            <a:off x="9527367" y="6692408"/>
            <a:ext cx="2245533" cy="136741"/>
          </a:xfrm>
          <a:prstGeom prst="rect">
            <a:avLst/>
          </a:prstGeom>
          <a:ln>
            <a:headEnd type="none"/>
            <a:tailEnd type="none"/>
          </a:ln>
        </p:spPr>
        <p:txBody>
          <a:bodyPr wrap="square" lIns="76200" tIns="38100" rIns="76200" bIns="38100" anchor="ctr"/>
          <a:lstStyle>
            <a:defPPr defTabSz="457200">
              <a:defRPr lang="en-US" dirty="0"/>
            </a:defPPr>
            <a:lvl1pPr marL="0" algn="ctr" defTabSz="457200" rtl="0">
              <a:defRPr sz="1000" kern="1200" dirty="0">
                <a:solidFill>
                  <a:schemeClr val="bg1">
                    <a:lumMod val="65000"/>
                  </a:schemeClr>
                </a:solidFill>
                <a:latin typeface="Arial"/>
                <a:ea typeface="+mn-ea"/>
                <a:cs typeface="Arial"/>
              </a:defRPr>
            </a:lvl1pPr>
            <a:lvl2pPr marL="457200" algn="l" defTabSz="457200" rtl="0">
              <a:defRPr sz="1800" kern="1200" dirty="0">
                <a:solidFill>
                  <a:schemeClr val="tx1"/>
                </a:solidFill>
                <a:latin typeface="+mn-lt"/>
                <a:ea typeface="+mn-ea"/>
                <a:cs typeface="+mn-cs"/>
              </a:defRPr>
            </a:lvl2pPr>
            <a:lvl3pPr marL="914400" algn="l" defTabSz="457200" rtl="0">
              <a:defRPr sz="1800" kern="1200" dirty="0">
                <a:solidFill>
                  <a:schemeClr val="tx1"/>
                </a:solidFill>
                <a:latin typeface="+mn-lt"/>
                <a:ea typeface="+mn-ea"/>
                <a:cs typeface="+mn-cs"/>
              </a:defRPr>
            </a:lvl3pPr>
            <a:lvl4pPr marL="1371600" algn="l" defTabSz="457200" rtl="0">
              <a:defRPr sz="1800" kern="1200" dirty="0">
                <a:solidFill>
                  <a:schemeClr val="tx1"/>
                </a:solidFill>
                <a:latin typeface="+mn-lt"/>
                <a:ea typeface="+mn-ea"/>
                <a:cs typeface="+mn-cs"/>
              </a:defRPr>
            </a:lvl4pPr>
            <a:lvl5pPr marL="1828800" algn="l" defTabSz="457200" rtl="0">
              <a:defRPr sz="1800" kern="1200" dirty="0">
                <a:solidFill>
                  <a:schemeClr val="tx1"/>
                </a:solidFill>
                <a:latin typeface="+mn-lt"/>
                <a:ea typeface="+mn-ea"/>
                <a:cs typeface="+mn-cs"/>
              </a:defRPr>
            </a:lvl5pPr>
            <a:lvl6pPr marL="2286000" algn="l" defTabSz="457200" rtl="0">
              <a:defRPr sz="1800" kern="1200" dirty="0">
                <a:solidFill>
                  <a:schemeClr val="tx1"/>
                </a:solidFill>
                <a:latin typeface="+mn-lt"/>
                <a:ea typeface="+mn-ea"/>
                <a:cs typeface="+mn-cs"/>
              </a:defRPr>
            </a:lvl6pPr>
            <a:lvl7pPr marL="2743200" algn="l" defTabSz="457200" rtl="0">
              <a:defRPr sz="1800" kern="1200" dirty="0">
                <a:solidFill>
                  <a:schemeClr val="tx1"/>
                </a:solidFill>
                <a:latin typeface="+mn-lt"/>
                <a:ea typeface="+mn-ea"/>
                <a:cs typeface="+mn-cs"/>
              </a:defRPr>
            </a:lvl7pPr>
            <a:lvl8pPr marL="3200400" algn="l" defTabSz="457200" rtl="0">
              <a:defRPr sz="1800" kern="1200" dirty="0">
                <a:solidFill>
                  <a:schemeClr val="tx1"/>
                </a:solidFill>
                <a:latin typeface="+mn-lt"/>
                <a:ea typeface="+mn-ea"/>
                <a:cs typeface="+mn-cs"/>
              </a:defRPr>
            </a:lvl8pPr>
            <a:lvl9pPr marL="3657600" algn="l" defTabSz="457200" rtl="0">
              <a:defRPr sz="1800" kern="1200" dirty="0">
                <a:solidFill>
                  <a:schemeClr val="tx1"/>
                </a:solidFill>
                <a:latin typeface="+mn-lt"/>
                <a:ea typeface="+mn-ea"/>
                <a:cs typeface="+mn-cs"/>
              </a:defRPr>
            </a:lvl9pPr>
          </a:lstStyle>
          <a:p>
            <a:pPr algn="r" defTabSz="457200"/>
            <a:r>
              <a:rPr lang="en-US" sz="833" dirty="0"/>
              <a:t>Confidential and Proprietary</a:t>
            </a:r>
          </a:p>
        </p:txBody>
      </p:sp>
      <p:sp>
        <p:nvSpPr>
          <p:cNvPr id="12" name="Footer Placeholder 11"/>
          <p:cNvSpPr>
            <a:spLocks noGrp="1"/>
          </p:cNvSpPr>
          <p:nvPr>
            <p:ph type="ftr" sz="quarter" idx="3"/>
          </p:nvPr>
        </p:nvSpPr>
        <p:spPr>
          <a:xfrm>
            <a:off x="4038865" y="6356615"/>
            <a:ext cx="4114271" cy="365125"/>
          </a:xfrm>
          <a:prstGeom prst="rect">
            <a:avLst/>
          </a:prstGeom>
          <a:ln>
            <a:headEnd type="none"/>
            <a:tailEnd type="none"/>
          </a:ln>
        </p:spPr>
        <p:txBody>
          <a:bodyPr wrap="square" lIns="91440" tIns="45720" rIns="91440" bIns="45720" anchor="ctr"/>
          <a:lstStyle>
            <a:lvl1pPr algn="ctr">
              <a:defRPr sz="1000" dirty="0">
                <a:solidFill>
                  <a:schemeClr val="tx1">
                    <a:tint val="75000"/>
                  </a:schemeClr>
                </a:solidFill>
              </a:defRPr>
            </a:lvl1pPr>
          </a:lstStyle>
          <a:p>
            <a:endParaRPr lang="en-US" dirty="0"/>
          </a:p>
        </p:txBody>
      </p:sp>
      <p:sp>
        <p:nvSpPr>
          <p:cNvPr id="5"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bg2">
                    <a:lumMod val="50000"/>
                  </a:schemeClr>
                </a:solidFill>
                <a:latin typeface="Arial"/>
                <a:cs typeface="Arial"/>
              </a:defRPr>
            </a:lvl1pPr>
          </a:lstStyle>
          <a:p>
            <a:fld id="{DB9E4368-C45C-9C4F-9597-D6088AA20994}" type="slidenum">
              <a:rPr lang="en-US" dirty="0"/>
              <a:t>‹#›</a:t>
            </a:fld>
            <a:endParaRPr lang="en-US" dirty="0"/>
          </a:p>
        </p:txBody>
      </p:sp>
      <p:pic>
        <p:nvPicPr>
          <p:cNvPr id="6" name="Google Shape;22;p35"/>
          <p:cNvPicPr>
            <a:picLocks noChangeAspect="1"/>
          </p:cNvPicPr>
          <p:nvPr/>
        </p:nvPicPr>
        <p:blipFill>
          <a:blip r:embed="rId15">
            <a:lum/>
          </a:blip>
          <a:srcRect/>
          <a:stretch>
            <a:fillRect/>
          </a:stretch>
        </p:blipFill>
        <p:spPr>
          <a:xfrm>
            <a:off x="473149" y="6382380"/>
            <a:ext cx="1579586" cy="356926"/>
          </a:xfrm>
          <a:prstGeom prst="rect">
            <a:avLst/>
          </a:prstGeom>
          <a:noFill/>
          <a:ln>
            <a:noFill/>
            <a:headEnd type="none"/>
            <a:tailEnd type="none"/>
          </a:ln>
        </p:spPr>
      </p:pic>
      <p:cxnSp>
        <p:nvCxnSpPr>
          <p:cNvPr id="9" name="Straight Connector 8"/>
          <p:cNvCxnSpPr/>
          <p:nvPr/>
        </p:nvCxnSpPr>
        <p:spPr>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dt="0"/>
  <p:txStyles>
    <p:titleStyle>
      <a:lvl1pPr algn="l" defTabSz="914363" rtl="0">
        <a:lnSpc>
          <a:spcPct val="90000"/>
        </a:lnSpc>
        <a:spcBef>
          <a:spcPct val="0"/>
        </a:spcBef>
        <a:buNone/>
        <a:defRPr sz="2333" b="1" kern="1200" dirty="0">
          <a:solidFill>
            <a:srgbClr val="002060"/>
          </a:solidFill>
          <a:latin typeface="Arial"/>
          <a:ea typeface="Open Sans"/>
          <a:cs typeface="Arial"/>
        </a:defRPr>
      </a:lvl1pPr>
    </p:titleStyle>
    <p:body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p:bodyStyle>
    <p:otherStyle>
      <a:defPPr defTabSz="914363">
        <a:defRPr lang="en-US" dirty="0"/>
      </a:defPPr>
      <a:lvl1pPr marL="0" algn="l" defTabSz="914363" rtl="0">
        <a:defRPr sz="1800" kern="1200" dirty="0">
          <a:solidFill>
            <a:schemeClr val="tx1"/>
          </a:solidFill>
          <a:latin typeface="+mn-lt"/>
          <a:ea typeface="+mn-ea"/>
          <a:cs typeface="+mn-cs"/>
        </a:defRPr>
      </a:lvl1pPr>
      <a:lvl2pPr marL="457182" algn="l" defTabSz="914363" rtl="0">
        <a:defRPr sz="1800" kern="1200" dirty="0">
          <a:solidFill>
            <a:schemeClr val="tx1"/>
          </a:solidFill>
          <a:latin typeface="+mn-lt"/>
          <a:ea typeface="+mn-ea"/>
          <a:cs typeface="+mn-cs"/>
        </a:defRPr>
      </a:lvl2pPr>
      <a:lvl3pPr marL="914363" algn="l" defTabSz="914363" rtl="0">
        <a:defRPr sz="1800" kern="1200" dirty="0">
          <a:solidFill>
            <a:schemeClr val="tx1"/>
          </a:solidFill>
          <a:latin typeface="+mn-lt"/>
          <a:ea typeface="+mn-ea"/>
          <a:cs typeface="+mn-cs"/>
        </a:defRPr>
      </a:lvl3pPr>
      <a:lvl4pPr marL="1371545" algn="l" defTabSz="914363" rtl="0">
        <a:defRPr sz="1800" kern="1200" dirty="0">
          <a:solidFill>
            <a:schemeClr val="tx1"/>
          </a:solidFill>
          <a:latin typeface="+mn-lt"/>
          <a:ea typeface="+mn-ea"/>
          <a:cs typeface="+mn-cs"/>
        </a:defRPr>
      </a:lvl4pPr>
      <a:lvl5pPr marL="1828727" algn="l" defTabSz="914363" rtl="0">
        <a:defRPr sz="1800" kern="1200" dirty="0">
          <a:solidFill>
            <a:schemeClr val="tx1"/>
          </a:solidFill>
          <a:latin typeface="+mn-lt"/>
          <a:ea typeface="+mn-ea"/>
          <a:cs typeface="+mn-cs"/>
        </a:defRPr>
      </a:lvl5pPr>
      <a:lvl6pPr marL="2285909" algn="l" defTabSz="914363" rtl="0">
        <a:defRPr sz="1800" kern="1200" dirty="0">
          <a:solidFill>
            <a:schemeClr val="tx1"/>
          </a:solidFill>
          <a:latin typeface="+mn-lt"/>
          <a:ea typeface="+mn-ea"/>
          <a:cs typeface="+mn-cs"/>
        </a:defRPr>
      </a:lvl6pPr>
      <a:lvl7pPr marL="2743090" algn="l" defTabSz="914363" rtl="0">
        <a:defRPr sz="1800" kern="1200" dirty="0">
          <a:solidFill>
            <a:schemeClr val="tx1"/>
          </a:solidFill>
          <a:latin typeface="+mn-lt"/>
          <a:ea typeface="+mn-ea"/>
          <a:cs typeface="+mn-cs"/>
        </a:defRPr>
      </a:lvl7pPr>
      <a:lvl8pPr marL="3200272" algn="l" defTabSz="914363" rtl="0">
        <a:defRPr sz="1800" kern="1200" dirty="0">
          <a:solidFill>
            <a:schemeClr val="tx1"/>
          </a:solidFill>
          <a:latin typeface="+mn-lt"/>
          <a:ea typeface="+mn-ea"/>
          <a:cs typeface="+mn-cs"/>
        </a:defRPr>
      </a:lvl8pPr>
      <a:lvl9pPr marL="3657454" algn="l" defTabSz="914363" rtl="0">
        <a:defRPr sz="1800" kern="1200" dirty="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ww.vectorsolutions.com/networks/campus-prevention-networ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p:cNvSpPr>
          <p:nvPr/>
        </p:nvSpPr>
        <p:spPr>
          <a:xfrm>
            <a:off x="0" y="1"/>
            <a:ext cx="12192000" cy="6913109"/>
          </a:xfrm>
          <a:prstGeom prst="rect">
            <a:avLst/>
          </a:prstGeom>
          <a:solidFill>
            <a:srgbClr val="0171C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pic>
        <p:nvPicPr>
          <p:cNvPr id="1026" name="Picture 2"/>
          <p:cNvPicPr>
            <a:picLocks noChangeAspect="1"/>
          </p:cNvPicPr>
          <p:nvPr/>
        </p:nvPicPr>
        <p:blipFill>
          <a:blip r:embed="rId2">
            <a:lum/>
          </a:blip>
          <a:srcRect l="2938" t="7083" r="10503" b="1304"/>
          <a:stretch>
            <a:fillRect/>
          </a:stretch>
        </p:blipFill>
        <p:spPr bwMode="auto">
          <a:xfrm>
            <a:off x="3487479" y="806256"/>
            <a:ext cx="8726674" cy="6116015"/>
          </a:xfrm>
          <a:prstGeom prst="rect">
            <a:avLst/>
          </a:prstGeom>
          <a:noFill/>
          <a:ln>
            <a:headEnd type="none"/>
            <a:tailEnd type="none"/>
          </a:ln>
        </p:spPr>
      </p:pic>
      <p:sp>
        <p:nvSpPr>
          <p:cNvPr id="36" name="Rectangle 35"/>
          <p:cNvSpPr>
            <a:spLocks/>
          </p:cNvSpPr>
          <p:nvPr/>
        </p:nvSpPr>
        <p:spPr>
          <a:xfrm>
            <a:off x="3717145" y="797094"/>
            <a:ext cx="8497007" cy="6116015"/>
          </a:xfrm>
          <a:prstGeom prst="rect">
            <a:avLst/>
          </a:prstGeom>
          <a:gradFill>
            <a:gsLst>
              <a:gs pos="0">
                <a:srgbClr val="3CC0AF"/>
              </a:gs>
              <a:gs pos="43000">
                <a:srgbClr val="3CC0AF">
                  <a:alpha val="0"/>
                </a:srgbClr>
              </a:gs>
            </a:gsLst>
            <a:lin ang="138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7" name="Rectangle 36"/>
          <p:cNvSpPr>
            <a:spLocks/>
          </p:cNvSpPr>
          <p:nvPr/>
        </p:nvSpPr>
        <p:spPr>
          <a:xfrm>
            <a:off x="3914575" y="778096"/>
            <a:ext cx="8299577" cy="6144175"/>
          </a:xfrm>
          <a:prstGeom prst="rect">
            <a:avLst/>
          </a:prstGeom>
          <a:gradFill rotWithShape="1">
            <a:gsLst>
              <a:gs pos="0">
                <a:srgbClr val="0171CF"/>
              </a:gs>
              <a:gs pos="28000">
                <a:srgbClr val="0171CF">
                  <a:alpha val="0"/>
                </a:srgbClr>
              </a:gs>
            </a:gsLst>
            <a:lin ang="6000000"/>
            <a:tileRect/>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5" name="Rectangle 34"/>
          <p:cNvSpPr>
            <a:spLocks/>
          </p:cNvSpPr>
          <p:nvPr/>
        </p:nvSpPr>
        <p:spPr>
          <a:xfrm>
            <a:off x="4432960" y="0"/>
            <a:ext cx="7759040" cy="784337"/>
          </a:xfrm>
          <a:prstGeom prst="rect">
            <a:avLst/>
          </a:prstGeom>
          <a:solidFill>
            <a:srgbClr val="3CC0A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9" name="Rectangle 38"/>
          <p:cNvSpPr>
            <a:spLocks/>
          </p:cNvSpPr>
          <p:nvPr/>
        </p:nvSpPr>
        <p:spPr>
          <a:xfrm>
            <a:off x="3266149" y="787681"/>
            <a:ext cx="3920642" cy="6135463"/>
          </a:xfrm>
          <a:prstGeom prst="rect">
            <a:avLst/>
          </a:prstGeom>
          <a:gradFill>
            <a:gsLst>
              <a:gs pos="0">
                <a:srgbClr val="3CC0AF">
                  <a:alpha val="0"/>
                </a:srgbClr>
              </a:gs>
              <a:gs pos="72000">
                <a:srgbClr val="0171CF"/>
              </a:gs>
            </a:gsLst>
            <a:lin ang="108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27" name="Google Shape;189;p1"/>
          <p:cNvSpPr txBox="1">
            <a:spLocks noChangeArrowheads="1"/>
          </p:cNvSpPr>
          <p:nvPr/>
        </p:nvSpPr>
        <p:spPr>
          <a:xfrm>
            <a:off x="685800" y="3493178"/>
            <a:ext cx="7213600" cy="1345464"/>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buClrTx/>
              <a:buFontTx/>
            </a:pPr>
            <a:r>
              <a:rPr lang="en-US" sz="4000" dirty="0">
                <a:solidFill>
                  <a:schemeClr val="bg1"/>
                </a:solidFill>
                <a:latin typeface="Arial"/>
                <a:ea typeface="Open Sans"/>
                <a:cs typeface="Arial"/>
                <a:sym typeface="Open Sans"/>
              </a:rPr>
              <a:t>Sexual Assault </a:t>
            </a:r>
          </a:p>
          <a:p>
            <a:pPr defTabSz="914363">
              <a:lnSpc>
                <a:spcPct val="100000"/>
              </a:lnSpc>
              <a:buClrTx/>
              <a:buFontTx/>
            </a:pPr>
            <a:r>
              <a:rPr lang="en-US" sz="4000" dirty="0">
                <a:solidFill>
                  <a:schemeClr val="bg1"/>
                </a:solidFill>
                <a:latin typeface="Arial"/>
                <a:ea typeface="Open Sans"/>
                <a:cs typeface="Arial"/>
                <a:sym typeface="Open Sans"/>
              </a:rPr>
              <a:t>Prevention for Undergraduates</a:t>
            </a:r>
            <a:endParaRPr lang="en-US" sz="4000" dirty="0">
              <a:solidFill>
                <a:schemeClr val="bg1"/>
              </a:solidFill>
              <a:latin typeface="Arial"/>
              <a:ea typeface="Open Sans"/>
              <a:cs typeface="Arial"/>
            </a:endParaRPr>
          </a:p>
        </p:txBody>
      </p:sp>
      <p:sp>
        <p:nvSpPr>
          <p:cNvPr id="28" name="Google Shape;190;p1"/>
          <p:cNvSpPr txBox="1">
            <a:spLocks noChangeArrowheads="1"/>
          </p:cNvSpPr>
          <p:nvPr/>
        </p:nvSpPr>
        <p:spPr>
          <a:xfrm>
            <a:off x="685800" y="5208911"/>
            <a:ext cx="7213600" cy="914399"/>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50000"/>
              </a:lnSpc>
              <a:spcBef>
                <a:spcPts val="0"/>
              </a:spcBef>
              <a:buClr>
                <a:schemeClr val="tx1"/>
              </a:buClr>
              <a:buSzPts val="2400"/>
              <a:buFont typeface="Arial"/>
              <a:buNone/>
            </a:pPr>
            <a:r>
              <a:rPr lang="en-US" sz="1800" b="1" dirty="0">
                <a:solidFill>
                  <a:schemeClr val="bg1"/>
                </a:solidFill>
                <a:ea typeface="Open Sans"/>
                <a:sym typeface="Open Sans"/>
              </a:rPr>
              <a:t>Impact Report</a:t>
            </a:r>
          </a:p>
          <a:p>
            <a:pPr marL="0" indent="0" defTabSz="914363">
              <a:lnSpc>
                <a:spcPct val="150000"/>
              </a:lnSpc>
              <a:spcBef>
                <a:spcPts val="0"/>
              </a:spcBef>
              <a:buClr>
                <a:schemeClr val="tx1"/>
              </a:buClr>
              <a:buSzPts val="2400"/>
              <a:buFont typeface="Arial"/>
              <a:buNone/>
            </a:pPr>
            <a:r>
              <a:rPr lang="en-US" sz="1800" dirty="0">
                <a:solidFill>
                  <a:schemeClr val="bg1"/>
                </a:solidFill>
                <a:ea typeface="Open Sans"/>
                <a:sym typeface="Open Sans"/>
              </a:rPr>
              <a:t>2024 – 2025 Academic Year</a:t>
            </a:r>
          </a:p>
        </p:txBody>
      </p:sp>
      <p:sp>
        <p:nvSpPr>
          <p:cNvPr id="29" name="Google Shape;191;p1"/>
          <p:cNvSpPr txBox="1">
            <a:spLocks noChangeArrowheads="1"/>
          </p:cNvSpPr>
          <p:nvPr/>
        </p:nvSpPr>
        <p:spPr>
          <a:xfrm>
            <a:off x="-1" y="2093381"/>
            <a:ext cx="4172462" cy="1335619"/>
          </a:xfrm>
          <a:prstGeom prst="rect">
            <a:avLst/>
          </a:prstGeom>
          <a:noFill/>
          <a:ln>
            <a:noFill/>
            <a:headEnd type="none"/>
            <a:tailEnd type="none"/>
          </a:ln>
        </p:spPr>
        <p:txBody>
          <a:bodyPr wrap="square" lIns="687600" tIns="0" rIns="0" bIns="0" anchor="ctr">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tx1"/>
              </a:buClr>
              <a:buSzPts val="2400"/>
              <a:buFont typeface="Arial"/>
              <a:buNone/>
            </a:pPr>
            <a:r>
              <a:rPr lang="en-US" b="1" dirty="0">
                <a:solidFill>
                  <a:schemeClr val="bg1"/>
                </a:solidFill>
              </a:rPr>
              <a:t>Georgia Institute of Technology</a:t>
            </a:r>
          </a:p>
        </p:txBody>
      </p:sp>
      <p:pic>
        <p:nvPicPr>
          <p:cNvPr id="8" name="Picture 7" descr="A black and white background&#10;&#10;AI-generated content may be incorrect."/>
          <p:cNvPicPr>
            <a:picLocks noChangeAspect="1"/>
          </p:cNvPicPr>
          <p:nvPr/>
        </p:nvPicPr>
        <p:blipFill>
          <a:blip r:embed="rId3">
            <a:lum/>
          </a:blip>
          <a:srcRect b="72567"/>
          <a:stretch>
            <a:fillRect/>
          </a:stretch>
        </p:blipFill>
        <p:spPr>
          <a:xfrm>
            <a:off x="0" y="1"/>
            <a:ext cx="12214152" cy="1884784"/>
          </a:xfrm>
          <a:prstGeom prst="rect">
            <a:avLst/>
          </a:prstGeom>
          <a:ln>
            <a:headEnd type="none"/>
            <a:tailEnd type="none"/>
          </a:ln>
        </p:spPr>
      </p:pic>
      <p:pic>
        <p:nvPicPr>
          <p:cNvPr id="9" name="Google Shape;22;p35"/>
          <p:cNvPicPr>
            <a:picLocks noChangeAspect="1"/>
          </p:cNvPicPr>
          <p:nvPr/>
        </p:nvPicPr>
        <p:blipFill>
          <a:blip r:embed="rId4">
            <a:lum/>
          </a:blip>
          <a:srcRect/>
          <a:stretch>
            <a:fillRect/>
          </a:stretch>
        </p:blipFill>
        <p:spPr>
          <a:xfrm>
            <a:off x="473149" y="390411"/>
            <a:ext cx="3486662" cy="787852"/>
          </a:xfrm>
          <a:prstGeom prst="rect">
            <a:avLst/>
          </a:prstGeom>
          <a:noFill/>
          <a:ln>
            <a:noFill/>
            <a:headEnd type="none"/>
            <a:tailEnd type="none"/>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10</a:t>
            </a:fld>
            <a:endParaRPr lang="en-US" dirty="0"/>
          </a:p>
        </p:txBody>
      </p:sp>
      <p:sp>
        <p:nvSpPr>
          <p:cNvPr id="7"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10</a:t>
            </a:fld>
            <a:endParaRPr lang="en-US" dirty="0"/>
          </a:p>
        </p:txBody>
      </p:sp>
      <p:sp>
        <p:nvSpPr>
          <p:cNvPr id="9" name="Rectangle 8"/>
          <p:cNvSpPr>
            <a:spLocks/>
          </p:cNvSpPr>
          <p:nvPr/>
        </p:nvSpPr>
        <p:spPr>
          <a:xfrm>
            <a:off x="-12657" y="1"/>
            <a:ext cx="5025691" cy="6897527"/>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11" name="Straight Connector 10"/>
          <p:cNvCxnSpPr/>
          <p:nvPr/>
        </p:nvCxnSpPr>
        <p:spPr>
          <a:xfrm>
            <a:off x="4980593"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Google Shape;250;p6"/>
          <p:cNvSpPr txBox="1">
            <a:spLocks noChangeArrowheads="1"/>
          </p:cNvSpPr>
          <p:nvPr/>
        </p:nvSpPr>
        <p:spPr>
          <a:xfrm>
            <a:off x="447836" y="683736"/>
            <a:ext cx="4001689" cy="2235733"/>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SAPU and </a:t>
            </a:r>
            <a:br>
              <a:rPr lang="en-US" sz="4000" dirty="0">
                <a:solidFill>
                  <a:schemeClr val="bg1"/>
                </a:solidFill>
                <a:ea typeface="Open Sans"/>
                <a:sym typeface="Open Sans"/>
              </a:rPr>
            </a:br>
            <a:r>
              <a:rPr lang="en-US" sz="4000" dirty="0">
                <a:solidFill>
                  <a:schemeClr val="bg1"/>
                </a:solidFill>
                <a:ea typeface="Open Sans"/>
                <a:sym typeface="Open Sans"/>
              </a:rPr>
              <a:t>Your Students</a:t>
            </a:r>
          </a:p>
        </p:txBody>
      </p:sp>
      <p:sp>
        <p:nvSpPr>
          <p:cNvPr id="2" name="Text Placeholder 2"/>
          <p:cNvSpPr txBox="1">
            <a:spLocks noChangeArrowheads="1"/>
          </p:cNvSpPr>
          <p:nvPr/>
        </p:nvSpPr>
        <p:spPr>
          <a:xfrm>
            <a:off x="447836" y="3328127"/>
            <a:ext cx="3964368" cy="3215547"/>
          </a:xfrm>
          <a:prstGeom prst="rect">
            <a:avLst/>
          </a:prstGeom>
          <a:ln>
            <a:headEnd type="none"/>
            <a:tailEnd type="none"/>
          </a:ln>
        </p:spPr>
        <p:txBody>
          <a:bodyPr wrap="square"/>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buClrTx/>
              <a:buNone/>
            </a:pPr>
            <a:r>
              <a:rPr lang="en-US" dirty="0">
                <a:solidFill>
                  <a:schemeClr val="bg1"/>
                </a:solidFill>
              </a:rPr>
              <a:t>Impact at </a:t>
            </a:r>
          </a:p>
          <a:p>
            <a:pPr marL="0" indent="0" defTabSz="914363">
              <a:buClrTx/>
              <a:buNone/>
            </a:pPr>
            <a:r>
              <a:rPr lang="en-US" dirty="0">
                <a:solidFill>
                  <a:schemeClr val="bg1"/>
                </a:solidFill>
              </a:rPr>
              <a:t>Georgia Institute of Technology</a:t>
            </a:r>
          </a:p>
        </p:txBody>
      </p:sp>
      <p:pic>
        <p:nvPicPr>
          <p:cNvPr id="4" name="Picture 3" descr="A group of people walking on a brick path&#10;&#10;AI-generated content may be incorrect."/>
          <p:cNvPicPr>
            <a:picLocks noChangeAspect="1"/>
          </p:cNvPicPr>
          <p:nvPr/>
        </p:nvPicPr>
        <p:blipFill>
          <a:blip r:embed="rId2">
            <a:lum/>
          </a:blip>
          <a:srcRect/>
          <a:stretch>
            <a:fillRect/>
          </a:stretch>
        </p:blipFill>
        <p:spPr>
          <a:xfrm>
            <a:off x="5006355" y="0"/>
            <a:ext cx="7183632" cy="6858000"/>
          </a:xfrm>
          <a:prstGeom prst="rect">
            <a:avLst/>
          </a:prstGeom>
          <a:ln>
            <a:headEnd type="none"/>
            <a:tailEnd type="none"/>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Same Side Corner Rectangle 19"/>
          <p:cNvSpPr>
            <a:spLocks/>
          </p:cNvSpPr>
          <p:nvPr/>
        </p:nvSpPr>
        <p:spPr>
          <a:xfrm rot="5400000">
            <a:off x="992033" y="3186598"/>
            <a:ext cx="2262832" cy="323146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11</a:t>
            </a:fld>
            <a:endParaRPr lang="en-US" dirty="0"/>
          </a:p>
        </p:txBody>
      </p:sp>
      <p:sp>
        <p:nvSpPr>
          <p:cNvPr id="2" name="Title 1"/>
          <p:cNvSpPr>
            <a:spLocks noGrp="1"/>
          </p:cNvSpPr>
          <p:nvPr>
            <p:ph type="title" idx="4294967295"/>
          </p:nvPr>
        </p:nvSpPr>
        <p:spPr>
          <a:xfrm>
            <a:off x="405559" y="687388"/>
            <a:ext cx="10820400" cy="638175"/>
          </a:xfrm>
          <a:ln>
            <a:headEnd type="none"/>
            <a:tailEnd type="none"/>
          </a:ln>
        </p:spPr>
        <p:txBody>
          <a:bodyPr wrap="square"/>
          <a:lstStyle/>
          <a:p>
            <a:pPr defTabSz="914363"/>
            <a:r>
              <a:rPr lang="en-US" b="1" dirty="0">
                <a:solidFill>
                  <a:srgbClr val="3D4543"/>
                </a:solidFill>
              </a:rPr>
              <a:t>Knowledge Gain</a:t>
            </a:r>
            <a:br>
              <a:rPr lang="en-US" b="1" dirty="0">
                <a:solidFill>
                  <a:srgbClr val="3D4543"/>
                </a:solidFill>
              </a:rPr>
            </a:br>
            <a:endParaRPr lang="en-US" b="1" dirty="0">
              <a:solidFill>
                <a:srgbClr val="3D4543"/>
              </a:solidFill>
            </a:endParaRPr>
          </a:p>
        </p:txBody>
      </p:sp>
      <p:sp>
        <p:nvSpPr>
          <p:cNvPr id="3" name="Content Placeholder 2"/>
          <p:cNvSpPr>
            <a:spLocks noGrp="1"/>
          </p:cNvSpPr>
          <p:nvPr>
            <p:ph type="body" idx="4294967295"/>
          </p:nvPr>
        </p:nvSpPr>
        <p:spPr>
          <a:xfrm>
            <a:off x="431696" y="1443038"/>
            <a:ext cx="3505200" cy="1344612"/>
          </a:xfrm>
          <a:ln>
            <a:headEnd type="none"/>
            <a:tailEnd type="none"/>
          </a:ln>
        </p:spPr>
        <p:txBody>
          <a:bodyPr wrap="square"/>
          <a:lstStyle/>
          <a:p>
            <a:pPr marL="0" indent="0" defTabSz="914363">
              <a:lnSpc>
                <a:spcPct val="130000"/>
              </a:lnSpc>
              <a:buNone/>
            </a:pPr>
            <a:r>
              <a:rPr lang="en-US" sz="1200" dirty="0">
                <a:solidFill>
                  <a:schemeClr val="tx1"/>
                </a:solidFill>
              </a:rPr>
              <a:t>Assessments in SAPU, which students take immediately before and after the course, are designed to measure their comprehension and knowledge of topics related to sexual assault prevention.</a:t>
            </a:r>
          </a:p>
        </p:txBody>
      </p:sp>
      <p:cxnSp>
        <p:nvCxnSpPr>
          <p:cNvPr id="7" name="Straight Connector 6"/>
          <p:cNvCxnSpPr/>
          <p:nvPr/>
        </p:nvCxnSpPr>
        <p:spPr>
          <a:xfrm>
            <a:off x="4292600" y="1325563"/>
            <a:ext cx="0" cy="4846471"/>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Rectangle 9"/>
          <p:cNvSpPr>
            <a:spLocks/>
          </p:cNvSpPr>
          <p:nvPr/>
        </p:nvSpPr>
        <p:spPr>
          <a:xfrm>
            <a:off x="617690" y="3684562"/>
            <a:ext cx="3121504" cy="226639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50" b="1" dirty="0">
                <a:solidFill>
                  <a:schemeClr val="tx1"/>
                </a:solidFill>
                <a:latin typeface="Arial"/>
                <a:ea typeface="Open Sans"/>
                <a:cs typeface="Arial"/>
              </a:rPr>
              <a:t>Programming Tip</a:t>
            </a:r>
          </a:p>
          <a:p>
            <a:pPr>
              <a:lnSpc>
                <a:spcPct val="130000"/>
              </a:lnSpc>
              <a:spcBef>
                <a:spcPts val="1200"/>
              </a:spcBef>
            </a:pPr>
            <a:r>
              <a:rPr lang="en-US" sz="1000" dirty="0">
                <a:solidFill>
                  <a:schemeClr val="tx1"/>
                </a:solidFill>
                <a:latin typeface="Arial"/>
                <a:ea typeface="Open Sans"/>
                <a:cs typeface="Arial"/>
              </a:rPr>
              <a:t>Where are your students knowledgeable and where is there room to learn more? SAPU is intended to provide foundational knowledge and skills that can be built upon. Knowledge data can inform which content areas should be built out or reinforced as part of your ongoing prevention efforts.</a:t>
            </a:r>
          </a:p>
        </p:txBody>
      </p:sp>
      <p:graphicFrame>
        <p:nvGraphicFramePr>
          <p:cNvPr id="13" name="Content Placeholder 14"/>
          <p:cNvGraphicFramePr/>
          <p:nvPr>
            <p:extLst>
              <p:ext uri="{D42A27DB-BD31-4B8C-83A1-F6EECF244321}">
                <p14:modId xmlns:p14="http://schemas.microsoft.com/office/powerpoint/2010/main" val="2620562583"/>
              </p:ext>
            </p:extLst>
          </p:nvPr>
        </p:nvGraphicFramePr>
        <p:xfrm>
          <a:off x="4894839" y="1121080"/>
          <a:ext cx="6865465" cy="5050954"/>
        </p:xfrm>
        <a:graphic>
          <a:graphicData uri="http://schemas.openxmlformats.org/drawingml/2006/chart">
            <c:chart xmlns:c="http://schemas.openxmlformats.org/drawingml/2006/chart" xmlns:r="http://schemas.openxmlformats.org/officeDocument/2006/relationships" r:id="rId3"/>
          </a:graphicData>
        </a:graphic>
      </p:graphicFrame>
      <p:sp>
        <p:nvSpPr>
          <p:cNvPr id="21" name="Google Shape;309;p9"/>
          <p:cNvSpPr>
            <a:spLocks/>
          </p:cNvSpPr>
          <p:nvPr/>
        </p:nvSpPr>
        <p:spPr>
          <a:xfrm>
            <a:off x="507715" y="3670917"/>
            <a:ext cx="221233" cy="2262832"/>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22" name="TextBox 21"/>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4" name="TextBox 3"/>
          <p:cNvSpPr txBox="1">
            <a:spLocks noChangeArrowheads="1"/>
          </p:cNvSpPr>
          <p:nvPr/>
        </p:nvSpPr>
        <p:spPr>
          <a:xfrm>
            <a:off x="8327571" y="1351355"/>
            <a:ext cx="1130710"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511)</a:t>
            </a:r>
          </a:p>
        </p:txBody>
      </p:sp>
      <p:sp>
        <p:nvSpPr>
          <p:cNvPr id="6" name="TextBox 5"/>
          <p:cNvSpPr txBox="1">
            <a:spLocks noChangeArrowheads="1"/>
          </p:cNvSpPr>
          <p:nvPr/>
        </p:nvSpPr>
        <p:spPr>
          <a:xfrm>
            <a:off x="10264877" y="1351355"/>
            <a:ext cx="1120878"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550)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449344" y="2924163"/>
            <a:ext cx="2096000"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69828" y="3727817"/>
            <a:ext cx="266133" cy="2096000"/>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12</a:t>
            </a:fld>
            <a:endParaRPr lang="en-US" dirty="0"/>
          </a:p>
        </p:txBody>
      </p:sp>
      <p:sp>
        <p:nvSpPr>
          <p:cNvPr id="2" name="Title 1"/>
          <p:cNvSpPr>
            <a:spLocks noGrp="1"/>
          </p:cNvSpPr>
          <p:nvPr>
            <p:ph type="title" idx="4294967295"/>
          </p:nvPr>
        </p:nvSpPr>
        <p:spPr>
          <a:xfrm>
            <a:off x="405457" y="649288"/>
            <a:ext cx="10820400" cy="638175"/>
          </a:xfrm>
          <a:ln>
            <a:headEnd type="none"/>
            <a:tailEnd type="none"/>
          </a:ln>
        </p:spPr>
        <p:txBody>
          <a:bodyPr wrap="square"/>
          <a:lstStyle/>
          <a:p>
            <a:pPr defTabSz="914363"/>
            <a:r>
              <a:rPr lang="en-US" b="1" dirty="0">
                <a:solidFill>
                  <a:schemeClr val="tx1"/>
                </a:solidFill>
              </a:rPr>
              <a:t>Course Impact</a:t>
            </a:r>
            <a:br>
              <a:rPr lang="en-US" dirty="0">
                <a:solidFill>
                  <a:schemeClr val="tx1"/>
                </a:solidFill>
              </a:rPr>
            </a:br>
            <a:endParaRPr lang="en-US" dirty="0">
              <a:solidFill>
                <a:schemeClr val="tx1"/>
              </a:solidFill>
            </a:endParaRPr>
          </a:p>
        </p:txBody>
      </p:sp>
      <p:sp>
        <p:nvSpPr>
          <p:cNvPr id="3" name="Content Placeholder 2"/>
          <p:cNvSpPr>
            <a:spLocks noGrp="1"/>
          </p:cNvSpPr>
          <p:nvPr>
            <p:ph type="body" idx="4294967295"/>
          </p:nvPr>
        </p:nvSpPr>
        <p:spPr>
          <a:xfrm>
            <a:off x="360524" y="1394667"/>
            <a:ext cx="3349625" cy="1828800"/>
          </a:xfrm>
          <a:ln>
            <a:headEnd type="none"/>
            <a:tailEnd type="none"/>
          </a:ln>
        </p:spPr>
        <p:txBody>
          <a:bodyPr wrap="square"/>
          <a:lstStyle/>
          <a:p>
            <a:pPr marL="0" indent="0" defTabSz="914363">
              <a:lnSpc>
                <a:spcPct val="130000"/>
              </a:lnSpc>
              <a:buNone/>
            </a:pPr>
            <a:r>
              <a:rPr lang="en-US" sz="1200" dirty="0">
                <a:solidFill>
                  <a:srgbClr val="3D4543"/>
                </a:solidFill>
              </a:rPr>
              <a:t>After taking SAPU, students were asked to reflect on the course experience and share how it impacted their awareness, knowledge, and confidence to help them make healthier decisions and support their peers in the future.</a:t>
            </a:r>
          </a:p>
          <a:p>
            <a:pPr marL="0" indent="0" defTabSz="914363">
              <a:lnSpc>
                <a:spcPct val="130000"/>
              </a:lnSpc>
              <a:buNone/>
            </a:pPr>
            <a:endParaRPr lang="en-US" sz="1400" dirty="0">
              <a:solidFill>
                <a:srgbClr val="3D4543"/>
              </a:solidFill>
            </a:endParaRPr>
          </a:p>
        </p:txBody>
      </p:sp>
      <p:cxnSp>
        <p:nvCxnSpPr>
          <p:cNvPr id="7" name="Straight Connector 6"/>
          <p:cNvCxnSpPr/>
          <p:nvPr/>
        </p:nvCxnSpPr>
        <p:spPr>
          <a:xfrm>
            <a:off x="4737404" y="1514306"/>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Content Placeholder 4"/>
          <p:cNvSpPr txBox="1">
            <a:spLocks noChangeArrowheads="1"/>
          </p:cNvSpPr>
          <p:nvPr/>
        </p:nvSpPr>
        <p:spPr>
          <a:xfrm>
            <a:off x="5223182" y="5714352"/>
            <a:ext cx="6505567" cy="371866"/>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Arial"/>
                <a:ea typeface="Open Sans"/>
                <a:cs typeface="Arial"/>
              </a:rPr>
              <a:t>Note:</a:t>
            </a:r>
            <a:r>
              <a:rPr lang="en-US" sz="900" dirty="0">
                <a:latin typeface="Arial"/>
                <a:ea typeface="Open Sans"/>
                <a:cs typeface="Arial"/>
              </a:rPr>
              <a:t> Percentages represent the share of students who chose “agree” or “strongly agree” in response to these statements in the Post-Course Survey </a:t>
            </a:r>
            <a:r>
              <a:rPr lang="en-US" sz="900" b="0" i="0" u="none" strike="noStrike" kern="0" cap="none" spc="0" dirty="0">
                <a:ln>
                  <a:noFill/>
                </a:ln>
                <a:solidFill>
                  <a:srgbClr val="3D4543"/>
                </a:solidFill>
                <a:effectLst/>
                <a:uLnTx/>
                <a:uFillTx/>
                <a:latin typeface="Arial"/>
                <a:ea typeface="Open Sans"/>
                <a:cs typeface="Arial"/>
                <a:sym typeface="Lato"/>
              </a:rPr>
              <a:t>(</a:t>
            </a:r>
            <a:r>
              <a:rPr lang="en-US" sz="900" b="0" i="1" u="none" strike="noStrike" kern="0" cap="none" spc="0" dirty="0">
                <a:ln>
                  <a:noFill/>
                </a:ln>
                <a:solidFill>
                  <a:srgbClr val="3D4543"/>
                </a:solidFill>
                <a:effectLst/>
                <a:uLnTx/>
                <a:uFillTx/>
                <a:latin typeface="Arial"/>
                <a:ea typeface="Open Sans"/>
                <a:cs typeface="Arial"/>
                <a:sym typeface="Lato"/>
              </a:rPr>
              <a:t>n</a:t>
            </a:r>
            <a:r>
              <a:rPr lang="en-US" sz="900" b="0" i="0" u="none" strike="noStrike" kern="0" cap="none" spc="0" dirty="0">
                <a:ln>
                  <a:noFill/>
                </a:ln>
                <a:solidFill>
                  <a:srgbClr val="3D4543"/>
                </a:solidFill>
                <a:effectLst/>
                <a:uLnTx/>
                <a:uFillTx/>
                <a:latin typeface="Arial"/>
                <a:ea typeface="Open Sans"/>
                <a:cs typeface="Arial"/>
                <a:sym typeface="Lato"/>
              </a:rPr>
              <a:t> = 2,807).</a:t>
            </a:r>
            <a:endParaRPr lang="en-US" sz="900" dirty="0">
              <a:latin typeface="Arial"/>
              <a:ea typeface="Open Sans"/>
              <a:cs typeface="Arial"/>
            </a:endParaRPr>
          </a:p>
        </p:txBody>
      </p:sp>
      <p:sp>
        <p:nvSpPr>
          <p:cNvPr id="10" name="Rectangle 9"/>
          <p:cNvSpPr>
            <a:spLocks/>
          </p:cNvSpPr>
          <p:nvPr/>
        </p:nvSpPr>
        <p:spPr>
          <a:xfrm>
            <a:off x="754586" y="3741142"/>
            <a:ext cx="3280310" cy="209600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50" b="1" dirty="0">
                <a:solidFill>
                  <a:schemeClr val="tx1"/>
                </a:solidFill>
                <a:latin typeface="Arial"/>
                <a:ea typeface="Open Sans"/>
                <a:cs typeface="Arial"/>
              </a:rPr>
              <a:t>Programming Tip</a:t>
            </a:r>
          </a:p>
          <a:p>
            <a:pPr>
              <a:lnSpc>
                <a:spcPct val="130000"/>
              </a:lnSpc>
              <a:spcBef>
                <a:spcPts val="1200"/>
              </a:spcBef>
            </a:pPr>
            <a:r>
              <a:rPr lang="en-US" sz="1000" dirty="0">
                <a:solidFill>
                  <a:schemeClr val="tx1"/>
                </a:solidFill>
                <a:latin typeface="Arial"/>
                <a:ea typeface="Open Sans"/>
                <a:cs typeface="Arial"/>
              </a:rPr>
              <a:t>How can you reinforce students’ skills and feelings of self-efficacy throughout the year and over your students’ college careers? Ongoing training — both annually online and through in-person opportunities such as workshops, role-playing, peer conversations — can reinforce key information, allow students to practice their skills, and build confidence.</a:t>
            </a:r>
          </a:p>
        </p:txBody>
      </p:sp>
      <p:graphicFrame>
        <p:nvGraphicFramePr>
          <p:cNvPr id="13" name="Table 12"/>
          <p:cNvGraphicFramePr/>
          <p:nvPr/>
        </p:nvGraphicFramePr>
        <p:xfrm>
          <a:off x="5223183" y="1600034"/>
          <a:ext cx="6399833" cy="3888122"/>
        </p:xfrm>
        <a:graphic>
          <a:graphicData uri="http://schemas.openxmlformats.org/drawingml/2006/table">
            <a:tbl>
              <a:tblPr firstRow="1" bandRow="1">
                <a:tableStyleId>{5C22544A-7EE6-4342-B048-85BDC9FD1C3A}</a:tableStyleId>
              </a:tblPr>
              <a:tblGrid>
                <a:gridCol w="5121854">
                  <a:extLst>
                    <a:ext uri="{9D8B030D-6E8A-4147-A177-3AD203B41FA5}">
                      <a16:colId xmlns:a16="http://schemas.microsoft.com/office/drawing/2014/main" val="20000"/>
                    </a:ext>
                  </a:extLst>
                </a:gridCol>
                <a:gridCol w="1277979">
                  <a:extLst>
                    <a:ext uri="{9D8B030D-6E8A-4147-A177-3AD203B41FA5}">
                      <a16:colId xmlns:a16="http://schemas.microsoft.com/office/drawing/2014/main" val="20001"/>
                    </a:ext>
                  </a:extLst>
                </a:gridCol>
              </a:tblGrid>
              <a:tr h="656358">
                <a:tc gridSpan="2">
                  <a:txBody>
                    <a:bodyPr/>
                    <a:lstStyle/>
                    <a:p>
                      <a:pPr marL="0" algn="l" defTabSz="914400" rtl="0"/>
                      <a:r>
                        <a:rPr lang="en" sz="1400" kern="1200" dirty="0">
                          <a:solidFill>
                            <a:schemeClr val="bg1"/>
                          </a:solidFill>
                          <a:latin typeface="Open Sans"/>
                          <a:ea typeface="Open Sans"/>
                          <a:cs typeface="Open Sans"/>
                        </a:rPr>
                        <a:t>Your students reported that SAPU:</a:t>
                      </a:r>
                      <a:endParaRPr lang="en-US" sz="800" i="1" kern="1200" dirty="0">
                        <a:solidFill>
                          <a:schemeClr val="bg1"/>
                        </a:solidFill>
                        <a:latin typeface="Open Sans"/>
                        <a:ea typeface="Open Sans"/>
                        <a:cs typeface="Open Sans"/>
                      </a:endParaRPr>
                    </a:p>
                  </a:txBody>
                  <a:tcPr marL="182880" marR="0" marT="0" marB="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1"/>
                      </a:solidFill>
                      <a:prstDash val="solid"/>
                      <a:round/>
                      <a:headEnd type="none" w="med" len="med"/>
                      <a:tailEnd type="none" w="med" len="med"/>
                    </a:lnT>
                    <a:lnB w="12700" cap="flat">
                      <a:noFill/>
                      <a:prstDash val="solid"/>
                      <a:round/>
                      <a:headEnd type="none" w="med" len="med"/>
                      <a:tailEnd type="none" w="med" len="med"/>
                    </a:lnB>
                    <a:solidFill>
                      <a:schemeClr val="accent3"/>
                    </a:solidFill>
                  </a:tcPr>
                </a:tc>
                <a:tc hMerge="1">
                  <a:txBody>
                    <a:bodyPr/>
                    <a:lstStyle/>
                    <a:p>
                      <a:endParaRPr lang="en-US" dirty="0"/>
                    </a:p>
                  </a:txBody>
                  <a:tcPr horzOverflow="overflow"/>
                </a:tc>
                <a:extLst>
                  <a:ext uri="{0D108BD9-81ED-4DB2-BD59-A6C34878D82A}">
                    <a16:rowId xmlns:a16="http://schemas.microsoft.com/office/drawing/2014/main" val="10000"/>
                  </a:ext>
                </a:extLst>
              </a:tr>
              <a:tr h="533088">
                <a:tc>
                  <a:txBody>
                    <a:bodyPr/>
                    <a:lstStyle/>
                    <a:p>
                      <a:pPr marL="0" algn="l" defTabSz="685800" rtl="0"/>
                      <a:r>
                        <a:rPr lang="en-US" sz="1200" b="0" i="0" kern="1200" dirty="0">
                          <a:solidFill>
                            <a:schemeClr val="tx1"/>
                          </a:solidFill>
                          <a:latin typeface="Open Sans"/>
                          <a:ea typeface="Open Sans"/>
                          <a:cs typeface="Open Sans"/>
                        </a:rPr>
                        <a:t>Made me more confident in my ability to intervene when I see concerning behavior.</a:t>
                      </a: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ctr"/>
                      <a:r>
                        <a:rPr lang="en-US" sz="1600" b="1" i="0" dirty="0">
                          <a:solidFill>
                            <a:schemeClr val="accent3"/>
                          </a:solidFill>
                          <a:latin typeface="Open Sans"/>
                          <a:ea typeface="Open Sans"/>
                          <a:cs typeface="Open Sans"/>
                        </a:rPr>
                        <a:t>80%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533088">
                <a:tc>
                  <a:txBody>
                    <a:bodyPr/>
                    <a:lstStyle/>
                    <a:p>
                      <a:pPr marL="0" algn="l" defTabSz="685800" rtl="0"/>
                      <a:r>
                        <a:rPr lang="en-US" sz="1200" b="0" i="0" kern="1200" dirty="0">
                          <a:solidFill>
                            <a:schemeClr val="tx1"/>
                          </a:solidFill>
                          <a:latin typeface="Open Sans"/>
                          <a:ea typeface="Open Sans"/>
                          <a:cs typeface="Open Sans"/>
                        </a:rPr>
                        <a:t>Helped me identify characteristics of healthy and unhealthy relationships.</a:t>
                      </a: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chemeClr val="accent3"/>
                          </a:solidFill>
                          <a:latin typeface="Open Sans"/>
                          <a:ea typeface="Open Sans"/>
                          <a:cs typeface="Open Sans"/>
                        </a:rPr>
                        <a:t>80%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620261">
                <a:tc>
                  <a:txBody>
                    <a:bodyPr/>
                    <a:lstStyle/>
                    <a:p>
                      <a:pPr marL="0" algn="l" defTabSz="685800" rtl="0"/>
                      <a:r>
                        <a:rPr lang="en-US" sz="1200" b="0" i="0" kern="1200" dirty="0">
                          <a:solidFill>
                            <a:schemeClr val="tx1"/>
                          </a:solidFill>
                          <a:latin typeface="Open Sans"/>
                          <a:ea typeface="Open Sans"/>
                          <a:cs typeface="Open Sans"/>
                        </a:rPr>
                        <a:t>Taught me where to find resources for sexual assault and abusive relationships at my school.</a:t>
                      </a: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chemeClr val="accent3"/>
                          </a:solidFill>
                          <a:latin typeface="Open Sans"/>
                          <a:ea typeface="Open Sans"/>
                          <a:cs typeface="Open Sans"/>
                        </a:rPr>
                        <a:t>78%</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533088">
                <a:tc>
                  <a:txBody>
                    <a:bodyPr/>
                    <a:lstStyle/>
                    <a:p>
                      <a:pPr marL="0" algn="l" defTabSz="685800" rtl="0"/>
                      <a:r>
                        <a:rPr lang="en-US" sz="1200" b="0" i="0" kern="1200" dirty="0">
                          <a:solidFill>
                            <a:schemeClr val="tx1"/>
                          </a:solidFill>
                          <a:latin typeface="Open Sans"/>
                          <a:ea typeface="Open Sans"/>
                          <a:cs typeface="Open Sans"/>
                        </a:rPr>
                        <a:t>Provided me with skills to better support someone who has experienced sexual assault.</a:t>
                      </a: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chemeClr val="accent3"/>
                          </a:solidFill>
                          <a:latin typeface="Open Sans"/>
                          <a:ea typeface="Open Sans"/>
                          <a:cs typeface="Open Sans"/>
                        </a:rPr>
                        <a:t>81%</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533088">
                <a:tc>
                  <a:txBody>
                    <a:bodyPr/>
                    <a:lstStyle/>
                    <a:p>
                      <a:pPr marL="0" indent="0" algn="l" defTabSz="685800" rtl="0">
                        <a:lnSpc>
                          <a:spcPct val="100000"/>
                        </a:lnSpc>
                        <a:spcBef>
                          <a:spcPts val="0"/>
                        </a:spcBef>
                        <a:spcAft>
                          <a:spcPts val="0"/>
                        </a:spcAft>
                        <a:buClrTx/>
                        <a:buSzTx/>
                        <a:buFontTx/>
                        <a:buNone/>
                        <a:tabLst/>
                      </a:pPr>
                      <a:r>
                        <a:rPr lang="en-US" sz="1200" b="0" i="0" kern="1200" dirty="0">
                          <a:solidFill>
                            <a:schemeClr val="tx1"/>
                          </a:solidFill>
                          <a:latin typeface="Open Sans"/>
                          <a:ea typeface="Open Sans"/>
                          <a:cs typeface="Open Sans"/>
                        </a:rPr>
                        <a:t>The course increased my understanding of school policies related to the issues of consent, sexual assault, relationship violence, sexual harassment, and stalking.</a:t>
                      </a: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chemeClr val="accent3"/>
                          </a:solidFill>
                          <a:latin typeface="Open Sans"/>
                          <a:ea typeface="Open Sans"/>
                          <a:cs typeface="Open Sans"/>
                        </a:rPr>
                        <a:t>81%</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r h="463599">
                <a:tc>
                  <a:txBody>
                    <a:bodyPr/>
                    <a:lstStyle/>
                    <a:p>
                      <a:pPr marL="0" indent="0" algn="l" defTabSz="685800" rtl="0">
                        <a:lnSpc>
                          <a:spcPct val="100000"/>
                        </a:lnSpc>
                        <a:spcBef>
                          <a:spcPts val="0"/>
                        </a:spcBef>
                        <a:spcAft>
                          <a:spcPts val="0"/>
                        </a:spcAft>
                        <a:buClrTx/>
                        <a:buSzTx/>
                        <a:buFontTx/>
                        <a:buNone/>
                        <a:tabLst/>
                      </a:pPr>
                      <a:r>
                        <a:rPr lang="en-US" sz="1200" b="0" i="0" kern="1200" dirty="0">
                          <a:solidFill>
                            <a:schemeClr val="tx1"/>
                          </a:solidFill>
                          <a:latin typeface="Open Sans"/>
                          <a:ea typeface="Open Sans"/>
                          <a:cs typeface="Open Sans"/>
                        </a:rPr>
                        <a:t>Gave me information about sexual consent that I plan to use if I choose to be sexually active.</a:t>
                      </a: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chemeClr val="accent3"/>
                          </a:solidFill>
                          <a:latin typeface="Open Sans"/>
                          <a:ea typeface="Open Sans"/>
                          <a:cs typeface="Open Sans"/>
                        </a:rPr>
                        <a:t>80%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6"/>
                  </a:ext>
                </a:extLst>
              </a:tr>
            </a:tbl>
          </a:graphicData>
        </a:graphic>
      </p:graphicFrame>
      <p:sp>
        <p:nvSpPr>
          <p:cNvPr id="17" name="TextBox 16"/>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a:xfrm rot="5400000">
            <a:off x="1299149" y="2773968"/>
            <a:ext cx="2396391"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4" name="Google Shape;309;p9"/>
          <p:cNvSpPr>
            <a:spLocks/>
          </p:cNvSpPr>
          <p:nvPr/>
        </p:nvSpPr>
        <p:spPr>
          <a:xfrm>
            <a:off x="469828" y="3432314"/>
            <a:ext cx="266133" cy="2410283"/>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13</a:t>
            </a:fld>
            <a:endParaRPr lang="en-US" dirty="0">
              <a:latin typeface="Arial"/>
              <a:cs typeface="Arial"/>
            </a:endParaRPr>
          </a:p>
        </p:txBody>
      </p:sp>
      <p:sp>
        <p:nvSpPr>
          <p:cNvPr id="2" name="Title 1"/>
          <p:cNvSpPr>
            <a:spLocks noGrp="1"/>
          </p:cNvSpPr>
          <p:nvPr>
            <p:ph type="title" idx="4294967295"/>
          </p:nvPr>
        </p:nvSpPr>
        <p:spPr>
          <a:xfrm>
            <a:off x="399510" y="649288"/>
            <a:ext cx="10820400" cy="638175"/>
          </a:xfrm>
          <a:ln>
            <a:headEnd type="none"/>
            <a:tailEnd type="none"/>
          </a:ln>
        </p:spPr>
        <p:txBody>
          <a:bodyPr wrap="square"/>
          <a:lstStyle/>
          <a:p>
            <a:pPr defTabSz="914363"/>
            <a:r>
              <a:rPr lang="en-US" b="1" dirty="0">
                <a:solidFill>
                  <a:schemeClr val="tx1"/>
                </a:solidFill>
                <a:latin typeface="Arial"/>
                <a:cs typeface="Arial"/>
              </a:rPr>
              <a:t>Healthy Relationships and Consent</a:t>
            </a:r>
            <a:br>
              <a:rPr lang="en-US" b="1" dirty="0">
                <a:solidFill>
                  <a:schemeClr val="tx1"/>
                </a:solidFill>
                <a:latin typeface="Arial"/>
                <a:cs typeface="Arial"/>
              </a:rPr>
            </a:br>
            <a:endParaRPr lang="en-US" b="1" dirty="0">
              <a:solidFill>
                <a:schemeClr val="tx1"/>
              </a:solidFill>
              <a:latin typeface="Arial"/>
              <a:cs typeface="Arial"/>
            </a:endParaRPr>
          </a:p>
        </p:txBody>
      </p:sp>
      <p:sp>
        <p:nvSpPr>
          <p:cNvPr id="16" name="Footer Placeholder 2"/>
          <p:cNvSpPr>
            <a:spLocks noGrp="1"/>
          </p:cNvSpPr>
          <p:nvPr>
            <p:ph type="ftr" idx="4294967295"/>
          </p:nvPr>
        </p:nvSpPr>
        <p:spPr>
          <a:xfrm>
            <a:off x="5367333" y="6070600"/>
            <a:ext cx="5946775" cy="363538"/>
          </a:xfrm>
          <a:ln>
            <a:headEnd type="none"/>
            <a:tailEnd type="none"/>
          </a:ln>
        </p:spPr>
        <p:txBody>
          <a:bodyPr wrap="square"/>
          <a:lstStyle/>
          <a:p>
            <a:pPr>
              <a:lnSpc>
                <a:spcPts val="1200"/>
              </a:lnSpc>
              <a:spcAft>
                <a:spcPts val="200"/>
              </a:spcAft>
            </a:pPr>
            <a:r>
              <a:rPr lang="en-US" sz="900" b="1" u="sng" dirty="0">
                <a:solidFill>
                  <a:srgbClr val="3D4543"/>
                </a:solidFill>
                <a:latin typeface="Arial"/>
                <a:ea typeface="Open Sans"/>
                <a:cs typeface="Arial"/>
              </a:rPr>
              <a:t>Note:</a:t>
            </a:r>
            <a:r>
              <a:rPr lang="en-US" sz="900" b="1" dirty="0">
                <a:solidFill>
                  <a:srgbClr val="3D4543"/>
                </a:solidFill>
                <a:latin typeface="Arial"/>
                <a:ea typeface="Open Sans"/>
                <a:cs typeface="Arial"/>
              </a:rPr>
              <a:t> </a:t>
            </a:r>
            <a:r>
              <a:rPr lang="en-US" sz="900" dirty="0">
                <a:solidFill>
                  <a:srgbClr val="3D4543"/>
                </a:solidFill>
                <a:latin typeface="Arial"/>
                <a:ea typeface="Open Sans"/>
                <a:cs typeface="Arial"/>
              </a:rPr>
              <a:t>Percentages represent the share of students who chose “agree” or “strongly agree” in response to these statements.</a:t>
            </a:r>
          </a:p>
        </p:txBody>
      </p:sp>
      <p:graphicFrame>
        <p:nvGraphicFramePr>
          <p:cNvPr id="14" name="Content Placeholder 16"/>
          <p:cNvGraphicFramePr/>
          <p:nvPr/>
        </p:nvGraphicFramePr>
        <p:xfrm>
          <a:off x="5367333" y="1287463"/>
          <a:ext cx="6323012" cy="481012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p:cNvSpPr txBox="1">
            <a:spLocks noChangeArrowheads="1"/>
          </p:cNvSpPr>
          <p:nvPr/>
        </p:nvSpPr>
        <p:spPr>
          <a:xfrm>
            <a:off x="399510" y="1248908"/>
            <a:ext cx="3732334" cy="1884951"/>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30000"/>
              </a:lnSpc>
              <a:spcAft>
                <a:spcPts val="200"/>
              </a:spcAft>
              <a:buClr>
                <a:srgbClr val="595959"/>
              </a:buClr>
              <a:buSzPts val="1800"/>
              <a:buNone/>
            </a:pPr>
            <a:r>
              <a:rPr lang="en-US" sz="1200" dirty="0">
                <a:latin typeface="Arial"/>
                <a:ea typeface="Open Sans"/>
                <a:cs typeface="Arial"/>
                <a:sym typeface="Arial"/>
              </a:rPr>
              <a:t>In addition to </a:t>
            </a:r>
            <a:r>
              <a:rPr lang="en-US" sz="1200" dirty="0">
                <a:latin typeface="Arial"/>
                <a:ea typeface="Open Sans"/>
                <a:cs typeface="Arial"/>
              </a:rPr>
              <a:t>providing important baseline knowledge</a:t>
            </a:r>
            <a:r>
              <a:rPr lang="en-US" sz="1200" dirty="0">
                <a:latin typeface="Arial"/>
                <a:ea typeface="Open Sans"/>
                <a:cs typeface="Arial"/>
                <a:sym typeface="Arial"/>
              </a:rPr>
              <a:t>, SAPU helps students build </a:t>
            </a:r>
            <a:r>
              <a:rPr lang="en-US" sz="1200" dirty="0">
                <a:latin typeface="Arial"/>
                <a:ea typeface="Open Sans"/>
                <a:cs typeface="Arial"/>
              </a:rPr>
              <a:t>the skills</a:t>
            </a:r>
            <a:r>
              <a:rPr lang="en-US" sz="1200" dirty="0">
                <a:latin typeface="Arial"/>
                <a:ea typeface="Open Sans"/>
                <a:cs typeface="Arial"/>
                <a:sym typeface="Arial"/>
              </a:rPr>
              <a:t> and attitudes they can use to support a healthy community. These include identifying unhealthy situations, supporting friends, and modeling attitudes that reflect healthy community norms.</a:t>
            </a:r>
          </a:p>
        </p:txBody>
      </p:sp>
      <p:sp>
        <p:nvSpPr>
          <p:cNvPr id="11" name="Rectangle 10"/>
          <p:cNvSpPr>
            <a:spLocks/>
          </p:cNvSpPr>
          <p:nvPr/>
        </p:nvSpPr>
        <p:spPr>
          <a:xfrm>
            <a:off x="602894" y="3319383"/>
            <a:ext cx="3732334" cy="26124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50" b="1" dirty="0">
                <a:solidFill>
                  <a:schemeClr val="tx1"/>
                </a:solidFill>
                <a:latin typeface="Arial"/>
                <a:ea typeface="Open Sans"/>
                <a:cs typeface="Arial"/>
              </a:rPr>
              <a:t>Programming Tip</a:t>
            </a:r>
          </a:p>
          <a:p>
            <a:pPr marL="0" indent="0">
              <a:lnSpc>
                <a:spcPts val="1200"/>
              </a:lnSpc>
              <a:spcAft>
                <a:spcPts val="200"/>
              </a:spcAft>
              <a:buFont typeface="Arial"/>
              <a:buNone/>
            </a:pPr>
            <a:endParaRPr lang="en-US" sz="1050" b="1" dirty="0">
              <a:solidFill>
                <a:schemeClr val="tx2"/>
              </a:solidFill>
              <a:latin typeface="Arial"/>
              <a:ea typeface="Open Sans"/>
              <a:cs typeface="Arial"/>
            </a:endParaRPr>
          </a:p>
          <a:p>
            <a:pPr marL="0" indent="0">
              <a:lnSpc>
                <a:spcPct val="130000"/>
              </a:lnSpc>
              <a:spcAft>
                <a:spcPts val="200"/>
              </a:spcAft>
              <a:buFont typeface="Arial"/>
              <a:buNone/>
            </a:pPr>
            <a:r>
              <a:rPr lang="en-US" sz="1000" dirty="0">
                <a:solidFill>
                  <a:schemeClr val="tx1"/>
                </a:solidFill>
                <a:latin typeface="Arial"/>
                <a:ea typeface="Open Sans"/>
                <a:cs typeface="Arial"/>
              </a:rPr>
              <a:t>Research has shown that young adults are likely to overestimate their own abilities, particularly when it comes to areas where they have not had to employ those skills. This leads to some students feeling overconfident in the Pre-Course Survey, but after taking the course, they may acquire a more nuanced perspective, which can help explain the flat or slight decrease in healthy responses pre-to-post course that you may see in the chart on this page.</a:t>
            </a:r>
          </a:p>
        </p:txBody>
      </p:sp>
      <p:cxnSp>
        <p:nvCxnSpPr>
          <p:cNvPr id="15" name="Straight Connector 14"/>
          <p:cNvCxnSpPr/>
          <p:nvPr/>
        </p:nvCxnSpPr>
        <p:spPr>
          <a:xfrm>
            <a:off x="4792370"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6" name="TextBox 5"/>
          <p:cNvSpPr txBox="1">
            <a:spLocks noChangeArrowheads="1"/>
          </p:cNvSpPr>
          <p:nvPr/>
        </p:nvSpPr>
        <p:spPr>
          <a:xfrm>
            <a:off x="7413521" y="1841328"/>
            <a:ext cx="1189703" cy="246221"/>
          </a:xfrm>
          <a:prstGeom prst="rect">
            <a:avLst/>
          </a:prstGeom>
          <a:noFill/>
          <a:ln>
            <a:headEnd type="none"/>
            <a:tailEnd type="none"/>
          </a:ln>
        </p:spPr>
        <p:txBody>
          <a:bodyPr wrap="square">
            <a:spAutoFit/>
          </a:bodyPr>
          <a:lstStyle/>
          <a:p>
            <a:r>
              <a:rPr lang="en-US" sz="1000" dirty="0">
                <a:latin typeface="Open Sans"/>
                <a:ea typeface="Open Sans"/>
                <a:cs typeface="Open Sans"/>
              </a:rPr>
              <a:t>(</a:t>
            </a:r>
            <a:r>
              <a:rPr lang="en-US" sz="1000" i="1" dirty="0">
                <a:latin typeface="Open Sans"/>
                <a:ea typeface="Open Sans"/>
                <a:cs typeface="Open Sans"/>
              </a:rPr>
              <a:t>n</a:t>
            </a:r>
            <a:r>
              <a:rPr lang="en-US" sz="1000" dirty="0">
                <a:latin typeface="Open Sans"/>
                <a:ea typeface="Open Sans"/>
                <a:cs typeface="Open Sans"/>
              </a:rPr>
              <a:t> = 3,051)</a:t>
            </a:r>
          </a:p>
        </p:txBody>
      </p:sp>
      <p:sp>
        <p:nvSpPr>
          <p:cNvPr id="9" name="TextBox 8"/>
          <p:cNvSpPr txBox="1">
            <a:spLocks noChangeArrowheads="1"/>
          </p:cNvSpPr>
          <p:nvPr/>
        </p:nvSpPr>
        <p:spPr>
          <a:xfrm>
            <a:off x="9463443" y="1841329"/>
            <a:ext cx="1366683" cy="246221"/>
          </a:xfrm>
          <a:prstGeom prst="rect">
            <a:avLst/>
          </a:prstGeom>
          <a:noFill/>
          <a:ln>
            <a:headEnd type="none"/>
            <a:tailEnd type="none"/>
          </a:ln>
        </p:spPr>
        <p:txBody>
          <a:bodyPr wrap="square">
            <a:spAutoFit/>
          </a:bodyPr>
          <a:lstStyle/>
          <a:p>
            <a:r>
              <a:rPr lang="en-US" sz="1000" dirty="0">
                <a:latin typeface="Open Sans"/>
                <a:ea typeface="Open Sans"/>
                <a:cs typeface="Open Sans"/>
              </a:rPr>
              <a:t>(</a:t>
            </a:r>
            <a:r>
              <a:rPr lang="en-US" sz="1000" i="1" dirty="0">
                <a:latin typeface="Open Sans"/>
                <a:ea typeface="Open Sans"/>
                <a:cs typeface="Open Sans"/>
              </a:rPr>
              <a:t>n</a:t>
            </a:r>
            <a:r>
              <a:rPr lang="en-US" sz="1000" dirty="0">
                <a:latin typeface="Open Sans"/>
                <a:ea typeface="Open Sans"/>
                <a:cs typeface="Open Sans"/>
              </a:rPr>
              <a:t> = 2,807)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434691" y="2996823"/>
            <a:ext cx="2125306"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69828" y="3790712"/>
            <a:ext cx="266133" cy="2120418"/>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14</a:t>
            </a:fld>
            <a:endParaRPr lang="en-US" dirty="0">
              <a:latin typeface="Arial"/>
              <a:cs typeface="Arial"/>
            </a:endParaRPr>
          </a:p>
        </p:txBody>
      </p:sp>
      <p:sp>
        <p:nvSpPr>
          <p:cNvPr id="2" name="Title 1"/>
          <p:cNvSpPr>
            <a:spLocks noGrp="1"/>
          </p:cNvSpPr>
          <p:nvPr>
            <p:ph type="title" idx="4294967295"/>
          </p:nvPr>
        </p:nvSpPr>
        <p:spPr>
          <a:xfrm>
            <a:off x="391954" y="508957"/>
            <a:ext cx="10820400" cy="638175"/>
          </a:xfrm>
          <a:ln>
            <a:headEnd type="none"/>
            <a:tailEnd type="none"/>
          </a:ln>
        </p:spPr>
        <p:txBody>
          <a:bodyPr wrap="square"/>
          <a:lstStyle/>
          <a:p>
            <a:pPr defTabSz="914363"/>
            <a:r>
              <a:rPr lang="en-US" b="1" dirty="0">
                <a:solidFill>
                  <a:schemeClr val="tx1"/>
                </a:solidFill>
                <a:latin typeface="Arial"/>
                <a:cs typeface="Arial"/>
              </a:rPr>
              <a:t>Supporting Survivors</a:t>
            </a:r>
          </a:p>
        </p:txBody>
      </p:sp>
      <p:sp>
        <p:nvSpPr>
          <p:cNvPr id="16" name="Footer Placeholder 2"/>
          <p:cNvSpPr>
            <a:spLocks noGrp="1"/>
          </p:cNvSpPr>
          <p:nvPr>
            <p:ph type="ftr" idx="4294967295"/>
          </p:nvPr>
        </p:nvSpPr>
        <p:spPr>
          <a:xfrm>
            <a:off x="5138100" y="6119813"/>
            <a:ext cx="6294437" cy="369887"/>
          </a:xfrm>
          <a:ln>
            <a:headEnd type="none"/>
            <a:tailEnd type="none"/>
          </a:ln>
        </p:spPr>
        <p:txBody>
          <a:bodyPr wrap="square"/>
          <a:lstStyle/>
          <a:p>
            <a:pPr>
              <a:lnSpc>
                <a:spcPts val="1200"/>
              </a:lnSpc>
              <a:spcAft>
                <a:spcPts val="200"/>
              </a:spcAft>
            </a:pPr>
            <a:r>
              <a:rPr lang="en-US" sz="900" b="1" u="sng" dirty="0">
                <a:solidFill>
                  <a:srgbClr val="3D4543"/>
                </a:solidFill>
                <a:latin typeface="Arial"/>
                <a:ea typeface="Open Sans"/>
                <a:cs typeface="Arial"/>
              </a:rPr>
              <a:t>Note:</a:t>
            </a:r>
            <a:r>
              <a:rPr lang="en-US" sz="900" b="1" dirty="0">
                <a:solidFill>
                  <a:srgbClr val="3D4543"/>
                </a:solidFill>
                <a:latin typeface="Arial"/>
                <a:ea typeface="Open Sans"/>
                <a:cs typeface="Arial"/>
              </a:rPr>
              <a:t> </a:t>
            </a:r>
            <a:r>
              <a:rPr lang="en-US" sz="900" dirty="0">
                <a:solidFill>
                  <a:srgbClr val="3D4543"/>
                </a:solidFill>
                <a:latin typeface="Arial"/>
                <a:ea typeface="Open Sans"/>
                <a:cs typeface="Arial"/>
              </a:rPr>
              <a:t>Percentages represent the share of students who chose “agree” or “strongly agree” in response to these statements.</a:t>
            </a:r>
          </a:p>
        </p:txBody>
      </p:sp>
      <p:graphicFrame>
        <p:nvGraphicFramePr>
          <p:cNvPr id="14" name="Content Placeholder 16"/>
          <p:cNvGraphicFramePr/>
          <p:nvPr/>
        </p:nvGraphicFramePr>
        <p:xfrm>
          <a:off x="5184048" y="1289050"/>
          <a:ext cx="6503987" cy="488473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p:cNvSpPr txBox="1">
            <a:spLocks noChangeArrowheads="1"/>
          </p:cNvSpPr>
          <p:nvPr/>
        </p:nvSpPr>
        <p:spPr>
          <a:xfrm>
            <a:off x="401522" y="1276709"/>
            <a:ext cx="3739414" cy="2164674"/>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ts val="2000"/>
              </a:lnSpc>
              <a:spcAft>
                <a:spcPts val="200"/>
              </a:spcAft>
              <a:buClr>
                <a:srgbClr val="595959"/>
              </a:buClr>
              <a:buSzPts val="1800"/>
              <a:buNone/>
            </a:pPr>
            <a:r>
              <a:rPr lang="en-US" sz="1200" dirty="0">
                <a:latin typeface="Arial"/>
                <a:ea typeface="Open Sans"/>
                <a:cs typeface="Arial"/>
                <a:sym typeface="Arial"/>
              </a:rPr>
              <a:t>Maintaining a healthy community requires supporting community members who experience sexual </a:t>
            </a:r>
            <a:r>
              <a:rPr lang="en-US" sz="1200" dirty="0">
                <a:latin typeface="Arial"/>
                <a:ea typeface="Open Sans"/>
                <a:cs typeface="Arial"/>
              </a:rPr>
              <a:t>assault</a:t>
            </a:r>
            <a:r>
              <a:rPr lang="en-US" sz="1200" dirty="0">
                <a:latin typeface="Arial"/>
                <a:ea typeface="Open Sans"/>
                <a:cs typeface="Arial"/>
                <a:sym typeface="Arial"/>
              </a:rPr>
              <a:t>. SAPU </a:t>
            </a:r>
            <a:r>
              <a:rPr lang="en-US" sz="1200" dirty="0">
                <a:latin typeface="Arial"/>
                <a:ea typeface="Open Sans"/>
                <a:cs typeface="Arial"/>
              </a:rPr>
              <a:t>helps students identify how to </a:t>
            </a:r>
            <a:r>
              <a:rPr lang="en-US" sz="1200" dirty="0">
                <a:latin typeface="Arial"/>
                <a:ea typeface="Open Sans"/>
                <a:cs typeface="Arial"/>
                <a:sym typeface="Arial"/>
              </a:rPr>
              <a:t>access to support and reporting resources, </a:t>
            </a:r>
            <a:r>
              <a:rPr lang="en-US" sz="1200" dirty="0">
                <a:latin typeface="Arial"/>
                <a:ea typeface="Open Sans"/>
                <a:cs typeface="Arial"/>
              </a:rPr>
              <a:t>ways to intervene in</a:t>
            </a:r>
            <a:r>
              <a:rPr lang="en-US" sz="1200" dirty="0">
                <a:latin typeface="Arial"/>
                <a:ea typeface="Open Sans"/>
                <a:cs typeface="Arial"/>
                <a:sym typeface="Arial"/>
              </a:rPr>
              <a:t> unhealthy situations and </a:t>
            </a:r>
            <a:r>
              <a:rPr lang="en-US" sz="1200" dirty="0">
                <a:latin typeface="Arial"/>
                <a:ea typeface="Open Sans"/>
                <a:cs typeface="Arial"/>
              </a:rPr>
              <a:t>support</a:t>
            </a:r>
            <a:r>
              <a:rPr lang="en-US" sz="1200" dirty="0">
                <a:latin typeface="Arial"/>
                <a:ea typeface="Open Sans"/>
                <a:cs typeface="Arial"/>
                <a:sym typeface="Arial"/>
              </a:rPr>
              <a:t> others, and </a:t>
            </a:r>
            <a:r>
              <a:rPr lang="en-US" sz="1200" dirty="0">
                <a:latin typeface="Arial"/>
                <a:ea typeface="Open Sans"/>
                <a:cs typeface="Arial"/>
              </a:rPr>
              <a:t>build confidence to address</a:t>
            </a:r>
            <a:r>
              <a:rPr lang="en-US" sz="1200" dirty="0">
                <a:latin typeface="Arial"/>
                <a:ea typeface="Open Sans"/>
                <a:cs typeface="Arial"/>
                <a:sym typeface="Arial"/>
              </a:rPr>
              <a:t> attitudes of victim blaming when a sexual assault occurs.</a:t>
            </a:r>
          </a:p>
        </p:txBody>
      </p:sp>
      <p:sp>
        <p:nvSpPr>
          <p:cNvPr id="11" name="Rectangle 10"/>
          <p:cNvSpPr>
            <a:spLocks/>
          </p:cNvSpPr>
          <p:nvPr/>
        </p:nvSpPr>
        <p:spPr>
          <a:xfrm>
            <a:off x="623666" y="3746455"/>
            <a:ext cx="3615740" cy="2164674"/>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50" b="1" dirty="0">
                <a:solidFill>
                  <a:schemeClr val="tx1"/>
                </a:solidFill>
                <a:latin typeface="Arial"/>
                <a:ea typeface="Open Sans"/>
                <a:cs typeface="Arial"/>
              </a:rPr>
              <a:t>Critical Processes Tip</a:t>
            </a:r>
          </a:p>
          <a:p>
            <a:pPr marL="0" indent="0">
              <a:lnSpc>
                <a:spcPts val="1200"/>
              </a:lnSpc>
              <a:spcAft>
                <a:spcPts val="200"/>
              </a:spcAft>
              <a:buFont typeface="Arial"/>
              <a:buNone/>
            </a:pPr>
            <a:endParaRPr lang="en-US" sz="1050" b="1" dirty="0">
              <a:solidFill>
                <a:schemeClr val="tx2"/>
              </a:solidFill>
              <a:latin typeface="Arial"/>
              <a:ea typeface="Open Sans"/>
              <a:cs typeface="Arial"/>
            </a:endParaRPr>
          </a:p>
          <a:p>
            <a:pPr>
              <a:lnSpc>
                <a:spcPct val="130000"/>
              </a:lnSpc>
              <a:spcAft>
                <a:spcPts val="200"/>
              </a:spcAft>
            </a:pPr>
            <a:r>
              <a:rPr lang="en-US" sz="1000" dirty="0">
                <a:solidFill>
                  <a:srgbClr val="4C5758"/>
                </a:solidFill>
                <a:latin typeface="Arial"/>
                <a:ea typeface="Open Sans"/>
                <a:cs typeface="Arial"/>
              </a:rPr>
              <a:t>To learn more about what your colleagues are doing on their campuses, what is being shown to work in research, and to connect with others trying to prevent sexual assault and domestic violence in higher education, join the Campus Prevention Network at: </a:t>
            </a:r>
            <a:r>
              <a:rPr lang="en-US" sz="1000" dirty="0">
                <a:solidFill>
                  <a:srgbClr val="4C5758"/>
                </a:solidFill>
                <a:latin typeface="Arial"/>
                <a:ea typeface="Open Sans"/>
                <a:cs typeface="Arial"/>
                <a:hlinkClick r:id="rId4" action="ppaction://hlinkfile"/>
              </a:rPr>
              <a:t>https://www.vectorsolutions.com/networks/campus-prevention-network/</a:t>
            </a:r>
            <a:r>
              <a:rPr lang="en-US" sz="1000" dirty="0">
                <a:solidFill>
                  <a:srgbClr val="4C5758"/>
                </a:solidFill>
                <a:latin typeface="Arial"/>
                <a:ea typeface="Open Sans"/>
                <a:cs typeface="Arial"/>
              </a:rPr>
              <a:t> </a:t>
            </a:r>
            <a:endParaRPr lang="en-US" sz="1100" dirty="0">
              <a:solidFill>
                <a:srgbClr val="538E89"/>
              </a:solidFill>
              <a:latin typeface="Arial"/>
              <a:ea typeface="Open Sans"/>
              <a:cs typeface="Arial"/>
            </a:endParaRPr>
          </a:p>
        </p:txBody>
      </p:sp>
      <p:cxnSp>
        <p:nvCxnSpPr>
          <p:cNvPr id="15" name="Straight Connector 14"/>
          <p:cNvCxnSpPr/>
          <p:nvPr/>
        </p:nvCxnSpPr>
        <p:spPr>
          <a:xfrm>
            <a:off x="4807280"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 name="TextBox 1"/>
          <p:cNvSpPr txBox="1">
            <a:spLocks noChangeArrowheads="1"/>
          </p:cNvSpPr>
          <p:nvPr/>
        </p:nvSpPr>
        <p:spPr>
          <a:xfrm>
            <a:off x="9549365" y="1902148"/>
            <a:ext cx="1117828" cy="205994"/>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r>
              <a:rPr lang="en-US" sz="1000" dirty="0">
                <a:latin typeface="Arial"/>
                <a:ea typeface="Open Sans"/>
                <a:cs typeface="Arial"/>
              </a:rPr>
              <a:t>(</a:t>
            </a:r>
            <a:r>
              <a:rPr lang="en-US" sz="1000" i="1" dirty="0">
                <a:latin typeface="Arial"/>
                <a:ea typeface="Open Sans"/>
                <a:cs typeface="Arial"/>
              </a:rPr>
              <a:t>n</a:t>
            </a:r>
            <a:r>
              <a:rPr lang="en-US" sz="1000" dirty="0">
                <a:latin typeface="Arial"/>
                <a:ea typeface="Open Sans"/>
                <a:cs typeface="Arial"/>
              </a:rPr>
              <a:t> = 2,807)</a:t>
            </a:r>
          </a:p>
        </p:txBody>
      </p:sp>
      <p:sp>
        <p:nvSpPr>
          <p:cNvPr id="21" name="TextBox 20"/>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7" name="TextBox 6"/>
          <p:cNvSpPr txBox="1">
            <a:spLocks noChangeArrowheads="1"/>
          </p:cNvSpPr>
          <p:nvPr/>
        </p:nvSpPr>
        <p:spPr>
          <a:xfrm>
            <a:off x="7339359" y="1900614"/>
            <a:ext cx="1166894" cy="246221"/>
          </a:xfrm>
          <a:prstGeom prst="rect">
            <a:avLst/>
          </a:prstGeom>
          <a:noFill/>
          <a:ln>
            <a:headEnd type="none"/>
            <a:tailEnd type="none"/>
          </a:ln>
        </p:spPr>
        <p:txBody>
          <a:bodyPr wrap="square">
            <a:spAutoFit/>
          </a:bodyPr>
          <a:lstStyle/>
          <a:p>
            <a:r>
              <a:rPr lang="en-US" sz="1000" dirty="0">
                <a:latin typeface="Open Sans"/>
                <a:ea typeface="Open Sans"/>
                <a:cs typeface="Open Sans"/>
              </a:rPr>
              <a:t>(</a:t>
            </a:r>
            <a:r>
              <a:rPr lang="en-US" sz="1000" i="1" dirty="0">
                <a:latin typeface="Open Sans"/>
                <a:ea typeface="Open Sans"/>
                <a:cs typeface="Open Sans"/>
              </a:rPr>
              <a:t>n</a:t>
            </a:r>
            <a:r>
              <a:rPr lang="en-US" sz="1000" dirty="0">
                <a:latin typeface="Open Sans"/>
                <a:ea typeface="Open Sans"/>
                <a:cs typeface="Open Sans"/>
              </a:rPr>
              <a:t> = 3,051)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15</a:t>
            </a:fld>
            <a:endParaRPr lang="en-US" dirty="0"/>
          </a:p>
        </p:txBody>
      </p:sp>
      <p:sp>
        <p:nvSpPr>
          <p:cNvPr id="7"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15</a:t>
            </a:fld>
            <a:endParaRPr lang="en-US" dirty="0"/>
          </a:p>
        </p:txBody>
      </p:sp>
      <p:sp>
        <p:nvSpPr>
          <p:cNvPr id="9" name="Rectangle 8"/>
          <p:cNvSpPr>
            <a:spLocks/>
          </p:cNvSpPr>
          <p:nvPr/>
        </p:nvSpPr>
        <p:spPr>
          <a:xfrm>
            <a:off x="-12657" y="1"/>
            <a:ext cx="5036500" cy="6897527"/>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11" name="Straight Connector 10"/>
          <p:cNvCxnSpPr/>
          <p:nvPr/>
        </p:nvCxnSpPr>
        <p:spPr>
          <a:xfrm>
            <a:off x="5007614"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Google Shape;250;p6"/>
          <p:cNvSpPr txBox="1">
            <a:spLocks noChangeArrowheads="1"/>
          </p:cNvSpPr>
          <p:nvPr/>
        </p:nvSpPr>
        <p:spPr>
          <a:xfrm>
            <a:off x="447836" y="683736"/>
            <a:ext cx="4001689" cy="2235733"/>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Sexual Assault Prevention On Your Campus</a:t>
            </a:r>
          </a:p>
        </p:txBody>
      </p:sp>
      <p:sp>
        <p:nvSpPr>
          <p:cNvPr id="3" name="Text Placeholder 6"/>
          <p:cNvSpPr txBox="1">
            <a:spLocks noChangeArrowheads="1"/>
          </p:cNvSpPr>
          <p:nvPr/>
        </p:nvSpPr>
        <p:spPr>
          <a:xfrm>
            <a:off x="447836" y="3169473"/>
            <a:ext cx="3649505" cy="3595715"/>
          </a:xfrm>
          <a:prstGeom prst="rect">
            <a:avLst/>
          </a:prstGeom>
          <a:ln>
            <a:headEnd type="none"/>
            <a:tailEnd type="none"/>
          </a:ln>
        </p:spPr>
        <p:txBody>
          <a:bodyPr wrap="square"/>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50000"/>
              </a:lnSpc>
              <a:buClrTx/>
              <a:buNone/>
            </a:pPr>
            <a:r>
              <a:rPr lang="en-US" dirty="0">
                <a:solidFill>
                  <a:srgbClr val="FFFFFF"/>
                </a:solidFill>
              </a:rPr>
              <a:t>Data and Insights From Students at Georgia Institute of Technology</a:t>
            </a:r>
          </a:p>
        </p:txBody>
      </p:sp>
      <p:pic>
        <p:nvPicPr>
          <p:cNvPr id="4" name="Picture 3" descr="A group of people walking on a brick path&#10;&#10;AI-generated content may be incorrect."/>
          <p:cNvPicPr>
            <a:picLocks noChangeAspect="1"/>
          </p:cNvPicPr>
          <p:nvPr/>
        </p:nvPicPr>
        <p:blipFill>
          <a:blip r:embed="rId2">
            <a:lum/>
          </a:blip>
          <a:srcRect/>
          <a:stretch>
            <a:fillRect/>
          </a:stretch>
        </p:blipFill>
        <p:spPr>
          <a:xfrm>
            <a:off x="5011759" y="0"/>
            <a:ext cx="7183632" cy="6858000"/>
          </a:xfrm>
          <a:prstGeom prst="rect">
            <a:avLst/>
          </a:prstGeom>
          <a:ln>
            <a:headEnd type="none"/>
            <a:tailEnd type="none"/>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9;p9"/>
          <p:cNvSpPr>
            <a:spLocks/>
          </p:cNvSpPr>
          <p:nvPr/>
        </p:nvSpPr>
        <p:spPr>
          <a:xfrm>
            <a:off x="5469189" y="4208877"/>
            <a:ext cx="266133" cy="1694277"/>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7" name="Round Same Side Corner Rectangle 6"/>
          <p:cNvSpPr>
            <a:spLocks/>
          </p:cNvSpPr>
          <p:nvPr/>
        </p:nvSpPr>
        <p:spPr>
          <a:xfrm rot="5400000">
            <a:off x="7064334" y="2784707"/>
            <a:ext cx="1684512" cy="452307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16</a:t>
            </a:fld>
            <a:endParaRPr lang="en-US" dirty="0">
              <a:latin typeface="Arial"/>
              <a:cs typeface="Arial"/>
            </a:endParaRPr>
          </a:p>
        </p:txBody>
      </p:sp>
      <p:sp>
        <p:nvSpPr>
          <p:cNvPr id="2" name="Title 1"/>
          <p:cNvSpPr>
            <a:spLocks noGrp="1"/>
          </p:cNvSpPr>
          <p:nvPr>
            <p:ph type="title" idx="4294967295"/>
          </p:nvPr>
        </p:nvSpPr>
        <p:spPr>
          <a:xfrm>
            <a:off x="381735" y="690852"/>
            <a:ext cx="10820400" cy="638175"/>
          </a:xfrm>
          <a:ln>
            <a:headEnd type="none"/>
            <a:tailEnd type="none"/>
          </a:ln>
        </p:spPr>
        <p:txBody>
          <a:bodyPr wrap="square"/>
          <a:lstStyle/>
          <a:p>
            <a:pPr defTabSz="914363"/>
            <a:r>
              <a:rPr lang="en-US" b="1" dirty="0">
                <a:solidFill>
                  <a:schemeClr val="tx1"/>
                </a:solidFill>
                <a:latin typeface="Arial"/>
                <a:cs typeface="Arial"/>
              </a:rPr>
              <a:t>Engaging the Healthy Majority</a:t>
            </a:r>
            <a:br>
              <a:rPr lang="en-US" sz="2400" b="1" dirty="0">
                <a:solidFill>
                  <a:schemeClr val="tx1"/>
                </a:solidFill>
                <a:latin typeface="Arial"/>
                <a:cs typeface="Arial"/>
              </a:rPr>
            </a:br>
            <a:endParaRPr lang="en-US" b="1" dirty="0">
              <a:solidFill>
                <a:schemeClr val="tx1"/>
              </a:solidFill>
              <a:latin typeface="Arial"/>
              <a:cs typeface="Arial"/>
            </a:endParaRPr>
          </a:p>
        </p:txBody>
      </p:sp>
      <p:sp>
        <p:nvSpPr>
          <p:cNvPr id="17" name="Content Placeholder 4"/>
          <p:cNvSpPr>
            <a:spLocks noGrp="1"/>
          </p:cNvSpPr>
          <p:nvPr>
            <p:ph type="body" idx="4294967295"/>
          </p:nvPr>
        </p:nvSpPr>
        <p:spPr>
          <a:xfrm>
            <a:off x="436928" y="1392238"/>
            <a:ext cx="3756025" cy="4281487"/>
          </a:xfrm>
          <a:ln>
            <a:headEnd type="none"/>
            <a:tailEnd type="none"/>
          </a:ln>
        </p:spPr>
        <p:txBody>
          <a:bodyPr wrap="square" numCol="1" spcCol="457200" anchor="t">
            <a:noAutofit/>
          </a:bodyPr>
          <a:lstStyle/>
          <a:p>
            <a:pPr marL="0" indent="0" defTabSz="914363">
              <a:lnSpc>
                <a:spcPct val="120000"/>
              </a:lnSpc>
              <a:buNone/>
            </a:pPr>
            <a:r>
              <a:rPr lang="en-US" sz="1200" dirty="0">
                <a:latin typeface="Arial"/>
                <a:cs typeface="Arial"/>
              </a:rPr>
              <a:t>SAPU data shows that most students have healthy attitudes and behaviors related to relationships. Although it is often tempting to focus on the relatively small group of “unhealthy” students, engaging the “healthy majority” can create a culture of care and accountability that helps build a safe community.</a:t>
            </a:r>
          </a:p>
          <a:p>
            <a:pPr marL="0" indent="0" defTabSz="914363">
              <a:lnSpc>
                <a:spcPct val="120000"/>
              </a:lnSpc>
              <a:buNone/>
            </a:pPr>
            <a:r>
              <a:rPr lang="en-US" sz="1200" dirty="0">
                <a:latin typeface="Arial"/>
                <a:cs typeface="Arial"/>
              </a:rPr>
              <a:t>In addition to reporting on the personal experiences of your students, the following pages highlight topics that can help you understand how to engage and bolster the healthy majority on your campus: bystander intervention, social norms, perceptions of campus climate, and readiness to engage in prevention efforts on your campus.</a:t>
            </a:r>
          </a:p>
        </p:txBody>
      </p:sp>
      <p:sp>
        <p:nvSpPr>
          <p:cNvPr id="21" name="Rectangle 20"/>
          <p:cNvSpPr>
            <a:spLocks/>
          </p:cNvSpPr>
          <p:nvPr/>
        </p:nvSpPr>
        <p:spPr>
          <a:xfrm>
            <a:off x="5600167" y="4213424"/>
            <a:ext cx="4567962" cy="1684512"/>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100" b="1" dirty="0">
                <a:solidFill>
                  <a:schemeClr val="tx1"/>
                </a:solidFill>
                <a:latin typeface="Arial"/>
                <a:ea typeface="Open Sans"/>
                <a:cs typeface="Arial"/>
              </a:rPr>
              <a:t>Critical Processes Tip</a:t>
            </a:r>
          </a:p>
          <a:p>
            <a:pPr marL="0" indent="0">
              <a:lnSpc>
                <a:spcPts val="1200"/>
              </a:lnSpc>
              <a:spcAft>
                <a:spcPts val="200"/>
              </a:spcAft>
              <a:buFont typeface="Arial"/>
              <a:buNone/>
            </a:pPr>
            <a:endParaRPr lang="en-US" sz="1100" b="1" dirty="0">
              <a:solidFill>
                <a:schemeClr val="tx2"/>
              </a:solidFill>
              <a:latin typeface="Arial"/>
              <a:ea typeface="Open Sans"/>
              <a:cs typeface="Arial"/>
            </a:endParaRPr>
          </a:p>
          <a:p>
            <a:pPr marL="0" indent="0">
              <a:lnSpc>
                <a:spcPct val="130000"/>
              </a:lnSpc>
              <a:spcAft>
                <a:spcPts val="200"/>
              </a:spcAft>
              <a:buFont typeface="Arial"/>
              <a:buNone/>
            </a:pPr>
            <a:r>
              <a:rPr lang="en-US" sz="1050" dirty="0">
                <a:solidFill>
                  <a:srgbClr val="4C5758"/>
                </a:solidFill>
                <a:latin typeface="Arial"/>
                <a:ea typeface="Open Sans"/>
                <a:cs typeface="Arial"/>
              </a:rPr>
              <a:t>Reflect on the share of your sexual assault prevention programming and policies that is focused on supporting the healthy majority, compared to addressing or disciplining the unhealthy minority. Are there areas where you could supplement or expand efforts that develop a positive culture on your campus?</a:t>
            </a:r>
          </a:p>
        </p:txBody>
      </p:sp>
      <p:pic>
        <p:nvPicPr>
          <p:cNvPr id="27" name="Picture 26"/>
          <p:cNvPicPr>
            <a:picLocks noChangeAspect="1"/>
          </p:cNvPicPr>
          <p:nvPr/>
        </p:nvPicPr>
        <p:blipFill>
          <a:blip r:embed="rId3">
            <a:lum/>
          </a:blip>
          <a:srcRect b="23227"/>
          <a:stretch>
            <a:fillRect/>
          </a:stretch>
        </p:blipFill>
        <p:spPr>
          <a:xfrm>
            <a:off x="5375503" y="1166959"/>
            <a:ext cx="6031826" cy="2458468"/>
          </a:xfrm>
          <a:prstGeom prst="rect">
            <a:avLst/>
          </a:prstGeom>
          <a:ln>
            <a:headEnd type="none"/>
            <a:tailEnd type="none"/>
          </a:ln>
        </p:spPr>
      </p:pic>
      <p:sp>
        <p:nvSpPr>
          <p:cNvPr id="28" name="TextBox 27"/>
          <p:cNvSpPr txBox="1">
            <a:spLocks noChangeArrowheads="1"/>
          </p:cNvSpPr>
          <p:nvPr/>
        </p:nvSpPr>
        <p:spPr>
          <a:xfrm>
            <a:off x="5273639" y="3669398"/>
            <a:ext cx="2879558" cy="230832"/>
          </a:xfrm>
          <a:prstGeom prst="rect">
            <a:avLst/>
          </a:prstGeom>
          <a:noFill/>
          <a:ln>
            <a:headEnd type="none"/>
            <a:tailEnd type="none"/>
          </a:ln>
        </p:spPr>
        <p:txBody>
          <a:bodyPr wrap="square">
            <a:spAutoFit/>
          </a:bodyPr>
          <a:lstStyle/>
          <a:p>
            <a:r>
              <a:rPr lang="en-US" sz="900" dirty="0">
                <a:solidFill>
                  <a:srgbClr val="4A4A4A"/>
                </a:solidFill>
                <a:latin typeface="Arial"/>
                <a:ea typeface="Open Sans"/>
                <a:cs typeface="Arial"/>
              </a:rPr>
              <a:t>Healthy Attitudes and Behaviors</a:t>
            </a:r>
          </a:p>
        </p:txBody>
      </p:sp>
      <p:sp>
        <p:nvSpPr>
          <p:cNvPr id="29" name="TextBox 28"/>
          <p:cNvSpPr txBox="1">
            <a:spLocks noChangeArrowheads="1"/>
          </p:cNvSpPr>
          <p:nvPr/>
        </p:nvSpPr>
        <p:spPr>
          <a:xfrm>
            <a:off x="8688057" y="3654009"/>
            <a:ext cx="2879558" cy="230832"/>
          </a:xfrm>
          <a:prstGeom prst="rect">
            <a:avLst/>
          </a:prstGeom>
          <a:noFill/>
          <a:ln>
            <a:headEnd type="none"/>
            <a:tailEnd type="none"/>
          </a:ln>
        </p:spPr>
        <p:txBody>
          <a:bodyPr wrap="square">
            <a:spAutoFit/>
          </a:bodyPr>
          <a:lstStyle/>
          <a:p>
            <a:pPr algn="r"/>
            <a:r>
              <a:rPr lang="en-US" sz="900" dirty="0">
                <a:solidFill>
                  <a:srgbClr val="4A4A4A"/>
                </a:solidFill>
                <a:latin typeface="Arial"/>
                <a:ea typeface="Open Sans"/>
                <a:cs typeface="Arial"/>
              </a:rPr>
              <a:t>Unhealthy Attitudes and Behaviors</a:t>
            </a:r>
          </a:p>
        </p:txBody>
      </p:sp>
      <p:sp>
        <p:nvSpPr>
          <p:cNvPr id="33" name="Rectangle 32"/>
          <p:cNvSpPr>
            <a:spLocks/>
          </p:cNvSpPr>
          <p:nvPr/>
        </p:nvSpPr>
        <p:spPr>
          <a:xfrm>
            <a:off x="5377680" y="3534783"/>
            <a:ext cx="5303520" cy="96252"/>
          </a:xfrm>
          <a:prstGeom prst="rect">
            <a:avLst/>
          </a:prstGeom>
          <a:gradFill rotWithShape="1">
            <a:gsLst>
              <a:gs pos="0">
                <a:srgbClr val="057878"/>
              </a:gs>
              <a:gs pos="99000">
                <a:srgbClr val="FCB62F"/>
              </a:gs>
            </a:gsLst>
            <a:lin ang="0" scaled="1"/>
            <a:tileRect/>
          </a:gradFill>
          <a:ln w="12700" cap="flat">
            <a:noFill/>
            <a:prstDash val="solid"/>
            <a:miter/>
            <a:headEnd type="none"/>
            <a:tailEnd type="none"/>
          </a:ln>
          <a:effectLst/>
        </p:spPr>
        <p:txBody>
          <a:bodyPr wrap="square" anchor="ctr"/>
          <a:lstStyle/>
          <a:p>
            <a:pPr marL="0" indent="0" algn="ctr" defTabSz="914400">
              <a:lnSpc>
                <a:spcPct val="100000"/>
              </a:lnSpc>
              <a:spcBef>
                <a:spcPts val="0"/>
              </a:spcBef>
              <a:spcAft>
                <a:spcPts val="0"/>
              </a:spcAft>
              <a:buClrTx/>
              <a:buSzTx/>
              <a:buFontTx/>
              <a:buNone/>
              <a:tabLst/>
            </a:pPr>
            <a:endParaRPr lang="en-US" sz="1800" u="none" strike="noStrike" kern="0" cap="none" spc="0" dirty="0">
              <a:ln>
                <a:noFill/>
              </a:ln>
              <a:solidFill>
                <a:srgbClr val="4A4A4A"/>
              </a:solidFill>
              <a:effectLst/>
              <a:uLnTx/>
              <a:uFillTx/>
              <a:latin typeface="Arial"/>
              <a:ea typeface="+mn-ea"/>
              <a:cs typeface="Arial"/>
            </a:endParaRPr>
          </a:p>
        </p:txBody>
      </p:sp>
      <p:cxnSp>
        <p:nvCxnSpPr>
          <p:cNvPr id="34" name="Straight Connector 33"/>
          <p:cNvCxnSpPr/>
          <p:nvPr/>
        </p:nvCxnSpPr>
        <p:spPr>
          <a:xfrm>
            <a:off x="48265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Snip Same Side Corner Rectangle 35"/>
          <p:cNvSpPr>
            <a:spLocks/>
          </p:cNvSpPr>
          <p:nvPr/>
        </p:nvSpPr>
        <p:spPr>
          <a:xfrm>
            <a:off x="5733288" y="2177725"/>
            <a:ext cx="2900769" cy="1145492"/>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7" name="Snip Same Side Corner Rectangle 36"/>
          <p:cNvSpPr>
            <a:spLocks/>
          </p:cNvSpPr>
          <p:nvPr/>
        </p:nvSpPr>
        <p:spPr>
          <a:xfrm>
            <a:off x="8231320" y="2851979"/>
            <a:ext cx="913473" cy="638833"/>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9" name="TextBox 38"/>
          <p:cNvSpPr txBox="1">
            <a:spLocks noChangeArrowheads="1"/>
          </p:cNvSpPr>
          <p:nvPr/>
        </p:nvSpPr>
        <p:spPr>
          <a:xfrm>
            <a:off x="5645052" y="2273417"/>
            <a:ext cx="2674505" cy="954107"/>
          </a:xfrm>
          <a:prstGeom prst="rect">
            <a:avLst/>
          </a:prstGeom>
          <a:noFill/>
          <a:ln>
            <a:headEnd type="none"/>
            <a:tailEnd type="none"/>
          </a:ln>
        </p:spPr>
        <p:txBody>
          <a:bodyPr wrap="square">
            <a:spAutoFit/>
          </a:bodyPr>
          <a:lstStyle/>
          <a:p>
            <a:pPr algn="ctr"/>
            <a:r>
              <a:rPr lang="en-US" sz="1400" dirty="0">
                <a:solidFill>
                  <a:srgbClr val="3D4543"/>
                </a:solidFill>
                <a:latin typeface="Arial"/>
                <a:cs typeface="Arial"/>
              </a:rPr>
              <a:t>Most college </a:t>
            </a:r>
          </a:p>
          <a:p>
            <a:pPr algn="ctr"/>
            <a:r>
              <a:rPr lang="en-US" sz="1400" dirty="0">
                <a:solidFill>
                  <a:srgbClr val="3D4543"/>
                </a:solidFill>
                <a:latin typeface="Arial"/>
                <a:cs typeface="Arial"/>
              </a:rPr>
              <a:t>students have healthy </a:t>
            </a:r>
          </a:p>
          <a:p>
            <a:pPr algn="ctr"/>
            <a:r>
              <a:rPr lang="en-US" sz="1400" dirty="0">
                <a:solidFill>
                  <a:srgbClr val="3D4543"/>
                </a:solidFill>
                <a:latin typeface="Arial"/>
                <a:cs typeface="Arial"/>
              </a:rPr>
              <a:t>attitudes and behaviors </a:t>
            </a:r>
          </a:p>
          <a:p>
            <a:pPr algn="ctr"/>
            <a:r>
              <a:rPr lang="en-US" sz="1400" dirty="0">
                <a:solidFill>
                  <a:srgbClr val="3D4543"/>
                </a:solidFill>
                <a:latin typeface="Arial"/>
                <a:cs typeface="Arial"/>
              </a:rPr>
              <a:t>when it comes to relationships.</a:t>
            </a:r>
          </a:p>
        </p:txBody>
      </p:sp>
      <p:sp>
        <p:nvSpPr>
          <p:cNvPr id="11" name="TextBox 10"/>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a:spLocks/>
          </p:cNvSpPr>
          <p:nvPr/>
        </p:nvSpPr>
        <p:spPr>
          <a:xfrm rot="5400000">
            <a:off x="2657553" y="2665885"/>
            <a:ext cx="1426581" cy="5450310"/>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17</a:t>
            </a:fld>
            <a:endParaRPr lang="en-US" dirty="0">
              <a:latin typeface="Arial"/>
              <a:cs typeface="Arial"/>
            </a:endParaRPr>
          </a:p>
        </p:txBody>
      </p:sp>
      <p:sp>
        <p:nvSpPr>
          <p:cNvPr id="2" name="Title 1"/>
          <p:cNvSpPr>
            <a:spLocks noGrp="1"/>
          </p:cNvSpPr>
          <p:nvPr>
            <p:ph type="title" idx="4294967295"/>
          </p:nvPr>
        </p:nvSpPr>
        <p:spPr>
          <a:xfrm>
            <a:off x="384778" y="658957"/>
            <a:ext cx="10820400" cy="638175"/>
          </a:xfrm>
          <a:ln>
            <a:headEnd type="none"/>
            <a:tailEnd type="none"/>
          </a:ln>
        </p:spPr>
        <p:txBody>
          <a:bodyPr wrap="square"/>
          <a:lstStyle/>
          <a:p>
            <a:pPr defTabSz="914363"/>
            <a:r>
              <a:rPr lang="en-US" b="1" dirty="0">
                <a:solidFill>
                  <a:schemeClr val="tx1"/>
                </a:solidFill>
                <a:latin typeface="Arial"/>
                <a:ea typeface="Open Sans"/>
                <a:cs typeface="Arial"/>
              </a:rPr>
              <a:t>Personal Experiences, Females and Males</a:t>
            </a:r>
            <a:br>
              <a:rPr lang="en-US" sz="2400" b="1" dirty="0">
                <a:latin typeface="Arial"/>
                <a:cs typeface="Arial"/>
              </a:rPr>
            </a:br>
            <a:endParaRPr lang="en-US" b="1" dirty="0">
              <a:solidFill>
                <a:schemeClr val="tx1"/>
              </a:solidFill>
              <a:latin typeface="Arial"/>
              <a:cs typeface="Arial"/>
            </a:endParaRPr>
          </a:p>
        </p:txBody>
      </p:sp>
      <p:graphicFrame>
        <p:nvGraphicFramePr>
          <p:cNvPr id="6" name="Table 5"/>
          <p:cNvGraphicFramePr/>
          <p:nvPr/>
        </p:nvGraphicFramePr>
        <p:xfrm>
          <a:off x="6447454" y="1341844"/>
          <a:ext cx="5181424" cy="3524517"/>
        </p:xfrm>
        <a:graphic>
          <a:graphicData uri="http://schemas.openxmlformats.org/drawingml/2006/table">
            <a:tbl>
              <a:tblPr firstRow="1" bandRow="1">
                <a:tableStyleId>{00A15C55-8517-42AA-B614-E9B94910E393}</a:tableStyleId>
              </a:tblPr>
              <a:tblGrid>
                <a:gridCol w="1611096">
                  <a:extLst>
                    <a:ext uri="{9D8B030D-6E8A-4147-A177-3AD203B41FA5}">
                      <a16:colId xmlns:a16="http://schemas.microsoft.com/office/drawing/2014/main" val="20000"/>
                    </a:ext>
                  </a:extLst>
                </a:gridCol>
                <a:gridCol w="878276">
                  <a:extLst>
                    <a:ext uri="{9D8B030D-6E8A-4147-A177-3AD203B41FA5}">
                      <a16:colId xmlns:a16="http://schemas.microsoft.com/office/drawing/2014/main" val="20001"/>
                    </a:ext>
                  </a:extLst>
                </a:gridCol>
                <a:gridCol w="939908">
                  <a:extLst>
                    <a:ext uri="{9D8B030D-6E8A-4147-A177-3AD203B41FA5}">
                      <a16:colId xmlns:a16="http://schemas.microsoft.com/office/drawing/2014/main" val="20002"/>
                    </a:ext>
                  </a:extLst>
                </a:gridCol>
                <a:gridCol w="918361">
                  <a:extLst>
                    <a:ext uri="{9D8B030D-6E8A-4147-A177-3AD203B41FA5}">
                      <a16:colId xmlns:a16="http://schemas.microsoft.com/office/drawing/2014/main" val="20003"/>
                    </a:ext>
                  </a:extLst>
                </a:gridCol>
                <a:gridCol w="833783">
                  <a:extLst>
                    <a:ext uri="{9D8B030D-6E8A-4147-A177-3AD203B41FA5}">
                      <a16:colId xmlns:a16="http://schemas.microsoft.com/office/drawing/2014/main" val="20004"/>
                    </a:ext>
                  </a:extLst>
                </a:gridCol>
              </a:tblGrid>
              <a:tr h="340471">
                <a:tc rowSpan="2">
                  <a:txBody>
                    <a:bodyPr/>
                    <a:lstStyle/>
                    <a:p>
                      <a:endParaRPr lang="en-US" sz="1200" b="0" i="0" dirty="0">
                        <a:latin typeface="Open Sans"/>
                        <a:ea typeface="Open Sans"/>
                        <a:cs typeface="Open Sans"/>
                      </a:endParaRPr>
                    </a:p>
                  </a:txBody>
                  <a:tcPr anchor="ctr" horzOverflow="overflow">
                    <a:solidFill>
                      <a:schemeClr val="bg1"/>
                    </a:solidFill>
                  </a:tcPr>
                </a:tc>
                <a:tc gridSpan="2">
                  <a:txBody>
                    <a:bodyPr/>
                    <a:lstStyle/>
                    <a:p>
                      <a:pPr algn="ctr"/>
                      <a:r>
                        <a:rPr lang="en-US" sz="1200" b="1" i="0" dirty="0">
                          <a:solidFill>
                            <a:srgbClr val="FFFFFF"/>
                          </a:solidFill>
                          <a:latin typeface="Open Sans"/>
                        </a:rPr>
                        <a:t>Female</a:t>
                      </a:r>
                      <a:endParaRPr lang="en-US" sz="1200" b="1" i="0" dirty="0">
                        <a:solidFill>
                          <a:srgbClr val="FFFFFF"/>
                        </a:solidFill>
                        <a:latin typeface="Open Sans"/>
                        <a:ea typeface="Open Sans"/>
                        <a:cs typeface="Open Sans"/>
                      </a:endParaRPr>
                    </a:p>
                  </a:txBody>
                  <a:tcPr anchor="ctr" horzOverflow="overflow">
                    <a:solidFill>
                      <a:srgbClr val="3CB6E6"/>
                    </a:solidFill>
                  </a:tcPr>
                </a:tc>
                <a:tc hMerge="1">
                  <a:txBody>
                    <a:bodyPr/>
                    <a:lstStyle/>
                    <a:p>
                      <a:endParaRPr lang="en-US" sz="1200" b="0" i="0" dirty="0">
                        <a:latin typeface="Lato"/>
                        <a:ea typeface="Lato"/>
                        <a:cs typeface="Lato"/>
                      </a:endParaRPr>
                    </a:p>
                  </a:txBody>
                  <a:tcPr horzOverflow="overflow"/>
                </a:tc>
                <a:tc gridSpan="2">
                  <a:txBody>
                    <a:bodyPr/>
                    <a:lstStyle/>
                    <a:p>
                      <a:pPr algn="ctr">
                        <a:buNone/>
                      </a:pPr>
                      <a:r>
                        <a:rPr lang="en-US" sz="1200" b="1" i="0" dirty="0">
                          <a:solidFill>
                            <a:srgbClr val="FFFFFF"/>
                          </a:solidFill>
                          <a:latin typeface="Open Sans"/>
                        </a:rPr>
                        <a:t>Male</a:t>
                      </a:r>
                      <a:endParaRPr lang="en-US" dirty="0"/>
                    </a:p>
                  </a:txBody>
                  <a:tcPr anchor="ctr" horzOverflow="overflow">
                    <a:solidFill>
                      <a:srgbClr val="0370CE"/>
                    </a:solidFill>
                  </a:tcPr>
                </a:tc>
                <a:tc hMerge="1">
                  <a:txBody>
                    <a:bodyPr/>
                    <a:lstStyle/>
                    <a:p>
                      <a:endParaRPr lang="en-US" sz="1200" b="0" i="0" dirty="0">
                        <a:latin typeface="Lato"/>
                        <a:ea typeface="Lato"/>
                        <a:cs typeface="Lato"/>
                      </a:endParaRPr>
                    </a:p>
                  </a:txBody>
                  <a:tcPr horzOverflow="overflow"/>
                </a:tc>
                <a:extLst>
                  <a:ext uri="{0D108BD9-81ED-4DB2-BD59-A6C34878D82A}">
                    <a16:rowId xmlns:a16="http://schemas.microsoft.com/office/drawing/2014/main" val="10000"/>
                  </a:ext>
                </a:extLst>
              </a:tr>
              <a:tr h="460268">
                <a:tc vMerge="1">
                  <a:txBody>
                    <a:bodyPr/>
                    <a:lstStyle/>
                    <a:p>
                      <a:endParaRPr lang="en-US" sz="1200" b="0" i="0" dirty="0">
                        <a:latin typeface="Lato"/>
                        <a:ea typeface="Lato"/>
                        <a:cs typeface="Lato"/>
                      </a:endParaRPr>
                    </a:p>
                  </a:txBody>
                  <a:tcPr anchor="ctr" horzOverflow="overflow">
                    <a:noFill/>
                  </a:tcPr>
                </a:tc>
                <a:tc>
                  <a:txBody>
                    <a:bodyPr/>
                    <a:lstStyle/>
                    <a:p>
                      <a:pPr algn="ctr"/>
                      <a:r>
                        <a:rPr lang="en-US" sz="1000" b="1" i="0" dirty="0">
                          <a:solidFill>
                            <a:srgbClr val="3C4543"/>
                          </a:solidFill>
                          <a:latin typeface="Open Sans"/>
                        </a:rPr>
                        <a:t>Before</a:t>
                      </a:r>
                      <a:endParaRPr lang="en-US" sz="1000" b="1" i="0" dirty="0">
                        <a:solidFill>
                          <a:srgbClr val="3C4543"/>
                        </a:solidFill>
                        <a:latin typeface="Open Sans"/>
                        <a:ea typeface="Open Sans"/>
                        <a:cs typeface="Open Sans"/>
                      </a:endParaRPr>
                    </a:p>
                  </a:txBody>
                  <a:tcPr anchor="ctr" horzOverflow="overflow">
                    <a:solidFill>
                      <a:srgbClr val="3CB6E6">
                        <a:alpha val="20000"/>
                      </a:srgbClr>
                    </a:solidFill>
                  </a:tcPr>
                </a:tc>
                <a:tc>
                  <a:txBody>
                    <a:bodyPr/>
                    <a:lstStyle/>
                    <a:p>
                      <a:pPr algn="ctr"/>
                      <a:r>
                        <a:rPr lang="en-US" sz="1000" b="1" i="0" dirty="0">
                          <a:solidFill>
                            <a:srgbClr val="3C4543"/>
                          </a:solidFill>
                          <a:latin typeface="Open Sans"/>
                        </a:rPr>
                        <a:t>After</a:t>
                      </a:r>
                      <a:endParaRPr lang="en-US" sz="1000" b="1" i="0" dirty="0">
                        <a:solidFill>
                          <a:srgbClr val="3C4543"/>
                        </a:solidFill>
                        <a:latin typeface="Open Sans"/>
                        <a:ea typeface="Open Sans"/>
                        <a:cs typeface="Open Sans"/>
                      </a:endParaRPr>
                    </a:p>
                  </a:txBody>
                  <a:tcPr anchor="ctr" horzOverflow="overflow">
                    <a:solidFill>
                      <a:srgbClr val="3CB6E6">
                        <a:alpha val="20000"/>
                      </a:srgbClr>
                    </a:solidFill>
                  </a:tcPr>
                </a:tc>
                <a:tc>
                  <a:txBody>
                    <a:bodyPr/>
                    <a:lstStyle/>
                    <a:p>
                      <a:pPr algn="ctr"/>
                      <a:r>
                        <a:rPr lang="en-US" sz="1000" b="1" i="0" dirty="0">
                          <a:solidFill>
                            <a:srgbClr val="3C4543"/>
                          </a:solidFill>
                          <a:latin typeface="Open Sans"/>
                        </a:rPr>
                        <a:t>Before</a:t>
                      </a:r>
                      <a:endParaRPr lang="en-US" sz="1000" b="1" i="0" dirty="0">
                        <a:solidFill>
                          <a:srgbClr val="3C4543"/>
                        </a:solidFill>
                        <a:latin typeface="Open Sans"/>
                        <a:ea typeface="Open Sans"/>
                        <a:cs typeface="Open Sans"/>
                      </a:endParaRPr>
                    </a:p>
                  </a:txBody>
                  <a:tcPr anchor="ctr" horzOverflow="overflow">
                    <a:solidFill>
                      <a:srgbClr val="0370CE">
                        <a:alpha val="20000"/>
                      </a:srgbClr>
                    </a:solidFill>
                  </a:tcPr>
                </a:tc>
                <a:tc>
                  <a:txBody>
                    <a:bodyPr/>
                    <a:lstStyle/>
                    <a:p>
                      <a:pPr algn="ctr"/>
                      <a:r>
                        <a:rPr lang="en-US" sz="1000" b="1" i="0" dirty="0">
                          <a:solidFill>
                            <a:srgbClr val="3C4543"/>
                          </a:solidFill>
                          <a:latin typeface="Open Sans"/>
                        </a:rPr>
                        <a:t>After</a:t>
                      </a:r>
                      <a:endParaRPr lang="en-US" sz="1000" b="1" i="0" dirty="0">
                        <a:solidFill>
                          <a:srgbClr val="3C4543"/>
                        </a:solidFill>
                        <a:latin typeface="Open Sans"/>
                        <a:ea typeface="Open Sans"/>
                        <a:cs typeface="Open Sans"/>
                      </a:endParaRPr>
                    </a:p>
                  </a:txBody>
                  <a:tcPr anchor="ctr" horzOverflow="overflow">
                    <a:solidFill>
                      <a:srgbClr val="0370CE">
                        <a:alpha val="20000"/>
                      </a:srgbClr>
                    </a:solidFill>
                  </a:tcPr>
                </a:tc>
                <a:extLst>
                  <a:ext uri="{0D108BD9-81ED-4DB2-BD59-A6C34878D82A}">
                    <a16:rowId xmlns:a16="http://schemas.microsoft.com/office/drawing/2014/main" val="10001"/>
                  </a:ext>
                </a:extLst>
              </a:tr>
              <a:tr h="907926">
                <a:tc>
                  <a:txBody>
                    <a:bodyPr/>
                    <a:lstStyle/>
                    <a:p>
                      <a:pPr marL="0" indent="0" algn="l" defTabSz="685800" rtl="0">
                        <a:lnSpc>
                          <a:spcPct val="100000"/>
                        </a:lnSpc>
                        <a:spcBef>
                          <a:spcPts val="0"/>
                        </a:spcBef>
                        <a:spcAft>
                          <a:spcPts val="0"/>
                        </a:spcAft>
                        <a:buClrTx/>
                        <a:buSzTx/>
                        <a:buFontTx/>
                        <a:buNone/>
                        <a:tabLst/>
                      </a:pPr>
                      <a:r>
                        <a:rPr lang="en-US" sz="1400" b="1" dirty="0">
                          <a:solidFill>
                            <a:schemeClr val="tx1"/>
                          </a:solidFill>
                        </a:rPr>
                        <a:t>Sexual Assault</a:t>
                      </a:r>
                      <a:endParaRPr lang="en-US" sz="1400" b="0" i="0" dirty="0">
                        <a:solidFill>
                          <a:schemeClr val="tx1"/>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solidFill>
                      <a:schemeClr val="bg1"/>
                    </a:solidFill>
                  </a:tcPr>
                </a:tc>
                <a:tc>
                  <a:txBody>
                    <a:bodyPr/>
                    <a:lstStyle/>
                    <a:p>
                      <a:pPr marL="0" indent="0" algn="ctr" defTabSz="685800" rtl="0">
                        <a:lnSpc>
                          <a:spcPct val="100000"/>
                        </a:lnSpc>
                        <a:spcBef>
                          <a:spcPts val="0"/>
                        </a:spcBef>
                        <a:spcAft>
                          <a:spcPts val="0"/>
                        </a:spcAft>
                        <a:buClrTx/>
                        <a:buSzTx/>
                        <a:buFontTx/>
                        <a:buNone/>
                        <a:tabLst/>
                      </a:pPr>
                      <a:r>
                        <a:rPr lang="en-US" sz="1200" b="1" i="0" dirty="0">
                          <a:solidFill>
                            <a:srgbClr val="3CB6E6"/>
                          </a:solidFill>
                          <a:latin typeface="Open Sans"/>
                        </a:rPr>
                        <a:t>8.62%</a:t>
                      </a:r>
                      <a:endParaRPr lang="en-US" sz="1200" b="1" i="0" dirty="0">
                        <a:solidFill>
                          <a:srgbClr val="3CB6E6"/>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marL="0" indent="0" algn="ctr" defTabSz="685800" rtl="0">
                        <a:lnSpc>
                          <a:spcPct val="100000"/>
                        </a:lnSpc>
                        <a:spcBef>
                          <a:spcPts val="0"/>
                        </a:spcBef>
                        <a:spcAft>
                          <a:spcPts val="0"/>
                        </a:spcAft>
                        <a:buClrTx/>
                        <a:buSzTx/>
                        <a:buFontTx/>
                        <a:buNone/>
                        <a:tabLst/>
                      </a:pPr>
                      <a:r>
                        <a:rPr lang="en-US" sz="1200" b="1" i="0" dirty="0">
                          <a:solidFill>
                            <a:srgbClr val="3CB6E6"/>
                          </a:solidFill>
                          <a:latin typeface="Open Sans"/>
                        </a:rPr>
                        <a:t>0.38%</a:t>
                      </a:r>
                      <a:endParaRPr lang="en-US" sz="1200" b="1" i="0" dirty="0">
                        <a:solidFill>
                          <a:srgbClr val="3CB6E6"/>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marL="0" indent="0" algn="ctr" defTabSz="685800" rtl="0">
                        <a:lnSpc>
                          <a:spcPct val="100000"/>
                        </a:lnSpc>
                        <a:spcBef>
                          <a:spcPts val="0"/>
                        </a:spcBef>
                        <a:spcAft>
                          <a:spcPts val="0"/>
                        </a:spcAft>
                        <a:buClrTx/>
                        <a:buSzTx/>
                        <a:buFontTx/>
                        <a:buNone/>
                        <a:tabLst/>
                      </a:pPr>
                      <a:r>
                        <a:rPr lang="en-US" sz="1200" b="1" i="0" kern="1200" dirty="0">
                          <a:solidFill>
                            <a:srgbClr val="0370CE"/>
                          </a:solidFill>
                          <a:latin typeface="Open Sans"/>
                          <a:ea typeface="+mn-ea"/>
                          <a:cs typeface="+mn-cs"/>
                        </a:rPr>
                        <a:t>2.44%</a:t>
                      </a: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marL="0" indent="0" algn="ctr" defTabSz="685800" rtl="0">
                        <a:lnSpc>
                          <a:spcPct val="100000"/>
                        </a:lnSpc>
                        <a:spcBef>
                          <a:spcPts val="0"/>
                        </a:spcBef>
                        <a:spcAft>
                          <a:spcPts val="0"/>
                        </a:spcAft>
                        <a:buClrTx/>
                        <a:buSzTx/>
                        <a:buFontTx/>
                        <a:buNone/>
                        <a:tabLst/>
                      </a:pPr>
                      <a:r>
                        <a:rPr lang="en-US" sz="1200" b="1" i="0" kern="1200" dirty="0">
                          <a:solidFill>
                            <a:srgbClr val="0370CE"/>
                          </a:solidFill>
                          <a:latin typeface="Open Sans"/>
                          <a:ea typeface="+mn-ea"/>
                          <a:cs typeface="+mn-cs"/>
                        </a:rPr>
                        <a:t>0.38%</a:t>
                      </a: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907926">
                <a:tc>
                  <a:txBody>
                    <a:bodyPr/>
                    <a:lstStyle/>
                    <a:p>
                      <a:r>
                        <a:rPr lang="en-US" sz="1400" b="1" dirty="0">
                          <a:solidFill>
                            <a:schemeClr val="tx1"/>
                          </a:solidFill>
                        </a:rPr>
                        <a:t>Relationship Violence</a:t>
                      </a:r>
                      <a:endParaRPr lang="en-US" sz="1400" b="0" i="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solidFill>
                      <a:schemeClr val="bg1"/>
                    </a:solidFill>
                  </a:tcPr>
                </a:tc>
                <a:tc>
                  <a:txBody>
                    <a:bodyPr/>
                    <a:lstStyle/>
                    <a:p>
                      <a:pPr marL="0" indent="0" algn="ctr" defTabSz="685800" rtl="0">
                        <a:lnSpc>
                          <a:spcPct val="100000"/>
                        </a:lnSpc>
                        <a:spcBef>
                          <a:spcPts val="0"/>
                        </a:spcBef>
                        <a:spcAft>
                          <a:spcPts val="0"/>
                        </a:spcAft>
                        <a:buClrTx/>
                        <a:buSzTx/>
                        <a:buFontTx/>
                        <a:buNone/>
                        <a:tabLst/>
                      </a:pPr>
                      <a:r>
                        <a:rPr lang="en-US" sz="1200" b="1" i="0" dirty="0">
                          <a:solidFill>
                            <a:srgbClr val="3CB6E6"/>
                          </a:solidFill>
                          <a:latin typeface="Open Sans"/>
                        </a:rPr>
                        <a:t>3.96%</a:t>
                      </a:r>
                      <a:endParaRPr lang="en-US" sz="1200" b="1" i="0" dirty="0">
                        <a:solidFill>
                          <a:srgbClr val="3CB6E6"/>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indent="0" algn="ctr" defTabSz="685800" rtl="0">
                        <a:lnSpc>
                          <a:spcPct val="100000"/>
                        </a:lnSpc>
                        <a:spcBef>
                          <a:spcPts val="0"/>
                        </a:spcBef>
                        <a:spcAft>
                          <a:spcPts val="0"/>
                        </a:spcAft>
                        <a:buClrTx/>
                        <a:buSzTx/>
                        <a:buFontTx/>
                        <a:buNone/>
                        <a:tabLst/>
                      </a:pPr>
                      <a:r>
                        <a:rPr lang="en-US" sz="1200" b="1" i="0" dirty="0">
                          <a:solidFill>
                            <a:srgbClr val="3CB6E6"/>
                          </a:solidFill>
                          <a:latin typeface="Open Sans"/>
                        </a:rPr>
                        <a:t>0.09%</a:t>
                      </a:r>
                      <a:endParaRPr lang="en-US" sz="1200" b="1" i="0" dirty="0">
                        <a:solidFill>
                          <a:srgbClr val="3CB6E6"/>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indent="0" algn="ctr" defTabSz="685800" rtl="0">
                        <a:lnSpc>
                          <a:spcPct val="100000"/>
                        </a:lnSpc>
                        <a:spcBef>
                          <a:spcPts val="0"/>
                        </a:spcBef>
                        <a:spcAft>
                          <a:spcPts val="0"/>
                        </a:spcAft>
                        <a:buClrTx/>
                        <a:buSzTx/>
                        <a:buFontTx/>
                        <a:buNone/>
                        <a:tabLst/>
                      </a:pPr>
                      <a:r>
                        <a:rPr lang="en-US" sz="1200" b="1" i="0" kern="1200" dirty="0">
                          <a:solidFill>
                            <a:srgbClr val="0370CE"/>
                          </a:solidFill>
                          <a:latin typeface="Open Sans"/>
                          <a:ea typeface="+mn-ea"/>
                          <a:cs typeface="+mn-cs"/>
                        </a:rPr>
                        <a:t>1.23%</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indent="0" algn="ctr" defTabSz="685800" rtl="0">
                        <a:lnSpc>
                          <a:spcPct val="100000"/>
                        </a:lnSpc>
                        <a:spcBef>
                          <a:spcPts val="0"/>
                        </a:spcBef>
                        <a:spcAft>
                          <a:spcPts val="0"/>
                        </a:spcAft>
                        <a:buClrTx/>
                        <a:buSzTx/>
                        <a:buFontTx/>
                        <a:buNone/>
                        <a:tabLst/>
                      </a:pPr>
                      <a:r>
                        <a:rPr lang="en-US" sz="1200" b="1" i="0" kern="1200" dirty="0">
                          <a:solidFill>
                            <a:srgbClr val="0370CE"/>
                          </a:solidFill>
                          <a:latin typeface="Open Sans"/>
                          <a:ea typeface="+mn-ea"/>
                          <a:cs typeface="+mn-cs"/>
                        </a:rPr>
                        <a:t>0.31%</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907926">
                <a:tc>
                  <a:txBody>
                    <a:bodyPr/>
                    <a:lstStyle/>
                    <a:p>
                      <a:r>
                        <a:rPr lang="en-US" sz="1400" b="1" dirty="0">
                          <a:solidFill>
                            <a:schemeClr val="tx1"/>
                          </a:solidFill>
                        </a:rPr>
                        <a:t>Stalking</a:t>
                      </a:r>
                      <a:endParaRPr lang="en-US" sz="1400" b="0" i="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solidFill>
                      <a:schemeClr val="bg1"/>
                    </a:solidFill>
                  </a:tcPr>
                </a:tc>
                <a:tc>
                  <a:txBody>
                    <a:bodyPr/>
                    <a:lstStyle/>
                    <a:p>
                      <a:pPr marL="0" indent="0" algn="ctr" defTabSz="685800" rtl="0">
                        <a:lnSpc>
                          <a:spcPct val="100000"/>
                        </a:lnSpc>
                        <a:spcBef>
                          <a:spcPts val="0"/>
                        </a:spcBef>
                        <a:spcAft>
                          <a:spcPts val="0"/>
                        </a:spcAft>
                        <a:buClrTx/>
                        <a:buSzTx/>
                        <a:buFontTx/>
                        <a:buNone/>
                        <a:tabLst/>
                      </a:pPr>
                      <a:r>
                        <a:rPr lang="en-US" sz="1200" b="1" i="0" dirty="0">
                          <a:solidFill>
                            <a:srgbClr val="3CB6E6"/>
                          </a:solidFill>
                          <a:latin typeface="Open Sans"/>
                        </a:rPr>
                        <a:t>10.62%</a:t>
                      </a:r>
                      <a:endParaRPr lang="en-US" sz="1200" b="1" i="0" dirty="0">
                        <a:solidFill>
                          <a:srgbClr val="3CB6E6"/>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685800" rtl="0">
                        <a:lnSpc>
                          <a:spcPct val="100000"/>
                        </a:lnSpc>
                        <a:spcBef>
                          <a:spcPts val="0"/>
                        </a:spcBef>
                        <a:spcAft>
                          <a:spcPts val="0"/>
                        </a:spcAft>
                        <a:buClrTx/>
                        <a:buSzTx/>
                        <a:buFontTx/>
                        <a:buNone/>
                        <a:tabLst/>
                      </a:pPr>
                      <a:r>
                        <a:rPr lang="en-US" sz="1200" b="1" i="0" dirty="0">
                          <a:solidFill>
                            <a:srgbClr val="3CB6E6"/>
                          </a:solidFill>
                          <a:latin typeface="Open Sans"/>
                        </a:rPr>
                        <a:t>0.94%</a:t>
                      </a:r>
                      <a:endParaRPr lang="en-US" sz="1200" b="1" i="0" dirty="0">
                        <a:solidFill>
                          <a:srgbClr val="3CB6E6"/>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685800" rtl="0">
                        <a:lnSpc>
                          <a:spcPct val="100000"/>
                        </a:lnSpc>
                        <a:spcBef>
                          <a:spcPts val="0"/>
                        </a:spcBef>
                        <a:spcAft>
                          <a:spcPts val="0"/>
                        </a:spcAft>
                        <a:buClrTx/>
                        <a:buSzTx/>
                        <a:buFontTx/>
                        <a:buNone/>
                        <a:tabLst/>
                      </a:pPr>
                      <a:r>
                        <a:rPr lang="en-US" sz="1200" b="1" i="0" kern="1200" dirty="0">
                          <a:solidFill>
                            <a:srgbClr val="0370CE"/>
                          </a:solidFill>
                          <a:latin typeface="Open Sans"/>
                          <a:ea typeface="+mn-ea"/>
                          <a:cs typeface="+mn-cs"/>
                        </a:rPr>
                        <a:t>1.98%</a:t>
                      </a: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685800" rtl="0">
                        <a:lnSpc>
                          <a:spcPct val="100000"/>
                        </a:lnSpc>
                        <a:spcBef>
                          <a:spcPts val="0"/>
                        </a:spcBef>
                        <a:spcAft>
                          <a:spcPts val="0"/>
                        </a:spcAft>
                        <a:buClrTx/>
                        <a:buSzTx/>
                        <a:buFontTx/>
                        <a:buNone/>
                        <a:tabLst/>
                      </a:pPr>
                      <a:r>
                        <a:rPr lang="en-US" sz="1200" b="1" i="0" kern="1200" dirty="0">
                          <a:solidFill>
                            <a:srgbClr val="0370CE"/>
                          </a:solidFill>
                          <a:latin typeface="Open Sans"/>
                          <a:ea typeface="+mn-ea"/>
                          <a:cs typeface="+mn-cs"/>
                        </a:rPr>
                        <a:t>0.30%</a:t>
                      </a: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7" name="Content Placeholder 4"/>
          <p:cNvSpPr txBox="1">
            <a:spLocks noChangeArrowheads="1"/>
          </p:cNvSpPr>
          <p:nvPr/>
        </p:nvSpPr>
        <p:spPr>
          <a:xfrm>
            <a:off x="407958" y="1300977"/>
            <a:ext cx="5261281" cy="892733"/>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30000"/>
              </a:lnSpc>
              <a:spcAft>
                <a:spcPts val="200"/>
              </a:spcAft>
              <a:buClr>
                <a:srgbClr val="595959"/>
              </a:buClr>
              <a:buSzPts val="1800"/>
              <a:buNone/>
            </a:pPr>
            <a:r>
              <a:rPr lang="en-US" sz="1200" dirty="0">
                <a:latin typeface="Arial"/>
                <a:ea typeface="Open Sans"/>
                <a:cs typeface="Arial"/>
              </a:rPr>
              <a:t>Some of your students arrive on campus having had personal experience with sexual assault, relationship violence, or stalking. Others may have these experiences after they become members of your community. </a:t>
            </a:r>
            <a:endParaRPr lang="en-US" sz="1200" dirty="0">
              <a:latin typeface="Arial"/>
              <a:ea typeface="Open Sans"/>
              <a:cs typeface="Arial"/>
              <a:sym typeface="Arial"/>
            </a:endParaRPr>
          </a:p>
        </p:txBody>
      </p:sp>
      <p:sp>
        <p:nvSpPr>
          <p:cNvPr id="8" name="Content Placeholder 4"/>
          <p:cNvSpPr txBox="1">
            <a:spLocks noChangeArrowheads="1"/>
          </p:cNvSpPr>
          <p:nvPr/>
        </p:nvSpPr>
        <p:spPr>
          <a:xfrm>
            <a:off x="412018" y="2281854"/>
            <a:ext cx="5536744" cy="2178336"/>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ct val="100000"/>
              </a:lnSpc>
              <a:spcAft>
                <a:spcPts val="800"/>
              </a:spcAft>
              <a:buNone/>
            </a:pPr>
            <a:r>
              <a:rPr lang="en-US" sz="1400" b="1" dirty="0">
                <a:solidFill>
                  <a:srgbClr val="0370CD"/>
                </a:solidFill>
                <a:latin typeface="Arial"/>
                <a:ea typeface="Open Sans"/>
                <a:cs typeface="Arial"/>
              </a:rPr>
              <a:t>Sexual Assault</a:t>
            </a:r>
            <a:br>
              <a:rPr lang="en-US" sz="1400" dirty="0">
                <a:solidFill>
                  <a:schemeClr val="tx2"/>
                </a:solidFill>
                <a:latin typeface="Arial"/>
                <a:ea typeface="Open Sans"/>
                <a:cs typeface="Arial"/>
              </a:rPr>
            </a:br>
            <a:r>
              <a:rPr lang="en-US" sz="1200" dirty="0">
                <a:latin typeface="Arial"/>
                <a:ea typeface="Open Sans"/>
                <a:cs typeface="Arial"/>
              </a:rPr>
              <a:t>Has someone ever had unwanted sexual contact with you?</a:t>
            </a:r>
          </a:p>
          <a:p>
            <a:pPr marL="0" indent="0" defTabSz="685800">
              <a:lnSpc>
                <a:spcPct val="100000"/>
              </a:lnSpc>
              <a:spcAft>
                <a:spcPts val="800"/>
              </a:spcAft>
              <a:buNone/>
            </a:pPr>
            <a:r>
              <a:rPr lang="en-US" sz="1400" b="1" dirty="0">
                <a:solidFill>
                  <a:srgbClr val="0370CD"/>
                </a:solidFill>
                <a:latin typeface="Arial"/>
                <a:ea typeface="Open Sans"/>
                <a:cs typeface="Arial"/>
              </a:rPr>
              <a:t>Relationship Violence</a:t>
            </a:r>
            <a:br>
              <a:rPr lang="en-US" sz="1400" dirty="0">
                <a:solidFill>
                  <a:schemeClr val="tx2"/>
                </a:solidFill>
                <a:latin typeface="Arial"/>
                <a:ea typeface="Open Sans"/>
                <a:cs typeface="Arial"/>
              </a:rPr>
            </a:br>
            <a:r>
              <a:rPr lang="en-US" sz="1200" dirty="0">
                <a:latin typeface="Arial"/>
                <a:ea typeface="Open Sans"/>
                <a:cs typeface="Arial"/>
              </a:rPr>
              <a:t>Has a current or former partner ever abused or threatened to abuse you? (e.g. verbally, physically, sexually, emotionally, financially)</a:t>
            </a:r>
          </a:p>
          <a:p>
            <a:pPr marL="0" indent="0" defTabSz="685800">
              <a:lnSpc>
                <a:spcPct val="100000"/>
              </a:lnSpc>
              <a:spcAft>
                <a:spcPts val="800"/>
              </a:spcAft>
              <a:buNone/>
            </a:pPr>
            <a:r>
              <a:rPr lang="en-US" sz="1400" b="1" dirty="0">
                <a:solidFill>
                  <a:srgbClr val="0370CD"/>
                </a:solidFill>
                <a:latin typeface="Arial"/>
                <a:ea typeface="Open Sans"/>
                <a:cs typeface="Arial"/>
              </a:rPr>
              <a:t>Stalking</a:t>
            </a:r>
            <a:br>
              <a:rPr lang="en-US" sz="1400" b="1" dirty="0">
                <a:solidFill>
                  <a:schemeClr val="tx2"/>
                </a:solidFill>
                <a:latin typeface="Arial"/>
                <a:ea typeface="Open Sans"/>
                <a:cs typeface="Arial"/>
              </a:rPr>
            </a:br>
            <a:r>
              <a:rPr lang="en-US" sz="1200" dirty="0">
                <a:latin typeface="Arial"/>
                <a:ea typeface="Open Sans"/>
                <a:cs typeface="Arial"/>
              </a:rPr>
              <a:t>Have you experienced repeated and unwanted attention, harassment, or other form of contact from another person that has made you feel afraid?</a:t>
            </a:r>
          </a:p>
        </p:txBody>
      </p:sp>
      <p:sp>
        <p:nvSpPr>
          <p:cNvPr id="3" name="TextBox 2"/>
          <p:cNvSpPr txBox="1">
            <a:spLocks noChangeArrowheads="1"/>
          </p:cNvSpPr>
          <p:nvPr/>
        </p:nvSpPr>
        <p:spPr>
          <a:xfrm>
            <a:off x="8114088" y="4861739"/>
            <a:ext cx="3514789" cy="1477328"/>
          </a:xfrm>
          <a:prstGeom prst="rect">
            <a:avLst/>
          </a:prstGeom>
          <a:noFill/>
          <a:ln>
            <a:headEnd type="none"/>
            <a:tailEnd type="none"/>
          </a:ln>
        </p:spPr>
        <p:txBody>
          <a:bodyPr wrap="square">
            <a:spAutoFit/>
          </a:bodyPr>
          <a:lstStyle/>
          <a:p>
            <a:pPr marL="0" indent="0" algn="l" defTabSz="914400" rtl="0">
              <a:spcAft>
                <a:spcPts val="0"/>
              </a:spcAft>
              <a:buClrTx/>
              <a:buSzTx/>
              <a:buFont typeface="Arial"/>
              <a:buNone/>
              <a:tabLst/>
            </a:pPr>
            <a:r>
              <a:rPr lang="en-US" sz="900" b="1" i="0" u="none" strike="noStrike" kern="1200" cap="none" spc="0" dirty="0">
                <a:ln>
                  <a:noFill/>
                </a:ln>
                <a:solidFill>
                  <a:schemeClr val="tx1"/>
                </a:solidFill>
                <a:effectLst/>
                <a:uLnTx/>
                <a:uFillTx/>
                <a:latin typeface="Open Sans"/>
                <a:ea typeface="Open Sans"/>
                <a:cs typeface="Open Sans"/>
                <a:sym typeface="Arial"/>
              </a:rPr>
              <a:t>Before </a:t>
            </a:r>
            <a:r>
              <a:rPr lang="en-US" sz="900" b="0" i="0" u="none" strike="noStrike" kern="0" cap="none" spc="0" dirty="0">
                <a:ln>
                  <a:noFill/>
                </a:ln>
                <a:solidFill>
                  <a:schemeClr val="tx1"/>
                </a:solidFill>
                <a:effectLst/>
                <a:uLnTx/>
                <a:uFillTx/>
                <a:latin typeface="Open Sans"/>
                <a:ea typeface="Open Sans"/>
                <a:cs typeface="Open Sans"/>
                <a:sym typeface="Arial"/>
              </a:rPr>
              <a:t>= </a:t>
            </a:r>
            <a:r>
              <a:rPr lang="en-US" sz="900" b="0" i="0" u="none" strike="noStrike" kern="1200" cap="none" spc="0" dirty="0">
                <a:ln>
                  <a:noFill/>
                </a:ln>
                <a:solidFill>
                  <a:schemeClr val="tx1"/>
                </a:solidFill>
                <a:effectLst/>
                <a:uLnTx/>
                <a:uFillTx/>
                <a:latin typeface="Open Sans"/>
                <a:ea typeface="Open Sans"/>
                <a:cs typeface="Open Sans"/>
                <a:sym typeface="Arial"/>
              </a:rPr>
              <a:t>Percentage (%) of respondents who reported “Yes, before coming to campus” OR “Yes, before and after coming to campus”</a:t>
            </a:r>
            <a:r>
              <a:rPr lang="en-US" sz="900" b="0" i="0" u="none" strike="noStrike" kern="0" cap="none" spc="0" dirty="0">
                <a:ln>
                  <a:noFill/>
                </a:ln>
                <a:solidFill>
                  <a:schemeClr val="tx1"/>
                </a:solidFill>
                <a:effectLst/>
                <a:uLnTx/>
                <a:uFillTx/>
                <a:latin typeface="Open Sans"/>
                <a:ea typeface="Open Sans"/>
                <a:cs typeface="Open Sans"/>
                <a:sym typeface="Arial"/>
              </a:rPr>
              <a:t> </a:t>
            </a:r>
          </a:p>
          <a:p>
            <a:pPr marL="0" indent="0" algn="l" defTabSz="914400" rtl="0">
              <a:spcAft>
                <a:spcPts val="0"/>
              </a:spcAft>
              <a:buClrTx/>
              <a:buSzTx/>
              <a:buFont typeface="Arial"/>
              <a:buNone/>
              <a:tabLst/>
            </a:pPr>
            <a:endParaRPr lang="en-US" sz="900" b="0" i="0" u="none" strike="noStrike" kern="1200" cap="none" spc="0" dirty="0">
              <a:ln>
                <a:noFill/>
              </a:ln>
              <a:solidFill>
                <a:schemeClr val="tx1"/>
              </a:solidFill>
              <a:effectLst/>
              <a:uLnTx/>
              <a:uFillTx/>
              <a:latin typeface="Open Sans"/>
              <a:ea typeface="Open Sans"/>
              <a:cs typeface="Open Sans"/>
              <a:sym typeface="Arial"/>
            </a:endParaRPr>
          </a:p>
          <a:p>
            <a:pPr marL="0" indent="0" algn="l" defTabSz="685800" rtl="0">
              <a:spcAft>
                <a:spcPts val="0"/>
              </a:spcAft>
              <a:buClrTx/>
              <a:buSzTx/>
              <a:buFont typeface="Arial"/>
              <a:buNone/>
              <a:tabLst/>
            </a:pPr>
            <a:r>
              <a:rPr lang="en-US" sz="900" b="1" i="0" u="none" strike="noStrike" kern="1200" cap="none" spc="0" dirty="0">
                <a:ln>
                  <a:noFill/>
                </a:ln>
                <a:solidFill>
                  <a:schemeClr val="tx1"/>
                </a:solidFill>
                <a:effectLst/>
                <a:uLnTx/>
                <a:uFillTx/>
                <a:latin typeface="Open Sans"/>
                <a:ea typeface="Open Sans"/>
                <a:cs typeface="Open Sans"/>
                <a:sym typeface="Arial"/>
              </a:rPr>
              <a:t>After</a:t>
            </a:r>
            <a:r>
              <a:rPr lang="en-US" sz="900" b="0" i="0" u="none" strike="noStrike" kern="1200" cap="none" spc="0" dirty="0">
                <a:ln>
                  <a:noFill/>
                </a:ln>
                <a:solidFill>
                  <a:schemeClr val="tx1"/>
                </a:solidFill>
                <a:effectLst/>
                <a:uLnTx/>
                <a:uFillTx/>
                <a:latin typeface="Open Sans"/>
                <a:ea typeface="Open Sans"/>
                <a:cs typeface="Open Sans"/>
                <a:sym typeface="Arial"/>
              </a:rPr>
              <a:t> = Percentage (%) of respondents who reported “Yes, after coming to campus” OR “Yes, before and after coming to campus”</a:t>
            </a:r>
          </a:p>
          <a:p>
            <a:pPr marL="0" indent="0" algn="l" defTabSz="685800" rtl="0">
              <a:spcAft>
                <a:spcPts val="0"/>
              </a:spcAft>
              <a:buClrTx/>
              <a:buSzTx/>
              <a:buFont typeface="Arial"/>
              <a:buNone/>
              <a:tabLst/>
            </a:pPr>
            <a:endParaRPr lang="en-US" sz="900" b="0" i="0" u="none" strike="noStrike" kern="1200" cap="none" spc="0" dirty="0">
              <a:ln>
                <a:noFill/>
              </a:ln>
              <a:solidFill>
                <a:schemeClr val="tx1"/>
              </a:solidFill>
              <a:effectLst/>
              <a:uLnTx/>
              <a:uFillTx/>
              <a:latin typeface="Open Sans"/>
              <a:ea typeface="Open Sans"/>
              <a:cs typeface="Open Sans"/>
              <a:sym typeface="Arial"/>
            </a:endParaRPr>
          </a:p>
          <a:p>
            <a:pPr marL="0" indent="0" algn="l" defTabSz="914400" rtl="0">
              <a:spcAft>
                <a:spcPts val="0"/>
              </a:spcAft>
              <a:buClr>
                <a:srgbClr val="000000"/>
              </a:buClr>
              <a:buSzTx/>
              <a:buFont typeface="Arial"/>
              <a:buNone/>
              <a:tabLst/>
            </a:pPr>
            <a:r>
              <a:rPr lang="en-US" sz="900" b="1" i="0" u="sng" strike="noStrike" kern="0" cap="none" spc="0" dirty="0">
                <a:ln>
                  <a:noFill/>
                </a:ln>
                <a:solidFill>
                  <a:schemeClr val="tx1"/>
                </a:solidFill>
                <a:effectLst/>
                <a:uLnTx/>
                <a:uFillTx/>
                <a:latin typeface="Open Sans"/>
                <a:ea typeface="Lato Light"/>
                <a:cs typeface="Lato Light"/>
                <a:sym typeface="Arial"/>
              </a:rPr>
              <a:t>Note:</a:t>
            </a:r>
            <a:r>
              <a:rPr lang="en-US" sz="900" b="0" i="0" u="none" strike="noStrike" kern="0" cap="none" spc="0" dirty="0">
                <a:ln>
                  <a:noFill/>
                </a:ln>
                <a:solidFill>
                  <a:schemeClr val="tx1"/>
                </a:solidFill>
                <a:effectLst/>
                <a:uLnTx/>
                <a:uFillTx/>
                <a:latin typeface="Open Sans"/>
                <a:ea typeface="Lato Light"/>
                <a:cs typeface="Lato Light"/>
                <a:sym typeface="Arial"/>
              </a:rPr>
              <a:t> Based on responses to the Follow-Up Survey (Part Two)</a:t>
            </a:r>
            <a:r>
              <a:rPr lang="en-US" sz="900" b="0" i="0" u="none" strike="noStrike" kern="0" cap="none" spc="0" dirty="0">
                <a:ln>
                  <a:noFill/>
                </a:ln>
                <a:solidFill>
                  <a:schemeClr val="tx1"/>
                </a:solidFill>
                <a:effectLst/>
                <a:uLnTx/>
                <a:uFillTx/>
                <a:latin typeface="Arial"/>
                <a:ea typeface="Open Sans"/>
                <a:cs typeface="Arial"/>
                <a:sym typeface="Arial"/>
              </a:rPr>
              <a:t>, </a:t>
            </a:r>
            <a:r>
              <a:rPr lang="en-US" sz="900" b="0" i="1" u="none" strike="noStrike" kern="0" cap="none" spc="0" dirty="0">
                <a:ln>
                  <a:noFill/>
                </a:ln>
                <a:solidFill>
                  <a:schemeClr val="tx1"/>
                </a:solidFill>
                <a:effectLst/>
                <a:uLnTx/>
                <a:uFillTx/>
                <a:latin typeface="Arial"/>
                <a:ea typeface="Open Sans"/>
                <a:cs typeface="Arial"/>
                <a:sym typeface="Arial"/>
              </a:rPr>
              <a:t>n</a:t>
            </a:r>
            <a:r>
              <a:rPr lang="en-US" sz="900" b="0" i="0" u="none" strike="noStrike" kern="0" cap="none" spc="0" dirty="0">
                <a:ln>
                  <a:noFill/>
                </a:ln>
                <a:solidFill>
                  <a:schemeClr val="tx1"/>
                </a:solidFill>
                <a:effectLst/>
                <a:uLnTx/>
                <a:uFillTx/>
                <a:latin typeface="Arial"/>
                <a:ea typeface="Open Sans"/>
                <a:cs typeface="Arial"/>
                <a:sym typeface="Arial"/>
              </a:rPr>
              <a:t> = 3,082.</a:t>
            </a:r>
            <a:endParaRPr lang="en-US" sz="900" b="0" i="0" u="none" strike="noStrike" kern="0" cap="none" spc="0" dirty="0">
              <a:ln>
                <a:noFill/>
              </a:ln>
              <a:solidFill>
                <a:schemeClr val="tx1"/>
              </a:solidFill>
              <a:effectLst/>
              <a:uLnTx/>
              <a:uFillTx/>
              <a:latin typeface="Open Sans"/>
              <a:ea typeface="Lato Light"/>
              <a:cs typeface="Lato Light"/>
              <a:sym typeface="Arial"/>
            </a:endParaRPr>
          </a:p>
        </p:txBody>
      </p:sp>
      <p:sp>
        <p:nvSpPr>
          <p:cNvPr id="15" name="Rectangle 14"/>
          <p:cNvSpPr>
            <a:spLocks/>
          </p:cNvSpPr>
          <p:nvPr/>
        </p:nvSpPr>
        <p:spPr>
          <a:xfrm>
            <a:off x="645688" y="4677750"/>
            <a:ext cx="5303074" cy="142658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182880" bIns="0" anchor="ct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1pPr>
            <a:lvl2pPr lvl="1"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2pPr>
            <a:lvl3pPr lvl="2"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3pPr>
            <a:lvl4pPr lvl="3"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4pPr>
            <a:lvl5pPr lvl="4"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5pPr>
            <a:lvl6pPr lvl="5"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6pPr>
            <a:lvl7pPr lvl="6"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7pPr>
            <a:lvl8pPr lvl="7"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8pPr>
            <a:lvl9pPr lvl="8"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9pPr>
          </a:lstStyle>
          <a:p>
            <a:pPr>
              <a:lnSpc>
                <a:spcPct val="130000"/>
              </a:lnSpc>
              <a:spcBef>
                <a:spcPts val="1200"/>
              </a:spcBef>
            </a:pPr>
            <a:r>
              <a:rPr lang="en-US" sz="1050" b="1" dirty="0">
                <a:solidFill>
                  <a:schemeClr val="tx1"/>
                </a:solidFill>
                <a:latin typeface="Arial"/>
                <a:cs typeface="Arial"/>
              </a:rPr>
              <a:t>Critical Processes Tip</a:t>
            </a:r>
          </a:p>
          <a:p>
            <a:pPr>
              <a:lnSpc>
                <a:spcPct val="130000"/>
              </a:lnSpc>
              <a:spcBef>
                <a:spcPts val="1200"/>
              </a:spcBef>
            </a:pPr>
            <a:r>
              <a:rPr lang="en-US" sz="1000" dirty="0">
                <a:solidFill>
                  <a:srgbClr val="4C5758"/>
                </a:solidFill>
                <a:latin typeface="Arial"/>
                <a:ea typeface="Open Sans"/>
                <a:cs typeface="Arial"/>
              </a:rPr>
              <a:t>Notice how personal experiences may be different for male and female students. Think about what other demographic characteristics may have an influence on personal experiences at your institution, including race/ethnicity, group membership, year in school, age, etc.</a:t>
            </a:r>
          </a:p>
        </p:txBody>
      </p:sp>
      <p:sp>
        <p:nvSpPr>
          <p:cNvPr id="14" name="Google Shape;309;p9"/>
          <p:cNvSpPr>
            <a:spLocks/>
          </p:cNvSpPr>
          <p:nvPr/>
        </p:nvSpPr>
        <p:spPr>
          <a:xfrm>
            <a:off x="469828" y="4688259"/>
            <a:ext cx="266133" cy="1434851"/>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17" name="TextBox 16"/>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a:spLocks/>
          </p:cNvSpPr>
          <p:nvPr/>
        </p:nvSpPr>
        <p:spPr>
          <a:xfrm rot="5400000">
            <a:off x="1994955" y="2286112"/>
            <a:ext cx="1980488" cy="467901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9" name="Google Shape;309;p9"/>
          <p:cNvSpPr>
            <a:spLocks/>
          </p:cNvSpPr>
          <p:nvPr/>
        </p:nvSpPr>
        <p:spPr>
          <a:xfrm>
            <a:off x="469828" y="3635377"/>
            <a:ext cx="266133" cy="1980489"/>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18</a:t>
            </a:fld>
            <a:endParaRPr lang="en-US" dirty="0">
              <a:latin typeface="Arial"/>
              <a:cs typeface="Arial"/>
            </a:endParaRPr>
          </a:p>
        </p:txBody>
      </p:sp>
      <p:sp>
        <p:nvSpPr>
          <p:cNvPr id="2" name="Title 1"/>
          <p:cNvSpPr>
            <a:spLocks noGrp="1"/>
          </p:cNvSpPr>
          <p:nvPr>
            <p:ph type="title" idx="4294967295"/>
          </p:nvPr>
        </p:nvSpPr>
        <p:spPr>
          <a:xfrm>
            <a:off x="379640" y="696913"/>
            <a:ext cx="10820400" cy="638175"/>
          </a:xfrm>
          <a:ln>
            <a:headEnd type="none"/>
            <a:tailEnd type="none"/>
          </a:ln>
        </p:spPr>
        <p:txBody>
          <a:bodyPr wrap="square"/>
          <a:lstStyle/>
          <a:p>
            <a:pPr defTabSz="914363"/>
            <a:r>
              <a:rPr lang="en-US" b="1" dirty="0">
                <a:solidFill>
                  <a:schemeClr val="tx1"/>
                </a:solidFill>
                <a:latin typeface="Arial"/>
                <a:ea typeface="Open Sans"/>
                <a:cs typeface="Arial"/>
              </a:rPr>
              <a:t>Bystander Behaviors, Females</a:t>
            </a:r>
            <a:br>
              <a:rPr lang="en-US" b="1" dirty="0">
                <a:latin typeface="Arial"/>
                <a:cs typeface="Arial"/>
              </a:rPr>
            </a:br>
            <a:endParaRPr lang="en-US" b="1" dirty="0">
              <a:solidFill>
                <a:schemeClr val="tx1"/>
              </a:solidFill>
              <a:latin typeface="Arial"/>
              <a:cs typeface="Arial"/>
            </a:endParaRPr>
          </a:p>
        </p:txBody>
      </p:sp>
      <p:sp>
        <p:nvSpPr>
          <p:cNvPr id="22" name="Footer Placeholder 2"/>
          <p:cNvSpPr>
            <a:spLocks noGrp="1"/>
          </p:cNvSpPr>
          <p:nvPr>
            <p:ph type="ftr" idx="4294967295"/>
          </p:nvPr>
        </p:nvSpPr>
        <p:spPr>
          <a:xfrm>
            <a:off x="6013545" y="5854700"/>
            <a:ext cx="5603875" cy="414338"/>
          </a:xfrm>
          <a:ln>
            <a:headEnd type="none"/>
            <a:tailEnd type="none"/>
          </a:ln>
        </p:spPr>
        <p:txBody>
          <a:bodyPr wrap="square"/>
          <a:lstStyle/>
          <a:p>
            <a:pPr>
              <a:lnSpc>
                <a:spcPts val="1200"/>
              </a:lnSpc>
              <a:spcAft>
                <a:spcPts val="200"/>
              </a:spcAft>
            </a:pPr>
            <a:r>
              <a:rPr lang="en-US" sz="900" b="1" u="sng" dirty="0">
                <a:solidFill>
                  <a:srgbClr val="3D4543"/>
                </a:solidFill>
                <a:latin typeface="Arial"/>
                <a:ea typeface="Open Sans"/>
                <a:cs typeface="Arial"/>
              </a:rPr>
              <a:t>Note:</a:t>
            </a:r>
            <a:r>
              <a:rPr lang="en-US" sz="900" b="1" dirty="0">
                <a:solidFill>
                  <a:srgbClr val="3D4543"/>
                </a:solidFill>
                <a:latin typeface="Arial"/>
                <a:ea typeface="Open Sans"/>
                <a:cs typeface="Arial"/>
              </a:rPr>
              <a:t> </a:t>
            </a:r>
            <a:r>
              <a:rPr lang="en-US" sz="900" dirty="0">
                <a:solidFill>
                  <a:srgbClr val="3D4543"/>
                </a:solidFill>
                <a:latin typeface="Arial"/>
                <a:ea typeface="Open Sans"/>
                <a:cs typeface="Arial"/>
              </a:rPr>
              <a:t>All data shown on this slide are based on responses to the Follow-Up Survey </a:t>
            </a:r>
            <a:r>
              <a:rPr lang="en-US" sz="900" b="0" i="0" u="none" strike="noStrike" kern="0" cap="none" spc="0" dirty="0">
                <a:ln>
                  <a:noFill/>
                </a:ln>
                <a:solidFill>
                  <a:srgbClr val="3C4543"/>
                </a:solidFill>
                <a:effectLst/>
                <a:uLnTx/>
                <a:uFillTx/>
                <a:latin typeface="Arial"/>
                <a:cs typeface="Arial"/>
                <a:sym typeface="Arial"/>
              </a:rPr>
              <a:t>(Part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3,082.</a:t>
            </a:r>
            <a:endParaRPr lang="en-US" sz="900" dirty="0">
              <a:solidFill>
                <a:srgbClr val="3D4543"/>
              </a:solidFill>
              <a:latin typeface="Arial"/>
              <a:ea typeface="Open Sans"/>
              <a:cs typeface="Arial"/>
            </a:endParaRPr>
          </a:p>
        </p:txBody>
      </p:sp>
      <p:cxnSp>
        <p:nvCxnSpPr>
          <p:cNvPr id="15" name="Straight Connector 14"/>
          <p:cNvCxnSpPr/>
          <p:nvPr/>
        </p:nvCxnSpPr>
        <p:spPr>
          <a:xfrm>
            <a:off x="5669239" y="1366495"/>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411549" y="1369163"/>
            <a:ext cx="4712895" cy="1345625"/>
          </a:xfrm>
          <a:prstGeom prst="rect">
            <a:avLst/>
          </a:prstGeom>
          <a:noFill/>
          <a:ln>
            <a:headEnd type="none"/>
            <a:tailEnd type="none"/>
          </a:ln>
        </p:spPr>
        <p:txBody>
          <a:bodyPr wrap="square" lIns="91440" tIns="45720" rIns="91440" bIns="45720" anchor="t">
            <a:spAutoFit/>
          </a:bodyPr>
          <a:lstStyle/>
          <a:p>
            <a:pPr>
              <a:lnSpc>
                <a:spcPts val="2000"/>
              </a:lnSpc>
              <a:spcAft>
                <a:spcPts val="200"/>
              </a:spcAft>
              <a:buClr>
                <a:srgbClr val="595959"/>
              </a:buClr>
              <a:buSzPts val="1800"/>
            </a:pPr>
            <a:r>
              <a:rPr lang="en-US" sz="1200" dirty="0">
                <a:solidFill>
                  <a:schemeClr val="tx1"/>
                </a:solidFill>
                <a:latin typeface="Arial"/>
                <a:cs typeface="Arial"/>
              </a:rPr>
              <a:t>Understanding how your students prefer to stand up for one another can help you develop strategies to reinforce those strengths, and to help students feel more supported when they do stand up. Below are the preferred bystander behaviors for female students on your campus.</a:t>
            </a:r>
            <a:endParaRPr lang="en-US" sz="1200" dirty="0">
              <a:solidFill>
                <a:schemeClr val="tx1"/>
              </a:solidFill>
              <a:latin typeface="Arial"/>
              <a:cs typeface="Arial"/>
              <a:sym typeface="Arial"/>
            </a:endParaRPr>
          </a:p>
        </p:txBody>
      </p:sp>
      <p:sp>
        <p:nvSpPr>
          <p:cNvPr id="11" name="TextBox 10"/>
          <p:cNvSpPr txBox="1">
            <a:spLocks noChangeArrowheads="1"/>
          </p:cNvSpPr>
          <p:nvPr/>
        </p:nvSpPr>
        <p:spPr>
          <a:xfrm>
            <a:off x="6013767" y="4033553"/>
            <a:ext cx="5603667" cy="1877018"/>
          </a:xfrm>
          <a:prstGeom prst="rect">
            <a:avLst/>
          </a:prstGeom>
          <a:solidFill>
            <a:schemeClr val="bg1">
              <a:lumMod val="95000"/>
            </a:schemeClr>
          </a:solidFill>
          <a:ln>
            <a:headEnd type="none"/>
            <a:tailEnd type="none"/>
          </a:ln>
        </p:spPr>
        <p:txBody>
          <a:bodyPr wrap="square" lIns="91440" tIns="45720" rIns="91440" bIns="45720" anchor="ctr">
            <a:noAutofit/>
          </a:bodyPr>
          <a:lstStyle/>
          <a:p>
            <a:pPr>
              <a:spcAft>
                <a:spcPts val="300"/>
              </a:spcAft>
            </a:pPr>
            <a:r>
              <a:rPr lang="en-US" b="1" dirty="0">
                <a:solidFill>
                  <a:srgbClr val="3D4543"/>
                </a:solidFill>
                <a:latin typeface="Arial"/>
                <a:ea typeface="Open Sans"/>
                <a:cs typeface="Arial"/>
              </a:rPr>
              <a:t>Preferred Bystander Behaviors</a:t>
            </a:r>
          </a:p>
          <a:p>
            <a:r>
              <a:rPr lang="en-US" sz="1100" dirty="0">
                <a:solidFill>
                  <a:srgbClr val="3D4543"/>
                </a:solidFill>
                <a:latin typeface="Arial"/>
                <a:ea typeface="Open Sans"/>
                <a:cs typeface="Arial"/>
              </a:rPr>
              <a:t>Your female students tend to express confidence in engaging in the following three behaviors if they observe a potential sexual assault situation: </a:t>
            </a:r>
          </a:p>
          <a:p>
            <a:endParaRPr lang="en-US" sz="1100" dirty="0">
              <a:solidFill>
                <a:srgbClr val="3D4543"/>
              </a:solidFill>
              <a:latin typeface="Arial"/>
              <a:cs typeface="Arial"/>
            </a:endParaRPr>
          </a:p>
          <a:p>
            <a:r>
              <a:rPr lang="en-US" sz="1100" dirty="0">
                <a:solidFill>
                  <a:srgbClr val="3D4543"/>
                </a:solidFill>
                <a:latin typeface="Arial"/>
                <a:ea typeface="Open Sans"/>
                <a:cs typeface="Arial"/>
              </a:rPr>
              <a:t>Asking the person who you’re concerned about if they need help.</a:t>
            </a:r>
          </a:p>
          <a:p>
            <a:endParaRPr lang="en-US" sz="1100" dirty="0">
              <a:solidFill>
                <a:srgbClr val="3D4543"/>
              </a:solidFill>
              <a:latin typeface="Arial"/>
              <a:ea typeface="Open Sans"/>
              <a:cs typeface="Arial"/>
            </a:endParaRPr>
          </a:p>
          <a:p>
            <a:r>
              <a:rPr lang="en-US" sz="1100" dirty="0">
                <a:solidFill>
                  <a:srgbClr val="3D4543"/>
                </a:solidFill>
                <a:latin typeface="Arial"/>
                <a:ea typeface="Open Sans"/>
                <a:cs typeface="Arial"/>
              </a:rPr>
              <a:t>Creating a distraction to cause one or more of the people to disengage from the situation.</a:t>
            </a:r>
          </a:p>
          <a:p>
            <a:endParaRPr lang="en-US" sz="1100" dirty="0">
              <a:solidFill>
                <a:srgbClr val="3D4543"/>
              </a:solidFill>
              <a:latin typeface="Arial"/>
              <a:ea typeface="Open Sans"/>
              <a:cs typeface="Arial"/>
            </a:endParaRPr>
          </a:p>
          <a:p>
            <a:r>
              <a:rPr lang="en-US" sz="1100" dirty="0">
                <a:solidFill>
                  <a:srgbClr val="3D4543"/>
                </a:solidFill>
                <a:latin typeface="Arial"/>
                <a:ea typeface="Open Sans"/>
                <a:cs typeface="Arial"/>
              </a:rPr>
              <a:t>Finding the friends of those involved and asking them for help.</a:t>
            </a:r>
          </a:p>
        </p:txBody>
      </p:sp>
      <p:graphicFrame>
        <p:nvGraphicFramePr>
          <p:cNvPr id="14" name="Table 13"/>
          <p:cNvGraphicFramePr/>
          <p:nvPr/>
        </p:nvGraphicFramePr>
        <p:xfrm>
          <a:off x="6013766" y="1290354"/>
          <a:ext cx="5603659" cy="2318264"/>
        </p:xfrm>
        <a:graphic>
          <a:graphicData uri="http://schemas.openxmlformats.org/drawingml/2006/table">
            <a:tbl>
              <a:tblPr firstRow="1" bandRow="1">
                <a:tableStyleId>{5C22544A-7EE6-4342-B048-85BDC9FD1C3A}</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402604">
                <a:tc gridSpan="2">
                  <a:txBody>
                    <a:bodyPr/>
                    <a:lstStyle/>
                    <a:p>
                      <a:r>
                        <a:rPr lang="en-US" sz="1400" b="1" kern="1200" dirty="0">
                          <a:solidFill>
                            <a:srgbClr val="FFFFFF"/>
                          </a:solidFill>
                          <a:latin typeface="Open Sans"/>
                          <a:ea typeface="Open Sans"/>
                          <a:cs typeface="Open Sans"/>
                        </a:rPr>
                        <a:t>Bystander Intervention Scenario</a:t>
                      </a:r>
                      <a:endParaRPr lang="en-US" sz="1400" b="1" i="0" kern="1200" dirty="0">
                        <a:solidFill>
                          <a:srgbClr val="FFFFFF"/>
                        </a:solidFill>
                        <a:latin typeface="Open Sans"/>
                        <a:ea typeface="Open Sans"/>
                        <a:cs typeface="Open Sans"/>
                      </a:endParaRPr>
                    </a:p>
                  </a:txBody>
                  <a:tcPr marT="0" marB="0" anchor="ctr" horzOverflow="overflow">
                    <a:solidFill>
                      <a:srgbClr val="0370CE"/>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78915">
                <a:tc>
                  <a:txBody>
                    <a:bodyPr/>
                    <a:lstStyle/>
                    <a:p>
                      <a:pPr marL="0" algn="l" defTabSz="685800" rtl="0"/>
                      <a:r>
                        <a:rPr lang="en-US" sz="1050" b="0" i="0" kern="1200" dirty="0">
                          <a:solidFill>
                            <a:schemeClr val="tx1"/>
                          </a:solidFill>
                          <a:latin typeface="Open Sans"/>
                          <a:ea typeface="Open Sans"/>
                          <a:cs typeface="Open Sans"/>
                        </a:rPr>
                        <a:t>I spoke up when I heard someone saying something I found offensive or demeaning.</a:t>
                      </a: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algn="ctr"/>
                      <a:r>
                        <a:rPr lang="en-US" sz="1100" b="1" kern="1200" dirty="0">
                          <a:solidFill>
                            <a:srgbClr val="0370CE"/>
                          </a:solidFill>
                          <a:latin typeface="+mn-lt"/>
                        </a:rPr>
                        <a:t>92%</a:t>
                      </a:r>
                      <a:endParaRPr lang="en-US" sz="1100" b="0" i="0" dirty="0">
                        <a:solidFill>
                          <a:srgbClr val="0370CE"/>
                        </a:solidFill>
                        <a:latin typeface="+mn-lt"/>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478915">
                <a:tc>
                  <a:txBody>
                    <a:bodyPr/>
                    <a:lstStyle/>
                    <a:p>
                      <a:pPr marL="0" algn="l" defTabSz="685800" rtl="0"/>
                      <a:r>
                        <a:rPr lang="en-US" sz="1050" b="0" i="0" kern="1200" dirty="0">
                          <a:solidFill>
                            <a:schemeClr val="tx1"/>
                          </a:solidFill>
                          <a:latin typeface="Open Sans"/>
                          <a:ea typeface="Open Sans"/>
                          <a:cs typeface="Open Sans"/>
                        </a:rPr>
                        <a:t>I expressed concern when I saw a person exhibiting abusive behavior toward their partner.</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370CE"/>
                          </a:solidFill>
                          <a:latin typeface="+mn-lt"/>
                        </a:rPr>
                        <a:t>91%</a:t>
                      </a:r>
                      <a:endParaRPr lang="en-US" sz="1100" b="0" i="0" kern="1200" dirty="0">
                        <a:solidFill>
                          <a:srgbClr val="0370CE"/>
                        </a:solidFill>
                        <a:latin typeface="+mn-lt"/>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78915">
                <a:tc>
                  <a:txBody>
                    <a:bodyPr/>
                    <a:lstStyle/>
                    <a:p>
                      <a:pPr marL="0" algn="l" defTabSz="685800" rtl="0"/>
                      <a:r>
                        <a:rPr lang="en-US" sz="1050" b="0" i="0" kern="1200" dirty="0">
                          <a:solidFill>
                            <a:schemeClr val="tx1"/>
                          </a:solidFill>
                          <a:latin typeface="Open Sans"/>
                          <a:ea typeface="Open Sans"/>
                          <a:cs typeface="Open Sans"/>
                        </a:rPr>
                        <a:t>I helped someone get support or find resources when they told me about an unwanted sexual experience.</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370CE"/>
                          </a:solidFill>
                          <a:latin typeface="+mn-lt"/>
                        </a:rPr>
                        <a:t>85%</a:t>
                      </a:r>
                      <a:endParaRPr lang="en-US" sz="1100" b="0" i="0" kern="1200" dirty="0">
                        <a:solidFill>
                          <a:srgbClr val="0370CE"/>
                        </a:solidFill>
                        <a:latin typeface="+mn-lt"/>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478915">
                <a:tc>
                  <a:txBody>
                    <a:bodyPr/>
                    <a:lstStyle/>
                    <a:p>
                      <a:pPr marL="0" indent="0" algn="l" defTabSz="685800" rtl="0">
                        <a:lnSpc>
                          <a:spcPct val="100000"/>
                        </a:lnSpc>
                        <a:spcBef>
                          <a:spcPts val="0"/>
                        </a:spcBef>
                        <a:spcAft>
                          <a:spcPts val="0"/>
                        </a:spcAft>
                        <a:buClrTx/>
                        <a:buSzTx/>
                        <a:buFontTx/>
                        <a:buNone/>
                        <a:tabLst/>
                      </a:pPr>
                      <a:r>
                        <a:rPr lang="en-US" sz="1050" b="0" i="0" kern="1200" dirty="0">
                          <a:solidFill>
                            <a:schemeClr val="tx1"/>
                          </a:solidFill>
                          <a:latin typeface="Open Sans"/>
                          <a:ea typeface="Open Sans"/>
                          <a:cs typeface="Open Sans"/>
                        </a:rPr>
                        <a:t>I intervened when I saw someone trying to take advantage of someone else sexually.</a:t>
                      </a: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914400" rtl="0">
                        <a:lnSpc>
                          <a:spcPct val="100000"/>
                        </a:lnSpc>
                        <a:spcBef>
                          <a:spcPts val="0"/>
                        </a:spcBef>
                        <a:spcAft>
                          <a:spcPts val="0"/>
                        </a:spcAft>
                        <a:buClrTx/>
                        <a:buSzTx/>
                        <a:buFontTx/>
                        <a:buNone/>
                        <a:tabLst/>
                      </a:pPr>
                      <a:r>
                        <a:rPr lang="en-US" sz="1100" b="1" kern="1200" dirty="0">
                          <a:solidFill>
                            <a:srgbClr val="0370CE"/>
                          </a:solidFill>
                          <a:latin typeface="+mn-lt"/>
                        </a:rPr>
                        <a:t>82%</a:t>
                      </a:r>
                      <a:endParaRPr lang="en-US" sz="1100" b="0" i="0" kern="1200" dirty="0">
                        <a:solidFill>
                          <a:srgbClr val="0370CE"/>
                        </a:solidFill>
                        <a:latin typeface="+mn-lt"/>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18" name="Content Placeholder 4"/>
          <p:cNvSpPr txBox="1">
            <a:spLocks noChangeArrowheads="1"/>
          </p:cNvSpPr>
          <p:nvPr/>
        </p:nvSpPr>
        <p:spPr>
          <a:xfrm>
            <a:off x="6013753" y="3608618"/>
            <a:ext cx="5603667" cy="297181"/>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solidFill>
                  <a:srgbClr val="3D4543"/>
                </a:solidFill>
                <a:latin typeface="Arial"/>
                <a:ea typeface="Open Sans"/>
                <a:cs typeface="Arial"/>
              </a:rPr>
              <a:t>Note:</a:t>
            </a:r>
            <a:r>
              <a:rPr lang="en-US" sz="900" dirty="0">
                <a:solidFill>
                  <a:srgbClr val="3D4543"/>
                </a:solidFill>
                <a:latin typeface="Arial"/>
                <a:ea typeface="Open Sans"/>
                <a:cs typeface="Arial"/>
              </a:rPr>
              <a:t> Percentages represent students who indicated they have been present in the described scenario.</a:t>
            </a:r>
          </a:p>
        </p:txBody>
      </p:sp>
      <p:sp>
        <p:nvSpPr>
          <p:cNvPr id="13" name="TextBox 12"/>
          <p:cNvSpPr txBox="1">
            <a:spLocks noChangeArrowheads="1"/>
          </p:cNvSpPr>
          <p:nvPr/>
        </p:nvSpPr>
        <p:spPr>
          <a:xfrm>
            <a:off x="9826734" y="-1"/>
            <a:ext cx="1790700" cy="685801"/>
          </a:xfrm>
          <a:prstGeom prst="rect">
            <a:avLst/>
          </a:prstGeom>
          <a:solidFill>
            <a:srgbClr val="53BDC1">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3" name="Rectangle 2"/>
          <p:cNvSpPr>
            <a:spLocks/>
          </p:cNvSpPr>
          <p:nvPr/>
        </p:nvSpPr>
        <p:spPr>
          <a:xfrm>
            <a:off x="645685" y="3736698"/>
            <a:ext cx="4679025" cy="1775475"/>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1pPr>
            <a:lvl2pPr lvl="1"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2pPr>
            <a:lvl3pPr lvl="2"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3pPr>
            <a:lvl4pPr lvl="3"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4pPr>
            <a:lvl5pPr lvl="4"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5pPr>
            <a:lvl6pPr lvl="5"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6pPr>
            <a:lvl7pPr lvl="6"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7pPr>
            <a:lvl8pPr lvl="7"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8pPr>
            <a:lvl9pPr lvl="8"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9pPr>
          </a:lstStyle>
          <a:p>
            <a:pPr marL="0" indent="0">
              <a:lnSpc>
                <a:spcPts val="1200"/>
              </a:lnSpc>
              <a:spcAft>
                <a:spcPts val="200"/>
              </a:spcAft>
              <a:buFont typeface="Arial"/>
              <a:buNone/>
            </a:pPr>
            <a:r>
              <a:rPr lang="en-US" sz="1050" b="1" dirty="0">
                <a:solidFill>
                  <a:schemeClr val="tx1"/>
                </a:solidFill>
                <a:latin typeface="Arial"/>
                <a:ea typeface="Open Sans"/>
                <a:cs typeface="Arial"/>
              </a:rPr>
              <a:t>Programming Tip</a:t>
            </a:r>
          </a:p>
          <a:p>
            <a:pPr marL="0" indent="0">
              <a:lnSpc>
                <a:spcPts val="1200"/>
              </a:lnSpc>
              <a:spcAft>
                <a:spcPts val="200"/>
              </a:spcAft>
              <a:buFont typeface="Arial"/>
              <a:buNone/>
            </a:pPr>
            <a:endParaRPr lang="en-US" sz="1000" dirty="0">
              <a:solidFill>
                <a:srgbClr val="4C5758"/>
              </a:solidFill>
              <a:latin typeface="Arial"/>
              <a:ea typeface="Open Sans"/>
              <a:cs typeface="Arial"/>
            </a:endParaRPr>
          </a:p>
          <a:p>
            <a:pPr>
              <a:lnSpc>
                <a:spcPct val="130000"/>
              </a:lnSpc>
              <a:spcAft>
                <a:spcPts val="200"/>
              </a:spcAft>
            </a:pPr>
            <a:r>
              <a:rPr lang="en-US" sz="1000" dirty="0">
                <a:solidFill>
                  <a:srgbClr val="4C5758"/>
                </a:solidFill>
                <a:latin typeface="Arial"/>
                <a:ea typeface="Open Sans"/>
                <a:cs typeface="Arial"/>
              </a:rPr>
              <a:t>Given that certain groups of students tend to report different experiences, attitudes, and behaviors, it is important to consider additional resources that may be directed towards specific student populations on campus. These efforts may focus on high-risk student sub-groups, and we also suggest using targeted supplemental education and resources to help all students feel safe and welcome on campus.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a:spLocks/>
          </p:cNvSpPr>
          <p:nvPr/>
        </p:nvSpPr>
        <p:spPr>
          <a:xfrm rot="5400000">
            <a:off x="2082488" y="2178701"/>
            <a:ext cx="1980488" cy="4893841"/>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9" name="Google Shape;309;p9"/>
          <p:cNvSpPr>
            <a:spLocks/>
          </p:cNvSpPr>
          <p:nvPr/>
        </p:nvSpPr>
        <p:spPr>
          <a:xfrm>
            <a:off x="473044" y="3635377"/>
            <a:ext cx="219945" cy="1980489"/>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19</a:t>
            </a:fld>
            <a:endParaRPr lang="en-US" dirty="0">
              <a:latin typeface="Arial"/>
              <a:cs typeface="Arial"/>
            </a:endParaRPr>
          </a:p>
        </p:txBody>
      </p:sp>
      <p:sp>
        <p:nvSpPr>
          <p:cNvPr id="2" name="Title 1"/>
          <p:cNvSpPr>
            <a:spLocks noGrp="1"/>
          </p:cNvSpPr>
          <p:nvPr>
            <p:ph type="title" idx="4294967295"/>
          </p:nvPr>
        </p:nvSpPr>
        <p:spPr>
          <a:xfrm>
            <a:off x="377686" y="676207"/>
            <a:ext cx="10820400" cy="638175"/>
          </a:xfrm>
          <a:ln>
            <a:headEnd type="none"/>
            <a:tailEnd type="none"/>
          </a:ln>
        </p:spPr>
        <p:txBody>
          <a:bodyPr wrap="square"/>
          <a:lstStyle/>
          <a:p>
            <a:pPr defTabSz="914363"/>
            <a:r>
              <a:rPr lang="en-US" sz="2300" b="1" dirty="0">
                <a:solidFill>
                  <a:schemeClr val="tx1"/>
                </a:solidFill>
                <a:latin typeface="Arial"/>
                <a:ea typeface="Open Sans"/>
                <a:cs typeface="Arial"/>
              </a:rPr>
              <a:t>Bystander Behaviors, </a:t>
            </a:r>
            <a:r>
              <a:rPr lang="en-US" sz="2300" dirty="0">
                <a:solidFill>
                  <a:schemeClr val="tx1"/>
                </a:solidFill>
                <a:latin typeface="Arial"/>
                <a:ea typeface="Open Sans"/>
                <a:cs typeface="Arial"/>
              </a:rPr>
              <a:t>Males</a:t>
            </a:r>
            <a:br>
              <a:rPr lang="en-US" sz="2300" b="1" dirty="0">
                <a:latin typeface="Arial"/>
                <a:cs typeface="Arial"/>
              </a:rPr>
            </a:br>
            <a:endParaRPr lang="en-US" b="1" dirty="0">
              <a:solidFill>
                <a:schemeClr val="tx1"/>
              </a:solidFill>
              <a:latin typeface="Arial"/>
              <a:cs typeface="Arial"/>
            </a:endParaRPr>
          </a:p>
        </p:txBody>
      </p:sp>
      <p:sp>
        <p:nvSpPr>
          <p:cNvPr id="22" name="Footer Placeholder 2"/>
          <p:cNvSpPr>
            <a:spLocks noGrp="1"/>
          </p:cNvSpPr>
          <p:nvPr>
            <p:ph type="ftr" idx="4294967295"/>
          </p:nvPr>
        </p:nvSpPr>
        <p:spPr>
          <a:xfrm>
            <a:off x="6013753" y="5994400"/>
            <a:ext cx="5602287" cy="296863"/>
          </a:xfrm>
          <a:ln>
            <a:headEnd type="none"/>
            <a:tailEnd type="none"/>
          </a:ln>
        </p:spPr>
        <p:txBody>
          <a:bodyPr wrap="square"/>
          <a:lstStyle/>
          <a:p>
            <a:pPr>
              <a:lnSpc>
                <a:spcPts val="1200"/>
              </a:lnSpc>
              <a:spcAft>
                <a:spcPts val="200"/>
              </a:spcAft>
            </a:pPr>
            <a:r>
              <a:rPr lang="en-US" sz="900" b="1" u="sng" dirty="0">
                <a:solidFill>
                  <a:srgbClr val="3D4543"/>
                </a:solidFill>
                <a:latin typeface="Arial"/>
                <a:ea typeface="Open Sans"/>
                <a:cs typeface="Arial"/>
              </a:rPr>
              <a:t>Note</a:t>
            </a:r>
            <a:r>
              <a:rPr lang="en-US" sz="900" b="1" dirty="0">
                <a:solidFill>
                  <a:srgbClr val="3D4543"/>
                </a:solidFill>
                <a:latin typeface="Arial"/>
                <a:ea typeface="Open Sans"/>
                <a:cs typeface="Arial"/>
              </a:rPr>
              <a:t>: </a:t>
            </a:r>
            <a:r>
              <a:rPr lang="en-US" sz="900" dirty="0">
                <a:solidFill>
                  <a:srgbClr val="3D4543"/>
                </a:solidFill>
                <a:latin typeface="Arial"/>
                <a:ea typeface="Open Sans"/>
                <a:cs typeface="Arial"/>
              </a:rPr>
              <a:t>All data shown on this slide are based on responses to the Follow-Up Survey </a:t>
            </a:r>
            <a:r>
              <a:rPr lang="en-US" sz="900" b="0" i="0" u="none" strike="noStrike" kern="0" cap="none" spc="0" dirty="0">
                <a:ln>
                  <a:noFill/>
                </a:ln>
                <a:solidFill>
                  <a:srgbClr val="3C4543"/>
                </a:solidFill>
                <a:effectLst/>
                <a:uLnTx/>
                <a:uFillTx/>
                <a:latin typeface="Arial"/>
                <a:cs typeface="Arial"/>
                <a:sym typeface="Arial"/>
              </a:rPr>
              <a:t>(Part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3,082.</a:t>
            </a:r>
            <a:endParaRPr lang="en-US" sz="900" dirty="0">
              <a:solidFill>
                <a:srgbClr val="3D4543"/>
              </a:solidFill>
              <a:latin typeface="Arial"/>
              <a:ea typeface="Open Sans"/>
              <a:cs typeface="Arial"/>
            </a:endParaRPr>
          </a:p>
        </p:txBody>
      </p:sp>
      <p:cxnSp>
        <p:nvCxnSpPr>
          <p:cNvPr id="15" name="Straight Connector 14"/>
          <p:cNvCxnSpPr/>
          <p:nvPr/>
        </p:nvCxnSpPr>
        <p:spPr>
          <a:xfrm>
            <a:off x="5712307" y="1399153"/>
            <a:ext cx="0" cy="489211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430854" y="1287518"/>
            <a:ext cx="4893847" cy="1267655"/>
          </a:xfrm>
          <a:prstGeom prst="rect">
            <a:avLst/>
          </a:prstGeom>
          <a:noFill/>
          <a:ln>
            <a:headEnd type="none"/>
            <a:tailEnd type="none"/>
          </a:ln>
        </p:spPr>
        <p:txBody>
          <a:bodyPr wrap="square" lIns="91440" tIns="45720" rIns="91440" bIns="45720" anchor="t">
            <a:spAutoFit/>
          </a:bodyPr>
          <a:lstStyle/>
          <a:p>
            <a:pPr>
              <a:lnSpc>
                <a:spcPct val="130000"/>
              </a:lnSpc>
              <a:spcAft>
                <a:spcPts val="200"/>
              </a:spcAft>
              <a:buClr>
                <a:srgbClr val="595959"/>
              </a:buClr>
              <a:buSzPts val="1800"/>
            </a:pPr>
            <a:r>
              <a:rPr lang="en-US" sz="1200" dirty="0">
                <a:solidFill>
                  <a:srgbClr val="3D4543"/>
                </a:solidFill>
                <a:latin typeface="Arial"/>
                <a:cs typeface="Arial"/>
              </a:rPr>
              <a:t>Proactive bystander behaviors — stepping in directly or engaging other observers indirectly — are some of the most important ways students can support and build a healthy campus environment. On the right is a summary of when male students on your campus have intervened, and their preferred strategies for doing so.</a:t>
            </a:r>
            <a:endParaRPr lang="en-US" sz="1200" dirty="0">
              <a:solidFill>
                <a:srgbClr val="3D4543"/>
              </a:solidFill>
              <a:latin typeface="Arial"/>
              <a:cs typeface="Arial"/>
              <a:sym typeface="Arial"/>
            </a:endParaRPr>
          </a:p>
        </p:txBody>
      </p:sp>
      <p:sp>
        <p:nvSpPr>
          <p:cNvPr id="11" name="TextBox 10"/>
          <p:cNvSpPr txBox="1">
            <a:spLocks noChangeArrowheads="1"/>
          </p:cNvSpPr>
          <p:nvPr/>
        </p:nvSpPr>
        <p:spPr>
          <a:xfrm>
            <a:off x="6013767" y="4098869"/>
            <a:ext cx="5603667" cy="1877018"/>
          </a:xfrm>
          <a:prstGeom prst="rect">
            <a:avLst/>
          </a:prstGeom>
          <a:solidFill>
            <a:schemeClr val="bg1">
              <a:lumMod val="95000"/>
            </a:schemeClr>
          </a:solidFill>
          <a:ln>
            <a:headEnd type="none"/>
            <a:tailEnd type="none"/>
          </a:ln>
        </p:spPr>
        <p:txBody>
          <a:bodyPr wrap="square" lIns="91440" tIns="45720" rIns="91440" bIns="45720" anchor="ctr">
            <a:noAutofit/>
          </a:bodyPr>
          <a:lstStyle/>
          <a:p>
            <a:pPr>
              <a:spcAft>
                <a:spcPts val="300"/>
              </a:spcAft>
            </a:pPr>
            <a:r>
              <a:rPr lang="en-US" b="1" dirty="0">
                <a:solidFill>
                  <a:srgbClr val="3D4543"/>
                </a:solidFill>
                <a:latin typeface="Arial"/>
                <a:ea typeface="Open Sans"/>
                <a:cs typeface="Arial"/>
              </a:rPr>
              <a:t>Preferred Bystander Behaviors</a:t>
            </a:r>
          </a:p>
          <a:p>
            <a:r>
              <a:rPr lang="en-US" sz="1100" dirty="0">
                <a:solidFill>
                  <a:srgbClr val="3D4543"/>
                </a:solidFill>
                <a:latin typeface="Arial"/>
                <a:ea typeface="Open Sans"/>
                <a:cs typeface="Arial"/>
              </a:rPr>
              <a:t>Your male students tend to express confidence in engaging in the following three behaviors if they observe a potential sexual assault situation: </a:t>
            </a:r>
          </a:p>
          <a:p>
            <a:endParaRPr lang="en-US" sz="1100" dirty="0">
              <a:solidFill>
                <a:srgbClr val="3D4543"/>
              </a:solidFill>
              <a:latin typeface="Arial"/>
              <a:ea typeface="Open Sans"/>
              <a:cs typeface="Arial"/>
            </a:endParaRPr>
          </a:p>
          <a:p>
            <a:r>
              <a:rPr lang="en-US" sz="1100" dirty="0">
                <a:solidFill>
                  <a:srgbClr val="3D4543"/>
                </a:solidFill>
                <a:latin typeface="Arial"/>
                <a:ea typeface="Open Sans"/>
                <a:cs typeface="Arial"/>
              </a:rPr>
              <a:t>Asking the person who you’re concerned about if they need help.</a:t>
            </a:r>
          </a:p>
          <a:p>
            <a:endParaRPr lang="en-US" sz="1100" dirty="0">
              <a:solidFill>
                <a:srgbClr val="3D4543"/>
              </a:solidFill>
              <a:latin typeface="Arial"/>
              <a:ea typeface="Open Sans"/>
              <a:cs typeface="Arial"/>
            </a:endParaRPr>
          </a:p>
          <a:p>
            <a:r>
              <a:rPr lang="en-US" sz="1100" dirty="0">
                <a:solidFill>
                  <a:srgbClr val="3D4543"/>
                </a:solidFill>
                <a:latin typeface="Arial"/>
                <a:ea typeface="Open Sans"/>
                <a:cs typeface="Arial"/>
              </a:rPr>
              <a:t>Stepping in and separating the people involved in the situation.</a:t>
            </a:r>
          </a:p>
          <a:p>
            <a:endParaRPr lang="en-US" sz="1100" dirty="0">
              <a:solidFill>
                <a:srgbClr val="3D4543"/>
              </a:solidFill>
              <a:latin typeface="Arial"/>
              <a:ea typeface="Open Sans"/>
              <a:cs typeface="Arial"/>
            </a:endParaRPr>
          </a:p>
          <a:p>
            <a:r>
              <a:rPr lang="en-US" sz="1100" dirty="0">
                <a:solidFill>
                  <a:srgbClr val="3D4543"/>
                </a:solidFill>
                <a:latin typeface="Arial"/>
                <a:ea typeface="Open Sans"/>
                <a:cs typeface="Arial"/>
              </a:rPr>
              <a:t>Finding the friends of those involved and asking them for help.</a:t>
            </a:r>
          </a:p>
        </p:txBody>
      </p:sp>
      <p:graphicFrame>
        <p:nvGraphicFramePr>
          <p:cNvPr id="14" name="Table 13"/>
          <p:cNvGraphicFramePr/>
          <p:nvPr/>
        </p:nvGraphicFramePr>
        <p:xfrm>
          <a:off x="6013766" y="1355670"/>
          <a:ext cx="5603659" cy="2318264"/>
        </p:xfrm>
        <a:graphic>
          <a:graphicData uri="http://schemas.openxmlformats.org/drawingml/2006/table">
            <a:tbl>
              <a:tblPr firstRow="1" bandRow="1">
                <a:tableStyleId>{21E4AEA4-8DFA-4A89-87EB-49C32662AFE0}</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402604">
                <a:tc gridSpan="2">
                  <a:txBody>
                    <a:bodyPr/>
                    <a:lstStyle/>
                    <a:p>
                      <a:r>
                        <a:rPr lang="en-US" sz="1400" b="1" i="0" kern="1200" dirty="0">
                          <a:solidFill>
                            <a:srgbClr val="FFFFFF"/>
                          </a:solidFill>
                          <a:latin typeface="Open Sans"/>
                          <a:ea typeface="Open Sans"/>
                          <a:cs typeface="Open Sans"/>
                        </a:rPr>
                        <a:t>Bystander Intervention Scenario</a:t>
                      </a:r>
                    </a:p>
                  </a:txBody>
                  <a:tcPr marT="0" marB="0" anchor="ctr" horzOverflow="overflow">
                    <a:solidFill>
                      <a:srgbClr val="0370CE"/>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78915">
                <a:tc>
                  <a:txBody>
                    <a:bodyPr/>
                    <a:lstStyle/>
                    <a:p>
                      <a:pPr marL="0" algn="l" defTabSz="685800" rtl="0"/>
                      <a:r>
                        <a:rPr lang="en-US" sz="1100" b="0" i="0" kern="1200" dirty="0">
                          <a:solidFill>
                            <a:schemeClr val="tx1"/>
                          </a:solidFill>
                          <a:latin typeface="Open Sans"/>
                          <a:ea typeface="Open Sans"/>
                          <a:cs typeface="Open Sans"/>
                        </a:rPr>
                        <a:t>I spoke up when I heard someone saying something I found offensive or demeaning.</a:t>
                      </a: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algn="ctr"/>
                      <a:r>
                        <a:rPr lang="en-US" sz="1100" b="1" kern="1200" dirty="0">
                          <a:solidFill>
                            <a:srgbClr val="0370CE"/>
                          </a:solidFill>
                          <a:latin typeface="Open Sans"/>
                          <a:ea typeface="Open Sans"/>
                          <a:cs typeface="Open Sans"/>
                        </a:rPr>
                        <a:t>85%</a:t>
                      </a:r>
                      <a:endParaRPr lang="en-US" sz="1100" b="0" i="0" dirty="0">
                        <a:solidFill>
                          <a:srgbClr val="0370CE"/>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478915">
                <a:tc>
                  <a:txBody>
                    <a:bodyPr/>
                    <a:lstStyle/>
                    <a:p>
                      <a:pPr marL="0" algn="l" defTabSz="685800" rtl="0"/>
                      <a:r>
                        <a:rPr lang="en-US" sz="1100" b="0" i="0" kern="1200" dirty="0">
                          <a:solidFill>
                            <a:schemeClr val="tx1"/>
                          </a:solidFill>
                          <a:latin typeface="Open Sans"/>
                          <a:ea typeface="Open Sans"/>
                          <a:cs typeface="Open Sans"/>
                        </a:rPr>
                        <a:t>I expressed concern when I saw a person exhibiting abusive behavior toward their partner.</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370CE"/>
                          </a:solidFill>
                          <a:latin typeface="Open Sans"/>
                          <a:ea typeface="Open Sans"/>
                          <a:cs typeface="Open Sans"/>
                        </a:rPr>
                        <a:t>83%</a:t>
                      </a:r>
                      <a:endParaRPr lang="en-US" sz="1100" b="0" i="0" kern="1200" dirty="0">
                        <a:solidFill>
                          <a:srgbClr val="0370CE"/>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78915">
                <a:tc>
                  <a:txBody>
                    <a:bodyPr/>
                    <a:lstStyle/>
                    <a:p>
                      <a:pPr marL="0" algn="l" defTabSz="685800" rtl="0"/>
                      <a:r>
                        <a:rPr lang="en-US" sz="1100" b="0" i="0" kern="1200" dirty="0">
                          <a:solidFill>
                            <a:schemeClr val="tx1"/>
                          </a:solidFill>
                          <a:latin typeface="Open Sans"/>
                          <a:ea typeface="Open Sans"/>
                          <a:cs typeface="Open Sans"/>
                        </a:rPr>
                        <a:t>I helped someone get support or find resources when they told me about an unwanted sexual experience.</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370CE"/>
                          </a:solidFill>
                          <a:latin typeface="Open Sans"/>
                          <a:ea typeface="Open Sans"/>
                          <a:cs typeface="Open Sans"/>
                        </a:rPr>
                        <a:t>73%</a:t>
                      </a:r>
                      <a:endParaRPr lang="en-US" sz="1100" b="0" i="0" kern="1200" dirty="0">
                        <a:solidFill>
                          <a:srgbClr val="0370CE"/>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478915">
                <a:tc>
                  <a:txBody>
                    <a:bodyPr/>
                    <a:lstStyle/>
                    <a:p>
                      <a:pPr marL="0" indent="0" algn="l" defTabSz="685800" rtl="0">
                        <a:lnSpc>
                          <a:spcPct val="100000"/>
                        </a:lnSpc>
                        <a:spcBef>
                          <a:spcPts val="0"/>
                        </a:spcBef>
                        <a:spcAft>
                          <a:spcPts val="0"/>
                        </a:spcAft>
                        <a:buClrTx/>
                        <a:buSzTx/>
                        <a:buFontTx/>
                        <a:buNone/>
                        <a:tabLst/>
                      </a:pPr>
                      <a:r>
                        <a:rPr lang="en-US" sz="1100" b="0" i="0" kern="1200" dirty="0">
                          <a:solidFill>
                            <a:schemeClr val="tx1"/>
                          </a:solidFill>
                          <a:latin typeface="Open Sans"/>
                          <a:ea typeface="Open Sans"/>
                          <a:cs typeface="Open Sans"/>
                        </a:rPr>
                        <a:t>I intervened when I saw someone trying to take advantage of someone else sexually.</a:t>
                      </a: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914400" rtl="0">
                        <a:lnSpc>
                          <a:spcPct val="100000"/>
                        </a:lnSpc>
                        <a:spcBef>
                          <a:spcPts val="0"/>
                        </a:spcBef>
                        <a:spcAft>
                          <a:spcPts val="0"/>
                        </a:spcAft>
                        <a:buClrTx/>
                        <a:buSzTx/>
                        <a:buFontTx/>
                        <a:buNone/>
                        <a:tabLst/>
                      </a:pPr>
                      <a:r>
                        <a:rPr lang="en-US" sz="1100" b="1" kern="1200" dirty="0">
                          <a:solidFill>
                            <a:srgbClr val="0370CE"/>
                          </a:solidFill>
                          <a:latin typeface="Open Sans"/>
                          <a:ea typeface="Open Sans"/>
                          <a:cs typeface="Open Sans"/>
                        </a:rPr>
                        <a:t>71%</a:t>
                      </a:r>
                      <a:endParaRPr lang="en-US" sz="1100" b="0" i="0" kern="1200" dirty="0">
                        <a:solidFill>
                          <a:srgbClr val="0370CE"/>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18" name="Content Placeholder 4"/>
          <p:cNvSpPr txBox="1">
            <a:spLocks noChangeArrowheads="1"/>
          </p:cNvSpPr>
          <p:nvPr/>
        </p:nvSpPr>
        <p:spPr>
          <a:xfrm>
            <a:off x="6013753" y="3673934"/>
            <a:ext cx="5603667" cy="297181"/>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solidFill>
                  <a:srgbClr val="3D4543"/>
                </a:solidFill>
                <a:latin typeface="Arial"/>
                <a:ea typeface="Open Sans"/>
                <a:cs typeface="Arial"/>
              </a:rPr>
              <a:t>Note:</a:t>
            </a:r>
            <a:r>
              <a:rPr lang="en-US" sz="900" dirty="0">
                <a:solidFill>
                  <a:srgbClr val="3D4543"/>
                </a:solidFill>
                <a:latin typeface="Arial"/>
                <a:ea typeface="Open Sans"/>
                <a:cs typeface="Arial"/>
              </a:rPr>
              <a:t> Percentages represent students who indicated they have been present in the described scenario.</a:t>
            </a:r>
          </a:p>
        </p:txBody>
      </p:sp>
      <p:sp>
        <p:nvSpPr>
          <p:cNvPr id="3" name="Rectangle 2"/>
          <p:cNvSpPr>
            <a:spLocks/>
          </p:cNvSpPr>
          <p:nvPr/>
        </p:nvSpPr>
        <p:spPr>
          <a:xfrm>
            <a:off x="602893" y="3635377"/>
            <a:ext cx="4887153" cy="193510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1pPr>
            <a:lvl2pPr lvl="1"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2pPr>
            <a:lvl3pPr lvl="2"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3pPr>
            <a:lvl4pPr lvl="3"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4pPr>
            <a:lvl5pPr lvl="4"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5pPr>
            <a:lvl6pPr lvl="5"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6pPr>
            <a:lvl7pPr lvl="6"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7pPr>
            <a:lvl8pPr lvl="7"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8pPr>
            <a:lvl9pPr lvl="8"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9pPr>
          </a:lstStyle>
          <a:p>
            <a:pPr marL="0" indent="0">
              <a:lnSpc>
                <a:spcPts val="1200"/>
              </a:lnSpc>
              <a:spcAft>
                <a:spcPts val="200"/>
              </a:spcAft>
              <a:buFont typeface="Arial"/>
              <a:buNone/>
            </a:pPr>
            <a:r>
              <a:rPr lang="en-US" sz="1050" b="1" dirty="0">
                <a:solidFill>
                  <a:schemeClr val="tx1"/>
                </a:solidFill>
                <a:latin typeface="Arial"/>
                <a:ea typeface="Open Sans"/>
                <a:cs typeface="Arial"/>
              </a:rPr>
              <a:t>Programming Tip</a:t>
            </a:r>
          </a:p>
          <a:p>
            <a:pPr marL="0" indent="0">
              <a:lnSpc>
                <a:spcPts val="1200"/>
              </a:lnSpc>
              <a:spcAft>
                <a:spcPts val="200"/>
              </a:spcAft>
              <a:buFont typeface="Arial"/>
              <a:buNone/>
            </a:pPr>
            <a:endParaRPr lang="en-US" sz="1000" dirty="0">
              <a:solidFill>
                <a:srgbClr val="4C5758"/>
              </a:solidFill>
              <a:latin typeface="Arial"/>
              <a:ea typeface="Open Sans"/>
              <a:cs typeface="Arial"/>
            </a:endParaRPr>
          </a:p>
          <a:p>
            <a:pPr>
              <a:lnSpc>
                <a:spcPct val="130000"/>
              </a:lnSpc>
              <a:spcAft>
                <a:spcPts val="200"/>
              </a:spcAft>
            </a:pPr>
            <a:r>
              <a:rPr lang="en-US" sz="1000" dirty="0">
                <a:solidFill>
                  <a:srgbClr val="4C5758"/>
                </a:solidFill>
                <a:latin typeface="Arial"/>
                <a:ea typeface="Open Sans"/>
                <a:cs typeface="Arial"/>
              </a:rPr>
              <a:t>Research has shown that male students may be more likely to engage in active, direct bystander behaviors than their female peers. While it is encouraging to know that students are interested in stepping in to help peers, not every situation calls for a specific type of response. Students should be encouraged to engage in a wide range of behaviors and helped to understand which strategies should be employed for maximum effectiveness.</a:t>
            </a:r>
          </a:p>
        </p:txBody>
      </p:sp>
      <p:sp>
        <p:nvSpPr>
          <p:cNvPr id="12" name="TextBox 11"/>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ChangeArrowheads="1"/>
          </p:cNvSpPr>
          <p:nvPr/>
        </p:nvSpPr>
        <p:spPr>
          <a:xfrm>
            <a:off x="459210" y="1229379"/>
            <a:ext cx="11193509" cy="5079944"/>
          </a:xfrm>
          <a:prstGeom prst="rect">
            <a:avLst/>
          </a:prstGeom>
          <a:ln>
            <a:headEnd type="none"/>
            <a:tailEnd type="none"/>
          </a:ln>
        </p:spPr>
        <p:txBody>
          <a:bodyPr wrap="square" lIns="0" tIns="0" rIns="0" bIns="0" numCol="2" spcCol="73152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l" defTabSz="914400" rtl="0" fontAlgn="base">
              <a:lnSpc>
                <a:spcPts val="1376"/>
              </a:lnSpc>
              <a:spcBef>
                <a:spcPts val="1200"/>
              </a:spcBef>
              <a:spcAft>
                <a:spcPts val="0"/>
              </a:spcAft>
              <a:buClr>
                <a:srgbClr val="000000"/>
              </a:buClr>
              <a:buSzTx/>
              <a:buFont typeface="Arial"/>
              <a:buNone/>
              <a:tabLst/>
            </a:pPr>
            <a:r>
              <a:rPr lang="en-US" sz="1100" b="0" i="0" u="none" strike="noStrike" kern="1200" cap="none" spc="0" dirty="0">
                <a:ln>
                  <a:noFill/>
                </a:ln>
                <a:solidFill>
                  <a:srgbClr val="222222"/>
                </a:solidFill>
                <a:effectLst/>
                <a:uLnTx/>
                <a:uFillTx/>
                <a:latin typeface="Arial"/>
                <a:ea typeface="Open Sans"/>
                <a:cs typeface="Arial"/>
                <a:sym typeface="Arial"/>
              </a:rPr>
              <a:t>I am pleased to share your 2024-25 Impact Report for </a:t>
            </a:r>
            <a:r>
              <a:rPr lang="en-US" sz="1100" b="0" i="1" u="none" strike="noStrike" kern="1200" cap="none" spc="0" dirty="0">
                <a:ln>
                  <a:noFill/>
                </a:ln>
                <a:solidFill>
                  <a:srgbClr val="222222"/>
                </a:solidFill>
                <a:effectLst/>
                <a:uLnTx/>
                <a:uFillTx/>
                <a:latin typeface="Arial"/>
                <a:ea typeface="Open Sans"/>
                <a:cs typeface="Arial"/>
                <a:sym typeface="Arial"/>
              </a:rPr>
              <a:t>Sexual Assault Prevention for Undergraduates</a:t>
            </a:r>
            <a:r>
              <a:rPr lang="en-US" sz="1100" b="0" i="0" u="none" strike="noStrike" kern="1200" cap="none" spc="0" dirty="0">
                <a:ln>
                  <a:noFill/>
                </a:ln>
                <a:solidFill>
                  <a:srgbClr val="222222"/>
                </a:solidFill>
                <a:effectLst/>
                <a:uLnTx/>
                <a:uFillTx/>
                <a:latin typeface="Arial"/>
                <a:ea typeface="Open Sans"/>
                <a:cs typeface="Arial"/>
                <a:sym typeface="Arial"/>
              </a:rPr>
              <a:t>. This year’s report highlights the continued impact of your investment in fostering the health, safety, and well-being of your students and employees.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The socio-political landscape in higher education is rapidly evolving, placing even greater importance on investing in programs that make a difference in your community. And as financial pressures increase and expectations for accountability grow, leveraging data to make informed decisions is more critical than ever.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At Vector Solutions, we view prevention not as a one-time program but as an ongoing process. The insights within this report are designed to help you both demonstrate and drive meaningful change on your campus. Here are some strategic considerations to help maximize the value of your data: </a:t>
            </a:r>
            <a:endParaRPr lang="en-US" sz="24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Making the Case for Impact:</a:t>
            </a:r>
            <a:r>
              <a:rPr lang="en-US" sz="1100" b="0" i="0" u="none" strike="noStrike" kern="1200" cap="none" spc="0" dirty="0">
                <a:ln>
                  <a:noFill/>
                </a:ln>
                <a:solidFill>
                  <a:srgbClr val="222222"/>
                </a:solidFill>
                <a:effectLst/>
                <a:uLnTx/>
                <a:uFillTx/>
                <a:latin typeface="Arial"/>
                <a:ea typeface="Open Sans"/>
                <a:cs typeface="Arial"/>
                <a:sym typeface="Arial"/>
              </a:rPr>
              <a:t> In a competitive higher education environment, showcasing the reach and outcomes of your prevention programs is essential. How are you leveraging data to gain support for your initiatives—whether through cabinet-level reports, accreditation efforts, or external communications? </a:t>
            </a:r>
            <a:endParaRPr lang="en-US" sz="11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Prioritizing Resource Allocation: </a:t>
            </a:r>
            <a:r>
              <a:rPr lang="en-US" sz="1100" b="0" i="0" u="none" strike="noStrike" kern="1200" cap="none" spc="0" dirty="0">
                <a:ln>
                  <a:noFill/>
                </a:ln>
                <a:solidFill>
                  <a:srgbClr val="222222"/>
                </a:solidFill>
                <a:effectLst/>
                <a:uLnTx/>
                <a:uFillTx/>
                <a:latin typeface="Arial"/>
                <a:ea typeface="Open Sans"/>
                <a:cs typeface="Arial"/>
                <a:sym typeface="Arial"/>
              </a:rPr>
              <a:t>Our courses and surveys explore key drivers of behavior change, from knowledge and attitudes to social norms and behavioral skills. How can these data points guide decisions about where to invest resources and where to scale back? </a:t>
            </a:r>
            <a:endParaRPr lang="en-US" sz="11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Empowering the Healthy Majority: </a:t>
            </a:r>
            <a:r>
              <a:rPr lang="en-US" sz="1100" b="0" i="0" u="none" strike="noStrike" kern="1200" cap="none" spc="0" dirty="0">
                <a:ln>
                  <a:noFill/>
                </a:ln>
                <a:solidFill>
                  <a:srgbClr val="222222"/>
                </a:solidFill>
                <a:effectLst/>
                <a:uLnTx/>
                <a:uFillTx/>
                <a:latin typeface="Arial"/>
                <a:ea typeface="Open Sans"/>
                <a:cs typeface="Arial"/>
                <a:sym typeface="Arial"/>
              </a:rPr>
              <a:t>Most learners already hold positive attitudes and behaviors toward wellness and safety. How can you use this data to amplify their voices and encourage them to become active changemakers at your institution? </a:t>
            </a:r>
            <a:endParaRPr lang="en-US" sz="11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Unlocking Deeper Insights: </a:t>
            </a:r>
            <a:r>
              <a:rPr lang="en-US" sz="1100" b="0" i="0" u="none" strike="noStrike" kern="1200" cap="none" spc="0" dirty="0">
                <a:ln>
                  <a:noFill/>
                </a:ln>
                <a:solidFill>
                  <a:srgbClr val="222222"/>
                </a:solidFill>
                <a:effectLst/>
                <a:uLnTx/>
                <a:uFillTx/>
                <a:latin typeface="Arial"/>
                <a:ea typeface="Open Sans"/>
                <a:cs typeface="Arial"/>
                <a:sym typeface="Arial"/>
              </a:rPr>
              <a:t>Are you fully utilizing your data by incorporating custom survey questions or conducting disaggregated analyses? These approaches can help you uncover nuanced needs and strengths in your community. </a:t>
            </a:r>
            <a:endParaRPr lang="en-US" sz="2400" b="0" i="0" u="none" strike="noStrike" kern="1200" cap="none" spc="0" dirty="0">
              <a:ln>
                <a:noFill/>
              </a:ln>
              <a:solidFill>
                <a:srgbClr val="000000"/>
              </a:solidFill>
              <a:effectLst/>
              <a:uLnTx/>
              <a:uFillTx/>
              <a:latin typeface="Arial"/>
              <a:ea typeface="Open Sans"/>
              <a:cs typeface="Arial"/>
              <a:sym typeface="Arial"/>
            </a:endParaRPr>
          </a:p>
          <a:p>
            <a:pPr marL="0" indent="0" algn="l" defTabSz="914400" rtl="0" fontAlgn="base">
              <a:lnSpc>
                <a:spcPts val="1376"/>
              </a:lnSpc>
              <a:spcBef>
                <a:spcPts val="1200"/>
              </a:spcBef>
              <a:spcAft>
                <a:spcPts val="0"/>
              </a:spcAft>
              <a:buClr>
                <a:srgbClr val="000000"/>
              </a:buClr>
              <a:buSzTx/>
              <a:buNone/>
              <a:tabLst/>
            </a:pPr>
            <a:r>
              <a:rPr lang="en-US" sz="1100" b="0" i="0" u="none" strike="noStrike" kern="1200" cap="none" spc="0" dirty="0">
                <a:ln>
                  <a:noFill/>
                </a:ln>
                <a:solidFill>
                  <a:srgbClr val="222222"/>
                </a:solidFill>
                <a:effectLst/>
                <a:uLnTx/>
                <a:uFillTx/>
                <a:latin typeface="Arial"/>
                <a:ea typeface="Open Sans"/>
                <a:cs typeface="Arial"/>
                <a:sym typeface="Arial"/>
              </a:rPr>
              <a:t>The insights in this report not only reflect your commitment to prevention but also highlight its role in enhancing institutional performance, whether it’s fostering an engaged and productive workforce or driving student success outcomes across the lifecycle. These outcomes underscore the strategic value of prevention in advancing institutional goals. </a:t>
            </a:r>
            <a:endParaRPr lang="en-US" sz="1100" dirty="0">
              <a:solidFill>
                <a:srgbClr val="222222"/>
              </a:solidFill>
              <a:latin typeface="Arial"/>
              <a:ea typeface="Open Sans"/>
              <a:cs typeface="Arial"/>
            </a:endParaRPr>
          </a:p>
          <a:p>
            <a:pPr marL="0" indent="0" algn="l" defTabSz="914400" rtl="0" fontAlgn="base">
              <a:lnSpc>
                <a:spcPts val="1376"/>
              </a:lnSpc>
              <a:spcBef>
                <a:spcPts val="1200"/>
              </a:spcBef>
              <a:spcAft>
                <a:spcPts val="0"/>
              </a:spcAft>
              <a:buClr>
                <a:srgbClr val="000000"/>
              </a:buClr>
              <a:buSzTx/>
              <a:buNone/>
              <a:tabLst/>
            </a:pPr>
            <a:r>
              <a:rPr lang="en-US" sz="1100" b="0" i="0" u="none" strike="noStrike" kern="1200" cap="none" spc="0" dirty="0">
                <a:ln>
                  <a:noFill/>
                </a:ln>
                <a:solidFill>
                  <a:srgbClr val="222222"/>
                </a:solidFill>
                <a:effectLst/>
                <a:uLnTx/>
                <a:uFillTx/>
                <a:latin typeface="Arial"/>
                <a:ea typeface="Open Sans"/>
                <a:cs typeface="Arial"/>
                <a:sym typeface="Arial"/>
              </a:rPr>
              <a:t>As you explore this year’s findings, I encourage you to think about how these insights can inform and strengthen your ongoing prevention efforts. By prioritizing data-driven decision-making, your institution is positioned to thrive in this dynamic, challenging, and all-important time for higher education.</a:t>
            </a:r>
            <a:endParaRPr lang="en-US" sz="2400" b="0" i="0" u="none" strike="noStrike" kern="1200" cap="none" spc="0" dirty="0">
              <a:ln>
                <a:noFill/>
              </a:ln>
              <a:solidFill>
                <a:srgbClr val="000000"/>
              </a:solidFill>
              <a:effectLst/>
              <a:uLnTx/>
              <a:uFillTx/>
              <a:latin typeface="Arial"/>
              <a:ea typeface="Open Sans"/>
              <a:cs typeface="Arial"/>
              <a:sym typeface="Arial"/>
            </a:endParaRPr>
          </a:p>
          <a:p>
            <a:pPr marL="0" indent="0" algn="l" defTabSz="914400" rtl="0">
              <a:lnSpc>
                <a:spcPct val="130000"/>
              </a:lnSpc>
              <a:spcBef>
                <a:spcPts val="0"/>
              </a:spcBef>
              <a:spcAft>
                <a:spcPts val="0"/>
              </a:spcAft>
              <a:buClr>
                <a:srgbClr val="000000"/>
              </a:buClr>
              <a:buSzTx/>
              <a:buFont typeface="Arial"/>
              <a:buNone/>
              <a:tabLst/>
            </a:pPr>
            <a:endParaRPr lang="en-US" sz="1100" b="0" i="0" u="none" strike="noStrike" kern="1200" cap="none" spc="0" dirty="0">
              <a:ln>
                <a:noFill/>
              </a:ln>
              <a:solidFill>
                <a:srgbClr val="222222"/>
              </a:solidFill>
              <a:effectLst/>
              <a:uLnTx/>
              <a:uFillTx/>
              <a:latin typeface="Arial"/>
              <a:ea typeface="Open Sans"/>
              <a:cs typeface="Arial"/>
              <a:sym typeface="Arial"/>
            </a:endParaRPr>
          </a:p>
          <a:p>
            <a:pPr marL="0" indent="0" algn="l" defTabSz="914400" rtl="0">
              <a:lnSpc>
                <a:spcPct val="130000"/>
              </a:lnSpc>
              <a:spcBef>
                <a:spcPts val="0"/>
              </a:spcBef>
              <a:spcAft>
                <a:spcPts val="0"/>
              </a:spcAft>
              <a:buClr>
                <a:srgbClr val="000000"/>
              </a:buClr>
              <a:buSzTx/>
              <a:buFont typeface="Arial"/>
              <a:buNone/>
              <a:tabLst/>
            </a:pPr>
            <a:r>
              <a:rPr lang="en-US" sz="1100" b="0" i="0" u="none" strike="noStrike" kern="1200" cap="none" spc="0" dirty="0">
                <a:ln>
                  <a:noFill/>
                </a:ln>
                <a:solidFill>
                  <a:srgbClr val="222222"/>
                </a:solidFill>
                <a:effectLst/>
                <a:uLnTx/>
                <a:uFillTx/>
                <a:latin typeface="Arial"/>
                <a:ea typeface="Open Sans"/>
                <a:cs typeface="Arial"/>
                <a:sym typeface="Arial"/>
              </a:rPr>
              <a:t>Your partner in prevention,</a:t>
            </a:r>
            <a:endParaRPr lang="en-US" sz="1100" b="0" i="0" u="none" strike="noStrike" kern="1200" cap="none" spc="0" dirty="0">
              <a:ln>
                <a:noFill/>
              </a:ln>
              <a:solidFill>
                <a:srgbClr val="515859"/>
              </a:solidFill>
              <a:effectLst/>
              <a:uLnTx/>
              <a:uFillTx/>
              <a:latin typeface="Arial"/>
              <a:ea typeface="Open Sans"/>
              <a:cs typeface="Arial"/>
              <a:sym typeface="Arial"/>
            </a:endParaRPr>
          </a:p>
          <a:p>
            <a:pPr marL="0" indent="0" algn="l" defTabSz="914400" rtl="0">
              <a:lnSpc>
                <a:spcPct val="150000"/>
              </a:lnSpc>
              <a:spcBef>
                <a:spcPts val="1200"/>
              </a:spcBef>
              <a:spcAft>
                <a:spcPct val="0"/>
              </a:spcAft>
              <a:buClrTx/>
              <a:buSzTx/>
              <a:buFont typeface="Arial"/>
              <a:buNone/>
              <a:tabLst/>
            </a:pPr>
            <a:endParaRPr lang="en-US" altLang="en-US" sz="1100" b="0" i="0" u="none" strike="noStrike" kern="1200" cap="none" spc="0" dirty="0">
              <a:ln>
                <a:noFill/>
              </a:ln>
              <a:solidFill>
                <a:srgbClr val="222222"/>
              </a:solidFill>
              <a:effectLst/>
              <a:uLnTx/>
              <a:uFillTx/>
              <a:latin typeface="Arial"/>
              <a:ea typeface="Open Sans"/>
              <a:cs typeface="Arial"/>
              <a:sym typeface="Arial"/>
            </a:endParaRPr>
          </a:p>
          <a:p>
            <a:pPr marL="0" indent="0" algn="l" defTabSz="914400" rtl="0">
              <a:lnSpc>
                <a:spcPct val="150000"/>
              </a:lnSpc>
              <a:spcBef>
                <a:spcPts val="1200"/>
              </a:spcBef>
              <a:spcAft>
                <a:spcPct val="0"/>
              </a:spcAft>
              <a:buClrTx/>
              <a:buSzTx/>
              <a:buFont typeface="Arial"/>
              <a:buNone/>
              <a:tabLst/>
            </a:pPr>
            <a:endParaRPr lang="en-US" altLang="en-US" sz="1100" b="0" i="0" u="none" strike="noStrike" kern="1200" cap="none" spc="0" dirty="0">
              <a:ln>
                <a:noFill/>
              </a:ln>
              <a:solidFill>
                <a:srgbClr val="222222"/>
              </a:solidFill>
              <a:effectLst/>
              <a:uLnTx/>
              <a:uFillTx/>
              <a:latin typeface="Arial"/>
              <a:ea typeface="Open Sans"/>
              <a:cs typeface="Arial"/>
              <a:sym typeface="Arial"/>
            </a:endParaRPr>
          </a:p>
          <a:p>
            <a:pPr marL="0" indent="0" algn="l" defTabSz="914400" rtl="0">
              <a:lnSpc>
                <a:spcPct val="100000"/>
              </a:lnSpc>
              <a:spcBef>
                <a:spcPts val="0"/>
              </a:spcBef>
              <a:spcAft>
                <a:spcPts val="0"/>
              </a:spcAft>
              <a:buClr>
                <a:srgbClr val="000000"/>
              </a:buClr>
              <a:buSzTx/>
              <a:buFont typeface="Arial"/>
              <a:buNone/>
              <a:tabLst/>
            </a:pPr>
            <a:r>
              <a:rPr lang="en-US" sz="1100" b="0" i="0" u="none" strike="noStrike" kern="1200" cap="none" spc="0" dirty="0">
                <a:ln>
                  <a:noFill/>
                </a:ln>
                <a:solidFill>
                  <a:srgbClr val="515859"/>
                </a:solidFill>
                <a:effectLst/>
                <a:uLnTx/>
                <a:uFillTx/>
                <a:latin typeface="Arial"/>
                <a:ea typeface="Open Sans"/>
                <a:cs typeface="Arial"/>
                <a:sym typeface="Arial"/>
              </a:rPr>
              <a:t>Rob Buelow</a:t>
            </a:r>
          </a:p>
          <a:p>
            <a:pPr marL="0" indent="0" algn="l" defTabSz="914400" rtl="0">
              <a:lnSpc>
                <a:spcPct val="100000"/>
              </a:lnSpc>
              <a:spcBef>
                <a:spcPts val="0"/>
              </a:spcBef>
              <a:spcAft>
                <a:spcPts val="0"/>
              </a:spcAft>
              <a:buClr>
                <a:srgbClr val="000000"/>
              </a:buClr>
              <a:buSzTx/>
              <a:buFont typeface="Arial"/>
              <a:buNone/>
              <a:tabLst/>
            </a:pPr>
            <a:r>
              <a:rPr lang="en-US" sz="1100" b="0" i="0" u="none" strike="noStrike" kern="1200" cap="none" spc="0" dirty="0">
                <a:ln>
                  <a:noFill/>
                </a:ln>
                <a:solidFill>
                  <a:srgbClr val="515859"/>
                </a:solidFill>
                <a:effectLst/>
                <a:uLnTx/>
                <a:uFillTx/>
                <a:latin typeface="Arial"/>
                <a:ea typeface="Open Sans"/>
                <a:cs typeface="Arial"/>
                <a:sym typeface="Arial"/>
              </a:rPr>
              <a:t>VP and General Manager, Education</a:t>
            </a:r>
          </a:p>
          <a:p>
            <a:pPr marL="0" indent="0" algn="l" defTabSz="914400" rtl="0">
              <a:lnSpc>
                <a:spcPct val="100000"/>
              </a:lnSpc>
              <a:spcBef>
                <a:spcPts val="0"/>
              </a:spcBef>
              <a:spcAft>
                <a:spcPts val="0"/>
              </a:spcAft>
              <a:buClr>
                <a:srgbClr val="000000"/>
              </a:buClr>
              <a:buSzTx/>
              <a:buFont typeface="Arial"/>
              <a:buNone/>
              <a:tabLst/>
            </a:pPr>
            <a:r>
              <a:rPr lang="en-US" sz="1100" b="0" i="0" u="none" strike="noStrike" kern="1200" cap="none" spc="0" dirty="0">
                <a:ln>
                  <a:noFill/>
                </a:ln>
                <a:solidFill>
                  <a:srgbClr val="515859"/>
                </a:solidFill>
                <a:effectLst/>
                <a:uLnTx/>
                <a:uFillTx/>
                <a:latin typeface="Arial"/>
                <a:ea typeface="Open Sans"/>
                <a:cs typeface="Arial"/>
                <a:sym typeface="Arial"/>
              </a:rPr>
              <a:t>Vector Solutions</a:t>
            </a:r>
          </a:p>
          <a:p>
            <a:pPr marL="0" indent="0" algn="l" defTabSz="914400" rtl="0">
              <a:lnSpc>
                <a:spcPct val="100000"/>
              </a:lnSpc>
              <a:spcBef>
                <a:spcPts val="0"/>
              </a:spcBef>
              <a:spcAft>
                <a:spcPts val="0"/>
              </a:spcAft>
              <a:buClr>
                <a:srgbClr val="000000"/>
              </a:buClr>
              <a:buSzTx/>
              <a:buFont typeface="Arial"/>
              <a:buNone/>
              <a:tabLst/>
            </a:pPr>
            <a:endParaRPr lang="en-US" sz="1100" b="0" i="0" u="none" strike="noStrike" kern="1200" cap="none" spc="0" dirty="0">
              <a:ln>
                <a:noFill/>
              </a:ln>
              <a:solidFill>
                <a:srgbClr val="515859"/>
              </a:solidFill>
              <a:effectLst/>
              <a:uLnTx/>
              <a:uFillTx/>
              <a:latin typeface="Arial"/>
              <a:ea typeface="Calibri"/>
              <a:cs typeface="Arial"/>
              <a:sym typeface="Arial"/>
            </a:endParaRPr>
          </a:p>
        </p:txBody>
      </p:sp>
      <p:pic>
        <p:nvPicPr>
          <p:cNvPr id="7" name="Picture 6"/>
          <p:cNvPicPr>
            <a:picLocks noChangeAspect="1"/>
          </p:cNvPicPr>
          <p:nvPr/>
        </p:nvPicPr>
        <p:blipFill>
          <a:blip r:embed="rId3">
            <a:lum/>
            <a:extLst>
              <a:ext uri="{BEBA8EAE-BF5A-486C-A8C5-ECC9F3942E4B}">
                <a14:imgProps xmlns:a14="http://schemas.microsoft.com/office/drawing/2010/main">
                  <a14:imgLayer r:embed="rId4">
                    <a14:imgEffect>
                      <a14:colorTemperature colorTemp="9546"/>
                    </a14:imgEffect>
                    <a14:imgEffect>
                      <a14:saturation sat="357000"/>
                    </a14:imgEffect>
                  </a14:imgLayer>
                </a14:imgProps>
              </a:ext>
            </a:extLst>
          </a:blip>
          <a:srcRect/>
          <a:stretch>
            <a:fillRect/>
          </a:stretch>
        </p:blipFill>
        <p:spPr>
          <a:xfrm>
            <a:off x="6352398" y="4490068"/>
            <a:ext cx="1125528" cy="548788"/>
          </a:xfrm>
          <a:prstGeom prst="rect">
            <a:avLst/>
          </a:prstGeom>
          <a:ln>
            <a:headEnd type="none"/>
            <a:tailEnd type="none"/>
          </a:ln>
        </p:spPr>
      </p:pic>
      <p:sp>
        <p:nvSpPr>
          <p:cNvPr id="2" name="Rectangle 1"/>
          <p:cNvSpPr>
            <a:spLocks/>
          </p:cNvSpPr>
          <p:nvPr/>
        </p:nvSpPr>
        <p:spPr>
          <a:xfrm>
            <a:off x="-23465" y="1"/>
            <a:ext cx="12197202" cy="968248"/>
          </a:xfrm>
          <a:prstGeom prst="rect">
            <a:avLst/>
          </a:prstGeom>
          <a:solidFill>
            <a:srgbClr val="3D454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 name="Google Shape;198;p2"/>
          <p:cNvSpPr txBox="1">
            <a:spLocks noChangeArrowheads="1"/>
          </p:cNvSpPr>
          <p:nvPr/>
        </p:nvSpPr>
        <p:spPr>
          <a:xfrm>
            <a:off x="454488" y="404904"/>
            <a:ext cx="6097088" cy="292772"/>
          </a:xfrm>
          <a:prstGeom prst="rect">
            <a:avLst/>
          </a:prstGeom>
          <a:noFill/>
          <a:ln>
            <a:noFill/>
            <a:headEnd type="none"/>
            <a:tailEnd type="none"/>
          </a:ln>
        </p:spPr>
        <p:txBody>
          <a:bodyPr wrap="square" lIns="0" tIns="0" rIns="0" bIns="0" anchor="t">
            <a:noAutofit/>
          </a:bodyPr>
          <a:lstStyle/>
          <a:p>
            <a:pPr>
              <a:lnSpc>
                <a:spcPct val="150000"/>
              </a:lnSpc>
              <a:buClr>
                <a:schemeClr val="accent1"/>
              </a:buClr>
              <a:buSzPts val="1200"/>
            </a:pPr>
            <a:r>
              <a:rPr lang="en-US" sz="1600" b="1" i="0" u="none" strike="noStrike" cap="none" dirty="0">
                <a:solidFill>
                  <a:schemeClr val="bg1"/>
                </a:solidFill>
                <a:latin typeface="Arial"/>
                <a:ea typeface="Open Sans"/>
                <a:cs typeface="Arial"/>
                <a:sym typeface="Open Sans"/>
              </a:rPr>
              <a:t>Dear Georgia Institute of Technology </a:t>
            </a:r>
            <a:r>
              <a:rPr lang="en-US" sz="1600" b="1" dirty="0">
                <a:solidFill>
                  <a:schemeClr val="bg1"/>
                </a:solidFill>
                <a:latin typeface="Arial"/>
                <a:ea typeface="Open Sans"/>
                <a:cs typeface="Arial"/>
                <a:sym typeface="Open Sans"/>
              </a:rPr>
              <a:t>Partner</a:t>
            </a:r>
            <a:r>
              <a:rPr lang="en-US" sz="1600" b="1" i="0" u="none" strike="noStrike" cap="none" dirty="0">
                <a:solidFill>
                  <a:schemeClr val="bg1"/>
                </a:solidFill>
                <a:latin typeface="Arial"/>
                <a:ea typeface="Open Sans"/>
                <a:cs typeface="Arial"/>
                <a:sym typeface="Open Sans"/>
              </a:rPr>
              <a:t>,</a:t>
            </a:r>
            <a:endParaRPr lang="en-US" sz="1800" b="0" i="0" u="none" strike="noStrike" cap="none" dirty="0">
              <a:solidFill>
                <a:schemeClr val="bg1"/>
              </a:solidFill>
              <a:latin typeface="Arial"/>
              <a:ea typeface="Open Sans"/>
              <a:cs typeface="Arial"/>
            </a:endParaRPr>
          </a:p>
        </p:txBody>
      </p:sp>
      <p:sp>
        <p:nvSpPr>
          <p:cNvPr id="10"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fld id="{DB9E4368-C45C-9C4F-9597-D6088AA20994}" type="slidenum">
              <a:rPr lang="en-US" dirty="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a:spLocks/>
          </p:cNvSpPr>
          <p:nvPr/>
        </p:nvSpPr>
        <p:spPr>
          <a:xfrm rot="5400000">
            <a:off x="1577961" y="2980549"/>
            <a:ext cx="1980488" cy="381801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309;p9"/>
          <p:cNvSpPr>
            <a:spLocks/>
          </p:cNvSpPr>
          <p:nvPr/>
        </p:nvSpPr>
        <p:spPr>
          <a:xfrm>
            <a:off x="483335" y="3899314"/>
            <a:ext cx="266133" cy="1980489"/>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graphicFrame>
        <p:nvGraphicFramePr>
          <p:cNvPr id="16" name="Chart 15" descr="AfterCourse"/>
          <p:cNvGraphicFramePr/>
          <p:nvPr/>
        </p:nvGraphicFramePr>
        <p:xfrm>
          <a:off x="5008065" y="3710981"/>
          <a:ext cx="5303520" cy="265176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20</a:t>
            </a:fld>
            <a:endParaRPr lang="en-US" dirty="0">
              <a:latin typeface="Arial"/>
              <a:cs typeface="Arial"/>
            </a:endParaRPr>
          </a:p>
        </p:txBody>
      </p:sp>
      <p:sp>
        <p:nvSpPr>
          <p:cNvPr id="2" name="Title 1"/>
          <p:cNvSpPr>
            <a:spLocks noGrp="1"/>
          </p:cNvSpPr>
          <p:nvPr>
            <p:ph type="title" idx="4294967295"/>
          </p:nvPr>
        </p:nvSpPr>
        <p:spPr>
          <a:xfrm>
            <a:off x="387224" y="686610"/>
            <a:ext cx="10820400" cy="638175"/>
          </a:xfrm>
          <a:ln>
            <a:headEnd type="none"/>
            <a:tailEnd type="none"/>
          </a:ln>
        </p:spPr>
        <p:txBody>
          <a:bodyPr wrap="square"/>
          <a:lstStyle/>
          <a:p>
            <a:pPr defTabSz="914363"/>
            <a:r>
              <a:rPr lang="en-US" b="1" dirty="0">
                <a:solidFill>
                  <a:schemeClr val="tx1"/>
                </a:solidFill>
                <a:latin typeface="Arial"/>
                <a:cs typeface="Arial"/>
              </a:rPr>
              <a:t>Social Norms for Behavior</a:t>
            </a:r>
            <a:br>
              <a:rPr lang="en-US" sz="2400" b="1" dirty="0">
                <a:solidFill>
                  <a:schemeClr val="tx1"/>
                </a:solidFill>
                <a:latin typeface="Arial"/>
                <a:cs typeface="Arial"/>
              </a:rPr>
            </a:br>
            <a:endParaRPr lang="en-US" b="1" dirty="0">
              <a:solidFill>
                <a:schemeClr val="tx1"/>
              </a:solidFill>
              <a:latin typeface="Arial"/>
              <a:cs typeface="Arial"/>
            </a:endParaRPr>
          </a:p>
        </p:txBody>
      </p:sp>
      <p:graphicFrame>
        <p:nvGraphicFramePr>
          <p:cNvPr id="11" name="Chart 10" descr="BeforeCourse"/>
          <p:cNvGraphicFramePr/>
          <p:nvPr/>
        </p:nvGraphicFramePr>
        <p:xfrm>
          <a:off x="5008065" y="1104191"/>
          <a:ext cx="5303520" cy="2651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Table 16"/>
          <p:cNvGraphicFramePr/>
          <p:nvPr/>
        </p:nvGraphicFramePr>
        <p:xfrm>
          <a:off x="10369832" y="1334487"/>
          <a:ext cx="1256287" cy="2198345"/>
        </p:xfrm>
        <a:graphic>
          <a:graphicData uri="http://schemas.openxmlformats.org/drawingml/2006/table">
            <a:tbl>
              <a:tblPr firstRow="1" bandRow="1">
                <a:tableStyleId>{2D5ABB26-0587-4C30-8999-92F81FD0307C}</a:tableStyleId>
              </a:tblPr>
              <a:tblGrid>
                <a:gridCol w="1256287">
                  <a:extLst>
                    <a:ext uri="{9D8B030D-6E8A-4147-A177-3AD203B41FA5}">
                      <a16:colId xmlns:a16="http://schemas.microsoft.com/office/drawing/2014/main" val="20000"/>
                    </a:ext>
                  </a:extLst>
                </a:gridCol>
              </a:tblGrid>
              <a:tr h="391470">
                <a:tc>
                  <a:txBody>
                    <a:bodyPr/>
                    <a:lstStyle/>
                    <a:p>
                      <a:r>
                        <a:rPr lang="en-US" sz="1100" b="1" i="0" u="none" kern="1200" dirty="0">
                          <a:solidFill>
                            <a:srgbClr val="3D4543"/>
                          </a:solidFill>
                          <a:latin typeface="Open Sans"/>
                          <a:ea typeface="Open Sans"/>
                          <a:cs typeface="Open Sans"/>
                        </a:rPr>
                        <a:t>Norms Gap, Before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354325">
                <a:tc>
                  <a:txBody>
                    <a:bodyPr/>
                    <a:lstStyle/>
                    <a:p>
                      <a:pPr marL="0" indent="0" algn="l" defTabSz="685800" rtl="0">
                        <a:lnSpc>
                          <a:spcPct val="100000"/>
                        </a:lnSpc>
                        <a:spcBef>
                          <a:spcPts val="0"/>
                        </a:spcBef>
                        <a:spcAft>
                          <a:spcPts val="0"/>
                        </a:spcAft>
                        <a:buClrTx/>
                        <a:buSzTx/>
                        <a:buFontTx/>
                        <a:buNone/>
                        <a:tabLst/>
                      </a:pPr>
                      <a:r>
                        <a:rPr lang="en-US" sz="1100" b="0" i="0" kern="1200" dirty="0">
                          <a:solidFill>
                            <a:srgbClr val="3D4543"/>
                          </a:solidFill>
                          <a:latin typeface="Open Sans"/>
                          <a:ea typeface="Open Sans"/>
                          <a:cs typeface="Open Sans"/>
                        </a:rPr>
                        <a:t>16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54325">
                <a:tc>
                  <a:txBody>
                    <a:bodyPr/>
                    <a:lstStyle/>
                    <a:p>
                      <a:r>
                        <a:rPr lang="en-US" sz="1100" b="0" i="0" kern="1200" dirty="0">
                          <a:solidFill>
                            <a:srgbClr val="3D4543"/>
                          </a:solidFill>
                          <a:latin typeface="Open Sans"/>
                          <a:ea typeface="Open Sans"/>
                          <a:cs typeface="Open Sans"/>
                        </a:rPr>
                        <a:t>15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54325">
                <a:tc>
                  <a:txBody>
                    <a:bodyPr/>
                    <a:lstStyle/>
                    <a:p>
                      <a:r>
                        <a:rPr lang="en-US" sz="1100" b="0" i="0" kern="1200" dirty="0">
                          <a:solidFill>
                            <a:srgbClr val="3D4543"/>
                          </a:solidFill>
                          <a:latin typeface="Open Sans"/>
                          <a:ea typeface="Open Sans"/>
                          <a:cs typeface="Open Sans"/>
                        </a:rPr>
                        <a:t>13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Open Sans"/>
                          <a:ea typeface="Open Sans"/>
                          <a:cs typeface="Open Sans"/>
                        </a:rPr>
                        <a:t>28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Open Sans"/>
                          <a:ea typeface="Open Sans"/>
                          <a:cs typeface="Open Sans"/>
                        </a:rPr>
                        <a:t>7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bl>
          </a:graphicData>
        </a:graphic>
      </p:graphicFrame>
      <p:graphicFrame>
        <p:nvGraphicFramePr>
          <p:cNvPr id="18" name="Table 17"/>
          <p:cNvGraphicFramePr/>
          <p:nvPr/>
        </p:nvGraphicFramePr>
        <p:xfrm>
          <a:off x="10369833" y="3937688"/>
          <a:ext cx="1256286" cy="2198345"/>
        </p:xfrm>
        <a:graphic>
          <a:graphicData uri="http://schemas.openxmlformats.org/drawingml/2006/table">
            <a:tbl>
              <a:tblPr firstRow="1" bandRow="1">
                <a:tableStyleId>{2D5ABB26-0587-4C30-8999-92F81FD0307C}</a:tableStyleId>
              </a:tblPr>
              <a:tblGrid>
                <a:gridCol w="1256286">
                  <a:extLst>
                    <a:ext uri="{9D8B030D-6E8A-4147-A177-3AD203B41FA5}">
                      <a16:colId xmlns:a16="http://schemas.microsoft.com/office/drawing/2014/main" val="20000"/>
                    </a:ext>
                  </a:extLst>
                </a:gridCol>
              </a:tblGrid>
              <a:tr h="391470">
                <a:tc>
                  <a:txBody>
                    <a:bodyPr/>
                    <a:lstStyle/>
                    <a:p>
                      <a:r>
                        <a:rPr lang="en-US" sz="1100" b="1" i="0" u="none" kern="1200" dirty="0">
                          <a:solidFill>
                            <a:srgbClr val="3D4543"/>
                          </a:solidFill>
                          <a:latin typeface="Open Sans"/>
                          <a:ea typeface="Open Sans"/>
                          <a:cs typeface="Open Sans"/>
                        </a:rPr>
                        <a:t>Norms Gap, After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354325">
                <a:tc>
                  <a:txBody>
                    <a:bodyPr/>
                    <a:lstStyle/>
                    <a:p>
                      <a:pPr marL="0" indent="0" algn="l" defTabSz="685800" rtl="0">
                        <a:lnSpc>
                          <a:spcPct val="100000"/>
                        </a:lnSpc>
                        <a:spcBef>
                          <a:spcPts val="0"/>
                        </a:spcBef>
                        <a:spcAft>
                          <a:spcPts val="0"/>
                        </a:spcAft>
                        <a:buClrTx/>
                        <a:buSzTx/>
                        <a:buFontTx/>
                        <a:buNone/>
                        <a:tabLst/>
                      </a:pPr>
                      <a:r>
                        <a:rPr lang="en-US" sz="1100" b="0" i="0" kern="1200" dirty="0">
                          <a:solidFill>
                            <a:srgbClr val="3D4543"/>
                          </a:solidFill>
                          <a:latin typeface="Open Sans"/>
                          <a:ea typeface="Open Sans"/>
                          <a:cs typeface="Open Sans"/>
                        </a:rPr>
                        <a:t>10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54325">
                <a:tc>
                  <a:txBody>
                    <a:bodyPr/>
                    <a:lstStyle/>
                    <a:p>
                      <a:r>
                        <a:rPr lang="en-US" sz="1100" b="0" i="0" kern="1200" dirty="0">
                          <a:solidFill>
                            <a:srgbClr val="3D4543"/>
                          </a:solidFill>
                          <a:latin typeface="Open Sans"/>
                          <a:ea typeface="Open Sans"/>
                          <a:cs typeface="Open Sans"/>
                        </a:rPr>
                        <a:t>10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54325">
                <a:tc>
                  <a:txBody>
                    <a:bodyPr/>
                    <a:lstStyle/>
                    <a:p>
                      <a:r>
                        <a:rPr lang="en-US" sz="1100" b="0" i="0" kern="1200" dirty="0">
                          <a:solidFill>
                            <a:srgbClr val="3D4543"/>
                          </a:solidFill>
                          <a:latin typeface="Open Sans"/>
                          <a:ea typeface="Open Sans"/>
                          <a:cs typeface="Open Sans"/>
                        </a:rPr>
                        <a:t>8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Open Sans"/>
                          <a:ea typeface="Open Sans"/>
                          <a:cs typeface="Open Sans"/>
                        </a:rPr>
                        <a:t>18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Open Sans"/>
                          <a:ea typeface="Open Sans"/>
                          <a:cs typeface="Open Sans"/>
                        </a:rPr>
                        <a:t>7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bl>
          </a:graphicData>
        </a:graphic>
      </p:graphicFrame>
      <p:cxnSp>
        <p:nvCxnSpPr>
          <p:cNvPr id="19" name="Straight Connector 18"/>
          <p:cNvCxnSpPr/>
          <p:nvPr/>
        </p:nvCxnSpPr>
        <p:spPr>
          <a:xfrm>
            <a:off x="4741581" y="1399153"/>
            <a:ext cx="0" cy="473688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a:spLocks noChangeArrowheads="1"/>
          </p:cNvSpPr>
          <p:nvPr/>
        </p:nvSpPr>
        <p:spPr>
          <a:xfrm>
            <a:off x="404141" y="1315071"/>
            <a:ext cx="3975297" cy="2112181"/>
          </a:xfrm>
          <a:prstGeom prst="rect">
            <a:avLst/>
          </a:prstGeom>
          <a:noFill/>
          <a:ln>
            <a:headEnd type="none"/>
            <a:tailEnd type="none"/>
          </a:ln>
        </p:spPr>
        <p:txBody>
          <a:bodyPr wrap="square" lIns="91440" tIns="45720" rIns="91440" bIns="45720" anchor="t">
            <a:spAutoFit/>
          </a:bodyPr>
          <a:lstStyle/>
          <a:p>
            <a:pPr>
              <a:lnSpc>
                <a:spcPts val="2000"/>
              </a:lnSpc>
              <a:spcAft>
                <a:spcPts val="200"/>
              </a:spcAft>
              <a:buClr>
                <a:srgbClr val="595959"/>
              </a:buClr>
              <a:buSzPts val="1800"/>
            </a:pPr>
            <a:r>
              <a:rPr lang="en-US" sz="1100" dirty="0">
                <a:solidFill>
                  <a:srgbClr val="3D4543"/>
                </a:solidFill>
                <a:latin typeface="Arial"/>
                <a:cs typeface="Arial"/>
              </a:rPr>
              <a:t>An individual is more likely to act in a particular way if they believe their actions will be supported by their peers. However, research shows that there is often a gap between what an individual thinks they would do (the “actual norm”), and what they believe their peers would do (the “perceived norm”). This is called the ”norms gap.” </a:t>
            </a:r>
            <a:r>
              <a:rPr lang="en-US" sz="1100" dirty="0">
                <a:solidFill>
                  <a:srgbClr val="3D4543"/>
                </a:solidFill>
                <a:latin typeface="Arial"/>
                <a:cs typeface="Arial"/>
                <a:sym typeface="Arial"/>
              </a:rPr>
              <a:t>SAPU aims to decrease the norms gap among your students so </a:t>
            </a:r>
            <a:r>
              <a:rPr lang="en-US" sz="1100" dirty="0">
                <a:solidFill>
                  <a:srgbClr val="3D4543"/>
                </a:solidFill>
                <a:latin typeface="Arial"/>
                <a:cs typeface="Arial"/>
              </a:rPr>
              <a:t>they will be</a:t>
            </a:r>
            <a:r>
              <a:rPr lang="en-US" sz="1100" dirty="0">
                <a:solidFill>
                  <a:srgbClr val="3D4543"/>
                </a:solidFill>
                <a:latin typeface="Arial"/>
                <a:cs typeface="Arial"/>
                <a:sym typeface="Arial"/>
              </a:rPr>
              <a:t> more likely to engage in </a:t>
            </a:r>
            <a:r>
              <a:rPr lang="en-US" sz="1100" dirty="0">
                <a:solidFill>
                  <a:srgbClr val="3D4543"/>
                </a:solidFill>
                <a:latin typeface="Arial"/>
                <a:cs typeface="Arial"/>
              </a:rPr>
              <a:t>pro-social behaviors</a:t>
            </a:r>
            <a:r>
              <a:rPr lang="en-US" sz="1100" dirty="0">
                <a:solidFill>
                  <a:srgbClr val="3D4543"/>
                </a:solidFill>
                <a:latin typeface="Arial"/>
                <a:cs typeface="Arial"/>
                <a:sym typeface="Arial"/>
              </a:rPr>
              <a:t> on campus.</a:t>
            </a:r>
          </a:p>
        </p:txBody>
      </p:sp>
      <p:sp>
        <p:nvSpPr>
          <p:cNvPr id="21" name="Rectangle 20"/>
          <p:cNvSpPr>
            <a:spLocks/>
          </p:cNvSpPr>
          <p:nvPr/>
        </p:nvSpPr>
        <p:spPr>
          <a:xfrm>
            <a:off x="656391" y="3862436"/>
            <a:ext cx="3820825" cy="210871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50" b="1" dirty="0">
                <a:solidFill>
                  <a:schemeClr val="tx1"/>
                </a:solidFill>
                <a:latin typeface="Arial"/>
                <a:ea typeface="Open Sans"/>
                <a:cs typeface="Arial"/>
              </a:rPr>
              <a:t>Programming Tip</a:t>
            </a:r>
          </a:p>
          <a:p>
            <a:pPr marL="0" indent="0">
              <a:lnSpc>
                <a:spcPts val="1200"/>
              </a:lnSpc>
              <a:spcAft>
                <a:spcPts val="200"/>
              </a:spcAft>
              <a:buFont typeface="Arial"/>
              <a:buNone/>
            </a:pPr>
            <a:endParaRPr lang="en-US" sz="700" b="1" dirty="0">
              <a:solidFill>
                <a:schemeClr val="tx2"/>
              </a:solidFill>
              <a:latin typeface="Arial"/>
              <a:ea typeface="Open Sans"/>
              <a:cs typeface="Arial"/>
            </a:endParaRPr>
          </a:p>
          <a:p>
            <a:pPr>
              <a:lnSpc>
                <a:spcPct val="130000"/>
              </a:lnSpc>
              <a:spcAft>
                <a:spcPts val="200"/>
              </a:spcAft>
            </a:pPr>
            <a:r>
              <a:rPr lang="en-US" sz="1000" dirty="0">
                <a:solidFill>
                  <a:srgbClr val="4C5758"/>
                </a:solidFill>
                <a:latin typeface="Arial"/>
                <a:ea typeface="Open Sans"/>
                <a:cs typeface="Arial"/>
              </a:rPr>
              <a:t>Feelings of not being supported by other members of a social group or community are likely to be an obstacle to intervening, standing up to concerning behavior, and supporting friends and peers. You can examine the norms gap between subgroups by requesting raw data extracts and looking into which groups could use additional training and support to close the norms gap.</a:t>
            </a:r>
          </a:p>
        </p:txBody>
      </p:sp>
      <p:sp>
        <p:nvSpPr>
          <p:cNvPr id="14" name="TextBox 13"/>
          <p:cNvSpPr txBox="1">
            <a:spLocks noChangeArrowheads="1"/>
          </p:cNvSpPr>
          <p:nvPr/>
        </p:nvSpPr>
        <p:spPr>
          <a:xfrm>
            <a:off x="9823323" y="-1"/>
            <a:ext cx="1790700" cy="685801"/>
          </a:xfrm>
          <a:prstGeom prst="rect">
            <a:avLst/>
          </a:prstGeom>
          <a:solidFill>
            <a:srgbClr val="53BDC1">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a:spLocks/>
          </p:cNvSpPr>
          <p:nvPr/>
        </p:nvSpPr>
        <p:spPr>
          <a:xfrm rot="5400000">
            <a:off x="1175603" y="2837353"/>
            <a:ext cx="2582318" cy="3762463"/>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309;p9"/>
          <p:cNvSpPr>
            <a:spLocks/>
          </p:cNvSpPr>
          <p:nvPr/>
        </p:nvSpPr>
        <p:spPr>
          <a:xfrm>
            <a:off x="469828" y="3432314"/>
            <a:ext cx="266133" cy="2597288"/>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21</a:t>
            </a:fld>
            <a:endParaRPr lang="en-US" dirty="0">
              <a:latin typeface="Arial"/>
              <a:cs typeface="Arial"/>
            </a:endParaRPr>
          </a:p>
        </p:txBody>
      </p:sp>
      <p:sp>
        <p:nvSpPr>
          <p:cNvPr id="2" name="Title 1"/>
          <p:cNvSpPr>
            <a:spLocks noGrp="1"/>
          </p:cNvSpPr>
          <p:nvPr>
            <p:ph type="title" idx="4294967295"/>
          </p:nvPr>
        </p:nvSpPr>
        <p:spPr>
          <a:xfrm>
            <a:off x="393267" y="524596"/>
            <a:ext cx="10820400" cy="638175"/>
          </a:xfrm>
          <a:ln>
            <a:headEnd type="none"/>
            <a:tailEnd type="none"/>
          </a:ln>
        </p:spPr>
        <p:txBody>
          <a:bodyPr wrap="square"/>
          <a:lstStyle/>
          <a:p>
            <a:pPr defTabSz="914363"/>
            <a:r>
              <a:rPr lang="en-US" b="1" dirty="0">
                <a:solidFill>
                  <a:schemeClr val="tx1"/>
                </a:solidFill>
                <a:latin typeface="Arial"/>
                <a:cs typeface="Arial"/>
              </a:rPr>
              <a:t>Campus Climate</a:t>
            </a:r>
          </a:p>
        </p:txBody>
      </p:sp>
      <p:sp>
        <p:nvSpPr>
          <p:cNvPr id="22" name="Footer Placeholder 2"/>
          <p:cNvSpPr>
            <a:spLocks noGrp="1"/>
          </p:cNvSpPr>
          <p:nvPr>
            <p:ph type="ftr" idx="4294967295"/>
          </p:nvPr>
        </p:nvSpPr>
        <p:spPr>
          <a:xfrm>
            <a:off x="5326533" y="6227763"/>
            <a:ext cx="6326187" cy="334962"/>
          </a:xfrm>
          <a:ln>
            <a:headEnd type="none"/>
            <a:tailEnd type="none"/>
          </a:ln>
        </p:spPr>
        <p:txBody>
          <a:bodyPr wrap="square"/>
          <a:lstStyle/>
          <a:p>
            <a:pPr marL="0" indent="0" algn="l" defTabSz="914400" rtl="0">
              <a:lnSpc>
                <a:spcPts val="1200"/>
              </a:lnSpc>
              <a:spcBef>
                <a:spcPts val="0"/>
              </a:spcBef>
              <a:spcAft>
                <a:spcPts val="200"/>
              </a:spcAft>
              <a:buClr>
                <a:srgbClr val="000000"/>
              </a:buClr>
              <a:buSzPts val="1400"/>
              <a:buFont typeface="Arial"/>
              <a:buNone/>
              <a:tabLst/>
            </a:pPr>
            <a:r>
              <a:rPr lang="en-US" sz="900" b="1" i="0" u="sng" strike="noStrike" kern="0" cap="none" spc="0" dirty="0">
                <a:ln>
                  <a:noFill/>
                </a:ln>
                <a:solidFill>
                  <a:srgbClr val="3D4543"/>
                </a:solidFill>
                <a:effectLst/>
                <a:uLnTx/>
                <a:uFillTx/>
                <a:latin typeface="Arial"/>
                <a:ea typeface="Open Sans"/>
                <a:cs typeface="Arial"/>
                <a:sym typeface="Lato"/>
              </a:rPr>
              <a:t>Note:</a:t>
            </a:r>
            <a:r>
              <a:rPr lang="en-US" sz="900" b="1" i="0" u="none" strike="noStrike" kern="0" cap="none" spc="0" dirty="0">
                <a:ln>
                  <a:noFill/>
                </a:ln>
                <a:solidFill>
                  <a:srgbClr val="3D4543"/>
                </a:solidFill>
                <a:effectLst/>
                <a:uLnTx/>
                <a:uFillTx/>
                <a:latin typeface="Arial"/>
                <a:ea typeface="Open Sans"/>
                <a:cs typeface="Arial"/>
                <a:sym typeface="Lato"/>
              </a:rPr>
              <a:t> </a:t>
            </a:r>
            <a:r>
              <a:rPr lang="en-US" sz="900" b="0" i="0" u="none" strike="noStrike" kern="0" cap="none" spc="0" dirty="0">
                <a:ln>
                  <a:noFill/>
                </a:ln>
                <a:solidFill>
                  <a:srgbClr val="3D4543"/>
                </a:solidFill>
                <a:effectLst/>
                <a:uLnTx/>
                <a:uFillTx/>
                <a:latin typeface="Arial"/>
                <a:ea typeface="Open Sans"/>
                <a:cs typeface="Arial"/>
                <a:sym typeface="Lato"/>
              </a:rPr>
              <a:t>Percentages represent the share of students who chose “agree” or “strongly agree” in response to these statements in the Follow-Up Survey (Part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3,082.</a:t>
            </a:r>
            <a:endParaRPr lang="en-US" sz="900" b="0" i="0" u="none" strike="noStrike" kern="0" cap="none" spc="0" dirty="0">
              <a:ln>
                <a:noFill/>
              </a:ln>
              <a:solidFill>
                <a:srgbClr val="3D4543"/>
              </a:solidFill>
              <a:effectLst/>
              <a:uLnTx/>
              <a:uFillTx/>
              <a:latin typeface="Arial"/>
              <a:ea typeface="Open Sans"/>
              <a:cs typeface="Arial"/>
            </a:endParaRPr>
          </a:p>
        </p:txBody>
      </p:sp>
      <p:graphicFrame>
        <p:nvGraphicFramePr>
          <p:cNvPr id="16" name="Content Placeholder 17"/>
          <p:cNvGraphicFramePr/>
          <p:nvPr/>
        </p:nvGraphicFramePr>
        <p:xfrm>
          <a:off x="5156929" y="1335088"/>
          <a:ext cx="6610350" cy="487362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a:xfrm>
            <a:off x="4797589" y="1399153"/>
            <a:ext cx="0" cy="480956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408821" y="1330273"/>
            <a:ext cx="4215697" cy="1599220"/>
          </a:xfrm>
          <a:prstGeom prst="rect">
            <a:avLst/>
          </a:prstGeom>
          <a:noFill/>
          <a:ln>
            <a:headEnd type="none"/>
            <a:tailEnd type="none"/>
          </a:ln>
        </p:spPr>
        <p:txBody>
          <a:bodyPr wrap="square" lIns="91440" tIns="45720" rIns="91440" bIns="45720" anchor="t">
            <a:spAutoFit/>
          </a:bodyPr>
          <a:lstStyle/>
          <a:p>
            <a:pPr>
              <a:lnSpc>
                <a:spcPts val="2000"/>
              </a:lnSpc>
              <a:spcAft>
                <a:spcPts val="200"/>
              </a:spcAft>
              <a:buClr>
                <a:srgbClr val="595959"/>
              </a:buClr>
              <a:buSzPts val="1800"/>
            </a:pPr>
            <a:r>
              <a:rPr lang="en-US" sz="1100" dirty="0">
                <a:solidFill>
                  <a:srgbClr val="3D4543"/>
                </a:solidFill>
                <a:latin typeface="Arial"/>
                <a:cs typeface="Arial"/>
                <a:sym typeface="Arial"/>
              </a:rPr>
              <a:t>After </a:t>
            </a:r>
            <a:r>
              <a:rPr lang="en-US" sz="1100" dirty="0">
                <a:solidFill>
                  <a:srgbClr val="3D4543"/>
                </a:solidFill>
                <a:latin typeface="Arial"/>
                <a:cs typeface="Arial"/>
              </a:rPr>
              <a:t>completing</a:t>
            </a:r>
            <a:r>
              <a:rPr lang="en-US" sz="1100" dirty="0">
                <a:solidFill>
                  <a:srgbClr val="3D4543"/>
                </a:solidFill>
                <a:latin typeface="Arial"/>
                <a:cs typeface="Arial"/>
                <a:sym typeface="Arial"/>
              </a:rPr>
              <a:t> the course, students answered a series of questions related to the climate around sexual assault at their school. This information can help you understand the degree to which your institution’s sexual assault prevention efforts are impacting student perceptions of the campus environment</a:t>
            </a:r>
            <a:r>
              <a:rPr lang="en-US" sz="1100" dirty="0">
                <a:solidFill>
                  <a:srgbClr val="3D4543"/>
                </a:solidFill>
                <a:latin typeface="Arial"/>
                <a:cs typeface="Arial"/>
              </a:rPr>
              <a:t> and, </a:t>
            </a:r>
            <a:br>
              <a:rPr lang="en-US" sz="1100" dirty="0">
                <a:solidFill>
                  <a:srgbClr val="3D4543"/>
                </a:solidFill>
                <a:latin typeface="Arial"/>
                <a:cs typeface="Arial"/>
              </a:rPr>
            </a:br>
            <a:r>
              <a:rPr lang="en-US" sz="1100" dirty="0">
                <a:solidFill>
                  <a:srgbClr val="3D4543"/>
                </a:solidFill>
                <a:latin typeface="Arial"/>
                <a:cs typeface="Arial"/>
              </a:rPr>
              <a:t>in turn, the institution's commitment to preventing harm.</a:t>
            </a:r>
            <a:endParaRPr lang="en-US" sz="1100" dirty="0">
              <a:solidFill>
                <a:srgbClr val="3D4543"/>
              </a:solidFill>
              <a:latin typeface="Arial"/>
              <a:cs typeface="Arial"/>
              <a:sym typeface="Arial"/>
            </a:endParaRPr>
          </a:p>
        </p:txBody>
      </p:sp>
      <p:sp>
        <p:nvSpPr>
          <p:cNvPr id="19" name="Rectangle 18"/>
          <p:cNvSpPr>
            <a:spLocks/>
          </p:cNvSpPr>
          <p:nvPr/>
        </p:nvSpPr>
        <p:spPr>
          <a:xfrm>
            <a:off x="699029" y="3415312"/>
            <a:ext cx="3612869" cy="258231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50" b="1" dirty="0">
                <a:solidFill>
                  <a:schemeClr val="tx1"/>
                </a:solidFill>
                <a:latin typeface="Arial"/>
                <a:ea typeface="Open Sans"/>
                <a:cs typeface="Arial"/>
              </a:rPr>
              <a:t>Institutionalization Tip</a:t>
            </a:r>
          </a:p>
          <a:p>
            <a:pPr>
              <a:lnSpc>
                <a:spcPts val="1200"/>
              </a:lnSpc>
              <a:spcAft>
                <a:spcPts val="200"/>
              </a:spcAft>
            </a:pPr>
            <a:endParaRPr lang="en-US" sz="900" dirty="0">
              <a:solidFill>
                <a:srgbClr val="4C5758"/>
              </a:solidFill>
              <a:latin typeface="Arial"/>
              <a:cs typeface="Arial"/>
            </a:endParaRPr>
          </a:p>
          <a:p>
            <a:pPr>
              <a:lnSpc>
                <a:spcPct val="130000"/>
              </a:lnSpc>
              <a:spcAft>
                <a:spcPts val="200"/>
              </a:spcAft>
            </a:pPr>
            <a:r>
              <a:rPr lang="en-US" sz="1000" dirty="0">
                <a:solidFill>
                  <a:srgbClr val="4C5758"/>
                </a:solidFill>
                <a:latin typeface="Arial"/>
                <a:cs typeface="Arial"/>
              </a:rPr>
              <a:t>Students’ perceptions of the commitment and intentions of their institution can have a significant impact on their feelings of safety and support, their experience while on campus, and their likelihood to join the community effort to prevent abuse and harassment. These may be very valuable data points to share with administrators to show how students are feeling about the climate at your institution and for senior leaders to consider when communicating publicly about the expectations of students in their community.</a:t>
            </a:r>
          </a:p>
        </p:txBody>
      </p:sp>
      <p:sp>
        <p:nvSpPr>
          <p:cNvPr id="12" name="TextBox 11"/>
          <p:cNvSpPr txBox="1">
            <a:spLocks noChangeArrowheads="1"/>
          </p:cNvSpPr>
          <p:nvPr/>
        </p:nvSpPr>
        <p:spPr>
          <a:xfrm>
            <a:off x="9842672" y="0"/>
            <a:ext cx="1790700" cy="685801"/>
          </a:xfrm>
          <a:prstGeom prst="rect">
            <a:avLst/>
          </a:prstGeom>
          <a:solidFill>
            <a:srgbClr val="53BDC1">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a:spLocks/>
          </p:cNvSpPr>
          <p:nvPr/>
        </p:nvSpPr>
        <p:spPr>
          <a:xfrm rot="5400000">
            <a:off x="1299149" y="2773968"/>
            <a:ext cx="2396391"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309;p9"/>
          <p:cNvSpPr>
            <a:spLocks/>
          </p:cNvSpPr>
          <p:nvPr/>
        </p:nvSpPr>
        <p:spPr>
          <a:xfrm>
            <a:off x="469828" y="3432314"/>
            <a:ext cx="266133" cy="2410283"/>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22</a:t>
            </a:fld>
            <a:endParaRPr lang="en-US" dirty="0">
              <a:latin typeface="Arial"/>
              <a:cs typeface="Arial"/>
            </a:endParaRPr>
          </a:p>
        </p:txBody>
      </p:sp>
      <p:sp>
        <p:nvSpPr>
          <p:cNvPr id="2" name="Title 1"/>
          <p:cNvSpPr>
            <a:spLocks noGrp="1"/>
          </p:cNvSpPr>
          <p:nvPr>
            <p:ph type="title" idx="4294967295"/>
          </p:nvPr>
        </p:nvSpPr>
        <p:spPr>
          <a:xfrm>
            <a:off x="399765" y="518662"/>
            <a:ext cx="10820400" cy="638175"/>
          </a:xfrm>
          <a:ln>
            <a:headEnd type="none"/>
            <a:tailEnd type="none"/>
          </a:ln>
        </p:spPr>
        <p:txBody>
          <a:bodyPr wrap="square"/>
          <a:lstStyle/>
          <a:p>
            <a:pPr defTabSz="914363"/>
            <a:r>
              <a:rPr lang="en-US" b="1" dirty="0">
                <a:solidFill>
                  <a:schemeClr val="tx1"/>
                </a:solidFill>
                <a:latin typeface="Arial"/>
                <a:cs typeface="Arial"/>
              </a:rPr>
              <a:t>Community Readiness</a:t>
            </a:r>
          </a:p>
        </p:txBody>
      </p:sp>
      <p:sp>
        <p:nvSpPr>
          <p:cNvPr id="22" name="Footer Placeholder 2"/>
          <p:cNvSpPr>
            <a:spLocks noGrp="1"/>
          </p:cNvSpPr>
          <p:nvPr>
            <p:ph type="ftr" idx="4294967295"/>
          </p:nvPr>
        </p:nvSpPr>
        <p:spPr>
          <a:xfrm>
            <a:off x="5318595" y="5970588"/>
            <a:ext cx="6334125" cy="336550"/>
          </a:xfrm>
          <a:ln>
            <a:headEnd type="none"/>
            <a:tailEnd type="none"/>
          </a:ln>
        </p:spPr>
        <p:txBody>
          <a:bodyPr wrap="square"/>
          <a:lstStyle/>
          <a:p>
            <a:pPr marL="0" indent="0" algn="l" defTabSz="914400" rtl="0">
              <a:lnSpc>
                <a:spcPts val="1200"/>
              </a:lnSpc>
              <a:spcBef>
                <a:spcPts val="0"/>
              </a:spcBef>
              <a:spcAft>
                <a:spcPts val="200"/>
              </a:spcAft>
              <a:buClr>
                <a:srgbClr val="000000"/>
              </a:buClr>
              <a:buSzPts val="1400"/>
              <a:buFont typeface="Arial"/>
              <a:buNone/>
              <a:tabLst/>
            </a:pPr>
            <a:r>
              <a:rPr lang="en-US" sz="900" b="1" i="0" u="sng" strike="noStrike" kern="0" cap="none" spc="0" dirty="0">
                <a:ln>
                  <a:noFill/>
                </a:ln>
                <a:solidFill>
                  <a:srgbClr val="3D4543"/>
                </a:solidFill>
                <a:effectLst/>
                <a:uLnTx/>
                <a:uFillTx/>
                <a:latin typeface="Arial"/>
                <a:ea typeface="Open Sans"/>
                <a:cs typeface="Arial"/>
                <a:sym typeface="Lato"/>
              </a:rPr>
              <a:t>Note:</a:t>
            </a:r>
            <a:r>
              <a:rPr lang="en-US" sz="900" b="1" i="0" u="none" strike="noStrike" kern="0" cap="none" spc="0" dirty="0">
                <a:ln>
                  <a:noFill/>
                </a:ln>
                <a:solidFill>
                  <a:srgbClr val="3D4543"/>
                </a:solidFill>
                <a:effectLst/>
                <a:uLnTx/>
                <a:uFillTx/>
                <a:latin typeface="Arial"/>
                <a:ea typeface="Open Sans"/>
                <a:cs typeface="Arial"/>
                <a:sym typeface="Lato"/>
              </a:rPr>
              <a:t> </a:t>
            </a:r>
            <a:r>
              <a:rPr lang="en-US" sz="900" b="0" i="0" u="none" strike="noStrike" kern="0" cap="none" spc="0" dirty="0">
                <a:ln>
                  <a:noFill/>
                </a:ln>
                <a:solidFill>
                  <a:srgbClr val="3D4543"/>
                </a:solidFill>
                <a:effectLst/>
                <a:uLnTx/>
                <a:uFillTx/>
                <a:latin typeface="Arial"/>
                <a:ea typeface="Open Sans"/>
                <a:cs typeface="Arial"/>
                <a:sym typeface="Lato"/>
              </a:rPr>
              <a:t>Percentages represent the share of students who chose “agree” or “strongly agree” in response to these statements in the Post-Course Survey (</a:t>
            </a:r>
            <a:r>
              <a:rPr lang="en-US" sz="900" b="0" i="1" u="none" strike="noStrike" kern="0" cap="none" spc="0" dirty="0">
                <a:ln>
                  <a:noFill/>
                </a:ln>
                <a:solidFill>
                  <a:srgbClr val="3D4543"/>
                </a:solidFill>
                <a:effectLst/>
                <a:uLnTx/>
                <a:uFillTx/>
                <a:latin typeface="Arial"/>
                <a:ea typeface="Open Sans"/>
                <a:cs typeface="Arial"/>
                <a:sym typeface="Lato"/>
              </a:rPr>
              <a:t>n</a:t>
            </a:r>
            <a:r>
              <a:rPr lang="en-US" sz="900" b="0" i="0" u="none" strike="noStrike" kern="0" cap="none" spc="0" dirty="0">
                <a:ln>
                  <a:noFill/>
                </a:ln>
                <a:solidFill>
                  <a:srgbClr val="3D4543"/>
                </a:solidFill>
                <a:effectLst/>
                <a:uLnTx/>
                <a:uFillTx/>
                <a:latin typeface="Arial"/>
                <a:ea typeface="Open Sans"/>
                <a:cs typeface="Arial"/>
                <a:sym typeface="Lato"/>
              </a:rPr>
              <a:t> = 2,807).</a:t>
            </a:r>
            <a:endParaRPr lang="en-US" sz="900" b="0" i="0" u="none" strike="noStrike" kern="0" cap="none" spc="0" dirty="0">
              <a:ln>
                <a:noFill/>
              </a:ln>
              <a:solidFill>
                <a:srgbClr val="3D4543"/>
              </a:solidFill>
              <a:effectLst/>
              <a:uLnTx/>
              <a:uFillTx/>
              <a:latin typeface="Arial"/>
              <a:ea typeface="Open Sans"/>
              <a:cs typeface="Arial"/>
            </a:endParaRPr>
          </a:p>
        </p:txBody>
      </p:sp>
      <p:graphicFrame>
        <p:nvGraphicFramePr>
          <p:cNvPr id="16" name="Content Placeholder 17"/>
          <p:cNvGraphicFramePr/>
          <p:nvPr/>
        </p:nvGraphicFramePr>
        <p:xfrm>
          <a:off x="5175720" y="1331913"/>
          <a:ext cx="6477000" cy="450532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a:xfrm>
            <a:off x="463167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421536" y="1399153"/>
            <a:ext cx="3615142" cy="1345625"/>
          </a:xfrm>
          <a:prstGeom prst="rect">
            <a:avLst/>
          </a:prstGeom>
          <a:noFill/>
          <a:ln>
            <a:headEnd type="none"/>
            <a:tailEnd type="none"/>
          </a:ln>
        </p:spPr>
        <p:txBody>
          <a:bodyPr wrap="square">
            <a:spAutoFit/>
          </a:bodyPr>
          <a:lstStyle/>
          <a:p>
            <a:pPr>
              <a:lnSpc>
                <a:spcPts val="2000"/>
              </a:lnSpc>
              <a:spcAft>
                <a:spcPts val="200"/>
              </a:spcAft>
              <a:buClr>
                <a:srgbClr val="595959"/>
              </a:buClr>
              <a:buSzPts val="1800"/>
            </a:pPr>
            <a:r>
              <a:rPr lang="en-US" sz="1200" dirty="0">
                <a:solidFill>
                  <a:srgbClr val="3D4543"/>
                </a:solidFill>
                <a:latin typeface="Arial"/>
                <a:cs typeface="Arial"/>
                <a:sym typeface="Arial"/>
              </a:rPr>
              <a:t>After completing the course, students answered questions about their readiness to address sexual assault at their school — from identifying sexual assault as an issue worthy of their attention to getting personally involved in prevention efforts.</a:t>
            </a:r>
          </a:p>
        </p:txBody>
      </p:sp>
      <p:sp>
        <p:nvSpPr>
          <p:cNvPr id="19" name="Rectangle 18"/>
          <p:cNvSpPr>
            <a:spLocks/>
          </p:cNvSpPr>
          <p:nvPr/>
        </p:nvSpPr>
        <p:spPr>
          <a:xfrm>
            <a:off x="674002" y="3429000"/>
            <a:ext cx="3572479" cy="2396391"/>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50" b="1" dirty="0">
                <a:solidFill>
                  <a:srgbClr val="3D4543"/>
                </a:solidFill>
                <a:latin typeface="Arial"/>
                <a:ea typeface="Open Sans"/>
                <a:cs typeface="Arial"/>
              </a:rPr>
              <a:t>Programming Tip</a:t>
            </a:r>
          </a:p>
          <a:p>
            <a:pPr>
              <a:lnSpc>
                <a:spcPts val="1200"/>
              </a:lnSpc>
              <a:spcAft>
                <a:spcPts val="200"/>
              </a:spcAft>
            </a:pPr>
            <a:endParaRPr lang="en-US" sz="1000" dirty="0">
              <a:solidFill>
                <a:srgbClr val="3D4543"/>
              </a:solidFill>
              <a:latin typeface="Arial"/>
              <a:ea typeface="Open Sans"/>
              <a:cs typeface="Arial"/>
            </a:endParaRPr>
          </a:p>
          <a:p>
            <a:pPr>
              <a:lnSpc>
                <a:spcPct val="130000"/>
              </a:lnSpc>
              <a:spcAft>
                <a:spcPts val="200"/>
              </a:spcAft>
            </a:pPr>
            <a:r>
              <a:rPr lang="en-US" sz="1000" dirty="0">
                <a:solidFill>
                  <a:schemeClr val="tx1"/>
                </a:solidFill>
                <a:latin typeface="Arial"/>
                <a:ea typeface="Open Sans"/>
                <a:cs typeface="Arial"/>
              </a:rPr>
              <a:t>These categories from left to right represent a continuum of readiness to support prevention efforts on your campus. While most students come to school with a healthy and open mindset, it is important to consider how prevention efforts are influencing all students across this continuum and how we can pull those from the least desirable categories towards a more positive perspective towards community at your institution.</a:t>
            </a:r>
          </a:p>
        </p:txBody>
      </p:sp>
      <p:sp>
        <p:nvSpPr>
          <p:cNvPr id="12" name="TextBox 11"/>
          <p:cNvSpPr txBox="1">
            <a:spLocks noChangeArrowheads="1"/>
          </p:cNvSpPr>
          <p:nvPr/>
        </p:nvSpPr>
        <p:spPr>
          <a:xfrm>
            <a:off x="9862020" y="-1"/>
            <a:ext cx="1790700" cy="685801"/>
          </a:xfrm>
          <a:prstGeom prst="rect">
            <a:avLst/>
          </a:prstGeom>
          <a:solidFill>
            <a:srgbClr val="53BDC1">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23</a:t>
            </a:fld>
            <a:endParaRPr lang="en-US" dirty="0"/>
          </a:p>
        </p:txBody>
      </p:sp>
      <p:sp>
        <p:nvSpPr>
          <p:cNvPr id="7"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23</a:t>
            </a:fld>
            <a:endParaRPr lang="en-US" dirty="0"/>
          </a:p>
        </p:txBody>
      </p:sp>
      <p:sp>
        <p:nvSpPr>
          <p:cNvPr id="9" name="Rectangle 8"/>
          <p:cNvSpPr>
            <a:spLocks/>
          </p:cNvSpPr>
          <p:nvPr/>
        </p:nvSpPr>
        <p:spPr>
          <a:xfrm>
            <a:off x="-3763" y="1"/>
            <a:ext cx="5025018" cy="6897527"/>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11" name="Straight Connector 10"/>
          <p:cNvCxnSpPr/>
          <p:nvPr/>
        </p:nvCxnSpPr>
        <p:spPr>
          <a:xfrm>
            <a:off x="5021239"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Google Shape;250;p6"/>
          <p:cNvSpPr txBox="1">
            <a:spLocks noChangeArrowheads="1"/>
          </p:cNvSpPr>
          <p:nvPr/>
        </p:nvSpPr>
        <p:spPr>
          <a:xfrm>
            <a:off x="447836" y="683736"/>
            <a:ext cx="4001689" cy="2235733"/>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Sexual Assault Prevention for Undergraduates</a:t>
            </a:r>
          </a:p>
        </p:txBody>
      </p:sp>
      <p:sp>
        <p:nvSpPr>
          <p:cNvPr id="3" name="Text Placeholder 6"/>
          <p:cNvSpPr txBox="1">
            <a:spLocks noChangeArrowheads="1"/>
          </p:cNvSpPr>
          <p:nvPr/>
        </p:nvSpPr>
        <p:spPr>
          <a:xfrm>
            <a:off x="447836" y="3169473"/>
            <a:ext cx="3649505" cy="3595715"/>
          </a:xfrm>
          <a:prstGeom prst="rect">
            <a:avLst/>
          </a:prstGeom>
          <a:ln>
            <a:headEnd type="none"/>
            <a:tailEnd type="none"/>
          </a:ln>
        </p:spPr>
        <p:txBody>
          <a:bodyPr wrap="square"/>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50000"/>
              </a:lnSpc>
              <a:buClrTx/>
              <a:buNone/>
            </a:pPr>
            <a:r>
              <a:rPr lang="en-US" i="1" dirty="0">
                <a:solidFill>
                  <a:srgbClr val="FFFFFF"/>
                </a:solidFill>
              </a:rPr>
              <a:t>Appendix – Student Demographics</a:t>
            </a:r>
            <a:endParaRPr lang="en-US" dirty="0">
              <a:solidFill>
                <a:srgbClr val="FFFFFF"/>
              </a:solidFill>
            </a:endParaRPr>
          </a:p>
        </p:txBody>
      </p:sp>
      <p:pic>
        <p:nvPicPr>
          <p:cNvPr id="4" name="Picture 3" descr="A group of people walking on a brick path&#10;&#10;AI-generated content may be incorrect."/>
          <p:cNvPicPr>
            <a:picLocks noChangeAspect="1"/>
          </p:cNvPicPr>
          <p:nvPr/>
        </p:nvPicPr>
        <p:blipFill>
          <a:blip r:embed="rId2">
            <a:lum/>
          </a:blip>
          <a:srcRect/>
          <a:stretch>
            <a:fillRect/>
          </a:stretch>
        </p:blipFill>
        <p:spPr>
          <a:xfrm>
            <a:off x="5011759" y="0"/>
            <a:ext cx="7183632" cy="6858000"/>
          </a:xfrm>
          <a:prstGeom prst="rect">
            <a:avLst/>
          </a:prstGeom>
          <a:ln>
            <a:headEnd type="none"/>
            <a:tailEnd type="none"/>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24</a:t>
            </a:fld>
            <a:endParaRPr lang="en-US" dirty="0">
              <a:latin typeface="Arial"/>
              <a:cs typeface="Arial"/>
            </a:endParaRPr>
          </a:p>
        </p:txBody>
      </p:sp>
      <p:sp>
        <p:nvSpPr>
          <p:cNvPr id="5" name="Title 4"/>
          <p:cNvSpPr>
            <a:spLocks noGrp="1"/>
          </p:cNvSpPr>
          <p:nvPr>
            <p:ph type="title" idx="4294967295"/>
          </p:nvPr>
        </p:nvSpPr>
        <p:spPr>
          <a:xfrm>
            <a:off x="403380" y="542963"/>
            <a:ext cx="4170363" cy="638175"/>
          </a:xfrm>
          <a:ln>
            <a:headEnd type="none"/>
            <a:tailEnd type="none"/>
          </a:ln>
        </p:spPr>
        <p:txBody>
          <a:bodyPr wrap="square"/>
          <a:lstStyle/>
          <a:p>
            <a:pPr defTabSz="914363"/>
            <a:r>
              <a:rPr lang="en-US" b="1" dirty="0">
                <a:solidFill>
                  <a:schemeClr val="tx1"/>
                </a:solidFill>
                <a:latin typeface="Arial"/>
                <a:cs typeface="Arial"/>
              </a:rPr>
              <a:t>Student Demographics</a:t>
            </a:r>
          </a:p>
        </p:txBody>
      </p:sp>
      <p:sp>
        <p:nvSpPr>
          <p:cNvPr id="18" name="Text Placeholder 17"/>
          <p:cNvSpPr>
            <a:spLocks noGrp="1"/>
          </p:cNvSpPr>
          <p:nvPr>
            <p:ph type="body" sz="half" idx="4294967295"/>
          </p:nvPr>
        </p:nvSpPr>
        <p:spPr>
          <a:xfrm>
            <a:off x="269931" y="1401800"/>
            <a:ext cx="3024188" cy="3157538"/>
          </a:xfrm>
          <a:ln>
            <a:headEnd type="none"/>
            <a:tailEnd type="none"/>
          </a:ln>
        </p:spPr>
        <p:txBody>
          <a:bodyPr wrap="square"/>
          <a:lstStyle/>
          <a:p>
            <a:pPr marL="165100" indent="0" defTabSz="914363">
              <a:lnSpc>
                <a:spcPct val="130000"/>
              </a:lnSpc>
              <a:buNone/>
            </a:pPr>
            <a:r>
              <a:rPr lang="en-US" sz="1400" dirty="0">
                <a:solidFill>
                  <a:schemeClr val="tx1"/>
                </a:solidFill>
                <a:ea typeface="Open Sans"/>
              </a:rPr>
              <a:t>The following is a summary of the demographics of students who completed surveys in SAPU from June 1, 2024 to February 25, 2025. Demographic information is self-reported by students as part of the Pre-Course Survey </a:t>
            </a:r>
            <a:r>
              <a:rPr lang="en-US" sz="1400" dirty="0">
                <a:ea typeface="Open Sans"/>
              </a:rPr>
              <a:t>(</a:t>
            </a:r>
            <a:r>
              <a:rPr lang="en-US" sz="1400" i="1" dirty="0">
                <a:ea typeface="Open Sans"/>
              </a:rPr>
              <a:t>n</a:t>
            </a:r>
            <a:r>
              <a:rPr lang="en-US" sz="1400" dirty="0">
                <a:ea typeface="Open Sans"/>
              </a:rPr>
              <a:t> = 3,051).</a:t>
            </a:r>
            <a:r>
              <a:rPr lang="en-US" sz="1400" dirty="0">
                <a:solidFill>
                  <a:schemeClr val="tx1"/>
                </a:solidFill>
                <a:ea typeface="Open Sans"/>
              </a:rPr>
              <a:t> All questions are optional, and students may choose not to share demographic information.</a:t>
            </a:r>
          </a:p>
        </p:txBody>
      </p:sp>
      <p:sp>
        <p:nvSpPr>
          <p:cNvPr id="2" name="TextBox 1"/>
          <p:cNvSpPr txBox="1">
            <a:spLocks noChangeArrowheads="1"/>
          </p:cNvSpPr>
          <p:nvPr/>
        </p:nvSpPr>
        <p:spPr>
          <a:xfrm>
            <a:off x="4724400" y="5918200"/>
            <a:ext cx="0" cy="0"/>
          </a:xfrm>
          <a:prstGeom prst="rect">
            <a:avLst/>
          </a:prstGeom>
          <a:noFill/>
          <a:ln>
            <a:headEnd type="none"/>
            <a:tailEnd type="none"/>
          </a:ln>
        </p:spPr>
        <p:txBody>
          <a:bodyPr wrap="none" lIns="0" tIns="0" rIns="0" bIns="0">
            <a:noAutofit/>
          </a:bodyPr>
          <a:lstStyle/>
          <a:p>
            <a:pPr algn="l"/>
            <a:endParaRPr lang="en-US" dirty="0">
              <a:latin typeface="Arial"/>
              <a:cs typeface="Arial"/>
            </a:endParaRPr>
          </a:p>
        </p:txBody>
      </p:sp>
      <p:sp>
        <p:nvSpPr>
          <p:cNvPr id="6" name="TextBox 5"/>
          <p:cNvSpPr txBox="1">
            <a:spLocks noChangeArrowheads="1"/>
          </p:cNvSpPr>
          <p:nvPr/>
        </p:nvSpPr>
        <p:spPr>
          <a:xfrm>
            <a:off x="4857020" y="5473700"/>
            <a:ext cx="0" cy="0"/>
          </a:xfrm>
          <a:prstGeom prst="rect">
            <a:avLst/>
          </a:prstGeom>
          <a:noFill/>
          <a:ln>
            <a:headEnd type="none"/>
            <a:tailEnd type="none"/>
          </a:ln>
        </p:spPr>
        <p:txBody>
          <a:bodyPr wrap="none" lIns="0" tIns="0" rIns="0" bIns="0">
            <a:noAutofit/>
          </a:bodyPr>
          <a:lstStyle/>
          <a:p>
            <a:pPr algn="l"/>
            <a:endParaRPr lang="en-US" dirty="0">
              <a:latin typeface="Arial"/>
              <a:cs typeface="Arial"/>
            </a:endParaRPr>
          </a:p>
        </p:txBody>
      </p:sp>
      <p:cxnSp>
        <p:nvCxnSpPr>
          <p:cNvPr id="17" name="Straight Connector 16"/>
          <p:cNvCxnSpPr/>
          <p:nvPr/>
        </p:nvCxnSpPr>
        <p:spPr>
          <a:xfrm>
            <a:off x="3645989" y="1401800"/>
            <a:ext cx="0" cy="4770398"/>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17"/>
          <p:cNvSpPr txBox="1">
            <a:spLocks noChangeArrowheads="1"/>
          </p:cNvSpPr>
          <p:nvPr/>
        </p:nvSpPr>
        <p:spPr>
          <a:xfrm>
            <a:off x="7892680" y="5580111"/>
            <a:ext cx="3607057" cy="259673"/>
          </a:xfrm>
          <a:prstGeom prst="rect">
            <a:avLst/>
          </a:prstGeom>
          <a:noFill/>
          <a:ln>
            <a:noFill/>
            <a:headEnd type="none"/>
            <a:tailEnd type="none"/>
          </a:ln>
        </p:spPr>
        <p:txBody>
          <a:bodyPr wrap="square" lIns="0" tIns="0" rIns="0" bIns="0" anchor="t">
            <a:noAutofit/>
          </a:bodyPr>
          <a:lstStyle>
            <a:defPPr algn="l" rtl="0">
              <a:lnSpc>
                <a:spcPct val="100000"/>
              </a:lnSpc>
              <a:spcBef>
                <a:spcPts val="0"/>
              </a:spcBef>
              <a:spcAft>
                <a:spcPts val="0"/>
              </a:spcAft>
            </a:defPPr>
            <a:lvl1pPr marL="457200" indent="-292100" algn="l" rtl="0">
              <a:lnSpc>
                <a:spcPct val="130000"/>
              </a:lnSpc>
              <a:spcBef>
                <a:spcPts val="1200"/>
              </a:spcBef>
              <a:spcAft>
                <a:spcPts val="0"/>
              </a:spcAft>
              <a:buClr>
                <a:schemeClr val="tx1"/>
              </a:buClr>
              <a:buSzPts val="1000"/>
              <a:buFont typeface="Arial"/>
              <a:buChar char="•"/>
              <a:defRPr sz="1000" b="0" i="0" u="none" strike="noStrike" cap="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9pPr>
          </a:lstStyle>
          <a:p>
            <a:pPr marL="0" indent="0">
              <a:lnSpc>
                <a:spcPct val="100000"/>
              </a:lnSpc>
              <a:spcBef>
                <a:spcPts val="0"/>
              </a:spcBef>
              <a:buNone/>
            </a:pPr>
            <a:r>
              <a:rPr lang="en-US" sz="800" b="1" u="sng" dirty="0">
                <a:solidFill>
                  <a:schemeClr val="tx1"/>
                </a:solidFill>
                <a:latin typeface="Arial"/>
                <a:ea typeface="Open Sans"/>
                <a:cs typeface="Arial"/>
              </a:rPr>
              <a:t>Note:</a:t>
            </a:r>
            <a:r>
              <a:rPr lang="en-US" sz="800" dirty="0">
                <a:solidFill>
                  <a:schemeClr val="tx1"/>
                </a:solidFill>
                <a:latin typeface="Arial"/>
                <a:ea typeface="Open Sans"/>
                <a:cs typeface="Arial"/>
              </a:rPr>
              <a:t> ‘</a:t>
            </a:r>
            <a:r>
              <a:rPr lang="en-US" sz="800" dirty="0">
                <a:solidFill>
                  <a:srgbClr val="3D4543"/>
                </a:solidFill>
                <a:latin typeface="Arial"/>
                <a:ea typeface="Open Sans"/>
                <a:cs typeface="Arial"/>
                <a:sym typeface="Open Sans"/>
              </a:rPr>
              <a:t>Other responses’ reflects the number of students who selected Asexual or Queer</a:t>
            </a:r>
            <a:endParaRPr lang="en-US" sz="800" dirty="0">
              <a:solidFill>
                <a:srgbClr val="3D4543"/>
              </a:solidFill>
              <a:latin typeface="Arial"/>
              <a:ea typeface="Open Sans"/>
              <a:cs typeface="Arial"/>
            </a:endParaRPr>
          </a:p>
        </p:txBody>
      </p:sp>
      <p:sp>
        <p:nvSpPr>
          <p:cNvPr id="3" name="TextBox 2"/>
          <p:cNvSpPr txBox="1">
            <a:spLocks noChangeArrowheads="1"/>
          </p:cNvSpPr>
          <p:nvPr/>
        </p:nvSpPr>
        <p:spPr>
          <a:xfrm>
            <a:off x="4323003" y="6004507"/>
            <a:ext cx="7139353" cy="230832"/>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r>
              <a:rPr lang="en-US" sz="900" b="1" u="sng" dirty="0">
                <a:solidFill>
                  <a:schemeClr val="tx1"/>
                </a:solidFill>
                <a:latin typeface="Arial"/>
                <a:ea typeface="Open Sans"/>
                <a:cs typeface="Arial"/>
              </a:rPr>
              <a:t>Note:</a:t>
            </a:r>
            <a:r>
              <a:rPr lang="en-US" sz="900" dirty="0">
                <a:solidFill>
                  <a:schemeClr val="tx1"/>
                </a:solidFill>
                <a:latin typeface="Arial"/>
                <a:ea typeface="Open Sans"/>
                <a:cs typeface="Arial"/>
              </a:rPr>
              <a:t> Both of these questions allow respondents to select more than one item, so either total may exceed 100%.</a:t>
            </a:r>
          </a:p>
        </p:txBody>
      </p:sp>
      <p:graphicFrame>
        <p:nvGraphicFramePr>
          <p:cNvPr id="7" name="Table 6"/>
          <p:cNvGraphicFramePr/>
          <p:nvPr/>
        </p:nvGraphicFramePr>
        <p:xfrm>
          <a:off x="4052916" y="4756670"/>
          <a:ext cx="2847041" cy="404992"/>
        </p:xfrm>
        <a:graphic>
          <a:graphicData uri="http://schemas.openxmlformats.org/drawingml/2006/table">
            <a:tbl>
              <a:tblPr>
                <a:tableStyleId>{5940675A-B579-460E-94D1-54222C63F5DA}</a:tableStyleId>
              </a:tblPr>
              <a:tblGrid>
                <a:gridCol w="190507">
                  <a:extLst>
                    <a:ext uri="{9D8B030D-6E8A-4147-A177-3AD203B41FA5}">
                      <a16:colId xmlns:a16="http://schemas.microsoft.com/office/drawing/2014/main" val="20000"/>
                    </a:ext>
                  </a:extLst>
                </a:gridCol>
                <a:gridCol w="749486">
                  <a:extLst>
                    <a:ext uri="{9D8B030D-6E8A-4147-A177-3AD203B41FA5}">
                      <a16:colId xmlns:a16="http://schemas.microsoft.com/office/drawing/2014/main" val="20001"/>
                    </a:ext>
                  </a:extLst>
                </a:gridCol>
                <a:gridCol w="577828">
                  <a:extLst>
                    <a:ext uri="{9D8B030D-6E8A-4147-A177-3AD203B41FA5}">
                      <a16:colId xmlns:a16="http://schemas.microsoft.com/office/drawing/2014/main" val="20002"/>
                    </a:ext>
                  </a:extLst>
                </a:gridCol>
                <a:gridCol w="183473">
                  <a:extLst>
                    <a:ext uri="{9D8B030D-6E8A-4147-A177-3AD203B41FA5}">
                      <a16:colId xmlns:a16="http://schemas.microsoft.com/office/drawing/2014/main" val="20003"/>
                    </a:ext>
                  </a:extLst>
                </a:gridCol>
                <a:gridCol w="688854">
                  <a:extLst>
                    <a:ext uri="{9D8B030D-6E8A-4147-A177-3AD203B41FA5}">
                      <a16:colId xmlns:a16="http://schemas.microsoft.com/office/drawing/2014/main" val="20004"/>
                    </a:ext>
                  </a:extLst>
                </a:gridCol>
                <a:gridCol w="456893">
                  <a:extLst>
                    <a:ext uri="{9D8B030D-6E8A-4147-A177-3AD203B41FA5}">
                      <a16:colId xmlns:a16="http://schemas.microsoft.com/office/drawing/2014/main" val="20005"/>
                    </a:ext>
                  </a:extLst>
                </a:gridCol>
              </a:tblGrid>
              <a:tr h="202496">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endParaRPr lang="en-US" sz="900" b="0" i="0" dirty="0">
                        <a:solidFill>
                          <a:schemeClr val="accent3">
                            <a:lumMod val="75000"/>
                          </a:schemeClr>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79646"/>
                    </a:solid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Male</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 55%</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BACC6"/>
                    </a:solid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Female</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44%</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02496">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900" b="0" i="0" dirty="0">
                        <a:solidFill>
                          <a:schemeClr val="accent3">
                            <a:lumMod val="75000"/>
                          </a:schemeClr>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1F497D"/>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r>
                        <a:rPr lang="en-US" sz="8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r>
                        <a:rPr lang="en-US" sz="8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800" b="0" i="0" dirty="0">
                        <a:solidFill>
                          <a:schemeClr val="tx1"/>
                        </a:solidFill>
                        <a:latin typeface="Open Sans"/>
                        <a:ea typeface="Open Sans"/>
                        <a:cs typeface="Open Sans"/>
                      </a:endParaRP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bl>
          </a:graphicData>
        </a:graphic>
      </p:graphicFrame>
      <p:graphicFrame>
        <p:nvGraphicFramePr>
          <p:cNvPr id="8" name="Google Shape;551;p27" descr="GenderIdentity"/>
          <p:cNvGraphicFramePr/>
          <p:nvPr/>
        </p:nvGraphicFramePr>
        <p:xfrm>
          <a:off x="3924019" y="1047283"/>
          <a:ext cx="3131013" cy="363245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a:spLocks noChangeArrowheads="1"/>
          </p:cNvSpPr>
          <p:nvPr/>
        </p:nvSpPr>
        <p:spPr>
          <a:xfrm>
            <a:off x="9842672" y="-1"/>
            <a:ext cx="1790700" cy="685801"/>
          </a:xfrm>
          <a:prstGeom prst="rect">
            <a:avLst/>
          </a:prstGeom>
          <a:solidFill>
            <a:srgbClr val="53BDC1">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cxnSp>
        <p:nvCxnSpPr>
          <p:cNvPr id="22" name="Straight Connector 21"/>
          <p:cNvCxnSpPr/>
          <p:nvPr/>
        </p:nvCxnSpPr>
        <p:spPr>
          <a:xfrm>
            <a:off x="7601301" y="1401800"/>
            <a:ext cx="0" cy="3759862"/>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12" name="Chart 11" descr="SexualOrientation"/>
          <p:cNvGraphicFramePr/>
          <p:nvPr/>
        </p:nvGraphicFramePr>
        <p:xfrm>
          <a:off x="7892680" y="916249"/>
          <a:ext cx="3329988" cy="37634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p:cNvGraphicFramePr/>
          <p:nvPr/>
        </p:nvGraphicFramePr>
        <p:xfrm>
          <a:off x="7892680" y="4629293"/>
          <a:ext cx="3730529" cy="835402"/>
        </p:xfrm>
        <a:graphic>
          <a:graphicData uri="http://schemas.openxmlformats.org/drawingml/2006/table">
            <a:tbl>
              <a:tblPr>
                <a:tableStyleId>{5940675A-B579-460E-94D1-54222C63F5DA}</a:tableStyleId>
              </a:tblPr>
              <a:tblGrid>
                <a:gridCol w="151220">
                  <a:extLst>
                    <a:ext uri="{9D8B030D-6E8A-4147-A177-3AD203B41FA5}">
                      <a16:colId xmlns:a16="http://schemas.microsoft.com/office/drawing/2014/main" val="20000"/>
                    </a:ext>
                  </a:extLst>
                </a:gridCol>
                <a:gridCol w="1342295">
                  <a:extLst>
                    <a:ext uri="{9D8B030D-6E8A-4147-A177-3AD203B41FA5}">
                      <a16:colId xmlns:a16="http://schemas.microsoft.com/office/drawing/2014/main" val="20001"/>
                    </a:ext>
                  </a:extLst>
                </a:gridCol>
                <a:gridCol w="718457">
                  <a:extLst>
                    <a:ext uri="{9D8B030D-6E8A-4147-A177-3AD203B41FA5}">
                      <a16:colId xmlns:a16="http://schemas.microsoft.com/office/drawing/2014/main" val="20002"/>
                    </a:ext>
                  </a:extLst>
                </a:gridCol>
                <a:gridCol w="130629">
                  <a:extLst>
                    <a:ext uri="{9D8B030D-6E8A-4147-A177-3AD203B41FA5}">
                      <a16:colId xmlns:a16="http://schemas.microsoft.com/office/drawing/2014/main" val="20003"/>
                    </a:ext>
                  </a:extLst>
                </a:gridCol>
                <a:gridCol w="751498">
                  <a:extLst>
                    <a:ext uri="{9D8B030D-6E8A-4147-A177-3AD203B41FA5}">
                      <a16:colId xmlns:a16="http://schemas.microsoft.com/office/drawing/2014/main" val="20004"/>
                    </a:ext>
                  </a:extLst>
                </a:gridCol>
                <a:gridCol w="636430">
                  <a:extLst>
                    <a:ext uri="{9D8B030D-6E8A-4147-A177-3AD203B41FA5}">
                      <a16:colId xmlns:a16="http://schemas.microsoft.com/office/drawing/2014/main" val="20005"/>
                    </a:ext>
                  </a:extLst>
                </a:gridCol>
              </a:tblGrid>
              <a:tr h="281270">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Heterosexual/Straight</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 85%</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5E6"/>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Bisexual</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algn="l" defTabSz="914363"/>
                      <a:r>
                        <a:rPr lang="en-US" sz="800" b="0" i="0" dirty="0">
                          <a:solidFill>
                            <a:schemeClr val="tx1"/>
                          </a:solidFill>
                          <a:latin typeface="Open Sans"/>
                          <a:ea typeface="Open Sans"/>
                          <a:cs typeface="Open Sans"/>
                        </a:rPr>
                        <a:t>8%</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41609">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5E6">
                        <a:lumMod val="60000"/>
                        <a:lumOff val="4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Gay</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lumMod val="40000"/>
                        <a:lumOff val="6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Lesbian</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12523">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5">
                        <a:lumMod val="60000"/>
                        <a:lumOff val="40000"/>
                      </a:scheme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Questioning</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marL="0" indent="0" defTabSz="914363">
                        <a:buNone/>
                      </a:pPr>
                      <a:r>
                        <a:rPr lang="en-US" sz="8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812309"/>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Other responses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6%</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25</a:t>
            </a:fld>
            <a:endParaRPr lang="en-US" dirty="0">
              <a:latin typeface="Arial"/>
              <a:cs typeface="Arial"/>
            </a:endParaRPr>
          </a:p>
        </p:txBody>
      </p:sp>
      <p:sp>
        <p:nvSpPr>
          <p:cNvPr id="7" name="Title 6"/>
          <p:cNvSpPr>
            <a:spLocks noGrp="1"/>
          </p:cNvSpPr>
          <p:nvPr>
            <p:ph type="title" idx="4294967295"/>
          </p:nvPr>
        </p:nvSpPr>
        <p:spPr>
          <a:xfrm>
            <a:off x="380314" y="550432"/>
            <a:ext cx="10820400" cy="638175"/>
          </a:xfrm>
          <a:ln>
            <a:headEnd type="none"/>
            <a:tailEnd type="none"/>
          </a:ln>
        </p:spPr>
        <p:txBody>
          <a:bodyPr wrap="square"/>
          <a:lstStyle/>
          <a:p>
            <a:pPr defTabSz="914363"/>
            <a:r>
              <a:rPr lang="en-US" b="1" dirty="0">
                <a:solidFill>
                  <a:schemeClr val="tx1"/>
                </a:solidFill>
                <a:latin typeface="Arial"/>
                <a:cs typeface="Arial"/>
              </a:rPr>
              <a:t>Student Demographics </a:t>
            </a:r>
            <a:r>
              <a:rPr lang="en-US" b="1" i="1" dirty="0">
                <a:solidFill>
                  <a:schemeClr val="tx1"/>
                </a:solidFill>
                <a:latin typeface="Arial"/>
                <a:cs typeface="Arial"/>
              </a:rPr>
              <a:t>(continued)</a:t>
            </a:r>
            <a:endParaRPr lang="th-TH" b="1" i="1" dirty="0">
              <a:solidFill>
                <a:schemeClr val="tx1"/>
              </a:solidFill>
              <a:latin typeface="Arial"/>
            </a:endParaRPr>
          </a:p>
        </p:txBody>
      </p:sp>
      <p:cxnSp>
        <p:nvCxnSpPr>
          <p:cNvPr id="25" name="Straight Connector 24"/>
          <p:cNvCxnSpPr/>
          <p:nvPr/>
        </p:nvCxnSpPr>
        <p:spPr>
          <a:xfrm>
            <a:off x="7287352" y="14986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20" name="Table 19"/>
          <p:cNvGraphicFramePr/>
          <p:nvPr/>
        </p:nvGraphicFramePr>
        <p:xfrm>
          <a:off x="7842996" y="5367282"/>
          <a:ext cx="3967558" cy="455616"/>
        </p:xfrm>
        <a:graphic>
          <a:graphicData uri="http://schemas.openxmlformats.org/drawingml/2006/table">
            <a:tbl>
              <a:tblPr firstRow="1" bandRow="1">
                <a:tableStyleId>{5C22544A-7EE6-4342-B048-85BDC9FD1C3A}</a:tableStyleId>
              </a:tblPr>
              <a:tblGrid>
                <a:gridCol w="160828">
                  <a:extLst>
                    <a:ext uri="{9D8B030D-6E8A-4147-A177-3AD203B41FA5}">
                      <a16:colId xmlns:a16="http://schemas.microsoft.com/office/drawing/2014/main" val="20000"/>
                    </a:ext>
                  </a:extLst>
                </a:gridCol>
                <a:gridCol w="1373503">
                  <a:extLst>
                    <a:ext uri="{9D8B030D-6E8A-4147-A177-3AD203B41FA5}">
                      <a16:colId xmlns:a16="http://schemas.microsoft.com/office/drawing/2014/main" val="20001"/>
                    </a:ext>
                  </a:extLst>
                </a:gridCol>
                <a:gridCol w="827859">
                  <a:extLst>
                    <a:ext uri="{9D8B030D-6E8A-4147-A177-3AD203B41FA5}">
                      <a16:colId xmlns:a16="http://schemas.microsoft.com/office/drawing/2014/main" val="20002"/>
                    </a:ext>
                  </a:extLst>
                </a:gridCol>
                <a:gridCol w="143145">
                  <a:extLst>
                    <a:ext uri="{9D8B030D-6E8A-4147-A177-3AD203B41FA5}">
                      <a16:colId xmlns:a16="http://schemas.microsoft.com/office/drawing/2014/main" val="20003"/>
                    </a:ext>
                  </a:extLst>
                </a:gridCol>
                <a:gridCol w="780304">
                  <a:extLst>
                    <a:ext uri="{9D8B030D-6E8A-4147-A177-3AD203B41FA5}">
                      <a16:colId xmlns:a16="http://schemas.microsoft.com/office/drawing/2014/main" val="20004"/>
                    </a:ext>
                  </a:extLst>
                </a:gridCol>
                <a:gridCol w="681919">
                  <a:extLst>
                    <a:ext uri="{9D8B030D-6E8A-4147-A177-3AD203B41FA5}">
                      <a16:colId xmlns:a16="http://schemas.microsoft.com/office/drawing/2014/main" val="20005"/>
                    </a:ext>
                  </a:extLst>
                </a:gridCol>
              </a:tblGrid>
              <a:tr h="151872">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3"/>
                    </a:solidFill>
                  </a:tcPr>
                </a:tc>
                <a:tc>
                  <a:txBody>
                    <a:bodyPr/>
                    <a:lstStyle/>
                    <a:p>
                      <a:r>
                        <a:rPr lang="en-US" sz="900" b="0" i="0" dirty="0">
                          <a:solidFill>
                            <a:schemeClr val="tx1"/>
                          </a:solidFill>
                          <a:latin typeface="Open Sans"/>
                          <a:ea typeface="Open Sans"/>
                          <a:cs typeface="Open Sans"/>
                        </a:rPr>
                        <a:t>17 Years or younger</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12%</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4"/>
                    </a:solidFill>
                  </a:tcPr>
                </a:tc>
                <a:tc>
                  <a:txBody>
                    <a:bodyPr/>
                    <a:lstStyle/>
                    <a:p>
                      <a:r>
                        <a:rPr lang="en-US" sz="900" b="0" i="0" dirty="0">
                          <a:solidFill>
                            <a:schemeClr val="tx1"/>
                          </a:solidFill>
                          <a:latin typeface="Open Sans"/>
                          <a:ea typeface="Open Sans"/>
                          <a:cs typeface="Open Sans"/>
                        </a:rPr>
                        <a:t>18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69%</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151872">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4">
                        <a:lumMod val="60000"/>
                        <a:lumOff val="40000"/>
                      </a:schemeClr>
                    </a:solidFill>
                  </a:tcPr>
                </a:tc>
                <a:tc>
                  <a:txBody>
                    <a:bodyPr/>
                    <a:lstStyle/>
                    <a:p>
                      <a:r>
                        <a:rPr lang="en-US" sz="900" b="0" i="0" dirty="0">
                          <a:solidFill>
                            <a:schemeClr val="tx1"/>
                          </a:solidFill>
                          <a:latin typeface="Open Sans"/>
                          <a:ea typeface="Open Sans"/>
                          <a:cs typeface="Open Sans"/>
                        </a:rPr>
                        <a:t>19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15%</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59168"/>
                    </a:solidFill>
                  </a:tcPr>
                </a:tc>
                <a:tc>
                  <a:txBody>
                    <a:bodyPr/>
                    <a:lstStyle/>
                    <a:p>
                      <a:r>
                        <a:rPr lang="en-US" sz="900" b="0" i="0" dirty="0">
                          <a:solidFill>
                            <a:schemeClr val="tx1"/>
                          </a:solidFill>
                          <a:latin typeface="Open Sans"/>
                          <a:ea typeface="Open Sans"/>
                          <a:cs typeface="Open Sans"/>
                        </a:rPr>
                        <a:t>20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2%</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151872">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D2D2D2"/>
                    </a:solidFill>
                  </a:tcPr>
                </a:tc>
                <a:tc>
                  <a:txBody>
                    <a:bodyPr/>
                    <a:lstStyle/>
                    <a:p>
                      <a:r>
                        <a:rPr lang="en-US" sz="900" b="0" i="0" dirty="0">
                          <a:solidFill>
                            <a:schemeClr val="tx1"/>
                          </a:solidFill>
                          <a:latin typeface="Open Sans"/>
                          <a:ea typeface="Open Sans"/>
                          <a:cs typeface="Open Sans"/>
                        </a:rPr>
                        <a:t>21+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2%</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endParaRPr lang="en-US" sz="900" b="0" i="0" dirty="0">
                        <a:solidFill>
                          <a:schemeClr val="tx1"/>
                        </a:solidFill>
                        <a:latin typeface="Open Sans"/>
                        <a:ea typeface="Open Sans"/>
                        <a:cs typeface="Open Sans"/>
                      </a:endParaRP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defTabSz="914400" rtl="0">
                        <a:lnSpc>
                          <a:spcPct val="100000"/>
                        </a:lnSpc>
                        <a:spcBef>
                          <a:spcPts val="0"/>
                        </a:spcBef>
                        <a:spcAft>
                          <a:spcPts val="0"/>
                        </a:spcAft>
                        <a:buClrTx/>
                        <a:buSzTx/>
                        <a:buFontTx/>
                        <a:buNone/>
                        <a:tabLst/>
                      </a:pPr>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graphicFrame>
        <p:nvGraphicFramePr>
          <p:cNvPr id="21" name="Chart 20" descr="Age"/>
          <p:cNvGraphicFramePr/>
          <p:nvPr>
            <p:extLst>
              <p:ext uri="{D42A27DB-BD31-4B8C-83A1-F6EECF244321}">
                <p14:modId xmlns:p14="http://schemas.microsoft.com/office/powerpoint/2010/main" val="55980897"/>
              </p:ext>
            </p:extLst>
          </p:nvPr>
        </p:nvGraphicFramePr>
        <p:xfrm>
          <a:off x="7959148" y="1287518"/>
          <a:ext cx="3620662" cy="386868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a:spLocks noChangeArrowheads="1"/>
          </p:cNvSpPr>
          <p:nvPr/>
        </p:nvSpPr>
        <p:spPr>
          <a:xfrm>
            <a:off x="1343424" y="6020667"/>
            <a:ext cx="4632158" cy="230832"/>
          </a:xfrm>
          <a:prstGeom prst="rect">
            <a:avLst/>
          </a:prstGeom>
          <a:noFill/>
          <a:ln>
            <a:headEnd type="none"/>
            <a:tailEnd type="none"/>
          </a:ln>
        </p:spPr>
        <p:txBody>
          <a:bodyPr wrap="square" lIns="91440" tIns="45720" rIns="91440" bIns="45720" anchor="t">
            <a:spAutoFit/>
          </a:bodyPr>
          <a:lstStyle/>
          <a:p>
            <a:r>
              <a:rPr lang="en-US" sz="900" b="1" u="sng" dirty="0">
                <a:solidFill>
                  <a:schemeClr val="tx1"/>
                </a:solidFill>
                <a:latin typeface="Arial"/>
                <a:ea typeface="Open Sans"/>
                <a:cs typeface="Arial"/>
              </a:rPr>
              <a:t>Note:</a:t>
            </a:r>
            <a:r>
              <a:rPr lang="en-US" sz="900" dirty="0">
                <a:solidFill>
                  <a:schemeClr val="tx1"/>
                </a:solidFill>
                <a:latin typeface="Arial"/>
                <a:ea typeface="Open Sans"/>
                <a:cs typeface="Arial"/>
              </a:rPr>
              <a:t> Respondents could choose more than one option, so total may exceed 100%.</a:t>
            </a:r>
          </a:p>
        </p:txBody>
      </p:sp>
      <p:graphicFrame>
        <p:nvGraphicFramePr>
          <p:cNvPr id="2" name="Google Shape;441;p21" descr="Ethnicity"/>
          <p:cNvGraphicFramePr/>
          <p:nvPr/>
        </p:nvGraphicFramePr>
        <p:xfrm>
          <a:off x="150930" y="1264053"/>
          <a:ext cx="6714887" cy="504109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a:spLocks noChangeArrowheads="1"/>
          </p:cNvSpPr>
          <p:nvPr/>
        </p:nvSpPr>
        <p:spPr>
          <a:xfrm>
            <a:off x="9842823" y="-1"/>
            <a:ext cx="1790700" cy="685801"/>
          </a:xfrm>
          <a:prstGeom prst="rect">
            <a:avLst/>
          </a:prstGeom>
          <a:solidFill>
            <a:srgbClr val="53BDC1">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26</a:t>
            </a:fld>
            <a:endParaRPr lang="en-US" dirty="0"/>
          </a:p>
        </p:txBody>
      </p:sp>
      <p:sp>
        <p:nvSpPr>
          <p:cNvPr id="7"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26</a:t>
            </a:fld>
            <a:endParaRPr lang="en-US" dirty="0"/>
          </a:p>
        </p:txBody>
      </p:sp>
      <p:sp>
        <p:nvSpPr>
          <p:cNvPr id="9" name="Rectangle 8"/>
          <p:cNvSpPr>
            <a:spLocks/>
          </p:cNvSpPr>
          <p:nvPr/>
        </p:nvSpPr>
        <p:spPr>
          <a:xfrm>
            <a:off x="12259" y="1"/>
            <a:ext cx="5027241" cy="6897527"/>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11" name="Straight Connector 10"/>
          <p:cNvCxnSpPr/>
          <p:nvPr/>
        </p:nvCxnSpPr>
        <p:spPr>
          <a:xfrm>
            <a:off x="4985442"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Google Shape;250;p6"/>
          <p:cNvSpPr txBox="1">
            <a:spLocks noChangeArrowheads="1"/>
          </p:cNvSpPr>
          <p:nvPr/>
        </p:nvSpPr>
        <p:spPr>
          <a:xfrm>
            <a:off x="447836" y="683736"/>
            <a:ext cx="4001689" cy="2235733"/>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Sexual Assault Prevention for Undergraduates</a:t>
            </a:r>
          </a:p>
        </p:txBody>
      </p:sp>
      <p:sp>
        <p:nvSpPr>
          <p:cNvPr id="3" name="Text Placeholder 6"/>
          <p:cNvSpPr txBox="1">
            <a:spLocks noChangeArrowheads="1"/>
          </p:cNvSpPr>
          <p:nvPr/>
        </p:nvSpPr>
        <p:spPr>
          <a:xfrm>
            <a:off x="447836" y="3169473"/>
            <a:ext cx="3649505" cy="3595715"/>
          </a:xfrm>
          <a:prstGeom prst="rect">
            <a:avLst/>
          </a:prstGeom>
          <a:ln>
            <a:headEnd type="none"/>
            <a:tailEnd type="none"/>
          </a:ln>
        </p:spPr>
        <p:txBody>
          <a:bodyPr wrap="square"/>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50000"/>
              </a:lnSpc>
              <a:buClrTx/>
              <a:buNone/>
            </a:pPr>
            <a:r>
              <a:rPr lang="en-US" i="1" dirty="0">
                <a:solidFill>
                  <a:srgbClr val="FFFFFF"/>
                </a:solidFill>
              </a:rPr>
              <a:t>Supplemental Information</a:t>
            </a:r>
            <a:endParaRPr lang="en-US" dirty="0">
              <a:solidFill>
                <a:srgbClr val="FFFFFF"/>
              </a:solidFill>
            </a:endParaRPr>
          </a:p>
        </p:txBody>
      </p:sp>
      <p:pic>
        <p:nvPicPr>
          <p:cNvPr id="4" name="Picture 3" descr="A group of people walking on a brick path&#10;&#10;AI-generated content may be incorrect."/>
          <p:cNvPicPr>
            <a:picLocks noChangeAspect="1"/>
          </p:cNvPicPr>
          <p:nvPr/>
        </p:nvPicPr>
        <p:blipFill>
          <a:blip r:embed="rId2">
            <a:lum/>
          </a:blip>
          <a:srcRect/>
          <a:stretch>
            <a:fillRect/>
          </a:stretch>
        </p:blipFill>
        <p:spPr>
          <a:xfrm>
            <a:off x="5000950" y="0"/>
            <a:ext cx="7183632" cy="6858000"/>
          </a:xfrm>
          <a:prstGeom prst="rect">
            <a:avLst/>
          </a:prstGeom>
          <a:ln>
            <a:headEnd type="none"/>
            <a:tailEnd type="none"/>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5916920" y="1642667"/>
            <a:ext cx="57836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13920" y="3128318"/>
            <a:ext cx="52866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76320" y="4583454"/>
            <a:ext cx="54242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0" name="Diagram 19"/>
          <p:cNvGraphicFramePr/>
          <p:nvPr/>
        </p:nvGraphicFramePr>
        <p:xfrm>
          <a:off x="3450274" y="186678"/>
          <a:ext cx="4321907" cy="5856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1" name="Straight Connector 20"/>
          <p:cNvCxnSpPr/>
          <p:nvPr/>
        </p:nvCxnSpPr>
        <p:spPr>
          <a:xfrm>
            <a:off x="7306345" y="6024963"/>
            <a:ext cx="439424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a:spLocks/>
          </p:cNvSpPr>
          <p:nvPr/>
        </p:nvSpPr>
        <p:spPr>
          <a:xfrm>
            <a:off x="6754315" y="1000171"/>
            <a:ext cx="3372982" cy="60894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600"/>
              </a:spcBef>
            </a:pPr>
            <a:r>
              <a:rPr lang="en-US" sz="1400" b="1" dirty="0">
                <a:solidFill>
                  <a:srgbClr val="3CC0AF"/>
                </a:solidFill>
                <a:latin typeface="Arial"/>
                <a:ea typeface="Open Sans"/>
                <a:cs typeface="Arial"/>
              </a:rPr>
              <a:t>Programming</a:t>
            </a:r>
          </a:p>
          <a:p>
            <a:pPr>
              <a:spcBef>
                <a:spcPts val="300"/>
              </a:spcBef>
            </a:pPr>
            <a:r>
              <a:rPr lang="en-US" sz="1000" dirty="0">
                <a:solidFill>
                  <a:schemeClr val="tx1">
                    <a:lumMod val="75000"/>
                  </a:schemeClr>
                </a:solidFill>
                <a:latin typeface="Arial"/>
                <a:ea typeface="Open Sans"/>
                <a:cs typeface="Arial"/>
              </a:rPr>
              <a:t>Prevention training, programs and, communication strategies that maximize engagement and drive impact</a:t>
            </a:r>
          </a:p>
        </p:txBody>
      </p:sp>
      <p:sp>
        <p:nvSpPr>
          <p:cNvPr id="23" name="Rectangle 22"/>
          <p:cNvSpPr>
            <a:spLocks/>
          </p:cNvSpPr>
          <p:nvPr/>
        </p:nvSpPr>
        <p:spPr>
          <a:xfrm>
            <a:off x="8251716" y="5247793"/>
            <a:ext cx="3153345"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dirty="0">
                <a:solidFill>
                  <a:schemeClr val="accent1"/>
                </a:solidFill>
                <a:latin typeface="Arial"/>
                <a:ea typeface="Open Sans"/>
                <a:cs typeface="Arial"/>
              </a:rPr>
              <a:t>Institutionalization</a:t>
            </a:r>
            <a:endParaRPr lang="th-TH" sz="1400" b="1" dirty="0">
              <a:solidFill>
                <a:schemeClr val="accent1"/>
              </a:solidFill>
              <a:latin typeface="Arial"/>
              <a:ea typeface="Open Sans"/>
            </a:endParaRPr>
          </a:p>
          <a:p>
            <a:pPr>
              <a:spcBef>
                <a:spcPts val="300"/>
              </a:spcBef>
            </a:pPr>
            <a:r>
              <a:rPr lang="en-US" sz="1000" dirty="0">
                <a:solidFill>
                  <a:schemeClr val="tx1"/>
                </a:solidFill>
                <a:latin typeface="Arial"/>
                <a:ea typeface="Open Sans"/>
                <a:cs typeface="Arial"/>
              </a:rPr>
              <a:t>System-wide buy-in, visible commitment, and investment in effective prevention initiatives</a:t>
            </a:r>
          </a:p>
        </p:txBody>
      </p:sp>
      <p:sp>
        <p:nvSpPr>
          <p:cNvPr id="24" name="Rectangle 23"/>
          <p:cNvSpPr>
            <a:spLocks/>
          </p:cNvSpPr>
          <p:nvPr/>
        </p:nvSpPr>
        <p:spPr>
          <a:xfrm>
            <a:off x="7711702" y="3792559"/>
            <a:ext cx="3044270"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kern="1200" dirty="0">
                <a:solidFill>
                  <a:srgbClr val="0171CF"/>
                </a:solidFill>
                <a:latin typeface="Arial"/>
                <a:ea typeface="Open Sans"/>
                <a:cs typeface="Arial"/>
              </a:rPr>
              <a:t>Critical Processes</a:t>
            </a:r>
            <a:endParaRPr lang="en-US" sz="1400" b="1" dirty="0">
              <a:solidFill>
                <a:srgbClr val="0171CF"/>
              </a:solidFill>
              <a:latin typeface="Arial"/>
              <a:ea typeface="Open Sans"/>
              <a:cs typeface="Arial"/>
            </a:endParaRPr>
          </a:p>
          <a:p>
            <a:pPr>
              <a:spcBef>
                <a:spcPts val="300"/>
              </a:spcBef>
            </a:pPr>
            <a:r>
              <a:rPr lang="en-US" sz="1000" dirty="0">
                <a:solidFill>
                  <a:schemeClr val="tx1"/>
                </a:solidFill>
                <a:latin typeface="Arial"/>
                <a:ea typeface="Open Sans"/>
                <a:cs typeface="Arial"/>
              </a:rPr>
              <a:t>Using goal setting, strategic planning, and data analysis to inform and evaluate prevention work</a:t>
            </a:r>
          </a:p>
        </p:txBody>
      </p:sp>
      <p:sp>
        <p:nvSpPr>
          <p:cNvPr id="25" name="Rectangle 24"/>
          <p:cNvSpPr>
            <a:spLocks/>
          </p:cNvSpPr>
          <p:nvPr/>
        </p:nvSpPr>
        <p:spPr>
          <a:xfrm>
            <a:off x="7294515" y="2328716"/>
            <a:ext cx="3778038"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dirty="0">
                <a:solidFill>
                  <a:srgbClr val="0F736C"/>
                </a:solidFill>
                <a:latin typeface="Arial"/>
                <a:ea typeface="Open Sans"/>
                <a:cs typeface="Arial"/>
              </a:rPr>
              <a:t>Policy</a:t>
            </a:r>
          </a:p>
          <a:p>
            <a:pPr>
              <a:spcBef>
                <a:spcPts val="300"/>
              </a:spcBef>
            </a:pPr>
            <a:r>
              <a:rPr lang="en-US" sz="1000" dirty="0">
                <a:solidFill>
                  <a:schemeClr val="tx1"/>
                </a:solidFill>
                <a:latin typeface="Arial"/>
                <a:ea typeface="Open Sans"/>
                <a:cs typeface="Arial"/>
              </a:rPr>
              <a:t>The values and expectations of the institution, and the-system of </a:t>
            </a:r>
            <a:br>
              <a:rPr lang="en-US" sz="1000" dirty="0">
                <a:solidFill>
                  <a:schemeClr val="tx1"/>
                </a:solidFill>
                <a:latin typeface="Arial"/>
                <a:ea typeface="Open Sans"/>
                <a:cs typeface="Arial"/>
              </a:rPr>
            </a:br>
            <a:r>
              <a:rPr lang="en-US" sz="1000" dirty="0">
                <a:solidFill>
                  <a:schemeClr val="tx1"/>
                </a:solidFill>
                <a:latin typeface="Arial"/>
                <a:ea typeface="Open Sans"/>
                <a:cs typeface="Arial"/>
              </a:rPr>
              <a:t>accountability to uphold and enforce them</a:t>
            </a:r>
          </a:p>
        </p:txBody>
      </p:sp>
      <p:sp>
        <p:nvSpPr>
          <p:cNvPr id="26" name="Text Placeholder 7"/>
          <p:cNvSpPr txBox="1">
            <a:spLocks noChangeArrowheads="1"/>
          </p:cNvSpPr>
          <p:nvPr/>
        </p:nvSpPr>
        <p:spPr>
          <a:xfrm>
            <a:off x="400652" y="1471613"/>
            <a:ext cx="3341688" cy="4572000"/>
          </a:xfrm>
          <a:prstGeom prst="rect">
            <a:avLst/>
          </a:prstGeom>
          <a:ln>
            <a:headEnd type="none"/>
            <a:tailEnd type="none"/>
          </a:ln>
        </p:spPr>
        <p:txBody>
          <a:bodyPr wrap="square" lIns="91440" tIns="45720" rIns="91440" bIns="45720">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30000"/>
              </a:lnSpc>
              <a:spcBef>
                <a:spcPts val="0"/>
              </a:spcBef>
              <a:buClrTx/>
              <a:buFont typeface="Arial"/>
              <a:buNone/>
            </a:pPr>
            <a:r>
              <a:rPr lang="en-US" sz="1100" dirty="0"/>
              <a:t>The Prevention Framework, developed by Vector Solutions’ Campus Prevention Network, defines the elements of a comprehensive approach to prevention, and the ways in which those elements build to an effective prevention program.</a:t>
            </a:r>
          </a:p>
        </p:txBody>
      </p:sp>
      <p:sp>
        <p:nvSpPr>
          <p:cNvPr id="27" name="Title 4"/>
          <p:cNvSpPr txBox="1">
            <a:spLocks noChangeArrowheads="1"/>
          </p:cNvSpPr>
          <p:nvPr/>
        </p:nvSpPr>
        <p:spPr>
          <a:xfrm>
            <a:off x="354422" y="527854"/>
            <a:ext cx="10820400" cy="638175"/>
          </a:xfrm>
          <a:prstGeom prst="rect">
            <a:avLst/>
          </a:prstGeom>
          <a:ln>
            <a:headEnd type="none"/>
            <a:tailEnd type="none"/>
          </a:ln>
        </p:spPr>
        <p:txBody>
          <a:bodyPr wrap="square" lIns="91440" tIns="45720" rIns="91440" bIns="4572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buClrTx/>
              <a:buFontTx/>
            </a:pPr>
            <a:r>
              <a:rPr lang="en-US" dirty="0">
                <a:solidFill>
                  <a:srgbClr val="3D4543"/>
                </a:solidFill>
              </a:rPr>
              <a:t>The Prevention Framework</a:t>
            </a:r>
          </a:p>
        </p:txBody>
      </p:sp>
      <p:sp>
        <p:nvSpPr>
          <p:cNvPr id="28"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fld id="{DB9E4368-C45C-9C4F-9597-D6088AA20994}" type="slidenum">
              <a:rPr lang="en-US" dirty="0"/>
              <a:t>27</a:t>
            </a:fld>
            <a:endParaRPr lang="en-US" dirty="0"/>
          </a:p>
        </p:txBody>
      </p:sp>
      <p:sp>
        <p:nvSpPr>
          <p:cNvPr id="29" name="Text Placeholder 7"/>
          <p:cNvSpPr txBox="1">
            <a:spLocks noChangeArrowheads="1"/>
          </p:cNvSpPr>
          <p:nvPr/>
        </p:nvSpPr>
        <p:spPr>
          <a:xfrm>
            <a:off x="419700" y="3100388"/>
            <a:ext cx="3030574" cy="4571998"/>
          </a:xfrm>
          <a:prstGeom prst="rect">
            <a:avLst/>
          </a:prstGeom>
          <a:ln>
            <a:headEnd type="none"/>
            <a:tailEnd type="none"/>
          </a:ln>
        </p:spPr>
        <p:txBody>
          <a:bodyPr wrap="square"/>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defTabSz="914363">
              <a:lnSpc>
                <a:spcPct val="130000"/>
              </a:lnSpc>
              <a:buClrTx/>
            </a:pPr>
            <a:r>
              <a:rPr lang="en-US" sz="1400" dirty="0">
                <a:solidFill>
                  <a:srgbClr val="3D4543"/>
                </a:solidFill>
              </a:rPr>
              <a:t>The Prevention Framework, developed by Vector Solutions’ Campus Prevention Network, defines the elements of a comprehensive approach to prevention, and the ways in which those elements build to an effective prevention program.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 Same Side Corner Rectangle 51"/>
          <p:cNvSpPr>
            <a:spLocks/>
          </p:cNvSpPr>
          <p:nvPr/>
        </p:nvSpPr>
        <p:spPr>
          <a:xfrm>
            <a:off x="3832315" y="1618802"/>
            <a:ext cx="2681110" cy="559302"/>
          </a:xfrm>
          <a:prstGeom prst="round2SameRect">
            <a:avLst/>
          </a:prstGeom>
          <a:solidFill>
            <a:srgbClr val="3CC0A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1" name="Round Same Side Corner Rectangle 50"/>
          <p:cNvSpPr>
            <a:spLocks/>
          </p:cNvSpPr>
          <p:nvPr/>
        </p:nvSpPr>
        <p:spPr>
          <a:xfrm>
            <a:off x="724080" y="1633891"/>
            <a:ext cx="3031783" cy="559302"/>
          </a:xfrm>
          <a:prstGeom prst="round2SameRect">
            <a:avLst/>
          </a:prstGeom>
          <a:solidFill>
            <a:srgbClr val="0171C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28</a:t>
            </a:fld>
            <a:endParaRPr lang="en-US" dirty="0">
              <a:latin typeface="Arial"/>
              <a:cs typeface="Arial"/>
            </a:endParaRPr>
          </a:p>
        </p:txBody>
      </p:sp>
      <p:sp>
        <p:nvSpPr>
          <p:cNvPr id="6" name="Title 5"/>
          <p:cNvSpPr>
            <a:spLocks noGrp="1"/>
          </p:cNvSpPr>
          <p:nvPr>
            <p:ph type="title" idx="4294967295"/>
          </p:nvPr>
        </p:nvSpPr>
        <p:spPr>
          <a:xfrm>
            <a:off x="447787" y="692942"/>
            <a:ext cx="5800725" cy="638175"/>
          </a:xfrm>
          <a:ln>
            <a:headEnd type="none"/>
            <a:tailEnd type="none"/>
          </a:ln>
        </p:spPr>
        <p:txBody>
          <a:bodyPr wrap="square"/>
          <a:lstStyle/>
          <a:p>
            <a:pPr defTabSz="914363"/>
            <a:r>
              <a:rPr lang="en-US" b="1" dirty="0">
                <a:solidFill>
                  <a:srgbClr val="3D4543"/>
                </a:solidFill>
                <a:latin typeface="Arial"/>
                <a:cs typeface="Arial"/>
              </a:rPr>
              <a:t>About Sexual Assault Prevention for Undergraduates</a:t>
            </a:r>
            <a:endParaRPr lang="th-TH" dirty="0">
              <a:solidFill>
                <a:srgbClr val="3D4543"/>
              </a:solidFill>
              <a:latin typeface="Arial"/>
            </a:endParaRPr>
          </a:p>
        </p:txBody>
      </p:sp>
      <p:cxnSp>
        <p:nvCxnSpPr>
          <p:cNvPr id="15" name="Straight Connector 14"/>
          <p:cNvCxnSpPr/>
          <p:nvPr/>
        </p:nvCxnSpPr>
        <p:spPr>
          <a:xfrm>
            <a:off x="6804761" y="1043068"/>
            <a:ext cx="57625" cy="5145461"/>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Rectangle 15"/>
          <p:cNvSpPr>
            <a:spLocks/>
          </p:cNvSpPr>
          <p:nvPr/>
        </p:nvSpPr>
        <p:spPr>
          <a:xfrm>
            <a:off x="685800" y="1600200"/>
            <a:ext cx="3088593" cy="59650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pPr algn="ctr"/>
            <a:r>
              <a:rPr lang="en-US" sz="1200" b="1" dirty="0">
                <a:solidFill>
                  <a:schemeClr val="bg1"/>
                </a:solidFill>
                <a:latin typeface="Arial"/>
                <a:ea typeface="Open Sans"/>
                <a:cs typeface="Arial"/>
              </a:rPr>
              <a:t>The Benefits of Working </a:t>
            </a:r>
          </a:p>
          <a:p>
            <a:pPr algn="ctr"/>
            <a:r>
              <a:rPr lang="en-US" sz="1200" b="1" dirty="0">
                <a:solidFill>
                  <a:schemeClr val="bg1"/>
                </a:solidFill>
                <a:latin typeface="Arial"/>
                <a:ea typeface="Open Sans"/>
                <a:cs typeface="Arial"/>
              </a:rPr>
              <a:t>with Vector Solutions</a:t>
            </a:r>
          </a:p>
        </p:txBody>
      </p:sp>
      <p:sp>
        <p:nvSpPr>
          <p:cNvPr id="17" name="Rectangle 16"/>
          <p:cNvSpPr>
            <a:spLocks/>
          </p:cNvSpPr>
          <p:nvPr/>
        </p:nvSpPr>
        <p:spPr>
          <a:xfrm>
            <a:off x="3840370" y="1600200"/>
            <a:ext cx="2646149" cy="59650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pPr algn="ctr"/>
            <a:r>
              <a:rPr lang="en-US" sz="1200" b="1" dirty="0">
                <a:solidFill>
                  <a:schemeClr val="bg1"/>
                </a:solidFill>
                <a:latin typeface="Arial"/>
                <a:ea typeface="Open Sans"/>
                <a:cs typeface="Arial"/>
              </a:rPr>
              <a:t>Sexual Assault Prevention for </a:t>
            </a:r>
          </a:p>
          <a:p>
            <a:pPr algn="ctr"/>
            <a:r>
              <a:rPr lang="en-US" sz="1200" b="1" dirty="0">
                <a:solidFill>
                  <a:schemeClr val="bg1"/>
                </a:solidFill>
                <a:latin typeface="Arial"/>
                <a:ea typeface="Open Sans"/>
                <a:cs typeface="Arial"/>
              </a:rPr>
              <a:t>Undergraduates</a:t>
            </a:r>
          </a:p>
        </p:txBody>
      </p:sp>
      <p:sp>
        <p:nvSpPr>
          <p:cNvPr id="20" name="Rectangle 19"/>
          <p:cNvSpPr>
            <a:spLocks/>
          </p:cNvSpPr>
          <p:nvPr/>
        </p:nvSpPr>
        <p:spPr>
          <a:xfrm>
            <a:off x="685800" y="2253650"/>
            <a:ext cx="3088593"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Proven Efficacy</a:t>
            </a:r>
          </a:p>
          <a:p>
            <a:pPr>
              <a:lnSpc>
                <a:spcPct val="130000"/>
              </a:lnSpc>
              <a:spcAft>
                <a:spcPts val="300"/>
              </a:spcAft>
            </a:pPr>
            <a:r>
              <a:rPr lang="en-US" sz="800" dirty="0">
                <a:solidFill>
                  <a:schemeClr val="tx1"/>
                </a:solidFill>
                <a:latin typeface="Arial"/>
                <a:cs typeface="Arial"/>
              </a:rPr>
              <a:t>Nine independent studies have been published demonstrating the efficacy of Vector online programs. Our approach improves knowledge, attitudes, and behaviors.</a:t>
            </a:r>
          </a:p>
        </p:txBody>
      </p:sp>
      <p:sp>
        <p:nvSpPr>
          <p:cNvPr id="22" name="Rectangle 21"/>
          <p:cNvSpPr>
            <a:spLocks/>
          </p:cNvSpPr>
          <p:nvPr/>
        </p:nvSpPr>
        <p:spPr>
          <a:xfrm>
            <a:off x="685800" y="3187436"/>
            <a:ext cx="3088593"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0" bIns="0" anchor="ctr"/>
          <a:lstStyle/>
          <a:p>
            <a:pPr>
              <a:lnSpc>
                <a:spcPct val="130000"/>
              </a:lnSpc>
              <a:spcAft>
                <a:spcPts val="300"/>
              </a:spcAft>
            </a:pPr>
            <a:r>
              <a:rPr lang="en-US" sz="1000" b="1" dirty="0">
                <a:solidFill>
                  <a:schemeClr val="tx1"/>
                </a:solidFill>
                <a:latin typeface="Arial"/>
                <a:cs typeface="Arial"/>
              </a:rPr>
              <a:t>True Expertise</a:t>
            </a:r>
          </a:p>
          <a:p>
            <a:pPr>
              <a:lnSpc>
                <a:spcPct val="130000"/>
              </a:lnSpc>
              <a:spcAft>
                <a:spcPts val="300"/>
              </a:spcAft>
            </a:pPr>
            <a:r>
              <a:rPr lang="en-US" sz="800" dirty="0">
                <a:solidFill>
                  <a:schemeClr val="tx1"/>
                </a:solidFill>
                <a:latin typeface="Arial"/>
                <a:cs typeface="Arial"/>
              </a:rPr>
              <a:t>Our team includes public health professionals, administrators from student affairs, campus prevention offices, legal experts, and more. Extend your team by partnering with ours.</a:t>
            </a:r>
          </a:p>
        </p:txBody>
      </p:sp>
      <p:sp>
        <p:nvSpPr>
          <p:cNvPr id="23" name="Rectangle 22"/>
          <p:cNvSpPr>
            <a:spLocks/>
          </p:cNvSpPr>
          <p:nvPr/>
        </p:nvSpPr>
        <p:spPr>
          <a:xfrm>
            <a:off x="685800" y="4121222"/>
            <a:ext cx="3088593"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Beyond Compliance</a:t>
            </a:r>
          </a:p>
          <a:p>
            <a:pPr>
              <a:lnSpc>
                <a:spcPct val="130000"/>
              </a:lnSpc>
              <a:spcAft>
                <a:spcPts val="300"/>
              </a:spcAft>
            </a:pPr>
            <a:r>
              <a:rPr lang="en-US" sz="800" dirty="0">
                <a:solidFill>
                  <a:schemeClr val="tx1"/>
                </a:solidFill>
                <a:latin typeface="Arial"/>
                <a:cs typeface="Arial"/>
              </a:rPr>
              <a:t>Our online programs are built by prevention and compliance experts to meet and exceed requirements from Title IX, Clery Act, and EDGAR part 86.</a:t>
            </a:r>
          </a:p>
        </p:txBody>
      </p:sp>
      <p:sp>
        <p:nvSpPr>
          <p:cNvPr id="24" name="Rectangle 23"/>
          <p:cNvSpPr>
            <a:spLocks/>
          </p:cNvSpPr>
          <p:nvPr/>
        </p:nvSpPr>
        <p:spPr>
          <a:xfrm>
            <a:off x="685800" y="5055009"/>
            <a:ext cx="3088593"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0" bIns="0" anchor="ctr"/>
          <a:lstStyle/>
          <a:p>
            <a:pPr>
              <a:lnSpc>
                <a:spcPct val="130000"/>
              </a:lnSpc>
              <a:spcAft>
                <a:spcPts val="300"/>
              </a:spcAft>
            </a:pPr>
            <a:r>
              <a:rPr lang="en-US" sz="1000" b="1" dirty="0">
                <a:solidFill>
                  <a:schemeClr val="tx1"/>
                </a:solidFill>
                <a:latin typeface="Arial"/>
                <a:cs typeface="Arial"/>
              </a:rPr>
              <a:t>Data Driven</a:t>
            </a:r>
          </a:p>
          <a:p>
            <a:pPr>
              <a:lnSpc>
                <a:spcPct val="130000"/>
              </a:lnSpc>
              <a:spcAft>
                <a:spcPts val="300"/>
              </a:spcAft>
            </a:pPr>
            <a:r>
              <a:rPr lang="en-US" sz="800" dirty="0">
                <a:solidFill>
                  <a:schemeClr val="tx1"/>
                </a:solidFill>
                <a:latin typeface="Arial"/>
                <a:cs typeface="Arial"/>
              </a:rPr>
              <a:t>Our data and analytics provide real-time access to attitudinal and behavioral data from your unique populations, and national benchmarks to assess needs and strengths.</a:t>
            </a:r>
          </a:p>
        </p:txBody>
      </p:sp>
      <p:sp>
        <p:nvSpPr>
          <p:cNvPr id="25" name="Rectangle 24"/>
          <p:cNvSpPr>
            <a:spLocks/>
          </p:cNvSpPr>
          <p:nvPr/>
        </p:nvSpPr>
        <p:spPr>
          <a:xfrm>
            <a:off x="3840370" y="2253648"/>
            <a:ext cx="2646149" cy="87684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Helps meet or exceed</a:t>
            </a:r>
          </a:p>
          <a:p>
            <a:pPr>
              <a:lnSpc>
                <a:spcPct val="130000"/>
              </a:lnSpc>
              <a:spcAft>
                <a:spcPts val="300"/>
              </a:spcAft>
            </a:pPr>
            <a:r>
              <a:rPr lang="en-US" sz="800" dirty="0">
                <a:solidFill>
                  <a:schemeClr val="tx1"/>
                </a:solidFill>
                <a:latin typeface="Arial"/>
                <a:cs typeface="Arial"/>
              </a:rPr>
              <a:t>Title IX and Clery Act requirements.</a:t>
            </a:r>
          </a:p>
        </p:txBody>
      </p:sp>
      <p:sp>
        <p:nvSpPr>
          <p:cNvPr id="26" name="Rectangle 25"/>
          <p:cNvSpPr>
            <a:spLocks/>
          </p:cNvSpPr>
          <p:nvPr/>
        </p:nvSpPr>
        <p:spPr>
          <a:xfrm>
            <a:off x="3840370" y="3187430"/>
            <a:ext cx="2646149" cy="87684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Developed in collaboration</a:t>
            </a:r>
          </a:p>
          <a:p>
            <a:pPr>
              <a:lnSpc>
                <a:spcPct val="130000"/>
              </a:lnSpc>
              <a:spcAft>
                <a:spcPts val="300"/>
              </a:spcAft>
            </a:pPr>
            <a:r>
              <a:rPr lang="en-US" sz="800" dirty="0">
                <a:solidFill>
                  <a:schemeClr val="tx1"/>
                </a:solidFill>
                <a:latin typeface="Arial"/>
                <a:cs typeface="Arial"/>
              </a:rPr>
              <a:t>with leading prevention experts and researchers.</a:t>
            </a:r>
          </a:p>
        </p:txBody>
      </p:sp>
      <p:sp>
        <p:nvSpPr>
          <p:cNvPr id="27" name="Rectangle 26"/>
          <p:cNvSpPr>
            <a:spLocks/>
          </p:cNvSpPr>
          <p:nvPr/>
        </p:nvSpPr>
        <p:spPr>
          <a:xfrm>
            <a:off x="3840370" y="4121211"/>
            <a:ext cx="2646149" cy="87684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Informed by Emerging Research </a:t>
            </a:r>
          </a:p>
          <a:p>
            <a:pPr>
              <a:lnSpc>
                <a:spcPct val="130000"/>
              </a:lnSpc>
              <a:spcAft>
                <a:spcPts val="300"/>
              </a:spcAft>
            </a:pPr>
            <a:r>
              <a:rPr lang="en-US" sz="800" dirty="0">
                <a:solidFill>
                  <a:schemeClr val="tx1"/>
                </a:solidFill>
                <a:latin typeface="Arial"/>
                <a:cs typeface="Arial"/>
              </a:rPr>
              <a:t>on evidence-based practice (e.g., social norms approach, bystander intervention).</a:t>
            </a:r>
          </a:p>
        </p:txBody>
      </p:sp>
      <p:sp>
        <p:nvSpPr>
          <p:cNvPr id="28" name="Rectangle 27"/>
          <p:cNvSpPr>
            <a:spLocks/>
          </p:cNvSpPr>
          <p:nvPr/>
        </p:nvSpPr>
        <p:spPr>
          <a:xfrm>
            <a:off x="3840370" y="5054992"/>
            <a:ext cx="2646149" cy="876859"/>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Shown to have impact</a:t>
            </a:r>
          </a:p>
          <a:p>
            <a:pPr>
              <a:lnSpc>
                <a:spcPct val="130000"/>
              </a:lnSpc>
              <a:spcAft>
                <a:spcPts val="300"/>
              </a:spcAft>
            </a:pPr>
            <a:r>
              <a:rPr lang="en-US" sz="800" dirty="0">
                <a:solidFill>
                  <a:schemeClr val="tx1"/>
                </a:solidFill>
                <a:latin typeface="Arial"/>
                <a:cs typeface="Arial"/>
              </a:rPr>
              <a:t>on student attitudes and intentions at a campus-level in peer-reviewed publication.</a:t>
            </a:r>
          </a:p>
        </p:txBody>
      </p:sp>
      <p:pic>
        <p:nvPicPr>
          <p:cNvPr id="2" name="Picture 1" descr="A screenshot of a computer and a phone&#10;&#10;AI-generated content may be incorrect."/>
          <p:cNvPicPr>
            <a:picLocks noChangeAspect="1"/>
          </p:cNvPicPr>
          <p:nvPr/>
        </p:nvPicPr>
        <p:blipFill>
          <a:blip r:embed="rId3">
            <a:lum/>
          </a:blip>
          <a:srcRect/>
          <a:stretch>
            <a:fillRect/>
          </a:stretch>
        </p:blipFill>
        <p:spPr>
          <a:xfrm>
            <a:off x="7060266" y="1610467"/>
            <a:ext cx="4561979" cy="4453107"/>
          </a:xfrm>
          <a:prstGeom prst="rect">
            <a:avLst/>
          </a:prstGeom>
          <a:ln>
            <a:headEnd type="none"/>
            <a:tailEnd type="none"/>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p:nvPr/>
        </p:nvGraphicFramePr>
        <p:xfrm>
          <a:off x="4998790" y="645478"/>
          <a:ext cx="6527802" cy="5572202"/>
        </p:xfrm>
        <a:graphic>
          <a:graphicData uri="http://schemas.openxmlformats.org/drawingml/2006/table">
            <a:tbl>
              <a:tblPr>
                <a:tableStyleId>{5940675A-B579-460E-94D1-54222C63F5DA}</a:tableStyleId>
              </a:tblPr>
              <a:tblGrid>
                <a:gridCol w="5150182">
                  <a:extLst>
                    <a:ext uri="{9D8B030D-6E8A-4147-A177-3AD203B41FA5}">
                      <a16:colId xmlns:a16="http://schemas.microsoft.com/office/drawing/2014/main" val="20000"/>
                    </a:ext>
                  </a:extLst>
                </a:gridCol>
                <a:gridCol w="1377620">
                  <a:extLst>
                    <a:ext uri="{9D8B030D-6E8A-4147-A177-3AD203B41FA5}">
                      <a16:colId xmlns:a16="http://schemas.microsoft.com/office/drawing/2014/main" val="20001"/>
                    </a:ext>
                  </a:extLst>
                </a:gridCol>
              </a:tblGrid>
              <a:tr h="278201">
                <a:tc>
                  <a:txBody>
                    <a:bodyPr/>
                    <a:lstStyle/>
                    <a:p>
                      <a:pPr marL="0" algn="l" defTabSz="914400" rtl="0"/>
                      <a:r>
                        <a:rPr lang="en-US" sz="1100" b="1" dirty="0">
                          <a:latin typeface="Open Sans"/>
                        </a:rPr>
                        <a:t>How to Use This Report</a:t>
                      </a:r>
                    </a:p>
                  </a:txBody>
                  <a:tcP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4</a:t>
                      </a:r>
                    </a:p>
                  </a:txBody>
                  <a:tcPr anchor="ct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278201">
                <a:tc>
                  <a:txBody>
                    <a:bodyPr/>
                    <a:lstStyle/>
                    <a:p>
                      <a:pPr marL="0" algn="l" defTabSz="914400" rtl="0"/>
                      <a:r>
                        <a:rPr lang="en-US" sz="1100" b="1" dirty="0">
                          <a:latin typeface="Open Sans"/>
                        </a:rPr>
                        <a:t>Executive Summary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278201">
                <a:tc>
                  <a:txBody>
                    <a:bodyPr/>
                    <a:lstStyle/>
                    <a:p>
                      <a:pPr marL="0" algn="l" defTabSz="914400" rtl="0"/>
                      <a:r>
                        <a:rPr lang="en-US" sz="1100" b="1" dirty="0">
                          <a:latin typeface="Open Sans"/>
                        </a:rPr>
                        <a:t>Impact Snapshot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278201">
                <a:tc>
                  <a:txBody>
                    <a:bodyPr/>
                    <a:lstStyle/>
                    <a:p>
                      <a:pPr marL="0" algn="l" defTabSz="914400" rtl="0"/>
                      <a:r>
                        <a:rPr lang="en-US" sz="1100" b="1" dirty="0">
                          <a:latin typeface="Open Sans"/>
                        </a:rPr>
                        <a:t>SAPU and Your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10</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278201">
                <a:tc>
                  <a:txBody>
                    <a:bodyPr/>
                    <a:lstStyle/>
                    <a:p>
                      <a:pPr marL="342900" lvl="1" algn="l">
                        <a:buNone/>
                      </a:pPr>
                      <a:r>
                        <a:rPr lang="en-US" sz="1100" b="0" dirty="0">
                          <a:latin typeface="Open Sans"/>
                        </a:rPr>
                        <a:t>Knowledge Gain</a:t>
                      </a:r>
                    </a:p>
                  </a:txBody>
                  <a:tcPr horzOverflow="overflow">
                    <a:lnL>
                      <a:noFill/>
                      <a:headEnd type="none"/>
                      <a:tailEnd type="none"/>
                    </a:lnL>
                    <a:lnR>
                      <a:noFill/>
                      <a:headEnd type="none"/>
                      <a:tailEnd type="none"/>
                    </a:lnR>
                    <a:lnT w="6350">
                      <a:solidFill>
                        <a:schemeClr val="bg2">
                          <a:lumMod val="60000"/>
                          <a:lumOff val="40000"/>
                        </a:schemeClr>
                      </a:solidFill>
                      <a:headEnd type="none"/>
                      <a:tailEnd type="none"/>
                    </a:lnT>
                    <a:lnB w="6350">
                      <a:solidFill>
                        <a:schemeClr val="bg2">
                          <a:lumMod val="60000"/>
                          <a:lumOff val="40000"/>
                        </a:schemeClr>
                      </a:solidFill>
                      <a:headEnd type="none"/>
                      <a:tailEnd type="none"/>
                    </a:lnB>
                    <a:lnTlToBr>
                      <a:noFill/>
                      <a:headEnd type="none"/>
                      <a:tailEnd type="none"/>
                    </a:lnTlToBr>
                    <a:lnBlToTr>
                      <a:noFill/>
                      <a:headEnd type="none"/>
                      <a:tailEnd type="none"/>
                    </a:lnBlToTr>
                  </a:tcPr>
                </a:tc>
                <a:tc>
                  <a:txBody>
                    <a:bodyPr/>
                    <a:lstStyle/>
                    <a:p>
                      <a:pPr algn="r">
                        <a:buNone/>
                      </a:pPr>
                      <a:r>
                        <a:rPr lang="en-US" sz="1100" b="0" dirty="0">
                          <a:latin typeface="Open Sans"/>
                        </a:rPr>
                        <a:t>11</a:t>
                      </a:r>
                    </a:p>
                  </a:txBody>
                  <a:tcPr anchor="ctr" horzOverflow="overflow">
                    <a:lnL>
                      <a:noFill/>
                      <a:headEnd type="none"/>
                      <a:tailEnd type="none"/>
                    </a:lnL>
                    <a:lnR>
                      <a:noFill/>
                      <a:headEnd type="none"/>
                      <a:tailEnd type="none"/>
                    </a:lnR>
                    <a:lnT w="6350">
                      <a:solidFill>
                        <a:schemeClr val="bg2">
                          <a:lumMod val="60000"/>
                          <a:lumOff val="40000"/>
                        </a:schemeClr>
                      </a:solidFill>
                      <a:headEnd type="none"/>
                      <a:tailEnd type="none"/>
                    </a:lnT>
                    <a:lnB w="6350">
                      <a:solidFill>
                        <a:schemeClr val="bg2">
                          <a:lumMod val="60000"/>
                          <a:lumOff val="40000"/>
                        </a:schemeClr>
                      </a:solidFill>
                      <a:headEnd type="none"/>
                      <a:tailEnd type="none"/>
                    </a:lnB>
                    <a:lnTlToBr>
                      <a:noFill/>
                      <a:headEnd type="none"/>
                      <a:tailEnd type="none"/>
                    </a:lnTlToBr>
                    <a:lnBlToTr>
                      <a:noFill/>
                      <a:headEnd type="none"/>
                      <a:tailEnd type="none"/>
                    </a:lnBlToTr>
                  </a:tcPr>
                </a:tc>
                <a:extLst>
                  <a:ext uri="{0D108BD9-81ED-4DB2-BD59-A6C34878D82A}">
                    <a16:rowId xmlns:a16="http://schemas.microsoft.com/office/drawing/2014/main" val="10004"/>
                  </a:ext>
                </a:extLst>
              </a:tr>
              <a:tr h="278201">
                <a:tc>
                  <a:txBody>
                    <a:bodyPr/>
                    <a:lstStyle/>
                    <a:p>
                      <a:pPr marL="342900" lvl="1" algn="l" defTabSz="914400" rtl="0"/>
                      <a:r>
                        <a:rPr lang="en-US" sz="1100" b="0" dirty="0">
                          <a:latin typeface="Open Sans"/>
                        </a:rPr>
                        <a:t>Course Impact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278201">
                <a:tc>
                  <a:txBody>
                    <a:bodyPr/>
                    <a:lstStyle/>
                    <a:p>
                      <a:pPr marL="342900" lvl="1" algn="l" defTabSz="914400" rtl="0"/>
                      <a:r>
                        <a:rPr lang="en-US" sz="1100" b="0" dirty="0">
                          <a:latin typeface="Open Sans"/>
                        </a:rPr>
                        <a:t>Healthy Relationships and Consent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278201">
                <a:tc>
                  <a:txBody>
                    <a:bodyPr/>
                    <a:lstStyle/>
                    <a:p>
                      <a:pPr marL="342900" lvl="1" algn="l" defTabSz="914400" rtl="0"/>
                      <a:r>
                        <a:rPr lang="en-US" sz="1100" b="0" dirty="0">
                          <a:latin typeface="Open Sans"/>
                        </a:rPr>
                        <a:t>Supporting Survivors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14</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278201">
                <a:tc>
                  <a:txBody>
                    <a:bodyPr/>
                    <a:lstStyle/>
                    <a:p>
                      <a:pPr marL="0"/>
                      <a:r>
                        <a:rPr lang="en-US" sz="1100" b="1" dirty="0">
                          <a:latin typeface="Open Sans"/>
                        </a:rPr>
                        <a:t>Sexual Assault Prevention on Your Campus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278201">
                <a:tc>
                  <a:txBody>
                    <a:bodyPr/>
                    <a:lstStyle/>
                    <a:p>
                      <a:pPr marL="342900" lvl="1"/>
                      <a:r>
                        <a:rPr lang="en-US" sz="1100" b="0" dirty="0">
                          <a:latin typeface="Open Sans"/>
                        </a:rPr>
                        <a:t>Engaging the Healthy Majority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278201">
                <a:tc>
                  <a:txBody>
                    <a:bodyPr/>
                    <a:lstStyle/>
                    <a:p>
                      <a:pPr marL="342900" lvl="1"/>
                      <a:r>
                        <a:rPr lang="en-US" sz="1100" b="0" dirty="0">
                          <a:latin typeface="Open Sans"/>
                        </a:rPr>
                        <a:t>Personal Experiences, Females and Males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r h="278201">
                <a:tc>
                  <a:txBody>
                    <a:bodyPr/>
                    <a:lstStyle/>
                    <a:p>
                      <a:pPr marL="342900" lvl="1"/>
                      <a:r>
                        <a:rPr lang="en-US" sz="1100" b="0" dirty="0">
                          <a:latin typeface="Open Sans"/>
                        </a:rPr>
                        <a:t>Bystander Behaviors, Females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1"/>
                  </a:ext>
                </a:extLst>
              </a:tr>
              <a:tr h="278201">
                <a:tc>
                  <a:txBody>
                    <a:bodyPr/>
                    <a:lstStyle/>
                    <a:p>
                      <a:pPr marL="342900" lvl="1"/>
                      <a:r>
                        <a:rPr lang="en-US" sz="1100" b="0" dirty="0">
                          <a:latin typeface="Open Sans"/>
                        </a:rPr>
                        <a:t>Bystander Behaviors, Males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19</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2"/>
                  </a:ext>
                </a:extLst>
              </a:tr>
              <a:tr h="278201">
                <a:tc>
                  <a:txBody>
                    <a:bodyPr/>
                    <a:lstStyle/>
                    <a:p>
                      <a:pPr marL="342900" lvl="1"/>
                      <a:r>
                        <a:rPr lang="en-US" sz="1100" b="0" dirty="0">
                          <a:latin typeface="Open Sans"/>
                        </a:rPr>
                        <a:t>Social Norms for Behavior</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20</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3"/>
                  </a:ext>
                </a:extLst>
              </a:tr>
              <a:tr h="278201">
                <a:tc>
                  <a:txBody>
                    <a:bodyPr/>
                    <a:lstStyle/>
                    <a:p>
                      <a:pPr marL="342900" lvl="1"/>
                      <a:r>
                        <a:rPr lang="en-US" sz="1100" b="0" dirty="0">
                          <a:latin typeface="Open Sans"/>
                        </a:rPr>
                        <a:t>Campus Climate</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buNone/>
                      </a:pPr>
                      <a:r>
                        <a:rPr lang="en-US" sz="1100" b="0" dirty="0">
                          <a:latin typeface="Open Sans"/>
                        </a:rPr>
                        <a:t>21</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4"/>
                  </a:ext>
                </a:extLst>
              </a:tr>
              <a:tr h="278201">
                <a:tc>
                  <a:txBody>
                    <a:bodyPr/>
                    <a:lstStyle/>
                    <a:p>
                      <a:pPr marL="342900" lvl="1"/>
                      <a:r>
                        <a:rPr lang="en-US" sz="1100" b="0" dirty="0">
                          <a:latin typeface="Open Sans"/>
                        </a:rPr>
                        <a:t>Community Readiness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22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5"/>
                  </a:ext>
                </a:extLst>
              </a:tr>
              <a:tr h="286383">
                <a:tc>
                  <a:txBody>
                    <a:bodyPr/>
                    <a:lstStyle/>
                    <a:p>
                      <a:pPr marL="0" algn="l" defTabSz="914400" rtl="0"/>
                      <a:r>
                        <a:rPr lang="en-US" sz="1100" b="1" dirty="0">
                          <a:latin typeface="Open Sans"/>
                        </a:rPr>
                        <a:t>Appendix – Student Demographics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buNone/>
                      </a:pPr>
                      <a:r>
                        <a:rPr lang="en-US" sz="1100" b="0" dirty="0">
                          <a:latin typeface="Open Sans"/>
                        </a:rPr>
                        <a:t>23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6"/>
                  </a:ext>
                </a:extLst>
              </a:tr>
              <a:tr h="278201">
                <a:tc>
                  <a:txBody>
                    <a:bodyPr/>
                    <a:lstStyle/>
                    <a:p>
                      <a:pPr marL="0" algn="l" defTabSz="914400" rtl="0"/>
                      <a:r>
                        <a:rPr lang="en-US" sz="1100" b="1" dirty="0">
                          <a:latin typeface="Open Sans"/>
                        </a:rPr>
                        <a:t>Supplemental Information</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26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7"/>
                  </a:ext>
                </a:extLst>
              </a:tr>
              <a:tr h="278201">
                <a:tc>
                  <a:txBody>
                    <a:bodyPr/>
                    <a:lstStyle/>
                    <a:p>
                      <a:pPr marL="342900" lvl="1" algn="l" defTabSz="914400" rtl="0"/>
                      <a:r>
                        <a:rPr lang="en-US" sz="1100" b="0" dirty="0">
                          <a:latin typeface="Open Sans"/>
                        </a:rPr>
                        <a:t>Prevention Framework</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27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8"/>
                  </a:ext>
                </a:extLst>
              </a:tr>
              <a:tr h="278201">
                <a:tc>
                  <a:txBody>
                    <a:bodyPr/>
                    <a:lstStyle/>
                    <a:p>
                      <a:pPr marL="342900" lvl="1" algn="l" defTabSz="914400" rtl="0"/>
                      <a:r>
                        <a:rPr lang="en-US" sz="1100" b="0" dirty="0">
                          <a:latin typeface="Open Sans"/>
                        </a:rPr>
                        <a:t>About Sexual Assault Prevention for Undergraduates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latin typeface="Open Sans"/>
                        </a:rPr>
                        <a:t>28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9"/>
                  </a:ext>
                </a:extLst>
              </a:tr>
            </a:tbl>
          </a:graphicData>
        </a:graphic>
      </p:graphicFrame>
      <p:pic>
        <p:nvPicPr>
          <p:cNvPr id="10" name="Picture 9" descr="A blue diamond on a black background&#10;&#10;AI-generated content may be incorrect."/>
          <p:cNvPicPr>
            <a:picLocks noChangeAspect="1"/>
          </p:cNvPicPr>
          <p:nvPr/>
        </p:nvPicPr>
        <p:blipFill>
          <a:blip r:embed="rId3">
            <a:lum/>
          </a:blip>
          <a:srcRect t="8164" r="35948"/>
          <a:stretch>
            <a:fillRect/>
          </a:stretch>
        </p:blipFill>
        <p:spPr>
          <a:xfrm>
            <a:off x="0" y="1347841"/>
            <a:ext cx="4978400" cy="4015049"/>
          </a:xfrm>
          <a:prstGeom prst="rect">
            <a:avLst/>
          </a:prstGeom>
          <a:ln>
            <a:headEnd type="none"/>
            <a:tailEnd type="none"/>
          </a:ln>
        </p:spPr>
      </p:pic>
      <p:sp>
        <p:nvSpPr>
          <p:cNvPr id="11" name="Google Shape;203;p3"/>
          <p:cNvSpPr txBox="1">
            <a:spLocks noChangeArrowheads="1"/>
          </p:cNvSpPr>
          <p:nvPr/>
        </p:nvSpPr>
        <p:spPr>
          <a:xfrm>
            <a:off x="1597326" y="1942838"/>
            <a:ext cx="2758204" cy="2514600"/>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3200" dirty="0">
                <a:solidFill>
                  <a:schemeClr val="bg1"/>
                </a:solidFill>
                <a:ea typeface="Open Sans"/>
                <a:sym typeface="Open Sans"/>
              </a:rPr>
              <a:t>Table of Contents</a:t>
            </a:r>
          </a:p>
        </p:txBody>
      </p:sp>
      <p:pic>
        <p:nvPicPr>
          <p:cNvPr id="12" name="Picture 11" descr="A blue and green diamond shapes&#10;&#10;AI-generated content may be incorrect."/>
          <p:cNvPicPr>
            <a:picLocks noChangeAspect="1"/>
          </p:cNvPicPr>
          <p:nvPr/>
        </p:nvPicPr>
        <p:blipFill>
          <a:blip r:embed="rId4">
            <a:lum/>
          </a:blip>
          <a:srcRect l="57623" t="54090" r="15486" b="12616"/>
          <a:stretch>
            <a:fillRect/>
          </a:stretch>
        </p:blipFill>
        <p:spPr>
          <a:xfrm>
            <a:off x="2545183" y="3751167"/>
            <a:ext cx="1754363" cy="1221788"/>
          </a:xfrm>
          <a:prstGeom prst="rect">
            <a:avLst/>
          </a:prstGeom>
          <a:ln>
            <a:headEnd type="none"/>
            <a:tailEnd type="none"/>
          </a:ln>
        </p:spPr>
      </p:pic>
      <p:sp>
        <p:nvSpPr>
          <p:cNvPr id="2"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fld id="{DB9E4368-C45C-9C4F-9597-D6088AA20994}" type="slidenum">
              <a:rPr lang="en-US" dirty="0"/>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210;p4"/>
          <p:cNvSpPr>
            <a:spLocks noGrp="1"/>
          </p:cNvSpPr>
          <p:nvPr>
            <p:ph type="body" idx="4294967295"/>
          </p:nvPr>
        </p:nvSpPr>
        <p:spPr>
          <a:xfrm>
            <a:off x="520770" y="1512888"/>
            <a:ext cx="2623375" cy="4572000"/>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000"/>
              <a:buNone/>
            </a:pPr>
            <a:r>
              <a:rPr lang="en-US" sz="1100" dirty="0">
                <a:solidFill>
                  <a:schemeClr val="tx1"/>
                </a:solidFill>
                <a:latin typeface="Arial"/>
                <a:ea typeface="Open Sans"/>
                <a:cs typeface="Arial"/>
                <a:sym typeface="Open Sans"/>
              </a:rPr>
              <a:t>This report provides key insights from your </a:t>
            </a:r>
            <a:r>
              <a:rPr lang="en-US" sz="1100" i="1" dirty="0">
                <a:solidFill>
                  <a:schemeClr val="tx1"/>
                </a:solidFill>
                <a:latin typeface="Arial"/>
                <a:ea typeface="Open Sans"/>
                <a:cs typeface="Arial"/>
                <a:sym typeface="Open Sans"/>
              </a:rPr>
              <a:t>Sexual Assault Prevention for Undergraduates </a:t>
            </a:r>
            <a:r>
              <a:rPr lang="en-US" sz="1100" dirty="0">
                <a:solidFill>
                  <a:schemeClr val="tx1"/>
                </a:solidFill>
                <a:latin typeface="Arial"/>
                <a:ea typeface="Open Sans"/>
                <a:cs typeface="Arial"/>
                <a:sym typeface="Open Sans"/>
              </a:rPr>
              <a:t>(SAPU) course survey and assessment data. We encourage you to explore the data in the report, think about how you can use it to inform prevention efforts across your institution, and share it with others on your campus.</a:t>
            </a:r>
          </a:p>
          <a:p>
            <a:pPr marL="0" indent="0" algn="l" defTabSz="914363" rtl="0">
              <a:lnSpc>
                <a:spcPct val="130000"/>
              </a:lnSpc>
              <a:spcBef>
                <a:spcPts val="1200"/>
              </a:spcBef>
              <a:spcAft>
                <a:spcPts val="0"/>
              </a:spcAft>
              <a:buClr>
                <a:schemeClr val="tx1"/>
              </a:buClr>
              <a:buSzPts val="1000"/>
              <a:buNone/>
            </a:pPr>
            <a:r>
              <a:rPr lang="en-US" sz="1100" dirty="0">
                <a:solidFill>
                  <a:schemeClr val="tx1"/>
                </a:solidFill>
                <a:latin typeface="Arial"/>
                <a:ea typeface="Open Sans"/>
                <a:cs typeface="Arial"/>
                <a:sym typeface="Open Sans"/>
              </a:rPr>
              <a:t>To help you make the most of this report, we have included benchmarks to help you understand where you stand relative to peer institutions, provided recommendations throughout the report tied to a framework for prevention, and included a sharable snapshot of your data at the beginning of this report.</a:t>
            </a:r>
          </a:p>
          <a:p>
            <a:pPr marL="0" indent="0" defTabSz="914363">
              <a:lnSpc>
                <a:spcPct val="130000"/>
              </a:lnSpc>
              <a:buNone/>
            </a:pPr>
            <a:r>
              <a:rPr lang="en-US" sz="1100" dirty="0">
                <a:solidFill>
                  <a:schemeClr val="tx1"/>
                </a:solidFill>
                <a:latin typeface="Arial"/>
                <a:ea typeface="Open Sans"/>
                <a:cs typeface="Arial"/>
                <a:sym typeface="Open Sans"/>
              </a:rPr>
              <a:t>For deeper insights, your Vector Solutions administrator site provides real-time access to your survey data, in both graphical and raw data formats.​</a:t>
            </a:r>
          </a:p>
        </p:txBody>
      </p:sp>
      <p:sp>
        <p:nvSpPr>
          <p:cNvPr id="211" name="Google Shape;211;p4"/>
          <p:cNvSpPr>
            <a:spLocks noGrp="1"/>
          </p:cNvSpPr>
          <p:nvPr>
            <p:ph type="sldNum" idx="4"/>
          </p:nvPr>
        </p:nvSpPr>
        <p:spPr>
          <a:xfrm>
            <a:off x="11722100" y="6507163"/>
            <a:ext cx="469900" cy="136525"/>
          </a:xfrm>
          <a:prstGeom prst="rect">
            <a:avLst/>
          </a:prstGeom>
          <a:noFill/>
          <a:ln>
            <a:noFill/>
            <a:headEnd type="none"/>
            <a:tailEnd type="none"/>
          </a:ln>
        </p:spPr>
        <p:txBody>
          <a:bodyPr wrap="square" lIns="0" tIns="0" rIns="0" bIns="0" anchor="b">
            <a:noAutofit/>
          </a:bodyPr>
          <a:lstStyle/>
          <a:p>
            <a:pPr marL="0" indent="0" algn="ctr" defTabSz="914400" rtl="0">
              <a:lnSpc>
                <a:spcPct val="100000"/>
              </a:lnSpc>
              <a:spcBef>
                <a:spcPts val="0"/>
              </a:spcBef>
              <a:spcAft>
                <a:spcPts val="0"/>
              </a:spcAft>
              <a:buClr>
                <a:srgbClr val="000000"/>
              </a:buClr>
              <a:buSzPts val="700"/>
              <a:buFont typeface="Arial"/>
              <a:buNone/>
              <a:tabLst/>
            </a:pPr>
            <a:fld id="{00000000-1234-1234-1234-123412341234}" type="slidenum">
              <a:rPr lang="en-US" sz="700" b="1" i="0" u="none" strike="noStrike" kern="0" cap="none" spc="0" dirty="0">
                <a:ln>
                  <a:noFill/>
                </a:ln>
                <a:solidFill>
                  <a:srgbClr val="FFFFFF"/>
                </a:solidFill>
                <a:effectLst/>
                <a:uLnTx/>
                <a:uFillTx/>
                <a:latin typeface="Arial"/>
                <a:cs typeface="Arial"/>
                <a:sym typeface="Lato Black"/>
              </a:rPr>
              <a:t>4</a:t>
            </a:fld>
            <a:endParaRPr sz="700" b="1" i="0" u="none" strike="noStrike" kern="0" cap="none" spc="0" dirty="0">
              <a:ln>
                <a:noFill/>
              </a:ln>
              <a:solidFill>
                <a:srgbClr val="FFFFFF"/>
              </a:solidFill>
              <a:effectLst/>
              <a:uLnTx/>
              <a:uFillTx/>
              <a:latin typeface="Arial"/>
              <a:cs typeface="Arial"/>
              <a:sym typeface="Lato Black"/>
            </a:endParaRPr>
          </a:p>
        </p:txBody>
      </p:sp>
      <p:sp>
        <p:nvSpPr>
          <p:cNvPr id="212" name="Google Shape;212;p4"/>
          <p:cNvSpPr>
            <a:spLocks noGrp="1"/>
          </p:cNvSpPr>
          <p:nvPr>
            <p:ph type="title" idx="4294967295"/>
          </p:nvPr>
        </p:nvSpPr>
        <p:spPr>
          <a:xfrm>
            <a:off x="520770" y="663874"/>
            <a:ext cx="22860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How To Use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This Report</a:t>
            </a:r>
            <a:endParaRPr b="1" dirty="0">
              <a:solidFill>
                <a:schemeClr val="tx1"/>
              </a:solidFill>
              <a:latin typeface="Arial"/>
              <a:ea typeface="Open Sans"/>
              <a:cs typeface="Arial"/>
              <a:sym typeface="Open Sans"/>
            </a:endParaRPr>
          </a:p>
        </p:txBody>
      </p:sp>
      <p:sp>
        <p:nvSpPr>
          <p:cNvPr id="213" name="Google Shape;213;p4"/>
          <p:cNvSpPr>
            <a:spLocks/>
          </p:cNvSpPr>
          <p:nvPr/>
        </p:nvSpPr>
        <p:spPr>
          <a:xfrm>
            <a:off x="3675893" y="1194049"/>
            <a:ext cx="4069080" cy="1391998"/>
          </a:xfrm>
          <a:prstGeom prst="rect">
            <a:avLst/>
          </a:prstGeom>
          <a:solidFill>
            <a:schemeClr val="bg1"/>
          </a:solidFill>
          <a:ln>
            <a:noFill/>
            <a:headEnd type="none"/>
            <a:tailEnd type="none"/>
          </a:ln>
        </p:spPr>
        <p:txBody>
          <a:bodyPr wrap="square" lIns="182880" tIns="182875" rIns="182880" bIns="182875" anchor="ctr">
            <a:noAutofit/>
          </a:bodyPr>
          <a:lstStyle/>
          <a:p>
            <a:pPr marL="0" indent="0" algn="l" defTabSz="914400" rtl="0">
              <a:lnSpc>
                <a:spcPct val="100000"/>
              </a:lnSpc>
              <a:spcBef>
                <a:spcPts val="0"/>
              </a:spcBef>
              <a:spcAft>
                <a:spcPts val="0"/>
              </a:spcAft>
              <a:buClr>
                <a:srgbClr val="000000"/>
              </a:buClr>
              <a:buSzTx/>
              <a:buFont typeface="Arial"/>
              <a:buNone/>
              <a:tabLst/>
            </a:pPr>
            <a:endParaRPr lang="en-US" sz="1000" b="0" i="0" u="none" strike="noStrike" kern="0" cap="none" spc="0" dirty="0">
              <a:ln>
                <a:noFill/>
              </a:ln>
              <a:solidFill>
                <a:srgbClr val="515859"/>
              </a:solidFill>
              <a:effectLst/>
              <a:uLnTx/>
              <a:uFillTx/>
              <a:latin typeface="Arial"/>
              <a:ea typeface="Open Sans"/>
              <a:cs typeface="Arial"/>
              <a:sym typeface="Open Sans"/>
            </a:endParaRPr>
          </a:p>
          <a:p>
            <a:pPr marL="0" indent="0" algn="l" defTabSz="914400" rtl="0">
              <a:lnSpc>
                <a:spcPct val="130000"/>
              </a:lnSpc>
              <a:spcBef>
                <a:spcPts val="0"/>
              </a:spcBef>
              <a:spcAft>
                <a:spcPts val="0"/>
              </a:spcAft>
              <a:buClr>
                <a:srgbClr val="000000"/>
              </a:buClr>
              <a:buSzTx/>
              <a:buFont typeface="Arial"/>
              <a:buNone/>
              <a:tabLst/>
            </a:pPr>
            <a:r>
              <a:rPr lang="en-US" sz="1000" b="0" i="0" u="none" strike="noStrike" kern="0" cap="none" spc="0" dirty="0">
                <a:ln>
                  <a:noFill/>
                </a:ln>
                <a:solidFill>
                  <a:srgbClr val="515859"/>
                </a:solidFill>
                <a:effectLst/>
                <a:uLnTx/>
                <a:uFillTx/>
                <a:latin typeface="Arial"/>
                <a:ea typeface="Open Sans"/>
                <a:cs typeface="Arial"/>
                <a:sym typeface="Open Sans"/>
              </a:rPr>
              <a:t>For select data points in this report, you will see comparisons to peer institution benchmarks. These peer institutions are similar to yours in size and public or private status. Georgia Institute of Technology is a Public institution with 10,000 to 19,999 students, so your benchmarks reflect that particular group of schools.</a:t>
            </a:r>
          </a:p>
          <a:p>
            <a:pPr marL="0" indent="0" algn="l" defTabSz="914400" rtl="0">
              <a:lnSpc>
                <a:spcPct val="130000"/>
              </a:lnSpc>
              <a:spcBef>
                <a:spcPts val="0"/>
              </a:spcBef>
              <a:spcAft>
                <a:spcPts val="0"/>
              </a:spcAft>
              <a:buClr>
                <a:srgbClr val="000000"/>
              </a:buClr>
              <a:buSzPts val="800"/>
              <a:buFont typeface="Arial"/>
              <a:buNone/>
              <a:tabLst/>
            </a:pPr>
            <a:endParaRPr lang="en-US" sz="1000" b="0" i="0" u="none" strike="noStrike" kern="0" cap="none" spc="0" dirty="0">
              <a:ln>
                <a:noFill/>
              </a:ln>
              <a:solidFill>
                <a:srgbClr val="3D4543"/>
              </a:solidFill>
              <a:effectLst/>
              <a:uLnTx/>
              <a:uFillTx/>
              <a:latin typeface="Arial"/>
              <a:ea typeface="Open Sans"/>
              <a:cs typeface="Arial"/>
              <a:sym typeface="Arial"/>
            </a:endParaRPr>
          </a:p>
        </p:txBody>
      </p:sp>
      <p:sp>
        <p:nvSpPr>
          <p:cNvPr id="214" name="Google Shape;214;p4"/>
          <p:cNvSpPr>
            <a:spLocks/>
          </p:cNvSpPr>
          <p:nvPr/>
        </p:nvSpPr>
        <p:spPr>
          <a:xfrm>
            <a:off x="7878005" y="1194048"/>
            <a:ext cx="4005610" cy="1391998"/>
          </a:xfrm>
          <a:prstGeom prst="rect">
            <a:avLst/>
          </a:prstGeom>
          <a:solidFill>
            <a:schemeClr val="bg1"/>
          </a:solidFill>
          <a:ln>
            <a:noFill/>
            <a:headEnd type="none"/>
            <a:tailEnd type="none"/>
          </a:ln>
        </p:spPr>
        <p:txBody>
          <a:bodyPr wrap="square" lIns="182880" tIns="182875" rIns="274300" bIns="182875" anchor="ctr">
            <a:noAutofit/>
          </a:bodyPr>
          <a:lstStyle/>
          <a:p>
            <a:pPr marL="0" indent="0" algn="l" defTabSz="914400" rtl="0">
              <a:lnSpc>
                <a:spcPct val="130000"/>
              </a:lnSpc>
              <a:spcBef>
                <a:spcPts val="0"/>
              </a:spcBef>
              <a:spcAft>
                <a:spcPts val="0"/>
              </a:spcAft>
              <a:buClr>
                <a:srgbClr val="000000"/>
              </a:buClr>
              <a:buSzPts val="800"/>
              <a:buFont typeface="Arial"/>
              <a:buNone/>
              <a:tabLst/>
            </a:pPr>
            <a:r>
              <a:rPr lang="en-US" sz="1000" b="0" i="0" u="none" strike="noStrike" kern="0" cap="none" spc="0" dirty="0">
                <a:ln>
                  <a:noFill/>
                </a:ln>
                <a:solidFill>
                  <a:srgbClr val="3D4543"/>
                </a:solidFill>
                <a:effectLst/>
                <a:uLnTx/>
                <a:uFillTx/>
                <a:latin typeface="Arial"/>
                <a:ea typeface="Open Sans"/>
                <a:cs typeface="Arial"/>
                <a:sym typeface="Open Sans"/>
              </a:rPr>
              <a:t>The Campus Prevention Network Framework for Prevention describes the elements of effective prevention efforts: Institutionalization, Critical Processes, Policy, and Programming. Throughout this report, you will find tips and further research related to these prevention elements. </a:t>
            </a:r>
            <a:endParaRPr sz="1000" b="0" i="0" u="none" strike="noStrike" kern="0" cap="none" spc="0" dirty="0">
              <a:ln>
                <a:noFill/>
              </a:ln>
              <a:solidFill>
                <a:srgbClr val="3D4543"/>
              </a:solidFill>
              <a:effectLst/>
              <a:uLnTx/>
              <a:uFillTx/>
              <a:latin typeface="Arial"/>
              <a:ea typeface="Open Sans"/>
              <a:cs typeface="Arial"/>
              <a:sym typeface="Open Sans"/>
            </a:endParaRPr>
          </a:p>
        </p:txBody>
      </p:sp>
      <p:sp>
        <p:nvSpPr>
          <p:cNvPr id="217" name="Google Shape;217;p4"/>
          <p:cNvSpPr>
            <a:spLocks/>
          </p:cNvSpPr>
          <p:nvPr/>
        </p:nvSpPr>
        <p:spPr>
          <a:xfrm>
            <a:off x="6190303" y="3361307"/>
            <a:ext cx="2000774" cy="3087861"/>
          </a:xfrm>
          <a:prstGeom prst="rect">
            <a:avLst/>
          </a:prstGeom>
          <a:solidFill>
            <a:schemeClr val="bg1"/>
          </a:solidFill>
          <a:ln>
            <a:noFill/>
            <a:headEnd type="none"/>
            <a:tailEnd type="none"/>
          </a:ln>
        </p:spPr>
        <p:txBody>
          <a:bodyPr wrap="square" lIns="182880" tIns="91440" rIns="182880" bIns="182875" anchor="t">
            <a:noAutofit/>
          </a:bodyPr>
          <a:lstStyle/>
          <a:p>
            <a:pPr marL="0" indent="0" algn="l" defTabSz="914400" rtl="0">
              <a:lnSpc>
                <a:spcPct val="150000"/>
              </a:lnSpc>
              <a:spcBef>
                <a:spcPts val="0"/>
              </a:spcBef>
              <a:spcAft>
                <a:spcPts val="0"/>
              </a:spcAft>
              <a:buClr>
                <a:srgbClr val="000000"/>
              </a:buClr>
              <a:buSzPts val="800"/>
              <a:buFont typeface="Arial"/>
              <a:buNone/>
              <a:tabLst/>
            </a:pPr>
            <a:r>
              <a:rPr lang="en-US" sz="1000" b="1" i="0" u="none" strike="noStrike" kern="0" cap="none" spc="0" dirty="0">
                <a:ln>
                  <a:noFill/>
                </a:ln>
                <a:solidFill>
                  <a:srgbClr val="7B2481"/>
                </a:solidFill>
                <a:effectLst/>
                <a:uLnTx/>
                <a:uFillTx/>
                <a:latin typeface="Arial"/>
                <a:ea typeface="Open Sans"/>
                <a:cs typeface="Arial"/>
                <a:sym typeface="Open Sans"/>
              </a:rPr>
              <a:t>Data Accuracy</a:t>
            </a:r>
          </a:p>
          <a:p>
            <a:pPr marL="0" indent="0" algn="l" defTabSz="914400" rtl="0">
              <a:lnSpc>
                <a:spcPct val="150000"/>
              </a:lnSpc>
              <a:spcBef>
                <a:spcPts val="0"/>
              </a:spcBef>
              <a:spcAft>
                <a:spcPts val="0"/>
              </a:spcAft>
              <a:buClr>
                <a:srgbClr val="000000"/>
              </a:buClr>
              <a:buSzPts val="800"/>
              <a:buFont typeface="Arial"/>
              <a:buNone/>
              <a:tabLst/>
            </a:pPr>
            <a:r>
              <a:rPr lang="en-US" sz="900" b="0" i="0" u="none" strike="noStrike" kern="0" cap="none" spc="0" dirty="0">
                <a:ln>
                  <a:noFill/>
                </a:ln>
                <a:solidFill>
                  <a:srgbClr val="3D4543"/>
                </a:solidFill>
                <a:effectLst/>
                <a:uLnTx/>
                <a:uFillTx/>
                <a:latin typeface="Arial"/>
                <a:ea typeface="Open Sans"/>
                <a:cs typeface="Arial"/>
                <a:sym typeface="Open Sans"/>
              </a:rPr>
              <a:t>All data are self-reported, but, in our analysis of responses, we find the data to be accurate, valid, and reliable. There is great consistency in the data from student cohorts over the years at specific institutions and our survey data correlates with external sources of information on these topic areas at the national and institutional level for college students. ​</a:t>
            </a:r>
          </a:p>
        </p:txBody>
      </p:sp>
      <p:sp>
        <p:nvSpPr>
          <p:cNvPr id="16" name="Google Shape;216;p4"/>
          <p:cNvSpPr>
            <a:spLocks/>
          </p:cNvSpPr>
          <p:nvPr/>
        </p:nvSpPr>
        <p:spPr>
          <a:xfrm>
            <a:off x="8290346" y="3338012"/>
            <a:ext cx="3603038" cy="3107399"/>
          </a:xfrm>
          <a:prstGeom prst="rect">
            <a:avLst/>
          </a:prstGeom>
          <a:solidFill>
            <a:schemeClr val="bg1"/>
          </a:solidFill>
          <a:ln>
            <a:noFill/>
            <a:headEnd type="none"/>
            <a:tailEnd type="none"/>
          </a:ln>
        </p:spPr>
        <p:txBody>
          <a:bodyPr wrap="square" lIns="182880" tIns="91440" rIns="182880" bIns="182875" anchor="t">
            <a:noAutofit/>
          </a:bodyPr>
          <a:lstStyle/>
          <a:p>
            <a:pPr marL="0" indent="0" algn="l" defTabSz="914400" rtl="0">
              <a:lnSpc>
                <a:spcPct val="150000"/>
              </a:lnSpc>
              <a:spcBef>
                <a:spcPts val="0"/>
              </a:spcBef>
              <a:spcAft>
                <a:spcPts val="0"/>
              </a:spcAft>
              <a:buClr>
                <a:srgbClr val="000000"/>
              </a:buClr>
              <a:buSzPts val="800"/>
              <a:buFont typeface="Arial"/>
              <a:buNone/>
              <a:tabLst/>
            </a:pPr>
            <a:r>
              <a:rPr lang="en-US" sz="1000" b="1" i="0" u="none" strike="noStrike" kern="0" cap="none" spc="0" dirty="0">
                <a:ln>
                  <a:noFill/>
                </a:ln>
                <a:solidFill>
                  <a:srgbClr val="7B2481"/>
                </a:solidFill>
                <a:effectLst/>
                <a:uLnTx/>
                <a:uFillTx/>
                <a:latin typeface="Arial"/>
                <a:ea typeface="Open Sans"/>
                <a:cs typeface="Arial"/>
                <a:sym typeface="Open Sans"/>
              </a:rPr>
              <a:t>Important Note About Your 2024-2025 Data</a:t>
            </a:r>
          </a:p>
          <a:p>
            <a:pPr marL="0" indent="0" algn="l" defTabSz="914400" rtl="0">
              <a:lnSpc>
                <a:spcPct val="150000"/>
              </a:lnSpc>
              <a:spcBef>
                <a:spcPts val="0"/>
              </a:spcBef>
              <a:spcAft>
                <a:spcPts val="0"/>
              </a:spcAft>
              <a:buClr>
                <a:srgbClr val="000000"/>
              </a:buClr>
              <a:buSzTx/>
              <a:buFont typeface="Arial"/>
              <a:buNone/>
              <a:tabLst/>
            </a:pPr>
            <a:r>
              <a:rPr lang="en-US" sz="900" b="0" i="0" u="none" strike="noStrike" kern="0" cap="none" spc="0" dirty="0">
                <a:ln>
                  <a:noFill/>
                </a:ln>
                <a:solidFill>
                  <a:srgbClr val="3D4543"/>
                </a:solidFill>
                <a:effectLst/>
                <a:uLnTx/>
                <a:uFillTx/>
                <a:latin typeface="Arial"/>
                <a:ea typeface="Open Sans"/>
                <a:cs typeface="Arial"/>
                <a:sym typeface="Arial"/>
              </a:rPr>
              <a:t>The data included in this report were collected between June 1, 2024 and February 25, 2025. Please note the following:</a:t>
            </a:r>
          </a:p>
          <a:p>
            <a:pPr marL="171450" indent="-171450" algn="l" defTabSz="914400" rtl="0">
              <a:lnSpc>
                <a:spcPct val="150000"/>
              </a:lnSpc>
              <a:spcBef>
                <a:spcPts val="0"/>
              </a:spcBef>
              <a:spcAft>
                <a:spcPts val="0"/>
              </a:spcAft>
              <a:buClr>
                <a:srgbClr val="000000"/>
              </a:buClr>
              <a:buSzTx/>
              <a:buFont typeface="Arial"/>
              <a:buChar char="•"/>
              <a:tabLst/>
            </a:pPr>
            <a:r>
              <a:rPr lang="en-US" sz="900" b="0" i="0" u="none" strike="noStrike" kern="0" cap="none" spc="0" dirty="0">
                <a:ln>
                  <a:noFill/>
                </a:ln>
                <a:solidFill>
                  <a:srgbClr val="3D4543"/>
                </a:solidFill>
                <a:effectLst/>
                <a:uLnTx/>
                <a:uFillTx/>
                <a:latin typeface="Arial"/>
                <a:ea typeface="Open Sans"/>
                <a:cs typeface="Arial"/>
                <a:sym typeface="Arial"/>
              </a:rPr>
              <a:t>While learners are encouraged to answer all survey questions honestly and are notified that their responses are stored confidentially, they are reminded that all survey questions are optional. </a:t>
            </a:r>
          </a:p>
          <a:p>
            <a:pPr marL="171450" indent="-171450" algn="l" defTabSz="914400" rtl="0">
              <a:lnSpc>
                <a:spcPct val="150000"/>
              </a:lnSpc>
              <a:spcBef>
                <a:spcPts val="0"/>
              </a:spcBef>
              <a:spcAft>
                <a:spcPts val="0"/>
              </a:spcAft>
              <a:buClr>
                <a:srgbClr val="000000"/>
              </a:buClr>
              <a:buSzTx/>
              <a:buFont typeface="Arial"/>
              <a:buChar char="•"/>
              <a:tabLst/>
            </a:pPr>
            <a:r>
              <a:rPr lang="en-US" sz="900" b="0" i="0" u="none" strike="noStrike" kern="0" cap="none" spc="0" dirty="0">
                <a:ln>
                  <a:noFill/>
                </a:ln>
                <a:solidFill>
                  <a:srgbClr val="3D4543"/>
                </a:solidFill>
                <a:effectLst/>
                <a:uLnTx/>
                <a:uFillTx/>
                <a:latin typeface="Arial"/>
                <a:ea typeface="Open Sans"/>
                <a:cs typeface="Arial"/>
                <a:sym typeface="Arial"/>
              </a:rPr>
              <a:t>Impact Reports are based on data from course surveys and assessments only </a:t>
            </a:r>
            <a:r>
              <a:rPr lang="en-US" sz="900" b="0" i="1" u="none" strike="noStrike" kern="0" cap="none" spc="0" dirty="0">
                <a:ln>
                  <a:noFill/>
                </a:ln>
                <a:solidFill>
                  <a:srgbClr val="3D4543"/>
                </a:solidFill>
                <a:effectLst/>
                <a:uLnTx/>
                <a:uFillTx/>
                <a:latin typeface="Arial"/>
                <a:ea typeface="Open Sans"/>
                <a:cs typeface="Arial"/>
                <a:sym typeface="Arial"/>
              </a:rPr>
              <a:t>(not course completions)</a:t>
            </a:r>
            <a:r>
              <a:rPr lang="en-US" sz="900" b="0" i="0" u="none" strike="noStrike" kern="0" cap="none" spc="0" dirty="0">
                <a:ln>
                  <a:noFill/>
                </a:ln>
                <a:solidFill>
                  <a:srgbClr val="3D4543"/>
                </a:solidFill>
                <a:effectLst/>
                <a:uLnTx/>
                <a:uFillTx/>
                <a:latin typeface="Arial"/>
                <a:ea typeface="Open Sans"/>
                <a:cs typeface="Arial"/>
                <a:sym typeface="Arial"/>
              </a:rPr>
              <a:t>.</a:t>
            </a:r>
            <a:endParaRPr lang="en-US" sz="900" b="0" i="1" u="none" strike="noStrike" kern="0" cap="none" spc="0" dirty="0">
              <a:ln>
                <a:noFill/>
              </a:ln>
              <a:solidFill>
                <a:srgbClr val="3D4543"/>
              </a:solidFill>
              <a:effectLst/>
              <a:uLnTx/>
              <a:uFillTx/>
              <a:latin typeface="Arial"/>
              <a:ea typeface="Open Sans"/>
              <a:cs typeface="Arial"/>
              <a:sym typeface="Arial"/>
            </a:endParaRPr>
          </a:p>
          <a:p>
            <a:pPr marL="171450" indent="-171450" algn="l" defTabSz="914400" rtl="0">
              <a:lnSpc>
                <a:spcPct val="150000"/>
              </a:lnSpc>
              <a:spcBef>
                <a:spcPts val="0"/>
              </a:spcBef>
              <a:spcAft>
                <a:spcPts val="0"/>
              </a:spcAft>
              <a:buClr>
                <a:srgbClr val="000000"/>
              </a:buClr>
              <a:buSzTx/>
              <a:buFont typeface="Arial"/>
              <a:buChar char="•"/>
              <a:tabLst/>
            </a:pPr>
            <a:r>
              <a:rPr lang="en-US" sz="900" b="0" i="0" u="none" strike="noStrike" kern="0" cap="none" spc="0" dirty="0">
                <a:ln>
                  <a:noFill/>
                </a:ln>
                <a:solidFill>
                  <a:srgbClr val="3D4543"/>
                </a:solidFill>
                <a:effectLst/>
                <a:uLnTx/>
                <a:uFillTx/>
                <a:latin typeface="Arial"/>
                <a:ea typeface="Open Sans"/>
                <a:cs typeface="Arial"/>
                <a:sym typeface="Arial"/>
              </a:rPr>
              <a:t>A low (</a:t>
            </a:r>
            <a:r>
              <a:rPr lang="en-US" sz="900" b="0" i="1" u="none" strike="noStrike" kern="0" cap="none" spc="0" dirty="0">
                <a:ln>
                  <a:noFill/>
                </a:ln>
                <a:solidFill>
                  <a:srgbClr val="3D4543"/>
                </a:solidFill>
                <a:effectLst/>
                <a:uLnTx/>
                <a:uFillTx/>
                <a:latin typeface="Arial"/>
                <a:ea typeface="Open Sans"/>
                <a:cs typeface="Arial"/>
                <a:sym typeface="Arial"/>
              </a:rPr>
              <a:t>n</a:t>
            </a:r>
            <a:r>
              <a:rPr lang="en-US" sz="900" b="0" i="0" u="none" strike="noStrike" kern="0" cap="none" spc="0" dirty="0">
                <a:ln>
                  <a:noFill/>
                </a:ln>
                <a:solidFill>
                  <a:srgbClr val="3D4543"/>
                </a:solidFill>
                <a:effectLst/>
                <a:uLnTx/>
                <a:uFillTx/>
                <a:latin typeface="Arial"/>
                <a:ea typeface="Open Sans"/>
                <a:cs typeface="Arial"/>
                <a:sym typeface="Arial"/>
              </a:rPr>
              <a:t> &lt; 50) number of responses to the Follow-Up Survey (Part Two) can result in there being extreme (very high or low) or no (if </a:t>
            </a:r>
            <a:r>
              <a:rPr lang="en-US" sz="900" b="0" i="1" u="none" strike="noStrike" kern="0" cap="none" spc="0" dirty="0">
                <a:ln>
                  <a:noFill/>
                </a:ln>
                <a:solidFill>
                  <a:srgbClr val="3D4543"/>
                </a:solidFill>
                <a:effectLst/>
                <a:uLnTx/>
                <a:uFillTx/>
                <a:latin typeface="Arial"/>
                <a:ea typeface="Open Sans"/>
                <a:cs typeface="Arial"/>
                <a:sym typeface="Arial"/>
              </a:rPr>
              <a:t>n</a:t>
            </a:r>
            <a:r>
              <a:rPr lang="en-US" sz="900" b="0" i="0" u="none" strike="noStrike" kern="0" cap="none" spc="0" dirty="0">
                <a:ln>
                  <a:noFill/>
                </a:ln>
                <a:solidFill>
                  <a:srgbClr val="3D4543"/>
                </a:solidFill>
                <a:effectLst/>
                <a:uLnTx/>
                <a:uFillTx/>
                <a:latin typeface="Arial"/>
                <a:ea typeface="Open Sans"/>
                <a:cs typeface="Arial"/>
                <a:sym typeface="Arial"/>
              </a:rPr>
              <a:t> = 0) data present on certain slides. </a:t>
            </a:r>
            <a:endParaRPr sz="900" b="0" i="0" u="none" strike="noStrike" kern="0" cap="none" spc="0" dirty="0">
              <a:ln>
                <a:noFill/>
              </a:ln>
              <a:solidFill>
                <a:srgbClr val="3D4543"/>
              </a:solidFill>
              <a:effectLst/>
              <a:uLnTx/>
              <a:uFillTx/>
              <a:latin typeface="Arial"/>
              <a:ea typeface="Open Sans"/>
              <a:cs typeface="Arial"/>
              <a:sym typeface="Arial"/>
            </a:endParaRPr>
          </a:p>
        </p:txBody>
      </p:sp>
      <p:sp>
        <p:nvSpPr>
          <p:cNvPr id="17" name="Google Shape;217;p4"/>
          <p:cNvSpPr>
            <a:spLocks/>
          </p:cNvSpPr>
          <p:nvPr/>
        </p:nvSpPr>
        <p:spPr>
          <a:xfrm>
            <a:off x="3652120" y="3333794"/>
            <a:ext cx="2448683" cy="3117168"/>
          </a:xfrm>
          <a:prstGeom prst="rect">
            <a:avLst/>
          </a:prstGeom>
          <a:solidFill>
            <a:schemeClr val="bg1"/>
          </a:solidFill>
          <a:ln>
            <a:noFill/>
            <a:headEnd type="none"/>
            <a:tailEnd type="none"/>
          </a:ln>
        </p:spPr>
        <p:txBody>
          <a:bodyPr wrap="square" lIns="182880" tIns="91440" rIns="182880" bIns="182875" anchor="t">
            <a:noAutofit/>
          </a:bodyPr>
          <a:lstStyle/>
          <a:p>
            <a:pPr marL="0" indent="0" algn="l" defTabSz="914400" rtl="0">
              <a:lnSpc>
                <a:spcPct val="150000"/>
              </a:lnSpc>
              <a:spcBef>
                <a:spcPts val="0"/>
              </a:spcBef>
              <a:spcAft>
                <a:spcPts val="0"/>
              </a:spcAft>
              <a:buClr>
                <a:srgbClr val="000000"/>
              </a:buClr>
              <a:buSzPts val="800"/>
              <a:buFont typeface="Arial"/>
              <a:buNone/>
              <a:tabLst/>
            </a:pPr>
            <a:r>
              <a:rPr lang="en-US" sz="1000" b="1" i="0" u="none" strike="noStrike" kern="0" cap="none" spc="0" dirty="0">
                <a:ln>
                  <a:noFill/>
                </a:ln>
                <a:solidFill>
                  <a:srgbClr val="7B2481"/>
                </a:solidFill>
                <a:effectLst/>
                <a:uLnTx/>
                <a:uFillTx/>
                <a:ea typeface="Open Sans"/>
                <a:sym typeface="Open Sans"/>
              </a:rPr>
              <a:t>Type of Data</a:t>
            </a:r>
          </a:p>
          <a:p>
            <a:pPr>
              <a:lnSpc>
                <a:spcPct val="150000"/>
              </a:lnSpc>
              <a:buSzPts val="800"/>
            </a:pPr>
            <a:r>
              <a:rPr lang="en-US" sz="900" b="0" i="0" u="none" strike="noStrike" kern="0" cap="none" spc="0" dirty="0">
                <a:ln>
                  <a:noFill/>
                </a:ln>
                <a:solidFill>
                  <a:srgbClr val="3D4543"/>
                </a:solidFill>
                <a:effectLst/>
                <a:uLnTx/>
                <a:uFillTx/>
                <a:ea typeface="Open Sans"/>
                <a:sym typeface="Open Sans"/>
              </a:rPr>
              <a:t>This report includes data from student surveys: Pre-Course Surveys taken immediately before the course; Post-Course Surveys taken immediately after the course; and Follow-Up Surveys (Part Two) taken after an intersession period (typically 30-45 days following course completion). Overall, 3,051</a:t>
            </a:r>
            <a:r>
              <a:rPr lang="en-US" sz="900" dirty="0">
                <a:solidFill>
                  <a:srgbClr val="3D4543"/>
                </a:solidFill>
                <a:ea typeface="Open Sans"/>
                <a:sym typeface="Open Sans"/>
              </a:rPr>
              <a:t> </a:t>
            </a:r>
            <a:r>
              <a:rPr lang="en-US" sz="900" b="0" i="0" u="none" strike="noStrike" kern="0" cap="none" spc="0" dirty="0">
                <a:ln>
                  <a:noFill/>
                </a:ln>
                <a:solidFill>
                  <a:srgbClr val="3D4543"/>
                </a:solidFill>
                <a:effectLst/>
                <a:uLnTx/>
                <a:uFillTx/>
                <a:ea typeface="Open Sans"/>
                <a:sym typeface="Open Sans"/>
              </a:rPr>
              <a:t>of your students completed the Pre-Course Survey, 2,807 completed the Post-Course Survey, and 3,082 completed the Follow-Up Survey (Part Two).</a:t>
            </a:r>
            <a:endParaRPr lang="en-US" sz="900" b="0" i="0" u="none" strike="noStrike" kern="0" cap="none" spc="0" dirty="0">
              <a:ln>
                <a:noFill/>
              </a:ln>
              <a:solidFill>
                <a:srgbClr val="3D4543"/>
              </a:solidFill>
              <a:effectLst/>
              <a:uLnTx/>
              <a:uFillTx/>
              <a:ea typeface="Open Sans"/>
              <a:sym typeface="Arial"/>
            </a:endParaRPr>
          </a:p>
        </p:txBody>
      </p:sp>
      <p:sp>
        <p:nvSpPr>
          <p:cNvPr id="21" name="Round Same Side Corner Rectangle 20"/>
          <p:cNvSpPr>
            <a:spLocks/>
          </p:cNvSpPr>
          <p:nvPr/>
        </p:nvSpPr>
        <p:spPr>
          <a:xfrm>
            <a:off x="3687614" y="587674"/>
            <a:ext cx="4045635" cy="596506"/>
          </a:xfrm>
          <a:prstGeom prst="round2SameRect">
            <a:avLst>
              <a:gd name="adj1" fmla="val 33492"/>
              <a:gd name="adj2" fmla="val 0"/>
            </a:avLst>
          </a:prstGeom>
          <a:solidFill>
            <a:srgbClr val="3CB6E7"/>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bg1"/>
                </a:solidFill>
                <a:latin typeface="Arial"/>
                <a:ea typeface="Open Sans"/>
                <a:cs typeface="Arial"/>
                <a:sym typeface="Open Sans"/>
              </a:rPr>
              <a:t>Peer Institution Benchmarks</a:t>
            </a:r>
            <a:endParaRPr lang="en-US" b="1" i="0" u="none" strike="noStrike" cap="none" dirty="0">
              <a:solidFill>
                <a:srgbClr val="000000"/>
              </a:solidFill>
              <a:latin typeface="Arial"/>
              <a:ea typeface="Open Sans"/>
              <a:cs typeface="Arial"/>
              <a:sym typeface="Open Sans"/>
            </a:endParaRPr>
          </a:p>
        </p:txBody>
      </p:sp>
      <p:sp>
        <p:nvSpPr>
          <p:cNvPr id="22" name="Round Same Side Corner Rectangle 21"/>
          <p:cNvSpPr>
            <a:spLocks/>
          </p:cNvSpPr>
          <p:nvPr/>
        </p:nvSpPr>
        <p:spPr>
          <a:xfrm>
            <a:off x="7878003" y="587674"/>
            <a:ext cx="3823089" cy="596506"/>
          </a:xfrm>
          <a:prstGeom prst="round2SameRect">
            <a:avLst>
              <a:gd name="adj1" fmla="val 33492"/>
              <a:gd name="adj2" fmla="val 0"/>
            </a:avLst>
          </a:prstGeom>
          <a:solidFill>
            <a:srgbClr val="0F736C"/>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bg1"/>
                </a:solidFill>
                <a:latin typeface="Arial"/>
                <a:ea typeface="Open Sans"/>
                <a:cs typeface="Arial"/>
                <a:sym typeface="Open Sans"/>
              </a:rPr>
              <a:t>Campus Prevention Network Framework Tips</a:t>
            </a:r>
            <a:endParaRPr lang="en-US" b="1" i="0" u="none" strike="noStrike" cap="none" dirty="0">
              <a:solidFill>
                <a:srgbClr val="000000"/>
              </a:solidFill>
              <a:latin typeface="Arial"/>
              <a:ea typeface="Open Sans"/>
              <a:cs typeface="Arial"/>
              <a:sym typeface="Open Sans"/>
            </a:endParaRPr>
          </a:p>
        </p:txBody>
      </p:sp>
      <p:sp>
        <p:nvSpPr>
          <p:cNvPr id="23" name="Round Same Side Corner Rectangle 22"/>
          <p:cNvSpPr>
            <a:spLocks/>
          </p:cNvSpPr>
          <p:nvPr/>
        </p:nvSpPr>
        <p:spPr>
          <a:xfrm>
            <a:off x="3687614" y="2747466"/>
            <a:ext cx="8012972" cy="596506"/>
          </a:xfrm>
          <a:prstGeom prst="round2SameRect">
            <a:avLst>
              <a:gd name="adj1" fmla="val 33492"/>
              <a:gd name="adj2" fmla="val 0"/>
            </a:avLst>
          </a:prstGeom>
          <a:solidFill>
            <a:srgbClr val="7C2582"/>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bg1"/>
                </a:solidFill>
                <a:latin typeface="Arial"/>
                <a:ea typeface="Open Sans"/>
                <a:cs typeface="Arial"/>
                <a:sym typeface="Open Sans"/>
              </a:rPr>
              <a:t>About the Data in This Report</a:t>
            </a:r>
            <a:endParaRPr lang="en-US" b="1" i="0" u="none" strike="noStrike" cap="none" dirty="0">
              <a:solidFill>
                <a:srgbClr val="000000"/>
              </a:solidFill>
              <a:latin typeface="Arial"/>
              <a:ea typeface="Open Sans"/>
              <a:cs typeface="Arial"/>
              <a:sym typeface="Open Sans"/>
            </a:endParaRPr>
          </a:p>
        </p:txBody>
      </p:sp>
      <p:cxnSp>
        <p:nvCxnSpPr>
          <p:cNvPr id="24" name="Google Shape;231;p5"/>
          <p:cNvCxnSpPr/>
          <p:nvPr/>
        </p:nvCxnSpPr>
        <p:spPr>
          <a:xfrm>
            <a:off x="3407475" y="685800"/>
            <a:ext cx="0" cy="5486400"/>
          </a:xfrm>
          <a:prstGeom prst="straightConnector1">
            <a:avLst/>
          </a:prstGeom>
          <a:noFill/>
          <a:ln w="12700" cap="flat">
            <a:solidFill>
              <a:schemeClr val="bg2"/>
            </a:solidFill>
            <a:prstDash val="solid"/>
            <a:miter/>
            <a:headEnd type="none" w="sm" len="sm"/>
            <a:tailEnd type="none" w="sm" len="sm"/>
          </a:ln>
        </p:spPr>
      </p:cxnSp>
      <p:cxnSp>
        <p:nvCxnSpPr>
          <p:cNvPr id="25" name="Google Shape;232;p5"/>
          <p:cNvCxnSpPr/>
          <p:nvPr/>
        </p:nvCxnSpPr>
        <p:spPr>
          <a:xfrm>
            <a:off x="6114816" y="3505200"/>
            <a:ext cx="0" cy="2667000"/>
          </a:xfrm>
          <a:prstGeom prst="straightConnector1">
            <a:avLst/>
          </a:prstGeom>
          <a:noFill/>
          <a:ln w="12700" cap="flat">
            <a:solidFill>
              <a:schemeClr val="bg2"/>
            </a:solidFill>
            <a:prstDash val="solid"/>
            <a:miter/>
            <a:headEnd type="none" w="sm" len="sm"/>
            <a:tailEnd type="none" w="sm" len="sm"/>
          </a:ln>
        </p:spPr>
      </p:cxnSp>
      <p:cxnSp>
        <p:nvCxnSpPr>
          <p:cNvPr id="26" name="Google Shape;232;p5"/>
          <p:cNvCxnSpPr/>
          <p:nvPr/>
        </p:nvCxnSpPr>
        <p:spPr>
          <a:xfrm>
            <a:off x="8222585" y="3505200"/>
            <a:ext cx="0" cy="2667000"/>
          </a:xfrm>
          <a:prstGeom prst="straightConnector1">
            <a:avLst/>
          </a:prstGeom>
          <a:noFill/>
          <a:ln w="12700" cap="flat">
            <a:solidFill>
              <a:schemeClr val="bg2"/>
            </a:solidFill>
            <a:prstDash val="solid"/>
            <a:miter/>
            <a:headEnd type="none" w="sm" len="sm"/>
            <a:tailEnd type="none" w="sm" len="sm"/>
          </a:ln>
        </p:spPr>
      </p:cxnSp>
      <p:sp>
        <p:nvSpPr>
          <p:cNvPr id="2"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fld id="{DB9E4368-C45C-9C4F-9597-D6088AA20994}" type="slidenum">
              <a:rPr lang="en-US" dirty="0"/>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air of blue and white circles&#10;&#10;AI-generated content may be incorrect."/>
          <p:cNvPicPr>
            <a:picLocks noChangeAspect="1"/>
          </p:cNvPicPr>
          <p:nvPr/>
        </p:nvPicPr>
        <p:blipFill>
          <a:blip r:embed="rId3">
            <a:lum/>
          </a:blip>
          <a:srcRect l="4723" t="37239" r="79954" b="37550"/>
          <a:stretch>
            <a:fillRect/>
          </a:stretch>
        </p:blipFill>
        <p:spPr>
          <a:xfrm>
            <a:off x="3646088" y="480596"/>
            <a:ext cx="1950737" cy="1805331"/>
          </a:xfrm>
          <a:prstGeom prst="rect">
            <a:avLst/>
          </a:prstGeom>
          <a:ln>
            <a:headEnd type="none"/>
            <a:tailEnd type="none"/>
          </a:ln>
        </p:spPr>
      </p:pic>
      <p:sp>
        <p:nvSpPr>
          <p:cNvPr id="4" name="Slide Number Placeholder 3"/>
          <p:cNvSpPr>
            <a:spLocks noGrp="1"/>
          </p:cNvSpPr>
          <p:nvPr>
            <p:ph type="sldNum" sz="quarter" idx="4"/>
          </p:nvPr>
        </p:nvSpPr>
        <p:spPr>
          <a:ln>
            <a:headEnd type="none"/>
            <a:tailEnd type="none"/>
          </a:ln>
        </p:spPr>
        <p:txBody>
          <a:bodyPr wrap="square"/>
          <a:lstStyle/>
          <a:p>
            <a:fld id="{4737D6AF-2FA5-476A-AF60-7A8CDF2E2DFB}" type="slidenum">
              <a:rPr lang="en-US" dirty="0"/>
              <a:t>5</a:t>
            </a:fld>
            <a:endParaRPr lang="en-US" dirty="0"/>
          </a:p>
        </p:txBody>
      </p:sp>
      <p:sp>
        <p:nvSpPr>
          <p:cNvPr id="5" name="Title 4"/>
          <p:cNvSpPr>
            <a:spLocks noGrp="1"/>
          </p:cNvSpPr>
          <p:nvPr>
            <p:ph type="title" idx="4294967295"/>
          </p:nvPr>
        </p:nvSpPr>
        <p:spPr>
          <a:xfrm>
            <a:off x="400134" y="528518"/>
            <a:ext cx="2273300" cy="912812"/>
          </a:xfrm>
          <a:ln>
            <a:headEnd type="none"/>
            <a:tailEnd type="none"/>
          </a:ln>
        </p:spPr>
        <p:txBody>
          <a:bodyPr wrap="square"/>
          <a:lstStyle/>
          <a:p>
            <a:pPr defTabSz="914363"/>
            <a:r>
              <a:rPr lang="en-US" b="1" dirty="0">
                <a:solidFill>
                  <a:schemeClr val="tx1"/>
                </a:solidFill>
              </a:rPr>
              <a:t>Executive </a:t>
            </a:r>
            <a:br>
              <a:rPr lang="en-US" b="1" dirty="0">
                <a:solidFill>
                  <a:schemeClr val="tx1"/>
                </a:solidFill>
              </a:rPr>
            </a:br>
            <a:r>
              <a:rPr lang="en-US" b="1" dirty="0">
                <a:solidFill>
                  <a:schemeClr val="tx1"/>
                </a:solidFill>
              </a:rPr>
              <a:t>Summary</a:t>
            </a:r>
          </a:p>
        </p:txBody>
      </p:sp>
      <p:sp>
        <p:nvSpPr>
          <p:cNvPr id="14" name="Content Placeholder 1"/>
          <p:cNvSpPr txBox="1">
            <a:spLocks noChangeArrowheads="1"/>
          </p:cNvSpPr>
          <p:nvPr/>
        </p:nvSpPr>
        <p:spPr>
          <a:xfrm>
            <a:off x="503343" y="1661161"/>
            <a:ext cx="2231559" cy="4576762"/>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Font typeface="Arial"/>
              <a:buNone/>
            </a:pPr>
            <a:r>
              <a:rPr lang="en-US" sz="1200" b="1" dirty="0">
                <a:solidFill>
                  <a:schemeClr val="accent1"/>
                </a:solidFill>
                <a:latin typeface="Arial"/>
                <a:ea typeface="Open Sans"/>
                <a:cs typeface="Arial"/>
              </a:rPr>
              <a:t>This school year, </a:t>
            </a:r>
            <a:br>
              <a:rPr lang="en-US" sz="1200" b="1" dirty="0">
                <a:solidFill>
                  <a:schemeClr val="accent1"/>
                </a:solidFill>
                <a:latin typeface="Arial"/>
                <a:ea typeface="Open Sans"/>
                <a:cs typeface="Arial"/>
              </a:rPr>
            </a:br>
            <a:r>
              <a:rPr lang="en-US" sz="1200" b="1" dirty="0">
                <a:solidFill>
                  <a:schemeClr val="accent3">
                    <a:lumMod val="75000"/>
                  </a:schemeClr>
                </a:solidFill>
                <a:latin typeface="Arial"/>
                <a:ea typeface="Open Sans"/>
                <a:cs typeface="Arial"/>
              </a:rPr>
              <a:t>3,082 </a:t>
            </a:r>
            <a:r>
              <a:rPr lang="en-US" sz="1200" dirty="0">
                <a:latin typeface="Arial"/>
                <a:ea typeface="Open Sans"/>
                <a:cs typeface="Arial"/>
              </a:rPr>
              <a:t>Georgia Institute of Technology students completed surveys in </a:t>
            </a:r>
            <a:r>
              <a:rPr lang="en-US" sz="1200" i="1" dirty="0">
                <a:latin typeface="Arial"/>
                <a:ea typeface="Open Sans"/>
                <a:cs typeface="Arial"/>
              </a:rPr>
              <a:t>Sexual Assault Prevention for Undergraduates</a:t>
            </a:r>
            <a:r>
              <a:rPr lang="en-US" sz="1200" dirty="0">
                <a:latin typeface="Arial"/>
                <a:ea typeface="Open Sans"/>
                <a:cs typeface="Arial"/>
              </a:rPr>
              <a:t> (SAPU) </a:t>
            </a:r>
            <a:r>
              <a:rPr lang="en-US" sz="1200" dirty="0">
                <a:solidFill>
                  <a:schemeClr val="tx1"/>
                </a:solidFill>
                <a:latin typeface="Arial"/>
                <a:ea typeface="+mn-lt"/>
                <a:cs typeface="Arial"/>
              </a:rPr>
              <a:t>from June 1, 2024 to February 25, 2025</a:t>
            </a:r>
            <a:r>
              <a:rPr lang="en-US" sz="1200" dirty="0">
                <a:latin typeface="Arial"/>
                <a:ea typeface="Open Sans"/>
                <a:cs typeface="Arial"/>
              </a:rPr>
              <a:t>. This course, developed by prevention education and compliance experts, uses relatable scenarios and interactive elements to provide students with strategies for healthy behavior and skills to support bystander intervention.</a:t>
            </a:r>
          </a:p>
        </p:txBody>
      </p:sp>
      <p:cxnSp>
        <p:nvCxnSpPr>
          <p:cNvPr id="16" name="Straight Connector 15"/>
          <p:cNvCxnSpPr/>
          <p:nvPr/>
        </p:nvCxnSpPr>
        <p:spPr>
          <a:xfrm>
            <a:off x="2949840"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026083"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Content Placeholder 1"/>
          <p:cNvSpPr txBox="1">
            <a:spLocks noChangeArrowheads="1"/>
          </p:cNvSpPr>
          <p:nvPr/>
        </p:nvSpPr>
        <p:spPr>
          <a:xfrm>
            <a:off x="3301938" y="2348345"/>
            <a:ext cx="2597728" cy="3828618"/>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ctr" defTabSz="914400">
              <a:buNone/>
            </a:pPr>
            <a:r>
              <a:rPr lang="en-US" sz="1400" b="1" dirty="0">
                <a:solidFill>
                  <a:srgbClr val="3D4543"/>
                </a:solidFill>
                <a:latin typeface="Arial"/>
                <a:ea typeface="Open Sans"/>
                <a:cs typeface="Arial"/>
              </a:rPr>
              <a:t>Course Impact</a:t>
            </a:r>
          </a:p>
          <a:p>
            <a:pPr marL="0" indent="0" defTabSz="914400">
              <a:lnSpc>
                <a:spcPts val="1400"/>
              </a:lnSpc>
              <a:spcAft>
                <a:spcPts val="200"/>
              </a:spcAft>
              <a:buNone/>
            </a:pPr>
            <a:r>
              <a:rPr lang="en-US" sz="1100" dirty="0">
                <a:solidFill>
                  <a:srgbClr val="3D4543"/>
                </a:solidFill>
                <a:latin typeface="Arial"/>
                <a:ea typeface="Open Sans"/>
                <a:cs typeface="Arial"/>
              </a:rPr>
              <a:t>SAPU is designed to equip your students with knowledge and skills to support healthier decisions related to romantic relationships, sexual interactions, consent, and supporting peers on their campus.</a:t>
            </a:r>
          </a:p>
          <a:p>
            <a:pPr marL="0" indent="0" defTabSz="914400">
              <a:lnSpc>
                <a:spcPts val="1400"/>
              </a:lnSpc>
              <a:spcAft>
                <a:spcPts val="200"/>
              </a:spcAft>
              <a:buNone/>
            </a:pPr>
            <a:r>
              <a:rPr lang="en-US" sz="1100" dirty="0">
                <a:solidFill>
                  <a:srgbClr val="3D4543"/>
                </a:solidFill>
                <a:latin typeface="Arial"/>
                <a:ea typeface="Open Sans"/>
                <a:cs typeface="Arial"/>
              </a:rPr>
              <a:t>When it comes to skills, 80% of Georgia Institute of Technology students agreed that SAPU </a:t>
            </a:r>
            <a:r>
              <a:rPr lang="en" sz="1100" dirty="0">
                <a:solidFill>
                  <a:srgbClr val="3D4543"/>
                </a:solidFill>
                <a:latin typeface="Arial"/>
                <a:ea typeface="Open Sans"/>
                <a:cs typeface="Arial"/>
              </a:rPr>
              <a:t>helped them identify characteristics of healthy and unhealthy relationships</a:t>
            </a:r>
            <a:r>
              <a:rPr lang="en-US" sz="1100" dirty="0">
                <a:solidFill>
                  <a:srgbClr val="3D4543"/>
                </a:solidFill>
                <a:latin typeface="Arial"/>
                <a:ea typeface="Open Sans"/>
                <a:cs typeface="Arial"/>
              </a:rPr>
              <a:t>, and 80% reported that the education increased their confidence in their ability to intervene when they witnessed concerning behavior.</a:t>
            </a:r>
          </a:p>
        </p:txBody>
      </p:sp>
      <p:sp>
        <p:nvSpPr>
          <p:cNvPr id="24" name="Content Placeholder 1"/>
          <p:cNvSpPr txBox="1">
            <a:spLocks noChangeArrowheads="1"/>
          </p:cNvSpPr>
          <p:nvPr/>
        </p:nvSpPr>
        <p:spPr>
          <a:xfrm>
            <a:off x="6240868" y="2337965"/>
            <a:ext cx="5411850" cy="3697075"/>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ctr" defTabSz="914400">
              <a:buNone/>
            </a:pPr>
            <a:r>
              <a:rPr lang="en-US" sz="1400" b="1" dirty="0">
                <a:solidFill>
                  <a:srgbClr val="5FB3E2"/>
                </a:solidFill>
                <a:latin typeface="Arial"/>
                <a:ea typeface="Open Sans"/>
                <a:cs typeface="Arial"/>
              </a:rPr>
              <a:t>Behavioral Intentions &amp; Norms</a:t>
            </a:r>
          </a:p>
          <a:p>
            <a:pPr marL="0" indent="0" defTabSz="914400">
              <a:lnSpc>
                <a:spcPts val="1400"/>
              </a:lnSpc>
              <a:spcAft>
                <a:spcPts val="200"/>
              </a:spcAft>
              <a:buNone/>
            </a:pPr>
            <a:r>
              <a:rPr lang="en-US" sz="1100" dirty="0">
                <a:solidFill>
                  <a:srgbClr val="3D4543"/>
                </a:solidFill>
                <a:latin typeface="Arial"/>
                <a:ea typeface="Open Sans"/>
                <a:cs typeface="Arial"/>
              </a:rPr>
              <a:t>Change is driven, in part, by an individual’s perception of the social environment surrounding behavior — the community norms.</a:t>
            </a:r>
          </a:p>
          <a:p>
            <a:pPr marL="0" indent="0" defTabSz="914400">
              <a:lnSpc>
                <a:spcPts val="1400"/>
              </a:lnSpc>
              <a:spcAft>
                <a:spcPts val="200"/>
              </a:spcAft>
              <a:buNone/>
            </a:pPr>
            <a:r>
              <a:rPr lang="en-US" sz="1100" dirty="0">
                <a:solidFill>
                  <a:srgbClr val="3D4543"/>
                </a:solidFill>
                <a:latin typeface="Arial"/>
                <a:ea typeface="Open Sans"/>
                <a:cs typeface="Arial"/>
              </a:rPr>
              <a:t>Most students taking SAPU report healthy attitudes and behaviors related to sex and relationships. This includes 86% of students who say they would refrain from sexual activity if the other person was incapacitated, but only 68% of those same students believe their peers would do the same. </a:t>
            </a:r>
          </a:p>
          <a:p>
            <a:pPr marL="0" indent="0" defTabSz="914400">
              <a:lnSpc>
                <a:spcPts val="1400"/>
              </a:lnSpc>
              <a:spcAft>
                <a:spcPts val="200"/>
              </a:spcAft>
              <a:buNone/>
            </a:pPr>
            <a:r>
              <a:rPr lang="en-US" sz="1100" dirty="0">
                <a:solidFill>
                  <a:srgbClr val="3D4543"/>
                </a:solidFill>
                <a:latin typeface="Arial"/>
                <a:ea typeface="Open Sans"/>
                <a:cs typeface="Arial"/>
              </a:rPr>
              <a:t>Among students at Georgia Institute of Technology who took SAPU, 41% agreed that they could play a role in preventing sexual assault on their campus. And a substantial number of your students, after taking SAPU, reported that they knew how to report a sexual assault at their school. Further, 80% expressed an awareness of support resources related to sexual assault and relationship violence at your institution.</a:t>
            </a:r>
          </a:p>
          <a:p>
            <a:pPr marL="0" indent="0" defTabSz="914400">
              <a:lnSpc>
                <a:spcPts val="1400"/>
              </a:lnSpc>
              <a:spcAft>
                <a:spcPts val="200"/>
              </a:spcAft>
              <a:buNone/>
            </a:pPr>
            <a:r>
              <a:rPr lang="en-US" sz="1100" dirty="0">
                <a:solidFill>
                  <a:srgbClr val="3D4543"/>
                </a:solidFill>
                <a:latin typeface="Arial"/>
                <a:ea typeface="Open Sans"/>
                <a:cs typeface="Arial"/>
              </a:rPr>
              <a:t>Your </a:t>
            </a:r>
            <a:r>
              <a:rPr lang="en-US" sz="1100" i="1" dirty="0">
                <a:solidFill>
                  <a:srgbClr val="3D4543"/>
                </a:solidFill>
                <a:latin typeface="Arial"/>
                <a:ea typeface="Open Sans"/>
                <a:cs typeface="Arial"/>
              </a:rPr>
              <a:t>Sexual Assault Prevention for Undergraduates</a:t>
            </a:r>
            <a:r>
              <a:rPr lang="en-US" sz="1100" dirty="0">
                <a:solidFill>
                  <a:srgbClr val="3D4543"/>
                </a:solidFill>
                <a:latin typeface="Arial"/>
                <a:ea typeface="Open Sans"/>
                <a:cs typeface="Arial"/>
              </a:rPr>
              <a:t> Impact Report includes detailed information about how your students think, feel, and behave in romantic and sexual relationships. This data can be invaluable in guiding your prevention programming for maximum impact.</a:t>
            </a:r>
          </a:p>
        </p:txBody>
      </p:sp>
      <p:pic>
        <p:nvPicPr>
          <p:cNvPr id="12" name="Picture 11" descr="A pair of blue and white circles&#10;&#10;AI-generated content may be incorrect."/>
          <p:cNvPicPr>
            <a:picLocks noChangeAspect="1"/>
          </p:cNvPicPr>
          <p:nvPr/>
        </p:nvPicPr>
        <p:blipFill>
          <a:blip r:embed="rId3">
            <a:lum/>
          </a:blip>
          <a:srcRect l="27531" t="37239" r="57146" b="37550"/>
          <a:stretch>
            <a:fillRect/>
          </a:stretch>
        </p:blipFill>
        <p:spPr>
          <a:xfrm>
            <a:off x="7853103" y="480596"/>
            <a:ext cx="1950737" cy="1805331"/>
          </a:xfrm>
          <a:prstGeom prst="rect">
            <a:avLst/>
          </a:prstGeom>
          <a:ln>
            <a:headEnd type="none"/>
            <a:tailEnd type="none"/>
          </a:ln>
        </p:spPr>
      </p:pic>
      <p:sp>
        <p:nvSpPr>
          <p:cNvPr id="15" name="Google Shape;242;p5"/>
          <p:cNvSpPr>
            <a:spLocks/>
          </p:cNvSpPr>
          <p:nvPr/>
        </p:nvSpPr>
        <p:spPr>
          <a:xfrm>
            <a:off x="4408078" y="1117183"/>
            <a:ext cx="490934" cy="556855"/>
          </a:xfrm>
          <a:custGeom>
            <a:avLst/>
            <a:gdLst/>
            <a:ahLst/>
            <a:cxnLst/>
            <a:rect l="l" t="t" r="r" b="b"/>
            <a:pathLst>
              <a:path w="173157" h="216050">
                <a:moveTo>
                  <a:pt x="173356" y="43409"/>
                </a:moveTo>
                <a:lnTo>
                  <a:pt x="160648" y="24345"/>
                </a:lnTo>
                <a:lnTo>
                  <a:pt x="173356" y="5441"/>
                </a:lnTo>
                <a:cubicBezTo>
                  <a:pt x="173992" y="4488"/>
                  <a:pt x="173992" y="3217"/>
                  <a:pt x="173515" y="2105"/>
                </a:cubicBezTo>
                <a:cubicBezTo>
                  <a:pt x="173039" y="993"/>
                  <a:pt x="171927" y="358"/>
                  <a:pt x="170656" y="358"/>
                </a:cubicBezTo>
                <a:lnTo>
                  <a:pt x="112354" y="358"/>
                </a:lnTo>
                <a:cubicBezTo>
                  <a:pt x="112195" y="358"/>
                  <a:pt x="112036" y="358"/>
                  <a:pt x="111719" y="358"/>
                </a:cubicBezTo>
                <a:cubicBezTo>
                  <a:pt x="111401" y="199"/>
                  <a:pt x="110924" y="199"/>
                  <a:pt x="110607" y="199"/>
                </a:cubicBezTo>
                <a:cubicBezTo>
                  <a:pt x="108859" y="199"/>
                  <a:pt x="107429" y="1628"/>
                  <a:pt x="107429" y="3376"/>
                </a:cubicBezTo>
                <a:lnTo>
                  <a:pt x="107429" y="95197"/>
                </a:lnTo>
                <a:lnTo>
                  <a:pt x="89796" y="74228"/>
                </a:lnTo>
                <a:cubicBezTo>
                  <a:pt x="89796" y="74228"/>
                  <a:pt x="89796" y="74228"/>
                  <a:pt x="89796" y="74228"/>
                </a:cubicBezTo>
                <a:cubicBezTo>
                  <a:pt x="89796" y="74228"/>
                  <a:pt x="89796" y="74228"/>
                  <a:pt x="89796" y="74228"/>
                </a:cubicBezTo>
                <a:cubicBezTo>
                  <a:pt x="86142" y="69780"/>
                  <a:pt x="80741" y="67238"/>
                  <a:pt x="75022" y="67238"/>
                </a:cubicBezTo>
                <a:lnTo>
                  <a:pt x="71209" y="67238"/>
                </a:lnTo>
                <a:lnTo>
                  <a:pt x="71209" y="62631"/>
                </a:lnTo>
                <a:cubicBezTo>
                  <a:pt x="71209" y="62472"/>
                  <a:pt x="71209" y="62313"/>
                  <a:pt x="71209" y="61995"/>
                </a:cubicBezTo>
                <a:cubicBezTo>
                  <a:pt x="77723" y="58659"/>
                  <a:pt x="82171" y="51987"/>
                  <a:pt x="82171" y="44203"/>
                </a:cubicBezTo>
                <a:lnTo>
                  <a:pt x="82171" y="31653"/>
                </a:lnTo>
                <a:cubicBezTo>
                  <a:pt x="82171" y="20692"/>
                  <a:pt x="73274" y="11637"/>
                  <a:pt x="62154" y="11637"/>
                </a:cubicBezTo>
                <a:lnTo>
                  <a:pt x="61201" y="11637"/>
                </a:lnTo>
                <a:cubicBezTo>
                  <a:pt x="56276" y="11637"/>
                  <a:pt x="51669" y="13543"/>
                  <a:pt x="48175" y="16561"/>
                </a:cubicBezTo>
                <a:cubicBezTo>
                  <a:pt x="44521" y="13384"/>
                  <a:pt x="39914" y="11637"/>
                  <a:pt x="35148" y="11637"/>
                </a:cubicBezTo>
                <a:lnTo>
                  <a:pt x="34195" y="11637"/>
                </a:lnTo>
                <a:cubicBezTo>
                  <a:pt x="23233" y="11637"/>
                  <a:pt x="14178" y="20533"/>
                  <a:pt x="14178" y="31653"/>
                </a:cubicBezTo>
                <a:lnTo>
                  <a:pt x="14178" y="44203"/>
                </a:lnTo>
                <a:cubicBezTo>
                  <a:pt x="14178" y="51352"/>
                  <a:pt x="17991" y="57547"/>
                  <a:pt x="23551" y="61201"/>
                </a:cubicBezTo>
                <a:cubicBezTo>
                  <a:pt x="23233" y="61678"/>
                  <a:pt x="23075" y="62313"/>
                  <a:pt x="23075" y="62790"/>
                </a:cubicBezTo>
                <a:lnTo>
                  <a:pt x="23075" y="67555"/>
                </a:lnTo>
                <a:lnTo>
                  <a:pt x="19262" y="67555"/>
                </a:lnTo>
                <a:cubicBezTo>
                  <a:pt x="8777" y="67555"/>
                  <a:pt x="199" y="75499"/>
                  <a:pt x="199" y="85348"/>
                </a:cubicBezTo>
                <a:lnTo>
                  <a:pt x="2105" y="149845"/>
                </a:lnTo>
                <a:cubicBezTo>
                  <a:pt x="2105" y="151593"/>
                  <a:pt x="3535" y="152864"/>
                  <a:pt x="5282" y="152864"/>
                </a:cubicBezTo>
                <a:lnTo>
                  <a:pt x="14655" y="152864"/>
                </a:lnTo>
                <a:lnTo>
                  <a:pt x="14655" y="212595"/>
                </a:lnTo>
                <a:cubicBezTo>
                  <a:pt x="14655" y="214342"/>
                  <a:pt x="16085" y="215772"/>
                  <a:pt x="17832" y="215772"/>
                </a:cubicBezTo>
                <a:lnTo>
                  <a:pt x="50240" y="215772"/>
                </a:lnTo>
                <a:cubicBezTo>
                  <a:pt x="50558" y="215772"/>
                  <a:pt x="51034" y="215772"/>
                  <a:pt x="51352" y="215613"/>
                </a:cubicBezTo>
                <a:lnTo>
                  <a:pt x="76611" y="215613"/>
                </a:lnTo>
                <a:lnTo>
                  <a:pt x="109495" y="215613"/>
                </a:lnTo>
                <a:cubicBezTo>
                  <a:pt x="109812" y="215772"/>
                  <a:pt x="110289" y="215931"/>
                  <a:pt x="110766" y="215931"/>
                </a:cubicBezTo>
                <a:cubicBezTo>
                  <a:pt x="111242" y="215931"/>
                  <a:pt x="111719" y="215772"/>
                  <a:pt x="112036" y="215613"/>
                </a:cubicBezTo>
                <a:lnTo>
                  <a:pt x="133641" y="215613"/>
                </a:lnTo>
                <a:cubicBezTo>
                  <a:pt x="135389" y="215613"/>
                  <a:pt x="136819" y="214184"/>
                  <a:pt x="136819" y="212436"/>
                </a:cubicBezTo>
                <a:cubicBezTo>
                  <a:pt x="136819" y="210689"/>
                  <a:pt x="135389" y="209259"/>
                  <a:pt x="133641" y="209259"/>
                </a:cubicBezTo>
                <a:lnTo>
                  <a:pt x="113943" y="209259"/>
                </a:lnTo>
                <a:lnTo>
                  <a:pt x="113943" y="129988"/>
                </a:lnTo>
                <a:lnTo>
                  <a:pt x="118867" y="133641"/>
                </a:lnTo>
                <a:cubicBezTo>
                  <a:pt x="119503" y="134118"/>
                  <a:pt x="120138" y="134277"/>
                  <a:pt x="120774" y="134277"/>
                </a:cubicBezTo>
                <a:cubicBezTo>
                  <a:pt x="121568" y="134277"/>
                  <a:pt x="122521" y="133959"/>
                  <a:pt x="123157" y="133324"/>
                </a:cubicBezTo>
                <a:lnTo>
                  <a:pt x="129829" y="126175"/>
                </a:lnTo>
                <a:cubicBezTo>
                  <a:pt x="130941" y="125063"/>
                  <a:pt x="130941" y="123157"/>
                  <a:pt x="129988" y="122045"/>
                </a:cubicBezTo>
                <a:lnTo>
                  <a:pt x="114102" y="102981"/>
                </a:lnTo>
                <a:lnTo>
                  <a:pt x="114102" y="48333"/>
                </a:lnTo>
                <a:lnTo>
                  <a:pt x="170974" y="48333"/>
                </a:lnTo>
                <a:cubicBezTo>
                  <a:pt x="172086" y="48333"/>
                  <a:pt x="173198" y="47698"/>
                  <a:pt x="173833" y="46586"/>
                </a:cubicBezTo>
                <a:cubicBezTo>
                  <a:pt x="173992" y="45633"/>
                  <a:pt x="173992" y="44362"/>
                  <a:pt x="173356" y="43409"/>
                </a:cubicBezTo>
                <a:close/>
                <a:moveTo>
                  <a:pt x="68032" y="73751"/>
                </a:moveTo>
                <a:lnTo>
                  <a:pt x="75022" y="73751"/>
                </a:lnTo>
                <a:cubicBezTo>
                  <a:pt x="78835" y="73751"/>
                  <a:pt x="82488" y="75499"/>
                  <a:pt x="85030" y="78358"/>
                </a:cubicBezTo>
                <a:cubicBezTo>
                  <a:pt x="85030" y="78358"/>
                  <a:pt x="85030" y="78358"/>
                  <a:pt x="85030" y="78358"/>
                </a:cubicBezTo>
                <a:lnTo>
                  <a:pt x="107429" y="105205"/>
                </a:lnTo>
                <a:lnTo>
                  <a:pt x="107429" y="117438"/>
                </a:lnTo>
                <a:lnTo>
                  <a:pt x="92020" y="106000"/>
                </a:lnTo>
                <a:cubicBezTo>
                  <a:pt x="92020" y="106000"/>
                  <a:pt x="92020" y="106000"/>
                  <a:pt x="92020" y="106000"/>
                </a:cubicBezTo>
                <a:cubicBezTo>
                  <a:pt x="91861" y="105841"/>
                  <a:pt x="91702" y="105841"/>
                  <a:pt x="91543" y="105682"/>
                </a:cubicBezTo>
                <a:cubicBezTo>
                  <a:pt x="91543" y="105682"/>
                  <a:pt x="91543" y="105682"/>
                  <a:pt x="91385" y="105682"/>
                </a:cubicBezTo>
                <a:cubicBezTo>
                  <a:pt x="91226" y="105682"/>
                  <a:pt x="91226" y="105523"/>
                  <a:pt x="91067" y="105523"/>
                </a:cubicBezTo>
                <a:cubicBezTo>
                  <a:pt x="90908" y="105523"/>
                  <a:pt x="90908" y="105523"/>
                  <a:pt x="90749" y="105364"/>
                </a:cubicBezTo>
                <a:cubicBezTo>
                  <a:pt x="90749" y="105364"/>
                  <a:pt x="90590" y="105364"/>
                  <a:pt x="90590" y="105364"/>
                </a:cubicBezTo>
                <a:cubicBezTo>
                  <a:pt x="90431" y="105364"/>
                  <a:pt x="90273" y="105364"/>
                  <a:pt x="90114" y="105364"/>
                </a:cubicBezTo>
                <a:cubicBezTo>
                  <a:pt x="90114" y="105364"/>
                  <a:pt x="90114" y="105364"/>
                  <a:pt x="90114" y="105364"/>
                </a:cubicBezTo>
                <a:cubicBezTo>
                  <a:pt x="89955" y="105364"/>
                  <a:pt x="89955" y="105364"/>
                  <a:pt x="89796" y="105364"/>
                </a:cubicBezTo>
                <a:cubicBezTo>
                  <a:pt x="89637" y="105364"/>
                  <a:pt x="89637" y="105364"/>
                  <a:pt x="89478" y="105364"/>
                </a:cubicBezTo>
                <a:cubicBezTo>
                  <a:pt x="89320" y="105364"/>
                  <a:pt x="89160" y="105364"/>
                  <a:pt x="89002" y="105523"/>
                </a:cubicBezTo>
                <a:cubicBezTo>
                  <a:pt x="89002" y="105523"/>
                  <a:pt x="89002" y="105523"/>
                  <a:pt x="89002" y="105523"/>
                </a:cubicBezTo>
                <a:cubicBezTo>
                  <a:pt x="87890" y="105841"/>
                  <a:pt x="87095" y="106794"/>
                  <a:pt x="86937" y="108065"/>
                </a:cubicBezTo>
                <a:cubicBezTo>
                  <a:pt x="86937" y="108224"/>
                  <a:pt x="86937" y="108383"/>
                  <a:pt x="86937" y="108383"/>
                </a:cubicBezTo>
                <a:cubicBezTo>
                  <a:pt x="86937" y="108383"/>
                  <a:pt x="86937" y="108383"/>
                  <a:pt x="86937" y="108383"/>
                </a:cubicBezTo>
                <a:lnTo>
                  <a:pt x="85824" y="146191"/>
                </a:lnTo>
                <a:lnTo>
                  <a:pt x="76452" y="146191"/>
                </a:lnTo>
                <a:cubicBezTo>
                  <a:pt x="74704" y="146191"/>
                  <a:pt x="73274" y="147621"/>
                  <a:pt x="73274" y="149369"/>
                </a:cubicBezTo>
                <a:lnTo>
                  <a:pt x="73274" y="209100"/>
                </a:lnTo>
                <a:lnTo>
                  <a:pt x="48333" y="209100"/>
                </a:lnTo>
                <a:lnTo>
                  <a:pt x="48333" y="149527"/>
                </a:lnTo>
                <a:cubicBezTo>
                  <a:pt x="48333" y="147780"/>
                  <a:pt x="46904" y="146350"/>
                  <a:pt x="45156" y="146350"/>
                </a:cubicBezTo>
                <a:lnTo>
                  <a:pt x="35783" y="146350"/>
                </a:lnTo>
                <a:lnTo>
                  <a:pt x="34036" y="85030"/>
                </a:lnTo>
                <a:cubicBezTo>
                  <a:pt x="34036" y="78835"/>
                  <a:pt x="39755" y="73751"/>
                  <a:pt x="46745" y="73751"/>
                </a:cubicBezTo>
                <a:lnTo>
                  <a:pt x="53735" y="73751"/>
                </a:lnTo>
                <a:cubicBezTo>
                  <a:pt x="55482" y="73751"/>
                  <a:pt x="56912" y="72321"/>
                  <a:pt x="56912" y="70574"/>
                </a:cubicBezTo>
                <a:lnTo>
                  <a:pt x="56912" y="63743"/>
                </a:lnTo>
                <a:cubicBezTo>
                  <a:pt x="58342" y="64061"/>
                  <a:pt x="59771" y="64219"/>
                  <a:pt x="61201" y="64219"/>
                </a:cubicBezTo>
                <a:lnTo>
                  <a:pt x="62154" y="64219"/>
                </a:lnTo>
                <a:cubicBezTo>
                  <a:pt x="63108" y="64219"/>
                  <a:pt x="63902" y="64061"/>
                  <a:pt x="64855" y="64061"/>
                </a:cubicBezTo>
                <a:lnTo>
                  <a:pt x="64855" y="70574"/>
                </a:lnTo>
                <a:cubicBezTo>
                  <a:pt x="64855" y="72321"/>
                  <a:pt x="66285" y="73751"/>
                  <a:pt x="68032" y="73751"/>
                </a:cubicBezTo>
                <a:close/>
                <a:moveTo>
                  <a:pt x="61201" y="18150"/>
                </a:moveTo>
                <a:lnTo>
                  <a:pt x="62154" y="18150"/>
                </a:lnTo>
                <a:cubicBezTo>
                  <a:pt x="69621" y="18150"/>
                  <a:pt x="75816" y="24187"/>
                  <a:pt x="75816" y="31812"/>
                </a:cubicBezTo>
                <a:lnTo>
                  <a:pt x="75816" y="44362"/>
                </a:lnTo>
                <a:cubicBezTo>
                  <a:pt x="75816" y="51828"/>
                  <a:pt x="69780" y="58024"/>
                  <a:pt x="62154" y="58024"/>
                </a:cubicBezTo>
                <a:lnTo>
                  <a:pt x="61201" y="58024"/>
                </a:lnTo>
                <a:cubicBezTo>
                  <a:pt x="53735" y="58024"/>
                  <a:pt x="47539" y="51987"/>
                  <a:pt x="47539" y="44362"/>
                </a:cubicBezTo>
                <a:lnTo>
                  <a:pt x="47539" y="31812"/>
                </a:lnTo>
                <a:cubicBezTo>
                  <a:pt x="47539" y="24345"/>
                  <a:pt x="53735" y="18150"/>
                  <a:pt x="61201" y="18150"/>
                </a:cubicBezTo>
                <a:close/>
                <a:moveTo>
                  <a:pt x="20533" y="31812"/>
                </a:moveTo>
                <a:cubicBezTo>
                  <a:pt x="20533" y="24345"/>
                  <a:pt x="26570" y="18150"/>
                  <a:pt x="34195" y="18150"/>
                </a:cubicBezTo>
                <a:lnTo>
                  <a:pt x="35148" y="18150"/>
                </a:lnTo>
                <a:cubicBezTo>
                  <a:pt x="38484" y="18150"/>
                  <a:pt x="41661" y="19421"/>
                  <a:pt x="44203" y="21645"/>
                </a:cubicBezTo>
                <a:cubicBezTo>
                  <a:pt x="42456" y="24663"/>
                  <a:pt x="41344" y="28158"/>
                  <a:pt x="41344" y="31812"/>
                </a:cubicBezTo>
                <a:lnTo>
                  <a:pt x="41344" y="44362"/>
                </a:lnTo>
                <a:cubicBezTo>
                  <a:pt x="41344" y="48016"/>
                  <a:pt x="42456" y="51511"/>
                  <a:pt x="44203" y="54529"/>
                </a:cubicBezTo>
                <a:cubicBezTo>
                  <a:pt x="41661" y="56753"/>
                  <a:pt x="38484" y="58024"/>
                  <a:pt x="35148" y="58024"/>
                </a:cubicBezTo>
                <a:lnTo>
                  <a:pt x="34195" y="58024"/>
                </a:lnTo>
                <a:cubicBezTo>
                  <a:pt x="26729" y="58024"/>
                  <a:pt x="20533" y="51987"/>
                  <a:pt x="20533" y="44362"/>
                </a:cubicBezTo>
                <a:lnTo>
                  <a:pt x="20533" y="31812"/>
                </a:lnTo>
                <a:close/>
                <a:moveTo>
                  <a:pt x="17832" y="146668"/>
                </a:moveTo>
                <a:lnTo>
                  <a:pt x="8460" y="146668"/>
                </a:lnTo>
                <a:lnTo>
                  <a:pt x="6712" y="85348"/>
                </a:lnTo>
                <a:cubicBezTo>
                  <a:pt x="6712" y="79152"/>
                  <a:pt x="12431" y="74069"/>
                  <a:pt x="19421" y="74069"/>
                </a:cubicBezTo>
                <a:lnTo>
                  <a:pt x="26411" y="74069"/>
                </a:lnTo>
                <a:cubicBezTo>
                  <a:pt x="28158" y="74069"/>
                  <a:pt x="29588" y="72639"/>
                  <a:pt x="29588" y="70892"/>
                </a:cubicBezTo>
                <a:lnTo>
                  <a:pt x="29588" y="63743"/>
                </a:lnTo>
                <a:cubicBezTo>
                  <a:pt x="31018" y="64061"/>
                  <a:pt x="32606" y="64378"/>
                  <a:pt x="34195" y="64378"/>
                </a:cubicBezTo>
                <a:lnTo>
                  <a:pt x="35148" y="64378"/>
                </a:lnTo>
                <a:cubicBezTo>
                  <a:pt x="40073" y="64378"/>
                  <a:pt x="44680" y="62631"/>
                  <a:pt x="48175" y="59454"/>
                </a:cubicBezTo>
                <a:cubicBezTo>
                  <a:pt x="48969" y="60248"/>
                  <a:pt x="49922" y="60883"/>
                  <a:pt x="50875" y="61360"/>
                </a:cubicBezTo>
                <a:cubicBezTo>
                  <a:pt x="50716" y="61837"/>
                  <a:pt x="50558" y="62154"/>
                  <a:pt x="50558" y="62631"/>
                </a:cubicBezTo>
                <a:lnTo>
                  <a:pt x="50558" y="67397"/>
                </a:lnTo>
                <a:lnTo>
                  <a:pt x="46745" y="67397"/>
                </a:lnTo>
                <a:cubicBezTo>
                  <a:pt x="36260" y="67397"/>
                  <a:pt x="27682" y="75340"/>
                  <a:pt x="27682" y="85189"/>
                </a:cubicBezTo>
                <a:lnTo>
                  <a:pt x="29588" y="149686"/>
                </a:lnTo>
                <a:cubicBezTo>
                  <a:pt x="29588" y="151434"/>
                  <a:pt x="31018" y="152705"/>
                  <a:pt x="32765" y="152705"/>
                </a:cubicBezTo>
                <a:lnTo>
                  <a:pt x="42138" y="152705"/>
                </a:lnTo>
                <a:lnTo>
                  <a:pt x="42138" y="209418"/>
                </a:lnTo>
                <a:lnTo>
                  <a:pt x="21010" y="209418"/>
                </a:lnTo>
                <a:lnTo>
                  <a:pt x="21010" y="149686"/>
                </a:lnTo>
                <a:cubicBezTo>
                  <a:pt x="21010" y="148098"/>
                  <a:pt x="19580" y="146668"/>
                  <a:pt x="17832" y="146668"/>
                </a:cubicBezTo>
                <a:close/>
                <a:moveTo>
                  <a:pt x="107429" y="209259"/>
                </a:moveTo>
                <a:lnTo>
                  <a:pt x="79629" y="209259"/>
                </a:lnTo>
                <a:lnTo>
                  <a:pt x="79629" y="152705"/>
                </a:lnTo>
                <a:lnTo>
                  <a:pt x="89002" y="152705"/>
                </a:lnTo>
                <a:cubicBezTo>
                  <a:pt x="90749" y="152705"/>
                  <a:pt x="92179" y="151275"/>
                  <a:pt x="92179" y="149686"/>
                </a:cubicBezTo>
                <a:lnTo>
                  <a:pt x="93291" y="114896"/>
                </a:lnTo>
                <a:lnTo>
                  <a:pt x="107588" y="125381"/>
                </a:lnTo>
                <a:lnTo>
                  <a:pt x="107588" y="209259"/>
                </a:lnTo>
                <a:close/>
                <a:moveTo>
                  <a:pt x="122998" y="123792"/>
                </a:moveTo>
                <a:lnTo>
                  <a:pt x="120138" y="126810"/>
                </a:lnTo>
                <a:lnTo>
                  <a:pt x="113784" y="122045"/>
                </a:lnTo>
                <a:lnTo>
                  <a:pt x="113784" y="112672"/>
                </a:lnTo>
                <a:lnTo>
                  <a:pt x="122998" y="123792"/>
                </a:lnTo>
                <a:close/>
                <a:moveTo>
                  <a:pt x="113784" y="41979"/>
                </a:moveTo>
                <a:lnTo>
                  <a:pt x="113784" y="6871"/>
                </a:lnTo>
                <a:lnTo>
                  <a:pt x="164619" y="6871"/>
                </a:lnTo>
                <a:lnTo>
                  <a:pt x="154134" y="22598"/>
                </a:lnTo>
                <a:cubicBezTo>
                  <a:pt x="153499" y="23710"/>
                  <a:pt x="153499" y="24981"/>
                  <a:pt x="154134" y="26093"/>
                </a:cubicBezTo>
                <a:lnTo>
                  <a:pt x="164619" y="41979"/>
                </a:lnTo>
                <a:lnTo>
                  <a:pt x="113784" y="41979"/>
                </a:ln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Arial"/>
              <a:ea typeface="Open Sans Light"/>
              <a:cs typeface="Arial"/>
              <a:sym typeface="Open Sans Light"/>
            </a:endParaRPr>
          </a:p>
        </p:txBody>
      </p:sp>
      <p:sp>
        <p:nvSpPr>
          <p:cNvPr id="21" name="Google Shape;239;p5"/>
          <p:cNvSpPr>
            <a:spLocks/>
          </p:cNvSpPr>
          <p:nvPr/>
        </p:nvSpPr>
        <p:spPr>
          <a:xfrm flipH="1">
            <a:off x="8712456" y="1062492"/>
            <a:ext cx="471598" cy="611546"/>
          </a:xfrm>
          <a:custGeom>
            <a:avLst/>
            <a:gdLst/>
            <a:ahLst/>
            <a:cxnLst/>
            <a:rect l="l" t="t" r="r" b="b"/>
            <a:pathLst>
              <a:path w="135031" h="201752">
                <a:moveTo>
                  <a:pt x="97898" y="115849"/>
                </a:moveTo>
                <a:lnTo>
                  <a:pt x="86142" y="115849"/>
                </a:lnTo>
                <a:lnTo>
                  <a:pt x="86142" y="101234"/>
                </a:lnTo>
                <a:cubicBezTo>
                  <a:pt x="95833" y="95833"/>
                  <a:pt x="103140" y="86460"/>
                  <a:pt x="105365" y="75022"/>
                </a:cubicBezTo>
                <a:cubicBezTo>
                  <a:pt x="110925" y="74387"/>
                  <a:pt x="115372" y="69621"/>
                  <a:pt x="115372" y="63743"/>
                </a:cubicBezTo>
                <a:lnTo>
                  <a:pt x="115372" y="51511"/>
                </a:lnTo>
                <a:cubicBezTo>
                  <a:pt x="115372" y="45951"/>
                  <a:pt x="111401" y="41344"/>
                  <a:pt x="106159" y="40390"/>
                </a:cubicBezTo>
                <a:lnTo>
                  <a:pt x="106159" y="38643"/>
                </a:lnTo>
                <a:cubicBezTo>
                  <a:pt x="106159" y="17356"/>
                  <a:pt x="88843" y="199"/>
                  <a:pt x="67714" y="199"/>
                </a:cubicBezTo>
                <a:cubicBezTo>
                  <a:pt x="46427" y="199"/>
                  <a:pt x="29270" y="17514"/>
                  <a:pt x="29270" y="38643"/>
                </a:cubicBezTo>
                <a:lnTo>
                  <a:pt x="29270" y="40232"/>
                </a:lnTo>
                <a:cubicBezTo>
                  <a:pt x="24028" y="41185"/>
                  <a:pt x="19898" y="45792"/>
                  <a:pt x="19898" y="51352"/>
                </a:cubicBezTo>
                <a:lnTo>
                  <a:pt x="19898" y="63584"/>
                </a:lnTo>
                <a:cubicBezTo>
                  <a:pt x="19898" y="69462"/>
                  <a:pt x="24346" y="74228"/>
                  <a:pt x="29906" y="74863"/>
                </a:cubicBezTo>
                <a:cubicBezTo>
                  <a:pt x="32130" y="86142"/>
                  <a:pt x="39438" y="95674"/>
                  <a:pt x="49128" y="100916"/>
                </a:cubicBezTo>
                <a:lnTo>
                  <a:pt x="49128" y="115690"/>
                </a:lnTo>
                <a:lnTo>
                  <a:pt x="37372" y="115690"/>
                </a:lnTo>
                <a:cubicBezTo>
                  <a:pt x="16879" y="115690"/>
                  <a:pt x="199" y="132370"/>
                  <a:pt x="199" y="152864"/>
                </a:cubicBezTo>
                <a:lnTo>
                  <a:pt x="199" y="198933"/>
                </a:lnTo>
                <a:cubicBezTo>
                  <a:pt x="199" y="200680"/>
                  <a:pt x="1629" y="202110"/>
                  <a:pt x="3376" y="202110"/>
                </a:cubicBezTo>
                <a:lnTo>
                  <a:pt x="132212" y="202110"/>
                </a:lnTo>
                <a:cubicBezTo>
                  <a:pt x="133959" y="202110"/>
                  <a:pt x="135389" y="200680"/>
                  <a:pt x="135389" y="198933"/>
                </a:cubicBezTo>
                <a:lnTo>
                  <a:pt x="135389" y="152864"/>
                </a:lnTo>
                <a:cubicBezTo>
                  <a:pt x="135071" y="132529"/>
                  <a:pt x="118391" y="115849"/>
                  <a:pt x="97898" y="115849"/>
                </a:cubicBezTo>
                <a:close/>
                <a:moveTo>
                  <a:pt x="67556" y="6712"/>
                </a:moveTo>
                <a:cubicBezTo>
                  <a:pt x="85348" y="6712"/>
                  <a:pt x="99645" y="21168"/>
                  <a:pt x="99645" y="38802"/>
                </a:cubicBezTo>
                <a:lnTo>
                  <a:pt x="99645" y="40390"/>
                </a:lnTo>
                <a:cubicBezTo>
                  <a:pt x="88684" y="38166"/>
                  <a:pt x="84871" y="22121"/>
                  <a:pt x="84713" y="21963"/>
                </a:cubicBezTo>
                <a:cubicBezTo>
                  <a:pt x="84395" y="20692"/>
                  <a:pt x="83442" y="19739"/>
                  <a:pt x="82171" y="19580"/>
                </a:cubicBezTo>
                <a:cubicBezTo>
                  <a:pt x="80900" y="19421"/>
                  <a:pt x="79629" y="19897"/>
                  <a:pt x="78994" y="21009"/>
                </a:cubicBezTo>
                <a:cubicBezTo>
                  <a:pt x="78835" y="21168"/>
                  <a:pt x="65649" y="41344"/>
                  <a:pt x="35307" y="40549"/>
                </a:cubicBezTo>
                <a:lnTo>
                  <a:pt x="35307" y="38802"/>
                </a:lnTo>
                <a:cubicBezTo>
                  <a:pt x="35466" y="21168"/>
                  <a:pt x="49763" y="6712"/>
                  <a:pt x="67556" y="6712"/>
                </a:cubicBezTo>
                <a:close/>
                <a:moveTo>
                  <a:pt x="35625" y="71368"/>
                </a:moveTo>
                <a:cubicBezTo>
                  <a:pt x="35466" y="70415"/>
                  <a:pt x="34989" y="69780"/>
                  <a:pt x="34354" y="69144"/>
                </a:cubicBezTo>
                <a:cubicBezTo>
                  <a:pt x="33877" y="68668"/>
                  <a:pt x="33083" y="68509"/>
                  <a:pt x="32447" y="68509"/>
                </a:cubicBezTo>
                <a:cubicBezTo>
                  <a:pt x="32289" y="68509"/>
                  <a:pt x="31971" y="68509"/>
                  <a:pt x="31812" y="68509"/>
                </a:cubicBezTo>
                <a:cubicBezTo>
                  <a:pt x="28794" y="69144"/>
                  <a:pt x="25934" y="66602"/>
                  <a:pt x="25934" y="63584"/>
                </a:cubicBezTo>
                <a:lnTo>
                  <a:pt x="25934" y="51352"/>
                </a:lnTo>
                <a:cubicBezTo>
                  <a:pt x="25934" y="48651"/>
                  <a:pt x="28158" y="46427"/>
                  <a:pt x="30859" y="46427"/>
                </a:cubicBezTo>
                <a:cubicBezTo>
                  <a:pt x="31176" y="46427"/>
                  <a:pt x="31335" y="46427"/>
                  <a:pt x="31653" y="46427"/>
                </a:cubicBezTo>
                <a:cubicBezTo>
                  <a:pt x="31971" y="46427"/>
                  <a:pt x="32289" y="46427"/>
                  <a:pt x="32447" y="46427"/>
                </a:cubicBezTo>
                <a:cubicBezTo>
                  <a:pt x="32765" y="46586"/>
                  <a:pt x="33083" y="46586"/>
                  <a:pt x="33401" y="46586"/>
                </a:cubicBezTo>
                <a:cubicBezTo>
                  <a:pt x="34513" y="46586"/>
                  <a:pt x="35784" y="46586"/>
                  <a:pt x="36896" y="46586"/>
                </a:cubicBezTo>
                <a:cubicBezTo>
                  <a:pt x="60248" y="46586"/>
                  <a:pt x="74228" y="35466"/>
                  <a:pt x="80423" y="28794"/>
                </a:cubicBezTo>
                <a:cubicBezTo>
                  <a:pt x="83124" y="35307"/>
                  <a:pt x="88684" y="44997"/>
                  <a:pt x="99486" y="46427"/>
                </a:cubicBezTo>
                <a:cubicBezTo>
                  <a:pt x="100281" y="46586"/>
                  <a:pt x="100916" y="46427"/>
                  <a:pt x="101552" y="45951"/>
                </a:cubicBezTo>
                <a:cubicBezTo>
                  <a:pt x="102028" y="46109"/>
                  <a:pt x="102664" y="46268"/>
                  <a:pt x="103299" y="46268"/>
                </a:cubicBezTo>
                <a:cubicBezTo>
                  <a:pt x="103458" y="46268"/>
                  <a:pt x="103776" y="46268"/>
                  <a:pt x="103935" y="46268"/>
                </a:cubicBezTo>
                <a:cubicBezTo>
                  <a:pt x="106635" y="46268"/>
                  <a:pt x="108859" y="48492"/>
                  <a:pt x="108859" y="51193"/>
                </a:cubicBezTo>
                <a:lnTo>
                  <a:pt x="108859" y="63425"/>
                </a:lnTo>
                <a:cubicBezTo>
                  <a:pt x="108859" y="66126"/>
                  <a:pt x="106635" y="68350"/>
                  <a:pt x="103935" y="68350"/>
                </a:cubicBezTo>
                <a:cubicBezTo>
                  <a:pt x="103617" y="68350"/>
                  <a:pt x="103458" y="68350"/>
                  <a:pt x="103140" y="68350"/>
                </a:cubicBezTo>
                <a:cubicBezTo>
                  <a:pt x="102346" y="68191"/>
                  <a:pt x="101393" y="68350"/>
                  <a:pt x="100757" y="68985"/>
                </a:cubicBezTo>
                <a:cubicBezTo>
                  <a:pt x="100122" y="69462"/>
                  <a:pt x="99645" y="70256"/>
                  <a:pt x="99486" y="71209"/>
                </a:cubicBezTo>
                <a:cubicBezTo>
                  <a:pt x="97580" y="87254"/>
                  <a:pt x="83759" y="99486"/>
                  <a:pt x="67556" y="99486"/>
                </a:cubicBezTo>
                <a:cubicBezTo>
                  <a:pt x="51352" y="99645"/>
                  <a:pt x="37690" y="87572"/>
                  <a:pt x="35625" y="71368"/>
                </a:cubicBezTo>
                <a:close/>
                <a:moveTo>
                  <a:pt x="128717" y="196074"/>
                </a:moveTo>
                <a:lnTo>
                  <a:pt x="6235" y="196074"/>
                </a:lnTo>
                <a:lnTo>
                  <a:pt x="6235" y="153181"/>
                </a:lnTo>
                <a:cubicBezTo>
                  <a:pt x="6235" y="136183"/>
                  <a:pt x="20056" y="122362"/>
                  <a:pt x="37055" y="122362"/>
                </a:cubicBezTo>
                <a:lnTo>
                  <a:pt x="51987" y="122362"/>
                </a:lnTo>
                <a:cubicBezTo>
                  <a:pt x="53735" y="122362"/>
                  <a:pt x="55165" y="120933"/>
                  <a:pt x="55165" y="119185"/>
                </a:cubicBezTo>
                <a:lnTo>
                  <a:pt x="55165" y="104093"/>
                </a:lnTo>
                <a:cubicBezTo>
                  <a:pt x="58977" y="105364"/>
                  <a:pt x="63108" y="106159"/>
                  <a:pt x="67397" y="106159"/>
                </a:cubicBezTo>
                <a:cubicBezTo>
                  <a:pt x="71686" y="106159"/>
                  <a:pt x="75657" y="105364"/>
                  <a:pt x="79470" y="104093"/>
                </a:cubicBezTo>
                <a:lnTo>
                  <a:pt x="79470" y="119185"/>
                </a:lnTo>
                <a:cubicBezTo>
                  <a:pt x="79470" y="120933"/>
                  <a:pt x="80900" y="122362"/>
                  <a:pt x="82647" y="122362"/>
                </a:cubicBezTo>
                <a:lnTo>
                  <a:pt x="97580" y="122362"/>
                </a:lnTo>
                <a:cubicBezTo>
                  <a:pt x="114578" y="122362"/>
                  <a:pt x="128399" y="136183"/>
                  <a:pt x="128399" y="153181"/>
                </a:cubicBezTo>
                <a:lnTo>
                  <a:pt x="128399" y="196074"/>
                </a:lnTo>
                <a:close/>
                <a:moveTo>
                  <a:pt x="72957" y="89319"/>
                </a:moveTo>
                <a:lnTo>
                  <a:pt x="62154" y="89319"/>
                </a:lnTo>
                <a:cubicBezTo>
                  <a:pt x="60407" y="89319"/>
                  <a:pt x="58977" y="87890"/>
                  <a:pt x="58977" y="86142"/>
                </a:cubicBezTo>
                <a:cubicBezTo>
                  <a:pt x="58977" y="84395"/>
                  <a:pt x="60407" y="82965"/>
                  <a:pt x="62154" y="82965"/>
                </a:cubicBezTo>
                <a:lnTo>
                  <a:pt x="72957" y="82965"/>
                </a:lnTo>
                <a:cubicBezTo>
                  <a:pt x="74704" y="82965"/>
                  <a:pt x="76134" y="84395"/>
                  <a:pt x="76134" y="86142"/>
                </a:cubicBezTo>
                <a:cubicBezTo>
                  <a:pt x="76134" y="87890"/>
                  <a:pt x="74704" y="89319"/>
                  <a:pt x="72957" y="89319"/>
                </a:cubicBezTo>
                <a:close/>
                <a:moveTo>
                  <a:pt x="79947" y="130941"/>
                </a:moveTo>
                <a:cubicBezTo>
                  <a:pt x="75181" y="130941"/>
                  <a:pt x="70733" y="133006"/>
                  <a:pt x="67556" y="136660"/>
                </a:cubicBezTo>
                <a:cubicBezTo>
                  <a:pt x="64379" y="133006"/>
                  <a:pt x="59930" y="130941"/>
                  <a:pt x="55165" y="130941"/>
                </a:cubicBezTo>
                <a:cubicBezTo>
                  <a:pt x="45633" y="130941"/>
                  <a:pt x="38008" y="139360"/>
                  <a:pt x="38008" y="149527"/>
                </a:cubicBezTo>
                <a:cubicBezTo>
                  <a:pt x="38008" y="154452"/>
                  <a:pt x="39755" y="159059"/>
                  <a:pt x="42932" y="162554"/>
                </a:cubicBezTo>
                <a:cubicBezTo>
                  <a:pt x="45474" y="165414"/>
                  <a:pt x="64537" y="183206"/>
                  <a:pt x="65490" y="184000"/>
                </a:cubicBezTo>
                <a:cubicBezTo>
                  <a:pt x="66126" y="184636"/>
                  <a:pt x="66920" y="184794"/>
                  <a:pt x="67714" y="184794"/>
                </a:cubicBezTo>
                <a:cubicBezTo>
                  <a:pt x="68509" y="184794"/>
                  <a:pt x="69303" y="184477"/>
                  <a:pt x="69780" y="184000"/>
                </a:cubicBezTo>
                <a:cubicBezTo>
                  <a:pt x="71845" y="182094"/>
                  <a:pt x="90749" y="164778"/>
                  <a:pt x="93450" y="161283"/>
                </a:cubicBezTo>
                <a:cubicBezTo>
                  <a:pt x="95992" y="157947"/>
                  <a:pt x="97263" y="153817"/>
                  <a:pt x="97263" y="149527"/>
                </a:cubicBezTo>
                <a:cubicBezTo>
                  <a:pt x="97104" y="139360"/>
                  <a:pt x="89320" y="130941"/>
                  <a:pt x="79947" y="130941"/>
                </a:cubicBezTo>
                <a:close/>
                <a:moveTo>
                  <a:pt x="88208" y="157470"/>
                </a:moveTo>
                <a:cubicBezTo>
                  <a:pt x="86619" y="159536"/>
                  <a:pt x="75499" y="170020"/>
                  <a:pt x="67556" y="177328"/>
                </a:cubicBezTo>
                <a:cubicBezTo>
                  <a:pt x="61042" y="171291"/>
                  <a:pt x="49445" y="160330"/>
                  <a:pt x="47539" y="158265"/>
                </a:cubicBezTo>
                <a:cubicBezTo>
                  <a:pt x="45474" y="155882"/>
                  <a:pt x="44203" y="152864"/>
                  <a:pt x="44203" y="149527"/>
                </a:cubicBezTo>
                <a:cubicBezTo>
                  <a:pt x="44203" y="142696"/>
                  <a:pt x="49128" y="137295"/>
                  <a:pt x="55006" y="137295"/>
                </a:cubicBezTo>
                <a:cubicBezTo>
                  <a:pt x="58977" y="137295"/>
                  <a:pt x="62631" y="139678"/>
                  <a:pt x="64537" y="143650"/>
                </a:cubicBezTo>
                <a:cubicBezTo>
                  <a:pt x="65014" y="144762"/>
                  <a:pt x="66126" y="145397"/>
                  <a:pt x="67397" y="145397"/>
                </a:cubicBezTo>
                <a:cubicBezTo>
                  <a:pt x="68668" y="145397"/>
                  <a:pt x="69780" y="144762"/>
                  <a:pt x="70256" y="143650"/>
                </a:cubicBezTo>
                <a:cubicBezTo>
                  <a:pt x="72163" y="139678"/>
                  <a:pt x="75816" y="137295"/>
                  <a:pt x="79788" y="137295"/>
                </a:cubicBezTo>
                <a:cubicBezTo>
                  <a:pt x="85825" y="137295"/>
                  <a:pt x="90590" y="142855"/>
                  <a:pt x="90590" y="149527"/>
                </a:cubicBezTo>
                <a:cubicBezTo>
                  <a:pt x="90749" y="152546"/>
                  <a:pt x="89796" y="155246"/>
                  <a:pt x="88208" y="157470"/>
                </a:cubicBez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Arial"/>
              <a:ea typeface="Open Sans Light"/>
              <a:cs typeface="Arial"/>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6</a:t>
            </a:fld>
            <a:endParaRPr lang="en-US" dirty="0"/>
          </a:p>
        </p:txBody>
      </p:sp>
      <p:sp>
        <p:nvSpPr>
          <p:cNvPr id="7"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6</a:t>
            </a:fld>
            <a:endParaRPr lang="en-US" dirty="0"/>
          </a:p>
        </p:txBody>
      </p:sp>
      <p:sp>
        <p:nvSpPr>
          <p:cNvPr id="9" name="Rectangle 8"/>
          <p:cNvSpPr>
            <a:spLocks/>
          </p:cNvSpPr>
          <p:nvPr/>
        </p:nvSpPr>
        <p:spPr>
          <a:xfrm>
            <a:off x="-3763" y="1"/>
            <a:ext cx="5043263" cy="6897527"/>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11" name="Straight Connector 10"/>
          <p:cNvCxnSpPr/>
          <p:nvPr/>
        </p:nvCxnSpPr>
        <p:spPr>
          <a:xfrm>
            <a:off x="4985442"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Google Shape;250;p6"/>
          <p:cNvSpPr txBox="1">
            <a:spLocks noChangeArrowheads="1"/>
          </p:cNvSpPr>
          <p:nvPr/>
        </p:nvSpPr>
        <p:spPr>
          <a:xfrm>
            <a:off x="447836" y="683736"/>
            <a:ext cx="4001689" cy="2235733"/>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Sexual Assault Prevention for Undergraduates</a:t>
            </a:r>
          </a:p>
        </p:txBody>
      </p:sp>
      <p:sp>
        <p:nvSpPr>
          <p:cNvPr id="13" name="Google Shape;532;p25"/>
          <p:cNvSpPr txBox="1">
            <a:spLocks noChangeArrowheads="1"/>
          </p:cNvSpPr>
          <p:nvPr/>
        </p:nvSpPr>
        <p:spPr>
          <a:xfrm>
            <a:off x="487680" y="3328128"/>
            <a:ext cx="3775848" cy="550152"/>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ea typeface="Open Sans"/>
                <a:sym typeface="Open Sans"/>
              </a:rPr>
              <a:t>Impact Snapshot</a:t>
            </a:r>
          </a:p>
        </p:txBody>
      </p:sp>
      <p:sp>
        <p:nvSpPr>
          <p:cNvPr id="17" name="TextBox 16"/>
          <p:cNvSpPr txBox="1">
            <a:spLocks noChangeArrowheads="1"/>
          </p:cNvSpPr>
          <p:nvPr/>
        </p:nvSpPr>
        <p:spPr>
          <a:xfrm>
            <a:off x="456349" y="3819666"/>
            <a:ext cx="3775849" cy="2746906"/>
          </a:xfrm>
          <a:prstGeom prst="rect">
            <a:avLst/>
          </a:prstGeom>
          <a:noFill/>
          <a:ln>
            <a:headEnd type="none"/>
            <a:tailEnd type="none"/>
          </a:ln>
        </p:spPr>
        <p:txBody>
          <a:bodyPr wrap="square">
            <a:spAutoFit/>
          </a:bodyPr>
          <a:lstStyle/>
          <a:p>
            <a:pPr indent="0">
              <a:buClrTx/>
              <a:buNone/>
            </a:pPr>
            <a:r>
              <a:rPr lang="en-US" sz="1150" dirty="0">
                <a:solidFill>
                  <a:schemeClr val="bg1"/>
                </a:solidFill>
                <a:latin typeface="Arial"/>
                <a:ea typeface="Open Sans"/>
                <a:cs typeface="Arial"/>
              </a:rPr>
              <a:t>In order to make the content of this report easier to share with your colleagues and stakeholders, we have included a Snapshot section that highlights and visually displays the most salient data points from the full report. </a:t>
            </a:r>
          </a:p>
          <a:p>
            <a:pPr indent="0">
              <a:buClrTx/>
              <a:buNone/>
            </a:pPr>
            <a:endParaRPr lang="en-US" sz="1150" dirty="0">
              <a:solidFill>
                <a:schemeClr val="bg1"/>
              </a:solidFill>
              <a:latin typeface="Arial"/>
              <a:ea typeface="Open Sans"/>
              <a:cs typeface="Arial"/>
            </a:endParaRPr>
          </a:p>
          <a:p>
            <a:pPr indent="0">
              <a:buClrTx/>
              <a:buNone/>
            </a:pPr>
            <a:r>
              <a:rPr lang="en-US" sz="1150" dirty="0">
                <a:solidFill>
                  <a:schemeClr val="bg1"/>
                </a:solidFill>
                <a:latin typeface="Arial"/>
                <a:ea typeface="Open Sans"/>
                <a:cs typeface="Arial"/>
              </a:rPr>
              <a:t>This can help your data get more traction and increase interest in the full report and the </a:t>
            </a:r>
            <a:r>
              <a:rPr lang="en-US" sz="1150" i="1" dirty="0">
                <a:solidFill>
                  <a:schemeClr val="bg1"/>
                </a:solidFill>
                <a:latin typeface="Arial"/>
                <a:ea typeface="Open Sans"/>
                <a:cs typeface="Arial"/>
              </a:rPr>
              <a:t>Sexual Assault Prevention for Undergraduates </a:t>
            </a:r>
            <a:r>
              <a:rPr lang="en-US" sz="1150" dirty="0">
                <a:solidFill>
                  <a:schemeClr val="bg1"/>
                </a:solidFill>
                <a:latin typeface="Arial"/>
                <a:ea typeface="Open Sans"/>
                <a:cs typeface="Arial"/>
              </a:rPr>
              <a:t>program at large. </a:t>
            </a:r>
          </a:p>
          <a:p>
            <a:pPr indent="0">
              <a:buClrTx/>
              <a:buNone/>
            </a:pPr>
            <a:endParaRPr lang="en-US" sz="1150" dirty="0">
              <a:solidFill>
                <a:schemeClr val="bg1"/>
              </a:solidFill>
              <a:latin typeface="Arial"/>
              <a:ea typeface="Open Sans"/>
              <a:cs typeface="Arial"/>
            </a:endParaRPr>
          </a:p>
          <a:p>
            <a:pPr indent="0">
              <a:buClrTx/>
              <a:buNone/>
            </a:pPr>
            <a:r>
              <a:rPr lang="en-US" sz="1150" dirty="0">
                <a:solidFill>
                  <a:schemeClr val="bg1"/>
                </a:solidFill>
                <a:latin typeface="Arial"/>
                <a:ea typeface="Open Sans"/>
                <a:cs typeface="Arial"/>
              </a:rPr>
              <a:t>We recommend excerpting this Snapshot section from the full report and sharing with stakeholders, colleagues, and students who might be interested in the impact of the SAPU program but have less direct experience in prevention work. </a:t>
            </a:r>
          </a:p>
        </p:txBody>
      </p: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a:xfrm>
            <a:off x="5011759" y="0"/>
            <a:ext cx="7183632" cy="6858000"/>
          </a:xfrm>
          <a:prstGeom prst="rect">
            <a:avLst/>
          </a:prstGeom>
          <a:ln>
            <a:headEnd type="none"/>
            <a:tailEnd type="none"/>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7</a:t>
            </a:fld>
            <a:endParaRPr lang="en-US" dirty="0"/>
          </a:p>
        </p:txBody>
      </p:sp>
      <p:sp>
        <p:nvSpPr>
          <p:cNvPr id="7" name="Title 6"/>
          <p:cNvSpPr>
            <a:spLocks noGrp="1"/>
          </p:cNvSpPr>
          <p:nvPr>
            <p:ph type="title" idx="4294967295"/>
          </p:nvPr>
        </p:nvSpPr>
        <p:spPr>
          <a:xfrm>
            <a:off x="402219" y="512128"/>
            <a:ext cx="10820400" cy="638175"/>
          </a:xfrm>
          <a:ln>
            <a:headEnd type="none"/>
            <a:tailEnd type="none"/>
          </a:ln>
        </p:spPr>
        <p:txBody>
          <a:bodyPr wrap="square"/>
          <a:lstStyle/>
          <a:p>
            <a:pPr defTabSz="914363"/>
            <a:r>
              <a:rPr lang="en-US" b="1" dirty="0">
                <a:solidFill>
                  <a:schemeClr val="tx1"/>
                </a:solidFill>
              </a:rPr>
              <a:t>Sexual Assault Prevention for Undergraduates: Snapshot</a:t>
            </a:r>
          </a:p>
        </p:txBody>
      </p:sp>
      <p:cxnSp>
        <p:nvCxnSpPr>
          <p:cNvPr id="9" name="Straight Connector 8"/>
          <p:cNvCxnSpPr/>
          <p:nvPr/>
        </p:nvCxnSpPr>
        <p:spPr>
          <a:xfrm>
            <a:off x="2551618"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52969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a:xfrm>
            <a:off x="2965659" y="1620168"/>
            <a:ext cx="2662671"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Impact on Learners</a:t>
            </a:r>
            <a:endParaRPr lang="en-US" b="0" dirty="0">
              <a:solidFill>
                <a:srgbClr val="3D4543"/>
              </a:solidFill>
              <a:latin typeface="Arial"/>
              <a:ea typeface="Open Sans"/>
              <a:cs typeface="Arial"/>
            </a:endParaRPr>
          </a:p>
        </p:txBody>
      </p:sp>
      <p:sp>
        <p:nvSpPr>
          <p:cNvPr id="15" name="TextBox 14"/>
          <p:cNvSpPr txBox="1">
            <a:spLocks noChangeArrowheads="1"/>
          </p:cNvSpPr>
          <p:nvPr/>
        </p:nvSpPr>
        <p:spPr>
          <a:xfrm>
            <a:off x="487012" y="1620168"/>
            <a:ext cx="2770505"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Sample Size</a:t>
            </a:r>
            <a:endParaRPr lang="en-US" b="0" dirty="0">
              <a:solidFill>
                <a:srgbClr val="3D4543"/>
              </a:solidFill>
              <a:latin typeface="Arial"/>
              <a:ea typeface="Open Sans"/>
              <a:cs typeface="Arial"/>
            </a:endParaRPr>
          </a:p>
        </p:txBody>
      </p:sp>
      <p:sp>
        <p:nvSpPr>
          <p:cNvPr id="16" name="Rectangle 15"/>
          <p:cNvSpPr>
            <a:spLocks/>
          </p:cNvSpPr>
          <p:nvPr/>
        </p:nvSpPr>
        <p:spPr>
          <a:xfrm>
            <a:off x="487012" y="2014895"/>
            <a:ext cx="2037310" cy="247534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600" b="1" dirty="0">
                <a:solidFill>
                  <a:schemeClr val="accent3"/>
                </a:solidFill>
                <a:latin typeface="Arial"/>
                <a:ea typeface="Open Sans"/>
                <a:cs typeface="Arial"/>
              </a:rPr>
              <a:t>3,082 students</a:t>
            </a:r>
          </a:p>
          <a:p>
            <a:pPr>
              <a:lnSpc>
                <a:spcPct val="130000"/>
              </a:lnSpc>
            </a:pPr>
            <a:r>
              <a:rPr lang="en-US" sz="1200" dirty="0">
                <a:solidFill>
                  <a:schemeClr val="tx1"/>
                </a:solidFill>
                <a:latin typeface="Arial"/>
                <a:ea typeface="Open Sans"/>
                <a:cs typeface="Arial"/>
              </a:rPr>
              <a:t>at Georgia Institute of Technology completed surveys in </a:t>
            </a:r>
            <a:r>
              <a:rPr lang="en-US" sz="1200" i="1" dirty="0">
                <a:solidFill>
                  <a:schemeClr val="tx1"/>
                </a:solidFill>
                <a:latin typeface="Arial"/>
                <a:ea typeface="Open Sans"/>
                <a:cs typeface="Arial"/>
              </a:rPr>
              <a:t>Sexual Assault Prevention for Undergraduates </a:t>
            </a:r>
            <a:r>
              <a:rPr lang="en-US" sz="1200" dirty="0">
                <a:solidFill>
                  <a:schemeClr val="tx1"/>
                </a:solidFill>
                <a:latin typeface="Arial"/>
                <a:ea typeface="Open Sans"/>
                <a:cs typeface="Arial"/>
              </a:rPr>
              <a:t>from</a:t>
            </a:r>
            <a:r>
              <a:rPr lang="en-US" sz="1200" dirty="0">
                <a:solidFill>
                  <a:schemeClr val="tx1"/>
                </a:solidFill>
                <a:latin typeface="Arial"/>
                <a:ea typeface="+mn-lt"/>
                <a:cs typeface="Arial"/>
              </a:rPr>
              <a:t> June 1, 2024 to February 25, 2025</a:t>
            </a:r>
            <a:r>
              <a:rPr lang="en-US" sz="1200" dirty="0">
                <a:solidFill>
                  <a:schemeClr val="tx1"/>
                </a:solidFill>
                <a:latin typeface="Arial"/>
                <a:ea typeface="Open Sans"/>
                <a:cs typeface="Arial"/>
              </a:rPr>
              <a:t>.</a:t>
            </a:r>
            <a:endParaRPr lang="en-US" sz="1200" dirty="0">
              <a:solidFill>
                <a:schemeClr val="tx1"/>
              </a:solidFill>
              <a:latin typeface="Arial"/>
              <a:cs typeface="Arial"/>
            </a:endParaRPr>
          </a:p>
        </p:txBody>
      </p:sp>
      <p:graphicFrame>
        <p:nvGraphicFramePr>
          <p:cNvPr id="23" name="Table 22"/>
          <p:cNvGraphicFramePr/>
          <p:nvPr/>
        </p:nvGraphicFramePr>
        <p:xfrm>
          <a:off x="2946750" y="3886199"/>
          <a:ext cx="3233751" cy="2026085"/>
        </p:xfrm>
        <a:graphic>
          <a:graphicData uri="http://schemas.openxmlformats.org/drawingml/2006/table">
            <a:tbl>
              <a:tblPr firstRow="1" bandRow="1">
                <a:tableStyleId>{5C22544A-7EE6-4342-B048-85BDC9FD1C3A}</a:tableStyleId>
              </a:tblPr>
              <a:tblGrid>
                <a:gridCol w="2588005">
                  <a:extLst>
                    <a:ext uri="{9D8B030D-6E8A-4147-A177-3AD203B41FA5}">
                      <a16:colId xmlns:a16="http://schemas.microsoft.com/office/drawing/2014/main" val="20000"/>
                    </a:ext>
                  </a:extLst>
                </a:gridCol>
                <a:gridCol w="645746">
                  <a:extLst>
                    <a:ext uri="{9D8B030D-6E8A-4147-A177-3AD203B41FA5}">
                      <a16:colId xmlns:a16="http://schemas.microsoft.com/office/drawing/2014/main" val="20001"/>
                    </a:ext>
                  </a:extLst>
                </a:gridCol>
              </a:tblGrid>
              <a:tr h="322577">
                <a:tc gridSpan="2">
                  <a:txBody>
                    <a:bodyPr/>
                    <a:lstStyle/>
                    <a:p>
                      <a:pPr marL="0" algn="ctr" rtl="0"/>
                      <a:r>
                        <a:rPr lang="en-US" sz="1200" kern="1200" dirty="0">
                          <a:solidFill>
                            <a:schemeClr val="bg1"/>
                          </a:solidFill>
                          <a:latin typeface="Open Sans"/>
                          <a:ea typeface="+mn-ea"/>
                          <a:cs typeface="+mn-cs"/>
                        </a:rPr>
                        <a:t>Your students agree that SAPU:</a:t>
                      </a:r>
                    </a:p>
                  </a:txBody>
                  <a:tcPr marL="0" marR="0" marT="0" marB="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1"/>
                      </a:solidFill>
                      <a:prstDash val="solid"/>
                      <a:round/>
                      <a:headEnd type="none" w="med" len="med"/>
                      <a:tailEnd type="none" w="med" len="med"/>
                    </a:lnT>
                    <a:lnB w="12700" cap="flat">
                      <a:noFill/>
                      <a:prstDash val="solid"/>
                      <a:round/>
                      <a:headEnd type="none" w="med" len="med"/>
                      <a:tailEnd type="none" w="med" len="med"/>
                    </a:lnB>
                    <a:solidFill>
                      <a:srgbClr val="0370CD"/>
                    </a:solidFill>
                  </a:tcPr>
                </a:tc>
                <a:tc hMerge="1">
                  <a:txBody>
                    <a:bodyPr/>
                    <a:lstStyle/>
                    <a:p>
                      <a:endParaRPr lang="en-US" dirty="0"/>
                    </a:p>
                  </a:txBody>
                  <a:tcPr horzOverflow="overflow"/>
                </a:tc>
                <a:extLst>
                  <a:ext uri="{0D108BD9-81ED-4DB2-BD59-A6C34878D82A}">
                    <a16:rowId xmlns:a16="http://schemas.microsoft.com/office/drawing/2014/main" val="10000"/>
                  </a:ext>
                </a:extLst>
              </a:tr>
              <a:tr h="567836">
                <a:tc>
                  <a:txBody>
                    <a:bodyPr/>
                    <a:lstStyle/>
                    <a:p>
                      <a:pPr>
                        <a:lnSpc>
                          <a:spcPct val="114000"/>
                        </a:lnSpc>
                      </a:pPr>
                      <a:r>
                        <a:rPr lang="en" sz="1050" b="0" i="0" dirty="0">
                          <a:solidFill>
                            <a:schemeClr val="tx1"/>
                          </a:solidFill>
                          <a:latin typeface="Open Sans"/>
                          <a:ea typeface="Open Sans"/>
                          <a:cs typeface="Open Sans"/>
                        </a:rPr>
                        <a:t>Helped me identify characteristics of healthy and unheal</a:t>
                      </a:r>
                      <a:r>
                        <a:rPr lang="en-US" sz="1050" b="0" i="0" dirty="0">
                          <a:solidFill>
                            <a:schemeClr val="tx1"/>
                          </a:solidFill>
                          <a:latin typeface="Open Sans"/>
                          <a:ea typeface="Open Sans"/>
                          <a:cs typeface="Open Sans"/>
                        </a:rPr>
                        <a:t>thy relationships.</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ctr"/>
                      <a:r>
                        <a:rPr lang="en-US" sz="1600" b="1" i="0" dirty="0">
                          <a:solidFill>
                            <a:srgbClr val="0370CD"/>
                          </a:solidFill>
                          <a:latin typeface="Open Sans"/>
                          <a:ea typeface="Open Sans"/>
                          <a:cs typeface="Open Sans"/>
                        </a:rPr>
                        <a:t>80%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567836">
                <a:tc>
                  <a:txBody>
                    <a:bodyPr/>
                    <a:lstStyle/>
                    <a:p>
                      <a:pPr>
                        <a:lnSpc>
                          <a:spcPct val="114000"/>
                        </a:lnSpc>
                      </a:pPr>
                      <a:r>
                        <a:rPr lang="en" sz="1050" b="0" i="0" dirty="0">
                          <a:solidFill>
                            <a:schemeClr val="tx1"/>
                          </a:solidFill>
                          <a:latin typeface="Open Sans"/>
                          <a:ea typeface="Open Sans"/>
                          <a:cs typeface="Open Sans"/>
                        </a:rPr>
                        <a:t>Gave me information about sexual consent that I plan to use if I choose to be s</a:t>
                      </a:r>
                      <a:r>
                        <a:rPr lang="en-US" sz="1050" b="0" i="0" dirty="0">
                          <a:solidFill>
                            <a:schemeClr val="tx1"/>
                          </a:solidFill>
                          <a:latin typeface="Open Sans"/>
                          <a:ea typeface="Open Sans"/>
                          <a:cs typeface="Open Sans"/>
                        </a:rPr>
                        <a:t>e</a:t>
                      </a:r>
                      <a:r>
                        <a:rPr lang="en" sz="1050" b="0" i="0" dirty="0">
                          <a:solidFill>
                            <a:schemeClr val="tx1"/>
                          </a:solidFill>
                          <a:latin typeface="Open Sans"/>
                          <a:ea typeface="Open Sans"/>
                          <a:cs typeface="Open Sans"/>
                        </a:rPr>
                        <a:t>xually active.</a:t>
                      </a:r>
                      <a:endParaRPr lang="en-US" sz="1050" b="0" i="0" dirty="0">
                        <a:solidFill>
                          <a:schemeClr val="tx1"/>
                        </a:solidFill>
                        <a:latin typeface="Open Sans"/>
                        <a:ea typeface="Open Sans"/>
                        <a:cs typeface="Open Sans"/>
                      </a:endParaRP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rgbClr val="0370CD"/>
                          </a:solidFill>
                          <a:latin typeface="Open Sans"/>
                          <a:ea typeface="Open Sans"/>
                          <a:cs typeface="Open Sans"/>
                        </a:rPr>
                        <a:t>80%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567836">
                <a:tc>
                  <a:txBody>
                    <a:bodyPr/>
                    <a:lstStyle/>
                    <a:p>
                      <a:pPr>
                        <a:lnSpc>
                          <a:spcPct val="114000"/>
                        </a:lnSpc>
                      </a:pPr>
                      <a:r>
                        <a:rPr lang="en" sz="1050" b="0" i="0" dirty="0">
                          <a:solidFill>
                            <a:schemeClr val="tx1"/>
                          </a:solidFill>
                          <a:latin typeface="Open Sans"/>
                          <a:ea typeface="Open Sans"/>
                          <a:cs typeface="Open Sans"/>
                        </a:rPr>
                        <a:t>Provided me with skills to better support someone who has experienced sexual assault.</a:t>
                      </a:r>
                      <a:endParaRPr lang="en-US" sz="1050" b="0" i="0" dirty="0">
                        <a:solidFill>
                          <a:schemeClr val="tx1"/>
                        </a:solidFill>
                        <a:latin typeface="Open Sans"/>
                        <a:ea typeface="Open Sans"/>
                        <a:cs typeface="Open Sans"/>
                      </a:endParaRP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600" b="1" i="0" kern="1200" dirty="0">
                          <a:solidFill>
                            <a:srgbClr val="0370CD"/>
                          </a:solidFill>
                          <a:latin typeface="Open Sans"/>
                          <a:ea typeface="Open Sans"/>
                          <a:cs typeface="Open Sans"/>
                        </a:rPr>
                        <a:t>81%</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bl>
          </a:graphicData>
        </a:graphic>
      </p:graphicFrame>
      <p:sp>
        <p:nvSpPr>
          <p:cNvPr id="25" name="TextBox 24"/>
          <p:cNvSpPr txBox="1">
            <a:spLocks noChangeArrowheads="1"/>
          </p:cNvSpPr>
          <p:nvPr/>
        </p:nvSpPr>
        <p:spPr>
          <a:xfrm>
            <a:off x="6934965" y="1620168"/>
            <a:ext cx="3278998"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Perceptions of Campus Climate</a:t>
            </a:r>
            <a:endParaRPr lang="en-US" b="0" dirty="0">
              <a:solidFill>
                <a:srgbClr val="3D4543"/>
              </a:solidFill>
              <a:latin typeface="Arial"/>
              <a:ea typeface="Open Sans"/>
              <a:cs typeface="Arial"/>
            </a:endParaRPr>
          </a:p>
        </p:txBody>
      </p:sp>
      <p:sp>
        <p:nvSpPr>
          <p:cNvPr id="26" name="Rectangle 25"/>
          <p:cNvSpPr>
            <a:spLocks/>
          </p:cNvSpPr>
          <p:nvPr/>
        </p:nvSpPr>
        <p:spPr>
          <a:xfrm>
            <a:off x="6878892" y="3055904"/>
            <a:ext cx="4718732" cy="557345"/>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b="1" dirty="0">
                <a:solidFill>
                  <a:schemeClr val="tx2">
                    <a:lumMod val="50000"/>
                  </a:schemeClr>
                </a:solidFill>
                <a:latin typeface="Arial"/>
                <a:ea typeface="Open Sans"/>
                <a:cs typeface="Arial"/>
              </a:rPr>
              <a:t>41% of students</a:t>
            </a:r>
            <a:r>
              <a:rPr lang="en-US" b="1" dirty="0">
                <a:solidFill>
                  <a:schemeClr val="accent3"/>
                </a:solidFill>
                <a:latin typeface="Arial"/>
                <a:ea typeface="Open Sans"/>
                <a:cs typeface="Arial"/>
              </a:rPr>
              <a:t> </a:t>
            </a:r>
            <a:r>
              <a:rPr lang="en-US" sz="1200" dirty="0">
                <a:solidFill>
                  <a:schemeClr val="tx1"/>
                </a:solidFill>
                <a:latin typeface="Arial"/>
                <a:ea typeface="Open Sans"/>
                <a:cs typeface="Arial"/>
              </a:rPr>
              <a:t>at Georgia Institute of Technology agreed in the Post-Course Survey that they can play a role in preventing sexual assault at your school.</a:t>
            </a:r>
          </a:p>
        </p:txBody>
      </p:sp>
      <p:graphicFrame>
        <p:nvGraphicFramePr>
          <p:cNvPr id="20" name="Chart 19" descr="Campus"/>
          <p:cNvGraphicFramePr/>
          <p:nvPr/>
        </p:nvGraphicFramePr>
        <p:xfrm>
          <a:off x="6715862" y="3799291"/>
          <a:ext cx="4989595" cy="2663573"/>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2"/>
          <p:cNvSpPr txBox="1">
            <a:spLocks noChangeArrowheads="1"/>
          </p:cNvSpPr>
          <p:nvPr/>
        </p:nvSpPr>
        <p:spPr>
          <a:xfrm>
            <a:off x="480529" y="1134731"/>
            <a:ext cx="10820401" cy="444500"/>
          </a:xfrm>
          <a:prstGeom prst="rect">
            <a:avLst/>
          </a:prstGeom>
          <a:ln>
            <a:headEnd type="none"/>
            <a:tailEnd type="none"/>
          </a:ln>
        </p:spPr>
        <p:txBody>
          <a:bodyPr wrap="square" lIns="0" tIns="0" rIns="0" bIns="0">
            <a:noAutofit/>
          </a:bodyPr>
          <a:lstStyle>
            <a:lvl1pPr marL="0" indent="0" algn="l" defTabSz="914400" rtl="0">
              <a:lnSpc>
                <a:spcPct val="130000"/>
              </a:lnSpc>
              <a:spcBef>
                <a:spcPts val="1200"/>
              </a:spcBef>
              <a:buFont typeface="Arial"/>
              <a:buNone/>
              <a:defRPr sz="1200" kern="1200" dirty="0">
                <a:solidFill>
                  <a:schemeClr val="tx1"/>
                </a:solidFill>
                <a:latin typeface="+mn-lt"/>
                <a:ea typeface="+mn-ea"/>
                <a:cs typeface="+mn-cs"/>
              </a:defRPr>
            </a:lvl1pPr>
            <a:lvl2pPr marL="457200" indent="0" algn="l" defTabSz="914400" rtl="0">
              <a:lnSpc>
                <a:spcPct val="130000"/>
              </a:lnSpc>
              <a:spcBef>
                <a:spcPts val="600"/>
              </a:spcBef>
              <a:buFont typeface="Calibri"/>
              <a:buNone/>
              <a:defRPr sz="1400" kern="1200" dirty="0">
                <a:solidFill>
                  <a:schemeClr val="tx1"/>
                </a:solidFill>
                <a:latin typeface="+mn-lt"/>
                <a:ea typeface="+mn-ea"/>
                <a:cs typeface="+mn-cs"/>
              </a:defRPr>
            </a:lvl2pPr>
            <a:lvl3pPr marL="914400" indent="0" algn="l" defTabSz="914400" rtl="0">
              <a:lnSpc>
                <a:spcPct val="130000"/>
              </a:lnSpc>
              <a:spcBef>
                <a:spcPts val="600"/>
              </a:spcBef>
              <a:buFont typeface="Calibri"/>
              <a:buNone/>
              <a:defRPr sz="1200" kern="1200" dirty="0">
                <a:solidFill>
                  <a:schemeClr val="tx1"/>
                </a:solidFill>
                <a:latin typeface="+mn-lt"/>
                <a:ea typeface="+mn-ea"/>
                <a:cs typeface="+mn-cs"/>
              </a:defRPr>
            </a:lvl3pPr>
            <a:lvl4pPr marL="1371600" indent="0" algn="l" defTabSz="914400" rtl="0">
              <a:lnSpc>
                <a:spcPct val="130000"/>
              </a:lnSpc>
              <a:spcBef>
                <a:spcPts val="600"/>
              </a:spcBef>
              <a:buFont typeface="Calibri"/>
              <a:buNone/>
              <a:defRPr sz="1000" kern="1200" dirty="0">
                <a:solidFill>
                  <a:schemeClr val="tx1"/>
                </a:solidFill>
                <a:latin typeface="+mn-lt"/>
                <a:ea typeface="+mn-ea"/>
                <a:cs typeface="+mn-cs"/>
              </a:defRPr>
            </a:lvl4pPr>
            <a:lvl5pPr marL="1828800" indent="0" algn="l" defTabSz="914400" rtl="0">
              <a:lnSpc>
                <a:spcPct val="130000"/>
              </a:lnSpc>
              <a:spcBef>
                <a:spcPts val="600"/>
              </a:spcBef>
              <a:buFont typeface="Calibri"/>
              <a:buNone/>
              <a:defRPr sz="1000" kern="1200" dirty="0">
                <a:solidFill>
                  <a:schemeClr val="tx1"/>
                </a:solidFill>
                <a:latin typeface="+mn-lt"/>
                <a:ea typeface="+mn-ea"/>
                <a:cs typeface="+mn-cs"/>
              </a:defRPr>
            </a:lvl5pPr>
            <a:lvl6pPr marL="2286000" indent="0" algn="l" defTabSz="914400" rtl="0">
              <a:lnSpc>
                <a:spcPct val="90000"/>
              </a:lnSpc>
              <a:spcBef>
                <a:spcPts val="500"/>
              </a:spcBef>
              <a:buFont typeface="Arial"/>
              <a:buNone/>
              <a:defRPr sz="1000" kern="1200" dirty="0">
                <a:solidFill>
                  <a:schemeClr val="tx1"/>
                </a:solidFill>
                <a:latin typeface="+mn-lt"/>
                <a:ea typeface="+mn-ea"/>
                <a:cs typeface="+mn-cs"/>
              </a:defRPr>
            </a:lvl6pPr>
            <a:lvl7pPr marL="2743200" indent="0" algn="l" defTabSz="914400" rtl="0">
              <a:lnSpc>
                <a:spcPct val="90000"/>
              </a:lnSpc>
              <a:spcBef>
                <a:spcPts val="500"/>
              </a:spcBef>
              <a:buFont typeface="Arial"/>
              <a:buNone/>
              <a:defRPr sz="1000" kern="1200" dirty="0">
                <a:solidFill>
                  <a:schemeClr val="tx1"/>
                </a:solidFill>
                <a:latin typeface="+mn-lt"/>
                <a:ea typeface="+mn-ea"/>
                <a:cs typeface="+mn-cs"/>
              </a:defRPr>
            </a:lvl7pPr>
            <a:lvl8pPr marL="3200400" indent="0" algn="l" defTabSz="914400" rtl="0">
              <a:lnSpc>
                <a:spcPct val="90000"/>
              </a:lnSpc>
              <a:spcBef>
                <a:spcPts val="500"/>
              </a:spcBef>
              <a:buFont typeface="Arial"/>
              <a:buNone/>
              <a:defRPr sz="1000" kern="1200" dirty="0">
                <a:solidFill>
                  <a:schemeClr val="tx1"/>
                </a:solidFill>
                <a:latin typeface="+mn-lt"/>
                <a:ea typeface="+mn-ea"/>
                <a:cs typeface="+mn-cs"/>
              </a:defRPr>
            </a:lvl8pPr>
            <a:lvl9pPr marL="3657600" indent="0" algn="l" defTabSz="914400" rtl="0">
              <a:lnSpc>
                <a:spcPct val="90000"/>
              </a:lnSpc>
              <a:spcBef>
                <a:spcPts val="500"/>
              </a:spcBef>
              <a:buFont typeface="Arial"/>
              <a:buNone/>
              <a:defRPr sz="1000" kern="1200" dirty="0">
                <a:solidFill>
                  <a:schemeClr val="tx1"/>
                </a:solidFill>
                <a:latin typeface="+mn-lt"/>
                <a:ea typeface="+mn-ea"/>
                <a:cs typeface="+mn-cs"/>
              </a:defRPr>
            </a:lvl9pPr>
          </a:lstStyle>
          <a:p>
            <a:pPr defTabSz="914400"/>
            <a:r>
              <a:rPr lang="en-US" dirty="0">
                <a:latin typeface="Arial"/>
                <a:ea typeface="Open Sans"/>
                <a:cs typeface="Arial"/>
              </a:rPr>
              <a:t>Designed by prevention and compliance experts to provide your students with knowledge and skills to support healthier campus communities.</a:t>
            </a:r>
          </a:p>
        </p:txBody>
      </p:sp>
      <p:sp>
        <p:nvSpPr>
          <p:cNvPr id="22" name="Rectangle 21"/>
          <p:cNvSpPr>
            <a:spLocks/>
          </p:cNvSpPr>
          <p:nvPr/>
        </p:nvSpPr>
        <p:spPr>
          <a:xfrm>
            <a:off x="6931809" y="1974333"/>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200" dirty="0">
                <a:solidFill>
                  <a:schemeClr val="tx1"/>
                </a:solidFill>
                <a:latin typeface="Arial"/>
                <a:ea typeface="Open Sans"/>
                <a:cs typeface="Arial"/>
              </a:rPr>
              <a:t>Student perceptions of the commitment and intentions of their institution can have a significant impact on the feelings of safety, their experience on campus, and their likelihood to join the community effort to prevent abuse and harassment. </a:t>
            </a:r>
          </a:p>
        </p:txBody>
      </p:sp>
      <p:sp>
        <p:nvSpPr>
          <p:cNvPr id="17" name="Content Placeholder 2"/>
          <p:cNvSpPr txBox="1">
            <a:spLocks noChangeArrowheads="1"/>
          </p:cNvSpPr>
          <p:nvPr/>
        </p:nvSpPr>
        <p:spPr>
          <a:xfrm>
            <a:off x="3148918" y="1910833"/>
            <a:ext cx="3098340" cy="1202118"/>
          </a:xfrm>
          <a:prstGeom prst="rect">
            <a:avLst/>
          </a:prstGeom>
          <a:ln>
            <a:headEnd type="none"/>
            <a:tailEnd type="none"/>
          </a:ln>
        </p:spPr>
        <p:txBody>
          <a:bodyPr wrap="square"/>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Open Sans"/>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endParaRPr lang="en-US" dirty="0"/>
          </a:p>
        </p:txBody>
      </p:sp>
      <p:graphicFrame>
        <p:nvGraphicFramePr>
          <p:cNvPr id="2" name="Content Placeholder 18" descr="Assessment"/>
          <p:cNvGraphicFramePr/>
          <p:nvPr/>
        </p:nvGraphicFramePr>
        <p:xfrm>
          <a:off x="2948709" y="2594574"/>
          <a:ext cx="3302000" cy="150217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a:spLocks noChangeArrowheads="1"/>
          </p:cNvSpPr>
          <p:nvPr/>
        </p:nvSpPr>
        <p:spPr>
          <a:xfrm>
            <a:off x="2912626" y="1944891"/>
            <a:ext cx="3302000" cy="646331"/>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r>
              <a:rPr lang="en-US" sz="1200" dirty="0">
                <a:solidFill>
                  <a:schemeClr val="tx1"/>
                </a:solidFill>
                <a:latin typeface="Arial"/>
                <a:cs typeface="Arial"/>
              </a:rPr>
              <a:t>Students increased their prevention knowledge and their skills associated with healthier behavior.</a:t>
            </a:r>
          </a:p>
        </p:txBody>
      </p:sp>
      <p:sp>
        <p:nvSpPr>
          <p:cNvPr id="18" name="TextBox 17"/>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4" name="Content Placeholder 4"/>
          <p:cNvSpPr txBox="1">
            <a:spLocks noChangeArrowheads="1"/>
          </p:cNvSpPr>
          <p:nvPr/>
        </p:nvSpPr>
        <p:spPr>
          <a:xfrm>
            <a:off x="2963267" y="5986875"/>
            <a:ext cx="3380264" cy="521390"/>
          </a:xfrm>
          <a:prstGeom prst="rect">
            <a:avLst/>
          </a:prstGeom>
          <a:ln>
            <a:headEnd type="none"/>
            <a:tailEnd type="none"/>
          </a:ln>
        </p:spPr>
        <p:txBody>
          <a:bodyPr wrap="square" lIns="91440" tIns="45720" rIns="91440" bIns="45720" numCol="1" spcCol="457200" anchor="t">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nSpc>
                <a:spcPts val="1200"/>
              </a:lnSpc>
              <a:spcAft>
                <a:spcPts val="200"/>
              </a:spcAft>
            </a:pPr>
            <a:r>
              <a:rPr lang="en-US" sz="900" b="1" u="sng" dirty="0">
                <a:solidFill>
                  <a:srgbClr val="3C4543"/>
                </a:solidFill>
                <a:latin typeface="Open Sans"/>
                <a:ea typeface="Open Sans"/>
                <a:cs typeface="Open Sans"/>
              </a:rPr>
              <a:t>Note:</a:t>
            </a:r>
            <a:r>
              <a:rPr lang="en-US" sz="900" dirty="0">
                <a:solidFill>
                  <a:srgbClr val="3C4543"/>
                </a:solidFill>
                <a:latin typeface="Open Sans"/>
                <a:ea typeface="Open Sans"/>
                <a:cs typeface="Open Sans"/>
              </a:rPr>
              <a:t> Percentages represent students that responded “agree” or “strongly agree” to each item in the Post-Course Survey (</a:t>
            </a:r>
            <a:r>
              <a:rPr lang="en-US" sz="900" i="1" dirty="0">
                <a:solidFill>
                  <a:srgbClr val="3C4543"/>
                </a:solidFill>
                <a:latin typeface="Open Sans"/>
                <a:ea typeface="Open Sans"/>
                <a:cs typeface="Open Sans"/>
              </a:rPr>
              <a:t>n</a:t>
            </a:r>
            <a:r>
              <a:rPr lang="en-US" sz="900" dirty="0">
                <a:solidFill>
                  <a:srgbClr val="3C4543"/>
                </a:solidFill>
                <a:latin typeface="Open Sans"/>
                <a:ea typeface="Open Sans"/>
                <a:cs typeface="Open Sans"/>
              </a:rPr>
              <a:t> = 2,807).</a:t>
            </a:r>
          </a:p>
        </p:txBody>
      </p:sp>
      <p:sp>
        <p:nvSpPr>
          <p:cNvPr id="6" name="TextBox 5"/>
          <p:cNvSpPr txBox="1">
            <a:spLocks noChangeArrowheads="1"/>
          </p:cNvSpPr>
          <p:nvPr/>
        </p:nvSpPr>
        <p:spPr>
          <a:xfrm>
            <a:off x="6645946" y="6146147"/>
            <a:ext cx="5290458" cy="507831"/>
          </a:xfrm>
          <a:prstGeom prst="rect">
            <a:avLst/>
          </a:prstGeom>
          <a:noFill/>
          <a:ln>
            <a:headEnd type="none"/>
            <a:tailEnd type="none"/>
          </a:ln>
        </p:spPr>
        <p:txBody>
          <a:bodyPr wrap="square">
            <a:spAutoFit/>
          </a:bodyPr>
          <a:lstStyle/>
          <a:p>
            <a:r>
              <a:rPr lang="en-US" sz="900" b="1" u="sng" dirty="0">
                <a:solidFill>
                  <a:srgbClr val="3C4543"/>
                </a:solidFill>
                <a:latin typeface="+mn-lt"/>
                <a:ea typeface="Open Sans"/>
                <a:cs typeface="Open Sans"/>
              </a:rPr>
              <a:t>Note:</a:t>
            </a:r>
            <a:r>
              <a:rPr lang="en-US" sz="900" dirty="0">
                <a:solidFill>
                  <a:srgbClr val="3C4543"/>
                </a:solidFill>
                <a:latin typeface="+mn-lt"/>
                <a:ea typeface="Open Sans"/>
                <a:cs typeface="Open Sans"/>
              </a:rPr>
              <a:t> Percentages represent students that chose “agree” or “strongly agree” in the </a:t>
            </a:r>
            <a:r>
              <a:rPr lang="en-US" sz="900" b="0" i="0" u="none" strike="noStrike" kern="0" cap="none" spc="0" dirty="0">
                <a:ln>
                  <a:noFill/>
                </a:ln>
                <a:solidFill>
                  <a:srgbClr val="3D4543"/>
                </a:solidFill>
                <a:effectLst/>
                <a:uLnTx/>
                <a:uFillTx/>
                <a:latin typeface="+mn-lt"/>
                <a:ea typeface="Open Sans"/>
                <a:cs typeface="Arial"/>
                <a:sym typeface="Arial"/>
              </a:rPr>
              <a:t>Follow-Up Survey </a:t>
            </a:r>
            <a:r>
              <a:rPr lang="en-US" sz="900" b="0" i="0" u="none" strike="noStrike" kern="0" cap="none" spc="0" dirty="0">
                <a:ln>
                  <a:noFill/>
                </a:ln>
                <a:solidFill>
                  <a:srgbClr val="3C4543"/>
                </a:solidFill>
                <a:effectLst/>
                <a:uLnTx/>
                <a:uFillTx/>
                <a:latin typeface="+mn-lt"/>
                <a:cs typeface="Arial"/>
                <a:sym typeface="Arial"/>
              </a:rPr>
              <a:t>(Part Two),</a:t>
            </a:r>
            <a:r>
              <a:rPr lang="en-US" sz="900" dirty="0">
                <a:solidFill>
                  <a:srgbClr val="3C4543"/>
                </a:solidFill>
                <a:latin typeface="Arial"/>
                <a:cs typeface="Arial"/>
                <a:sym typeface="Arial"/>
              </a:rPr>
              <a:t> </a:t>
            </a:r>
            <a:r>
              <a:rPr lang="en-US" sz="900" i="1" dirty="0">
                <a:solidFill>
                  <a:srgbClr val="3C4543"/>
                </a:solidFill>
                <a:latin typeface="Arial"/>
                <a:cs typeface="Arial"/>
                <a:sym typeface="Arial"/>
              </a:rPr>
              <a:t>n</a:t>
            </a:r>
            <a:r>
              <a:rPr lang="en-US" sz="900" dirty="0">
                <a:solidFill>
                  <a:srgbClr val="3C4543"/>
                </a:solidFill>
                <a:latin typeface="Arial"/>
                <a:cs typeface="Arial"/>
                <a:sym typeface="Arial"/>
              </a:rPr>
              <a:t> = 3,082.</a:t>
            </a:r>
            <a:endParaRPr lang="en-US" sz="900" dirty="0">
              <a:solidFill>
                <a:srgbClr val="3C4543"/>
              </a:solidFill>
              <a:latin typeface="+mn-lt"/>
              <a:ea typeface="Open Sans"/>
              <a:cs typeface="Open Sans"/>
            </a:endParaRPr>
          </a:p>
          <a:p>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Same Side Corner Rectangle 19"/>
          <p:cNvSpPr>
            <a:spLocks/>
          </p:cNvSpPr>
          <p:nvPr/>
        </p:nvSpPr>
        <p:spPr>
          <a:xfrm rot="5400000">
            <a:off x="8974676" y="3747648"/>
            <a:ext cx="1383535" cy="3962231"/>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t>8</a:t>
            </a:fld>
            <a:endParaRPr lang="en-US" dirty="0"/>
          </a:p>
        </p:txBody>
      </p:sp>
      <p:sp>
        <p:nvSpPr>
          <p:cNvPr id="7" name="Title 6"/>
          <p:cNvSpPr>
            <a:spLocks noGrp="1"/>
          </p:cNvSpPr>
          <p:nvPr>
            <p:ph type="title" idx="4294967295"/>
          </p:nvPr>
        </p:nvSpPr>
        <p:spPr>
          <a:xfrm>
            <a:off x="405574" y="541026"/>
            <a:ext cx="10820400" cy="638175"/>
          </a:xfrm>
          <a:ln>
            <a:headEnd type="none"/>
            <a:tailEnd type="none"/>
          </a:ln>
        </p:spPr>
        <p:txBody>
          <a:bodyPr wrap="square"/>
          <a:lstStyle/>
          <a:p>
            <a:pPr defTabSz="914363"/>
            <a:r>
              <a:rPr lang="en-US" b="1" dirty="0">
                <a:solidFill>
                  <a:schemeClr val="tx1"/>
                </a:solidFill>
              </a:rPr>
              <a:t>Sexual Assault Prevention for Undergraduates: Snapshot</a:t>
            </a:r>
          </a:p>
        </p:txBody>
      </p:sp>
      <p:cxnSp>
        <p:nvCxnSpPr>
          <p:cNvPr id="9" name="Straight Connector 8"/>
          <p:cNvCxnSpPr/>
          <p:nvPr/>
        </p:nvCxnSpPr>
        <p:spPr>
          <a:xfrm>
            <a:off x="2874060"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475125"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a:xfrm>
            <a:off x="3195469" y="1600200"/>
            <a:ext cx="3593968" cy="485126"/>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Bystander Intervention Scenarios</a:t>
            </a:r>
          </a:p>
        </p:txBody>
      </p:sp>
      <p:sp>
        <p:nvSpPr>
          <p:cNvPr id="15" name="TextBox 14"/>
          <p:cNvSpPr txBox="1">
            <a:spLocks noChangeArrowheads="1"/>
          </p:cNvSpPr>
          <p:nvPr/>
        </p:nvSpPr>
        <p:spPr>
          <a:xfrm>
            <a:off x="520236" y="1601828"/>
            <a:ext cx="2275803"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Bystander Intervention</a:t>
            </a:r>
          </a:p>
          <a:p>
            <a:pPr>
              <a:lnSpc>
                <a:spcPct val="100000"/>
              </a:lnSpc>
              <a:spcBef>
                <a:spcPts val="0"/>
              </a:spcBef>
            </a:pPr>
            <a:endParaRPr lang="en-US" b="0" dirty="0">
              <a:solidFill>
                <a:srgbClr val="3D4543"/>
              </a:solidFill>
              <a:latin typeface="Arial"/>
              <a:cs typeface="Arial"/>
            </a:endParaRPr>
          </a:p>
        </p:txBody>
      </p:sp>
      <p:sp>
        <p:nvSpPr>
          <p:cNvPr id="16" name="Rectangle 15"/>
          <p:cNvSpPr>
            <a:spLocks/>
          </p:cNvSpPr>
          <p:nvPr/>
        </p:nvSpPr>
        <p:spPr>
          <a:xfrm>
            <a:off x="503232" y="2027855"/>
            <a:ext cx="2049420" cy="275046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100" dirty="0">
                <a:solidFill>
                  <a:schemeClr val="tx1"/>
                </a:solidFill>
                <a:latin typeface="Arial"/>
                <a:ea typeface="Open Sans"/>
                <a:cs typeface="Arial"/>
              </a:rPr>
              <a:t>Proactive bystander behaviors —stepping in directly or engaging other observers indirectly — are some of the most important ways students can support and build a healthy campus environment. </a:t>
            </a:r>
          </a:p>
          <a:p>
            <a:pPr>
              <a:lnSpc>
                <a:spcPct val="130000"/>
              </a:lnSpc>
            </a:pPr>
            <a:endParaRPr lang="en-US" sz="1100" dirty="0">
              <a:solidFill>
                <a:schemeClr val="tx1"/>
              </a:solidFill>
              <a:latin typeface="Arial"/>
              <a:ea typeface="Open Sans"/>
              <a:cs typeface="Arial"/>
            </a:endParaRPr>
          </a:p>
          <a:p>
            <a:pPr>
              <a:lnSpc>
                <a:spcPct val="130000"/>
              </a:lnSpc>
            </a:pPr>
            <a:r>
              <a:rPr lang="en-US" sz="1100" dirty="0">
                <a:solidFill>
                  <a:schemeClr val="tx1"/>
                </a:solidFill>
                <a:latin typeface="Arial"/>
                <a:ea typeface="Open Sans"/>
                <a:cs typeface="Arial"/>
              </a:rPr>
              <a:t>SAPU helps students build their bystander skills. Georgia Institute of Technology can use this information to continue to develop those skills as part of a healthy campus community.</a:t>
            </a:r>
          </a:p>
        </p:txBody>
      </p:sp>
      <p:sp>
        <p:nvSpPr>
          <p:cNvPr id="25" name="TextBox 24"/>
          <p:cNvSpPr txBox="1">
            <a:spLocks noChangeArrowheads="1"/>
          </p:cNvSpPr>
          <p:nvPr/>
        </p:nvSpPr>
        <p:spPr>
          <a:xfrm>
            <a:off x="7710336" y="1600200"/>
            <a:ext cx="3278998"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Preferred Bystander Behaviors</a:t>
            </a:r>
          </a:p>
        </p:txBody>
      </p:sp>
      <p:sp>
        <p:nvSpPr>
          <p:cNvPr id="22" name="Rectangle 21"/>
          <p:cNvSpPr>
            <a:spLocks/>
          </p:cNvSpPr>
          <p:nvPr/>
        </p:nvSpPr>
        <p:spPr>
          <a:xfrm>
            <a:off x="6787452" y="1910833"/>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endParaRPr lang="en-US" sz="1200" dirty="0">
              <a:solidFill>
                <a:schemeClr val="tx1"/>
              </a:solidFill>
              <a:latin typeface="Arial"/>
              <a:cs typeface="Arial"/>
            </a:endParaRPr>
          </a:p>
        </p:txBody>
      </p:sp>
      <p:graphicFrame>
        <p:nvGraphicFramePr>
          <p:cNvPr id="28" name="Chart 27"/>
          <p:cNvGraphicFramePr/>
          <p:nvPr/>
        </p:nvGraphicFramePr>
        <p:xfrm>
          <a:off x="3029574" y="1910832"/>
          <a:ext cx="4372359" cy="3541727"/>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a:spLocks noChangeArrowheads="1"/>
          </p:cNvSpPr>
          <p:nvPr/>
        </p:nvSpPr>
        <p:spPr>
          <a:xfrm>
            <a:off x="3057096" y="5434220"/>
            <a:ext cx="4421057" cy="800347"/>
          </a:xfrm>
          <a:prstGeom prst="rect">
            <a:avLst/>
          </a:prstGeom>
          <a:noFill/>
          <a:ln>
            <a:headEnd type="none"/>
            <a:tailEnd type="none"/>
          </a:ln>
        </p:spPr>
        <p:txBody>
          <a:bodyPr wrap="square">
            <a:spAutoFit/>
          </a:bodyPr>
          <a:lstStyle/>
          <a:p>
            <a:pPr>
              <a:lnSpc>
                <a:spcPct val="114000"/>
              </a:lnSpc>
            </a:pPr>
            <a:r>
              <a:rPr lang="en-US" sz="2000" dirty="0">
                <a:solidFill>
                  <a:srgbClr val="3D4543"/>
                </a:solidFill>
                <a:latin typeface="Arial"/>
                <a:cs typeface="Arial"/>
              </a:rPr>
              <a:t>80% </a:t>
            </a:r>
            <a:r>
              <a:rPr lang="en-US" sz="1050" dirty="0">
                <a:solidFill>
                  <a:srgbClr val="3D4543"/>
                </a:solidFill>
                <a:latin typeface="Arial"/>
                <a:ea typeface="Open Sans"/>
                <a:cs typeface="Arial"/>
              </a:rPr>
              <a:t>of students at Georgia Institute of Technology agreed in the Post-Course Survey that SAPU made them more confident in their ability to intervene when they see concerning behavior.</a:t>
            </a:r>
            <a:endParaRPr lang="en-US" sz="1000" dirty="0">
              <a:solidFill>
                <a:srgbClr val="3D4543"/>
              </a:solidFill>
              <a:latin typeface="Arial"/>
              <a:ea typeface="Open Sans"/>
              <a:cs typeface="Arial"/>
            </a:endParaRPr>
          </a:p>
        </p:txBody>
      </p:sp>
      <p:graphicFrame>
        <p:nvGraphicFramePr>
          <p:cNvPr id="36" name="Table 35"/>
          <p:cNvGraphicFramePr/>
          <p:nvPr/>
        </p:nvGraphicFramePr>
        <p:xfrm>
          <a:off x="7638626" y="1948187"/>
          <a:ext cx="4010145" cy="1508344"/>
        </p:xfrm>
        <a:graphic>
          <a:graphicData uri="http://schemas.openxmlformats.org/drawingml/2006/table">
            <a:tbl>
              <a:tblPr firstRow="1" bandRow="1">
                <a:tableStyleId>{5C22544A-7EE6-4342-B048-85BDC9FD1C3A}</a:tableStyleId>
              </a:tblPr>
              <a:tblGrid>
                <a:gridCol w="507545">
                  <a:extLst>
                    <a:ext uri="{9D8B030D-6E8A-4147-A177-3AD203B41FA5}">
                      <a16:colId xmlns:a16="http://schemas.microsoft.com/office/drawing/2014/main" val="20000"/>
                    </a:ext>
                  </a:extLst>
                </a:gridCol>
                <a:gridCol w="3502600">
                  <a:extLst>
                    <a:ext uri="{9D8B030D-6E8A-4147-A177-3AD203B41FA5}">
                      <a16:colId xmlns:a16="http://schemas.microsoft.com/office/drawing/2014/main" val="20001"/>
                    </a:ext>
                  </a:extLst>
                </a:gridCol>
              </a:tblGrid>
              <a:tr h="319624">
                <a:tc gridSpan="2">
                  <a:txBody>
                    <a:bodyPr/>
                    <a:lstStyle/>
                    <a:p>
                      <a:pPr>
                        <a:buNone/>
                      </a:pPr>
                      <a:r>
                        <a:rPr lang="en-US" sz="1000" b="1" kern="1200" dirty="0">
                          <a:solidFill>
                            <a:srgbClr val="FFFFFF"/>
                          </a:solidFill>
                          <a:latin typeface="Open Sans"/>
                          <a:ea typeface="Open Sans"/>
                          <a:cs typeface="Open Sans"/>
                        </a:rPr>
                        <a:t>Female</a:t>
                      </a:r>
                      <a:endParaRPr lang="en-US" dirty="0">
                        <a:latin typeface="Open Sans"/>
                        <a:ea typeface="Open Sans"/>
                        <a:cs typeface="Open Sans"/>
                      </a:endParaRPr>
                    </a:p>
                  </a:txBody>
                  <a:tcPr marT="0" marB="0" anchor="ctr" horzOverflow="overflow">
                    <a:solidFill>
                      <a:srgbClr val="3CB6E6"/>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80206">
                <a:tc>
                  <a:txBody>
                    <a:bodyPr/>
                    <a:lstStyle/>
                    <a:p>
                      <a:pPr marL="0" algn="ctr" defTabSz="685800" rtl="0"/>
                      <a:r>
                        <a:rPr lang="en-US" sz="1100" b="1" kern="1200" dirty="0">
                          <a:solidFill>
                            <a:schemeClr val="tx1"/>
                          </a:solidFill>
                          <a:latin typeface="Open Sans"/>
                          <a:ea typeface="Open Sans"/>
                          <a:cs typeface="Open Sans"/>
                        </a:rPr>
                        <a:t>1</a:t>
                      </a:r>
                      <a:endParaRPr lang="en-US" sz="1100" b="0" i="0" kern="1200" dirty="0">
                        <a:solidFill>
                          <a:schemeClr val="tx1"/>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r>
                        <a:rPr lang="en-US" sz="1000" dirty="0">
                          <a:latin typeface="Open Sans"/>
                          <a:ea typeface="Open Sans"/>
                          <a:cs typeface="Open Sans"/>
                        </a:rPr>
                        <a:t>Asking the person who you’re concerned about if they need help.</a:t>
                      </a:r>
                      <a:endParaRPr lang="en-US" sz="1000" b="0" i="0" dirty="0">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80206">
                <a:tc>
                  <a:txBody>
                    <a:bodyPr/>
                    <a:lstStyle/>
                    <a:p>
                      <a:pPr marL="0" algn="ctr" defTabSz="685800" rtl="0"/>
                      <a:r>
                        <a:rPr lang="en-US" sz="1100" b="1" kern="1200" dirty="0">
                          <a:solidFill>
                            <a:schemeClr val="tx1"/>
                          </a:solidFill>
                          <a:latin typeface="Open Sans"/>
                          <a:ea typeface="Open Sans"/>
                          <a:cs typeface="Open Sans"/>
                        </a:rPr>
                        <a:t>2</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r>
                        <a:rPr lang="en-US" sz="1000" dirty="0">
                          <a:latin typeface="Open Sans"/>
                          <a:ea typeface="Open Sans"/>
                          <a:cs typeface="Open Sans"/>
                        </a:rPr>
                        <a:t>Creating a distraction to cause one or more of the people to disengage from the situation.</a:t>
                      </a:r>
                      <a:endParaRPr lang="en-US" sz="1000" b="0" i="0" dirty="0">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0206">
                <a:tc>
                  <a:txBody>
                    <a:bodyPr/>
                    <a:lstStyle/>
                    <a:p>
                      <a:pPr marL="0" algn="ctr" defTabSz="685800" rtl="0"/>
                      <a:r>
                        <a:rPr lang="en-US" sz="1100" b="1" kern="1200" dirty="0">
                          <a:solidFill>
                            <a:schemeClr val="tx1"/>
                          </a:solidFill>
                          <a:latin typeface="Open Sans"/>
                          <a:ea typeface="Open Sans"/>
                          <a:cs typeface="Open Sans"/>
                        </a:rPr>
                        <a:t>3</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r>
                        <a:rPr lang="en-US" sz="1000" dirty="0">
                          <a:latin typeface="Open Sans"/>
                          <a:ea typeface="Open Sans"/>
                          <a:cs typeface="Open Sans"/>
                        </a:rPr>
                        <a:t>Finding the friends of those involved and asking them for help.</a:t>
                      </a:r>
                      <a:endParaRPr lang="en-US" sz="1000" b="0" i="0" dirty="0">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graphicFrame>
        <p:nvGraphicFramePr>
          <p:cNvPr id="37" name="Table 36"/>
          <p:cNvGraphicFramePr/>
          <p:nvPr/>
        </p:nvGraphicFramePr>
        <p:xfrm>
          <a:off x="7638626" y="3429000"/>
          <a:ext cx="4031312" cy="1508344"/>
        </p:xfrm>
        <a:graphic>
          <a:graphicData uri="http://schemas.openxmlformats.org/drawingml/2006/table">
            <a:tbl>
              <a:tblPr firstRow="1" bandRow="1">
                <a:tableStyleId>{21E4AEA4-8DFA-4A89-87EB-49C32662AFE0}</a:tableStyleId>
              </a:tblPr>
              <a:tblGrid>
                <a:gridCol w="510224">
                  <a:extLst>
                    <a:ext uri="{9D8B030D-6E8A-4147-A177-3AD203B41FA5}">
                      <a16:colId xmlns:a16="http://schemas.microsoft.com/office/drawing/2014/main" val="20000"/>
                    </a:ext>
                  </a:extLst>
                </a:gridCol>
                <a:gridCol w="3521088">
                  <a:extLst>
                    <a:ext uri="{9D8B030D-6E8A-4147-A177-3AD203B41FA5}">
                      <a16:colId xmlns:a16="http://schemas.microsoft.com/office/drawing/2014/main" val="20001"/>
                    </a:ext>
                  </a:extLst>
                </a:gridCol>
              </a:tblGrid>
              <a:tr h="319624">
                <a:tc gridSpan="2">
                  <a:txBody>
                    <a:bodyPr/>
                    <a:lstStyle/>
                    <a:p>
                      <a:pPr>
                        <a:buNone/>
                      </a:pPr>
                      <a:r>
                        <a:rPr lang="en-US" sz="1000" b="1" kern="1200" dirty="0">
                          <a:solidFill>
                            <a:srgbClr val="FFFFFF"/>
                          </a:solidFill>
                          <a:latin typeface="Open Sans"/>
                          <a:ea typeface="Open Sans"/>
                          <a:cs typeface="Open Sans"/>
                        </a:rPr>
                        <a:t>Male</a:t>
                      </a:r>
                    </a:p>
                  </a:txBody>
                  <a:tcPr marT="0" marB="0" anchor="ctr" horzOverflow="overflow">
                    <a:solidFill>
                      <a:srgbClr val="0370CE"/>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80206">
                <a:tc>
                  <a:txBody>
                    <a:bodyPr/>
                    <a:lstStyle/>
                    <a:p>
                      <a:pPr marL="0" algn="ctr" defTabSz="685800" rtl="0"/>
                      <a:r>
                        <a:rPr lang="en-US" sz="1100" b="1" kern="1200" dirty="0">
                          <a:solidFill>
                            <a:schemeClr val="tx1"/>
                          </a:solidFill>
                          <a:latin typeface="Open Sans"/>
                          <a:ea typeface="Open Sans"/>
                          <a:cs typeface="Open Sans"/>
                        </a:rPr>
                        <a:t>1</a:t>
                      </a:r>
                      <a:endParaRPr lang="en-US" sz="1100" b="0" i="0" kern="1200" dirty="0">
                        <a:solidFill>
                          <a:schemeClr val="tx1"/>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r>
                        <a:rPr lang="en-US" sz="1000" dirty="0">
                          <a:latin typeface="Open Sans"/>
                          <a:ea typeface="Open Sans"/>
                          <a:cs typeface="Open Sans"/>
                        </a:rPr>
                        <a:t>Asking the person who you’re concerned about if they need help.</a:t>
                      </a:r>
                      <a:endParaRPr lang="en-US" sz="1000" b="0" i="0" dirty="0">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80206">
                <a:tc>
                  <a:txBody>
                    <a:bodyPr/>
                    <a:lstStyle/>
                    <a:p>
                      <a:pPr marL="0" algn="ctr" defTabSz="685800" rtl="0"/>
                      <a:r>
                        <a:rPr lang="en-US" sz="1100" b="1" kern="1200" dirty="0">
                          <a:solidFill>
                            <a:schemeClr val="tx1"/>
                          </a:solidFill>
                          <a:latin typeface="Open Sans"/>
                          <a:ea typeface="Open Sans"/>
                          <a:cs typeface="Open Sans"/>
                        </a:rPr>
                        <a:t>2</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r>
                        <a:rPr lang="en-US" sz="1000" dirty="0">
                          <a:latin typeface="Open Sans"/>
                          <a:ea typeface="Open Sans"/>
                          <a:cs typeface="Open Sans"/>
                        </a:rPr>
                        <a:t>Stepping in and separating the people involved in the situation.</a:t>
                      </a:r>
                      <a:endParaRPr lang="en-US" sz="1000" b="0" i="0" dirty="0">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0206">
                <a:tc>
                  <a:txBody>
                    <a:bodyPr/>
                    <a:lstStyle/>
                    <a:p>
                      <a:pPr marL="0" algn="ctr" defTabSz="685800" rtl="0"/>
                      <a:r>
                        <a:rPr lang="en-US" sz="1100" b="1" kern="1200" dirty="0">
                          <a:solidFill>
                            <a:schemeClr val="tx1"/>
                          </a:solidFill>
                          <a:latin typeface="Open Sans"/>
                          <a:ea typeface="Open Sans"/>
                          <a:cs typeface="Open Sans"/>
                        </a:rPr>
                        <a:t>3</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r>
                        <a:rPr lang="en-US" sz="1000" dirty="0">
                          <a:latin typeface="Open Sans"/>
                          <a:ea typeface="Open Sans"/>
                          <a:cs typeface="Open Sans"/>
                        </a:rPr>
                        <a:t>Finding the friends of those involved and asking them for help.</a:t>
                      </a:r>
                      <a:endParaRPr lang="en-US" sz="1000" b="0" i="0" dirty="0">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3" name="Rectangle 2"/>
          <p:cNvSpPr>
            <a:spLocks/>
          </p:cNvSpPr>
          <p:nvPr/>
        </p:nvSpPr>
        <p:spPr>
          <a:xfrm>
            <a:off x="7795944" y="5144609"/>
            <a:ext cx="3879361" cy="1379565"/>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0" rIns="91440" bIns="0" anchor="ct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1pPr>
            <a:lvl2pPr lvl="1"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2pPr>
            <a:lvl3pPr lvl="2"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3pPr>
            <a:lvl4pPr lvl="3"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4pPr>
            <a:lvl5pPr lvl="4"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5pPr>
            <a:lvl6pPr lvl="5"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6pPr>
            <a:lvl7pPr lvl="6"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7pPr>
            <a:lvl8pPr lvl="7"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8pPr>
            <a:lvl9pPr lvl="8" algn="l" rtl="0">
              <a:lnSpc>
                <a:spcPct val="100000"/>
              </a:lnSpc>
              <a:spcBef>
                <a:spcPts val="0"/>
              </a:spcBef>
              <a:spcAft>
                <a:spcPts val="0"/>
              </a:spcAft>
              <a:buClr>
                <a:srgbClr val="000000"/>
              </a:buClr>
              <a:buFont typeface="Arial"/>
              <a:defRPr sz="1400" b="0" i="0" u="none" strike="noStrike" cap="none" dirty="0">
                <a:solidFill>
                  <a:schemeClr val="bg1"/>
                </a:solidFill>
                <a:latin typeface="+mn-lt"/>
                <a:ea typeface="+mn-ea"/>
                <a:cs typeface="+mn-cs"/>
                <a:sym typeface="Arial"/>
              </a:defRPr>
            </a:lvl9pPr>
          </a:lstStyle>
          <a:p>
            <a:pPr>
              <a:lnSpc>
                <a:spcPct val="130000"/>
              </a:lnSpc>
              <a:spcBef>
                <a:spcPts val="1200"/>
              </a:spcBef>
            </a:pPr>
            <a:r>
              <a:rPr lang="en-US" sz="850" b="1" dirty="0">
                <a:solidFill>
                  <a:srgbClr val="3D4543"/>
                </a:solidFill>
                <a:latin typeface="Arial"/>
                <a:ea typeface="Open Sans"/>
                <a:cs typeface="Arial"/>
              </a:rPr>
              <a:t>Tip</a:t>
            </a:r>
          </a:p>
          <a:p>
            <a:pPr marL="15875">
              <a:lnSpc>
                <a:spcPct val="130000"/>
              </a:lnSpc>
            </a:pPr>
            <a:r>
              <a:rPr lang="en-US" sz="800" dirty="0">
                <a:solidFill>
                  <a:schemeClr val="tx1"/>
                </a:solidFill>
                <a:latin typeface="Arial"/>
                <a:ea typeface="Open Sans"/>
                <a:cs typeface="Arial"/>
              </a:rPr>
              <a:t>Research has shown that male students may be more likely to engage in active, direct bystander behaviors than their female peers. While it is encouraging to know that students are interested in stepping in to help peers, not every situation calls for a specific type of response. Students should be encouraged to engage in a wide range of behaviors and helped to understand which strategies should be employed for maximum effectiveness.</a:t>
            </a:r>
          </a:p>
        </p:txBody>
      </p:sp>
      <p:sp>
        <p:nvSpPr>
          <p:cNvPr id="14" name="TextBox 13"/>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18" name="Google Shape;309;p9"/>
          <p:cNvSpPr>
            <a:spLocks/>
          </p:cNvSpPr>
          <p:nvPr/>
        </p:nvSpPr>
        <p:spPr>
          <a:xfrm>
            <a:off x="7653884" y="5048626"/>
            <a:ext cx="221233" cy="1379565"/>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2" name="TextBox 2"/>
          <p:cNvSpPr txBox="1">
            <a:spLocks noChangeArrowheads="1"/>
          </p:cNvSpPr>
          <p:nvPr/>
        </p:nvSpPr>
        <p:spPr>
          <a:xfrm>
            <a:off x="405574" y="5580477"/>
            <a:ext cx="2356973" cy="507831"/>
          </a:xfrm>
          <a:prstGeom prst="rect">
            <a:avLst/>
          </a:prstGeom>
          <a:noFill/>
          <a:ln>
            <a:headEnd type="none"/>
            <a:tailEnd type="none"/>
          </a:ln>
        </p:spPr>
        <p:txBody>
          <a:bodyPr wrap="square" lIns="91440" tIns="45720" rIns="91440" bIns="45720" anchor="t">
            <a:sp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r>
              <a:rPr lang="en-US" sz="900" b="1" u="sng" dirty="0">
                <a:solidFill>
                  <a:srgbClr val="3C4543"/>
                </a:solidFill>
                <a:latin typeface="Open Sans"/>
                <a:ea typeface="Open Sans"/>
                <a:cs typeface="Open Sans"/>
              </a:rPr>
              <a:t>Notes:</a:t>
            </a:r>
            <a:r>
              <a:rPr lang="en-US" sz="900" dirty="0">
                <a:solidFill>
                  <a:srgbClr val="3C4543"/>
                </a:solidFill>
                <a:latin typeface="Open Sans"/>
                <a:ea typeface="Open Sans"/>
                <a:cs typeface="Open Sans"/>
              </a:rPr>
              <a:t> The data in the graph and table are based on responses to the Follow-Up Survey (Part Two), </a:t>
            </a:r>
            <a:r>
              <a:rPr lang="en-US" sz="900" i="1" dirty="0">
                <a:solidFill>
                  <a:srgbClr val="3C4543"/>
                </a:solidFill>
                <a:latin typeface="Open Sans"/>
                <a:ea typeface="Open Sans"/>
                <a:cs typeface="Open Sans"/>
              </a:rPr>
              <a:t>n</a:t>
            </a:r>
            <a:r>
              <a:rPr lang="en-US" sz="900" dirty="0">
                <a:solidFill>
                  <a:srgbClr val="3C4543"/>
                </a:solidFill>
                <a:latin typeface="Open Sans"/>
                <a:ea typeface="Open Sans"/>
                <a:cs typeface="Open Sans"/>
              </a:rPr>
              <a:t> = 3,082.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noChangeArrowheads="1"/>
          </p:cNvSpPr>
          <p:nvPr/>
        </p:nvSpPr>
        <p:spPr>
          <a:xfrm>
            <a:off x="415717" y="666679"/>
            <a:ext cx="7712193" cy="691914"/>
          </a:xfrm>
          <a:prstGeom prst="rect">
            <a:avLst/>
          </a:prstGeom>
          <a:ln>
            <a:headEnd type="none"/>
            <a:tailEnd type="none"/>
          </a:ln>
        </p:spPr>
        <p:txBody>
          <a:bodyPr wrap="square" lIns="0" tIns="0" rIns="0" bIns="0" anchor="ctr">
            <a:noAutofit/>
          </a:bodyPr>
          <a:lstStyle>
            <a:lvl1pPr marL="76197" algn="l" defTabSz="914400" rtl="0">
              <a:lnSpc>
                <a:spcPct val="90000"/>
              </a:lnSpc>
              <a:spcBef>
                <a:spcPct val="0"/>
              </a:spcBef>
              <a:buNone/>
              <a:defRPr sz="3167" b="1" i="0" kern="1200" spc="17" dirty="0">
                <a:solidFill>
                  <a:srgbClr val="1D376C"/>
                </a:solidFill>
                <a:latin typeface="Open Sans"/>
                <a:ea typeface="Open Sans"/>
                <a:cs typeface="Open Sans"/>
              </a:defRPr>
            </a:lvl1pPr>
          </a:lstStyle>
          <a:p>
            <a:pPr marL="75565" indent="0" algn="l" defTabSz="914400" rtl="0">
              <a:lnSpc>
                <a:spcPct val="90000"/>
              </a:lnSpc>
              <a:spcBef>
                <a:spcPct val="0"/>
              </a:spcBef>
              <a:spcAft>
                <a:spcPts val="0"/>
              </a:spcAft>
              <a:buClrTx/>
              <a:buSzTx/>
              <a:buFontTx/>
              <a:buNone/>
              <a:tabLst/>
            </a:pPr>
            <a:r>
              <a:rPr lang="en-US" sz="2800" b="0" i="0" u="none" strike="noStrike" kern="1200" cap="none" spc="17" dirty="0">
                <a:ln>
                  <a:noFill/>
                </a:ln>
                <a:solidFill>
                  <a:srgbClr val="3D4543"/>
                </a:solidFill>
                <a:effectLst/>
                <a:uLnTx/>
                <a:uFillTx/>
                <a:latin typeface="Arial"/>
                <a:ea typeface="Open Sans"/>
                <a:cs typeface="Arial"/>
                <a:sym typeface="Arial"/>
              </a:rPr>
              <a:t>Impact Insights:</a:t>
            </a:r>
          </a:p>
          <a:p>
            <a:pPr marL="75565" indent="0" algn="l" defTabSz="914400" rtl="0">
              <a:lnSpc>
                <a:spcPct val="90000"/>
              </a:lnSpc>
              <a:spcBef>
                <a:spcPct val="0"/>
              </a:spcBef>
              <a:spcAft>
                <a:spcPts val="0"/>
              </a:spcAft>
              <a:buClrTx/>
              <a:buSzTx/>
              <a:buFontTx/>
              <a:buNone/>
              <a:tabLst/>
            </a:pPr>
            <a:r>
              <a:rPr lang="en-US" sz="2400" b="1" i="1" u="none" strike="noStrike" kern="1200" cap="none" spc="17" dirty="0">
                <a:ln>
                  <a:noFill/>
                </a:ln>
                <a:solidFill>
                  <a:srgbClr val="3D4543"/>
                </a:solidFill>
                <a:effectLst/>
                <a:uLnTx/>
                <a:uFillTx/>
                <a:latin typeface="Arial"/>
                <a:ea typeface="Open Sans"/>
                <a:cs typeface="Arial"/>
                <a:sym typeface="Arial"/>
              </a:rPr>
              <a:t>Sexual Assault Prevention for Undergraduates</a:t>
            </a:r>
          </a:p>
        </p:txBody>
      </p:sp>
      <p:graphicFrame>
        <p:nvGraphicFramePr>
          <p:cNvPr id="10" name="Table 9"/>
          <p:cNvGraphicFramePr/>
          <p:nvPr/>
        </p:nvGraphicFramePr>
        <p:xfrm>
          <a:off x="3590587" y="1493363"/>
          <a:ext cx="2898805" cy="3801688"/>
        </p:xfrm>
        <a:graphic>
          <a:graphicData uri="http://schemas.openxmlformats.org/drawingml/2006/table">
            <a:tbl>
              <a:tblPr firstRow="1" bandRow="1">
                <a:tableStyleId>{5DA37D80-6434-44D0-A028-1B22A696006F}</a:tableStyleId>
              </a:tblPr>
              <a:tblGrid>
                <a:gridCol w="2251144">
                  <a:extLst>
                    <a:ext uri="{9D8B030D-6E8A-4147-A177-3AD203B41FA5}">
                      <a16:colId xmlns:a16="http://schemas.microsoft.com/office/drawing/2014/main" val="20000"/>
                    </a:ext>
                  </a:extLst>
                </a:gridCol>
                <a:gridCol w="647661">
                  <a:extLst>
                    <a:ext uri="{9D8B030D-6E8A-4147-A177-3AD203B41FA5}">
                      <a16:colId xmlns:a16="http://schemas.microsoft.com/office/drawing/2014/main" val="20001"/>
                    </a:ext>
                  </a:extLst>
                </a:gridCol>
              </a:tblGrid>
              <a:tr h="483265">
                <a:tc gridSpan="2">
                  <a:txBody>
                    <a:bodyPr/>
                    <a:lstStyle>
                      <a:lvl1pPr marL="0" algn="l" defTabSz="914363" rtl="0">
                        <a:defRPr sz="1800" b="1" kern="1200" dirty="0">
                          <a:solidFill>
                            <a:schemeClr val="bg1"/>
                          </a:solidFill>
                          <a:latin typeface="Calibri"/>
                        </a:defRPr>
                      </a:lvl1pPr>
                      <a:lvl2pPr marL="457182" algn="l" defTabSz="914363" rtl="0">
                        <a:defRPr sz="1800" b="1" kern="1200" dirty="0">
                          <a:solidFill>
                            <a:schemeClr val="bg1"/>
                          </a:solidFill>
                          <a:latin typeface="Calibri"/>
                        </a:defRPr>
                      </a:lvl2pPr>
                      <a:lvl3pPr marL="914363" algn="l" defTabSz="914363" rtl="0">
                        <a:defRPr sz="1800" b="1" kern="1200" dirty="0">
                          <a:solidFill>
                            <a:schemeClr val="bg1"/>
                          </a:solidFill>
                          <a:latin typeface="Calibri"/>
                        </a:defRPr>
                      </a:lvl3pPr>
                      <a:lvl4pPr marL="1371545" algn="l" defTabSz="914363" rtl="0">
                        <a:defRPr sz="1800" b="1" kern="1200" dirty="0">
                          <a:solidFill>
                            <a:schemeClr val="bg1"/>
                          </a:solidFill>
                          <a:latin typeface="Calibri"/>
                        </a:defRPr>
                      </a:lvl4pPr>
                      <a:lvl5pPr marL="1828727" algn="l" defTabSz="914363" rtl="0">
                        <a:defRPr sz="1800" b="1" kern="1200" dirty="0">
                          <a:solidFill>
                            <a:schemeClr val="bg1"/>
                          </a:solidFill>
                          <a:latin typeface="Calibri"/>
                        </a:defRPr>
                      </a:lvl5pPr>
                      <a:lvl6pPr marL="2285909" algn="l" defTabSz="914363" rtl="0">
                        <a:defRPr sz="1800" b="1" kern="1200" dirty="0">
                          <a:solidFill>
                            <a:schemeClr val="bg1"/>
                          </a:solidFill>
                          <a:latin typeface="Calibri"/>
                        </a:defRPr>
                      </a:lvl6pPr>
                      <a:lvl7pPr marL="2743090" algn="l" defTabSz="914363" rtl="0">
                        <a:defRPr sz="1800" b="1" kern="1200" dirty="0">
                          <a:solidFill>
                            <a:schemeClr val="bg1"/>
                          </a:solidFill>
                          <a:latin typeface="Calibri"/>
                        </a:defRPr>
                      </a:lvl7pPr>
                      <a:lvl8pPr marL="3200272" algn="l" defTabSz="914363" rtl="0">
                        <a:defRPr sz="1800" b="1" kern="1200" dirty="0">
                          <a:solidFill>
                            <a:schemeClr val="bg1"/>
                          </a:solidFill>
                          <a:latin typeface="Calibri"/>
                        </a:defRPr>
                      </a:lvl8pPr>
                      <a:lvl9pPr marL="3657454" algn="l" defTabSz="914363" rtl="0">
                        <a:defRPr sz="1800" b="1" kern="1200" dirty="0">
                          <a:solidFill>
                            <a:schemeClr val="bg1"/>
                          </a:solidFill>
                          <a:latin typeface="Calibri"/>
                        </a:defRPr>
                      </a:lvl9pPr>
                    </a:lstStyle>
                    <a:p>
                      <a:pPr algn="ctr" defTabSz="914363"/>
                      <a:r>
                        <a:rPr lang="en-US" sz="1200" b="1" dirty="0">
                          <a:solidFill>
                            <a:schemeClr val="bg1"/>
                          </a:solidFill>
                          <a:latin typeface="Open Sans"/>
                          <a:ea typeface="Open Sans"/>
                          <a:cs typeface="Open Sans"/>
                        </a:rPr>
                        <a:t>Greatest Strengths</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chemeClr val="tx2"/>
                    </a:solidFill>
                  </a:tcPr>
                </a:tc>
                <a:tc hMerge="1">
                  <a:txBody>
                    <a:bodyPr/>
                    <a:lstStyle/>
                    <a:p>
                      <a:endParaRPr lang="en-US" dirty="0"/>
                    </a:p>
                  </a:txBody>
                  <a:tcPr horzOverflow="overflow"/>
                </a:tc>
                <a:extLst>
                  <a:ext uri="{0D108BD9-81ED-4DB2-BD59-A6C34878D82A}">
                    <a16:rowId xmlns:a16="http://schemas.microsoft.com/office/drawing/2014/main" val="10000"/>
                  </a:ext>
                </a:extLst>
              </a:tr>
              <a:tr h="1106141">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strike="noStrike" dirty="0">
                          <a:solidFill>
                            <a:srgbClr val="3D4542"/>
                          </a:solidFill>
                          <a:latin typeface="Open Sans"/>
                          <a:ea typeface="Open Sans"/>
                          <a:cs typeface="Open Sans"/>
                        </a:rPr>
                        <a:t>Clear, verbal, and sober permission is the best way to make sure a person is okay with sexual activity. </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CBEBED"/>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85% </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CBEBED"/>
                    </a:solidFill>
                  </a:tcPr>
                </a:tc>
                <a:extLst>
                  <a:ext uri="{0D108BD9-81ED-4DB2-BD59-A6C34878D82A}">
                    <a16:rowId xmlns:a16="http://schemas.microsoft.com/office/drawing/2014/main" val="10001"/>
                  </a:ext>
                </a:extLst>
              </a:tr>
              <a:tr h="1106141">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strike="noStrike" dirty="0">
                          <a:solidFill>
                            <a:srgbClr val="3D4542"/>
                          </a:solidFill>
                          <a:latin typeface="Open Sans"/>
                          <a:ea typeface="Open Sans"/>
                          <a:cs typeface="Open Sans"/>
                        </a:rPr>
                        <a:t>In a sexual situation, I would make sure to communicate with the other person about what they want.</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dirty="0">
                          <a:solidFill>
                            <a:schemeClr val="tx2"/>
                          </a:solidFill>
                          <a:latin typeface="Open Sans"/>
                          <a:ea typeface="Open Sans"/>
                          <a:cs typeface="Open Sans"/>
                        </a:rPr>
                        <a:t>85%</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extLst>
                  <a:ext uri="{0D108BD9-81ED-4DB2-BD59-A6C34878D82A}">
                    <a16:rowId xmlns:a16="http://schemas.microsoft.com/office/drawing/2014/main" val="10002"/>
                  </a:ext>
                </a:extLst>
              </a:tr>
              <a:tr h="1106141">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strike="noStrike" dirty="0">
                          <a:solidFill>
                            <a:srgbClr val="3D4542"/>
                          </a:solidFill>
                          <a:latin typeface="Open Sans"/>
                          <a:ea typeface="Open Sans"/>
                          <a:cs typeface="Open Sans"/>
                        </a:rPr>
                        <a:t>I would reach out to offer support to a friend who I suspect is in an abusive relationship.</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cap="flat">
                      <a:solidFill>
                        <a:schemeClr val="tx1"/>
                      </a:solidFill>
                      <a:prstDash val="solid"/>
                      <a:round/>
                      <a:headEnd type="none" w="med" len="med"/>
                      <a:tailEnd type="none" w="med" len="med"/>
                    </a:lnB>
                    <a:solidFill>
                      <a:srgbClr val="CBEBED"/>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dirty="0">
                          <a:solidFill>
                            <a:schemeClr val="tx2"/>
                          </a:solidFill>
                          <a:latin typeface="Open Sans"/>
                          <a:ea typeface="Open Sans"/>
                          <a:cs typeface="Open Sans"/>
                        </a:rPr>
                        <a:t>85</a:t>
                      </a:r>
                      <a:r>
                        <a:rPr lang="en-US" sz="1100" b="1" i="0" u="none" strike="noStrike" kern="1200" dirty="0">
                          <a:solidFill>
                            <a:srgbClr val="3D4542"/>
                          </a:solidFill>
                          <a:latin typeface="Open Sans"/>
                          <a:ea typeface="Open Sans"/>
                          <a:cs typeface="Open Sans"/>
                        </a:rPr>
                        <a:t>%</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cap="flat">
                      <a:solidFill>
                        <a:schemeClr val="tx1"/>
                      </a:solidFill>
                      <a:prstDash val="solid"/>
                      <a:round/>
                      <a:headEnd type="none" w="med" len="med"/>
                      <a:tailEnd type="none" w="med" len="med"/>
                    </a:lnB>
                    <a:solidFill>
                      <a:srgbClr val="CBEBED"/>
                    </a:solidFill>
                  </a:tcPr>
                </a:tc>
                <a:extLst>
                  <a:ext uri="{0D108BD9-81ED-4DB2-BD59-A6C34878D82A}">
                    <a16:rowId xmlns:a16="http://schemas.microsoft.com/office/drawing/2014/main" val="10003"/>
                  </a:ext>
                </a:extLst>
              </a:tr>
            </a:tbl>
          </a:graphicData>
        </a:graphic>
      </p:graphicFrame>
      <p:graphicFrame>
        <p:nvGraphicFramePr>
          <p:cNvPr id="11" name="Table 10"/>
          <p:cNvGraphicFramePr/>
          <p:nvPr/>
        </p:nvGraphicFramePr>
        <p:xfrm>
          <a:off x="508140" y="1493363"/>
          <a:ext cx="2991810" cy="3801687"/>
        </p:xfrm>
        <a:graphic>
          <a:graphicData uri="http://schemas.openxmlformats.org/drawingml/2006/table">
            <a:tbl>
              <a:tblPr firstRow="1" bandRow="1">
                <a:tableStyleId>{E8B1032C-EA38-4F05-BA0D-38AFFFC7BED3}</a:tableStyleId>
              </a:tblPr>
              <a:tblGrid>
                <a:gridCol w="2314458">
                  <a:extLst>
                    <a:ext uri="{9D8B030D-6E8A-4147-A177-3AD203B41FA5}">
                      <a16:colId xmlns:a16="http://schemas.microsoft.com/office/drawing/2014/main" val="20000"/>
                    </a:ext>
                  </a:extLst>
                </a:gridCol>
                <a:gridCol w="677352">
                  <a:extLst>
                    <a:ext uri="{9D8B030D-6E8A-4147-A177-3AD203B41FA5}">
                      <a16:colId xmlns:a16="http://schemas.microsoft.com/office/drawing/2014/main" val="20001"/>
                    </a:ext>
                  </a:extLst>
                </a:gridCol>
              </a:tblGrid>
              <a:tr h="492612">
                <a:tc gridSpan="2">
                  <a:txBody>
                    <a:bodyPr/>
                    <a:lstStyle>
                      <a:lvl1pPr marL="0" algn="l" defTabSz="914363" rtl="0">
                        <a:defRPr sz="1800" b="1" kern="1200" dirty="0">
                          <a:solidFill>
                            <a:schemeClr val="bg1"/>
                          </a:solidFill>
                          <a:latin typeface="Calibri"/>
                        </a:defRPr>
                      </a:lvl1pPr>
                      <a:lvl2pPr marL="457182" algn="l" defTabSz="914363" rtl="0">
                        <a:defRPr sz="1800" b="1" kern="1200" dirty="0">
                          <a:solidFill>
                            <a:schemeClr val="bg1"/>
                          </a:solidFill>
                          <a:latin typeface="Calibri"/>
                        </a:defRPr>
                      </a:lvl2pPr>
                      <a:lvl3pPr marL="914363" algn="l" defTabSz="914363" rtl="0">
                        <a:defRPr sz="1800" b="1" kern="1200" dirty="0">
                          <a:solidFill>
                            <a:schemeClr val="bg1"/>
                          </a:solidFill>
                          <a:latin typeface="Calibri"/>
                        </a:defRPr>
                      </a:lvl3pPr>
                      <a:lvl4pPr marL="1371545" algn="l" defTabSz="914363" rtl="0">
                        <a:defRPr sz="1800" b="1" kern="1200" dirty="0">
                          <a:solidFill>
                            <a:schemeClr val="bg1"/>
                          </a:solidFill>
                          <a:latin typeface="Calibri"/>
                        </a:defRPr>
                      </a:lvl4pPr>
                      <a:lvl5pPr marL="1828727" algn="l" defTabSz="914363" rtl="0">
                        <a:defRPr sz="1800" b="1" kern="1200" dirty="0">
                          <a:solidFill>
                            <a:schemeClr val="bg1"/>
                          </a:solidFill>
                          <a:latin typeface="Calibri"/>
                        </a:defRPr>
                      </a:lvl5pPr>
                      <a:lvl6pPr marL="2285909" algn="l" defTabSz="914363" rtl="0">
                        <a:defRPr sz="1800" b="1" kern="1200" dirty="0">
                          <a:solidFill>
                            <a:schemeClr val="bg1"/>
                          </a:solidFill>
                          <a:latin typeface="Calibri"/>
                        </a:defRPr>
                      </a:lvl6pPr>
                      <a:lvl7pPr marL="2743090" algn="l" defTabSz="914363" rtl="0">
                        <a:defRPr sz="1800" b="1" kern="1200" dirty="0">
                          <a:solidFill>
                            <a:schemeClr val="bg1"/>
                          </a:solidFill>
                          <a:latin typeface="Calibri"/>
                        </a:defRPr>
                      </a:lvl7pPr>
                      <a:lvl8pPr marL="3200272" algn="l" defTabSz="914363" rtl="0">
                        <a:defRPr sz="1800" b="1" kern="1200" dirty="0">
                          <a:solidFill>
                            <a:schemeClr val="bg1"/>
                          </a:solidFill>
                          <a:latin typeface="Calibri"/>
                        </a:defRPr>
                      </a:lvl8pPr>
                      <a:lvl9pPr marL="3657454" algn="l" defTabSz="914363" rtl="0">
                        <a:defRPr sz="1800" b="1" kern="1200" dirty="0">
                          <a:solidFill>
                            <a:schemeClr val="bg1"/>
                          </a:solidFill>
                          <a:latin typeface="Calibri"/>
                        </a:defRPr>
                      </a:lvl9pPr>
                    </a:lstStyle>
                    <a:p>
                      <a:pPr algn="ctr" defTabSz="914363"/>
                      <a:r>
                        <a:rPr lang="en-US" sz="1200" dirty="0">
                          <a:solidFill>
                            <a:schemeClr val="bg1"/>
                          </a:solidFill>
                          <a:latin typeface="Open Sans"/>
                          <a:ea typeface="Open Sans"/>
                          <a:cs typeface="Open Sans"/>
                        </a:rPr>
                        <a:t>Greatest Opportunities for Growth</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chemeClr val="tx2"/>
                    </a:solidFill>
                  </a:tcPr>
                </a:tc>
                <a:tc hMerge="1">
                  <a:txBody>
                    <a:bodyPr/>
                    <a:lstStyle/>
                    <a:p>
                      <a:endParaRPr lang="en-US" dirty="0"/>
                    </a:p>
                  </a:txBody>
                  <a:tcPr marL="0" marR="0" marT="0" marB="0" horzOverflow="overflow"/>
                </a:tc>
                <a:extLst>
                  <a:ext uri="{0D108BD9-81ED-4DB2-BD59-A6C34878D82A}">
                    <a16:rowId xmlns:a16="http://schemas.microsoft.com/office/drawing/2014/main" val="10000"/>
                  </a:ext>
                </a:extLst>
              </a:tr>
              <a:tr h="1103025">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i="0" u="none" strike="noStrike" dirty="0">
                          <a:solidFill>
                            <a:srgbClr val="3D4542"/>
                          </a:solidFill>
                          <a:latin typeface="Open Sans"/>
                          <a:ea typeface="Open Sans"/>
                          <a:cs typeface="Open Sans"/>
                        </a:rPr>
                        <a:t>Most students at my school would not engage in sexual activity with someone if the other person was incapacitated by alcohol or drugs.</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66% </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extLst>
                  <a:ext uri="{0D108BD9-81ED-4DB2-BD59-A6C34878D82A}">
                    <a16:rowId xmlns:a16="http://schemas.microsoft.com/office/drawing/2014/main" val="10001"/>
                  </a:ext>
                </a:extLst>
              </a:tr>
              <a:tr h="1103025">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i="0" u="none" strike="noStrike" dirty="0">
                          <a:solidFill>
                            <a:srgbClr val="3D4542"/>
                          </a:solidFill>
                          <a:latin typeface="Open Sans"/>
                          <a:ea typeface="Open Sans"/>
                          <a:cs typeface="Open Sans"/>
                        </a:rPr>
                        <a:t>Most students at my school would never place blame on a person who told them someone else had sexually assaulted them.</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74%</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extLst>
                  <a:ext uri="{0D108BD9-81ED-4DB2-BD59-A6C34878D82A}">
                    <a16:rowId xmlns:a16="http://schemas.microsoft.com/office/drawing/2014/main" val="10002"/>
                  </a:ext>
                </a:extLst>
              </a:tr>
              <a:tr h="1103025">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i="0" u="none" strike="noStrike" dirty="0">
                          <a:solidFill>
                            <a:srgbClr val="3D4542"/>
                          </a:solidFill>
                          <a:latin typeface="Open Sans"/>
                          <a:ea typeface="Open Sans"/>
                          <a:cs typeface="Open Sans"/>
                        </a:rPr>
                        <a:t>Most students at my school would take action in a situation in which someone was trying to take advantage of another person sexually.</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75%</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extLst>
                  <a:ext uri="{0D108BD9-81ED-4DB2-BD59-A6C34878D82A}">
                    <a16:rowId xmlns:a16="http://schemas.microsoft.com/office/drawing/2014/main" val="10003"/>
                  </a:ext>
                </a:extLst>
              </a:tr>
            </a:tbl>
          </a:graphicData>
        </a:graphic>
      </p:graphicFrame>
      <p:graphicFrame>
        <p:nvGraphicFramePr>
          <p:cNvPr id="12" name="Chart 11" descr="Impact"/>
          <p:cNvGraphicFramePr/>
          <p:nvPr/>
        </p:nvGraphicFramePr>
        <p:xfrm>
          <a:off x="6667579" y="1254646"/>
          <a:ext cx="5245594" cy="419791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a:spLocks noChangeArrowheads="1"/>
          </p:cNvSpPr>
          <p:nvPr/>
        </p:nvSpPr>
        <p:spPr>
          <a:xfrm>
            <a:off x="546598" y="5847675"/>
            <a:ext cx="6034825" cy="369332"/>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900" b="1" i="0" u="sng" strike="noStrike" kern="1200" cap="none" spc="0" dirty="0">
                <a:ln>
                  <a:noFill/>
                </a:ln>
                <a:solidFill>
                  <a:srgbClr val="3D4542"/>
                </a:solidFill>
                <a:effectLst/>
                <a:uLnTx/>
                <a:uFillTx/>
                <a:latin typeface="Arial"/>
                <a:ea typeface="Open Sans"/>
                <a:cs typeface="Arial"/>
                <a:sym typeface="Arial"/>
              </a:rPr>
              <a:t>Note:</a:t>
            </a:r>
            <a:r>
              <a:rPr lang="en-US" sz="900" b="1" i="0" u="none" strike="noStrike" kern="1200" cap="none" spc="0" dirty="0">
                <a:ln>
                  <a:noFill/>
                </a:ln>
                <a:solidFill>
                  <a:srgbClr val="3D4542"/>
                </a:solidFill>
                <a:effectLst/>
                <a:uLnTx/>
                <a:uFillTx/>
                <a:latin typeface="Arial"/>
                <a:ea typeface="Open Sans"/>
                <a:cs typeface="Arial"/>
                <a:sym typeface="Arial"/>
              </a:rPr>
              <a:t> </a:t>
            </a:r>
            <a:r>
              <a:rPr lang="en-US" sz="900" b="0" i="0" u="none" strike="noStrike" kern="1200" cap="none" spc="0" dirty="0">
                <a:ln>
                  <a:noFill/>
                </a:ln>
                <a:solidFill>
                  <a:srgbClr val="3D4542"/>
                </a:solidFill>
                <a:effectLst/>
                <a:uLnTx/>
                <a:uFillTx/>
                <a:latin typeface="Arial"/>
                <a:ea typeface="Open Sans"/>
                <a:cs typeface="Arial"/>
                <a:sym typeface="Arial"/>
              </a:rPr>
              <a:t>Highest and lowest scoring items are taken from the Post-Course Survey (</a:t>
            </a:r>
            <a:r>
              <a:rPr lang="en-US" sz="900" b="0" i="1" u="none" strike="noStrike" kern="0" cap="none" spc="0" dirty="0">
                <a:ln>
                  <a:noFill/>
                </a:ln>
                <a:solidFill>
                  <a:srgbClr val="3C4543"/>
                </a:solidFill>
                <a:effectLst/>
                <a:uLnTx/>
                <a:uFillTx/>
                <a:latin typeface="Arial"/>
                <a:ea typeface="Open Sans"/>
                <a:cs typeface="Arial"/>
                <a:sym typeface="Arial"/>
              </a:rPr>
              <a:t>n</a:t>
            </a:r>
            <a:r>
              <a:rPr lang="en-US" sz="900" b="0" i="0" u="none" strike="noStrike" kern="0" cap="none" spc="0" dirty="0">
                <a:ln>
                  <a:noFill/>
                </a:ln>
                <a:solidFill>
                  <a:srgbClr val="3C4543"/>
                </a:solidFill>
                <a:effectLst/>
                <a:uLnTx/>
                <a:uFillTx/>
                <a:latin typeface="Arial"/>
                <a:ea typeface="Open Sans"/>
                <a:cs typeface="Arial"/>
                <a:sym typeface="Arial"/>
              </a:rPr>
              <a:t> = 2,807)</a:t>
            </a:r>
            <a:r>
              <a:rPr lang="en-US" sz="900" b="0" i="0" u="none" strike="noStrike" kern="1200" cap="none" spc="0" dirty="0">
                <a:ln>
                  <a:noFill/>
                </a:ln>
                <a:solidFill>
                  <a:srgbClr val="3D4542"/>
                </a:solidFill>
                <a:effectLst/>
                <a:uLnTx/>
                <a:uFillTx/>
                <a:latin typeface="Arial"/>
                <a:ea typeface="Open Sans"/>
                <a:cs typeface="Arial"/>
                <a:sym typeface="Arial"/>
              </a:rPr>
              <a:t>, and each percentage represents the learners at Georgia Institute of Technology that chose “Agree” or “Strongly agree” on a 5-point Likert scale.</a:t>
            </a:r>
          </a:p>
        </p:txBody>
      </p:sp>
      <p:sp>
        <p:nvSpPr>
          <p:cNvPr id="15" name="TextBox 14"/>
          <p:cNvSpPr txBox="1">
            <a:spLocks noChangeArrowheads="1"/>
          </p:cNvSpPr>
          <p:nvPr/>
        </p:nvSpPr>
        <p:spPr>
          <a:xfrm>
            <a:off x="7017875" y="5740423"/>
            <a:ext cx="4556229" cy="400110"/>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000" b="1" i="0" u="sng" strike="noStrike" kern="1200" cap="none" spc="0" dirty="0">
                <a:ln>
                  <a:noFill/>
                </a:ln>
                <a:solidFill>
                  <a:srgbClr val="3D4542"/>
                </a:solidFill>
                <a:effectLst/>
                <a:uLnTx/>
                <a:uFillTx/>
                <a:latin typeface="Arial"/>
                <a:ea typeface="Open Sans"/>
                <a:cs typeface="Arial"/>
                <a:sym typeface="Arial"/>
              </a:rPr>
              <a:t>Note:</a:t>
            </a:r>
            <a:r>
              <a:rPr lang="en-US" sz="1000" b="0" i="0" u="none" strike="noStrike" kern="1200" cap="none" spc="0" dirty="0">
                <a:ln>
                  <a:noFill/>
                </a:ln>
                <a:solidFill>
                  <a:srgbClr val="3D4542"/>
                </a:solidFill>
                <a:effectLst/>
                <a:uLnTx/>
                <a:uFillTx/>
                <a:latin typeface="Arial"/>
                <a:ea typeface="Open Sans"/>
                <a:cs typeface="Arial"/>
                <a:sym typeface="Arial"/>
              </a:rPr>
              <a:t> Learners at Georgia Institute of Technology demonstrated the most pre-to-post growth on these items upon completing this course.</a:t>
            </a:r>
          </a:p>
        </p:txBody>
      </p:sp>
      <p:sp>
        <p:nvSpPr>
          <p:cNvPr id="19" name="TextBox 18"/>
          <p:cNvSpPr txBox="1">
            <a:spLocks noChangeArrowheads="1"/>
          </p:cNvSpPr>
          <p:nvPr/>
        </p:nvSpPr>
        <p:spPr>
          <a:xfrm>
            <a:off x="544064" y="5309536"/>
            <a:ext cx="3073817" cy="430887"/>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100" b="0" i="0" u="none" strike="noStrike" kern="1200" cap="none" spc="0" dirty="0">
                <a:ln>
                  <a:noFill/>
                </a:ln>
                <a:solidFill>
                  <a:srgbClr val="3D4542"/>
                </a:solidFill>
                <a:effectLst/>
                <a:uLnTx/>
                <a:uFillTx/>
                <a:latin typeface="Arial"/>
                <a:ea typeface="Open Sans"/>
                <a:cs typeface="Arial"/>
                <a:sym typeface="Arial"/>
              </a:rPr>
              <a:t>Items listed above represent the highest-scoring survey items among your learners.</a:t>
            </a:r>
          </a:p>
        </p:txBody>
      </p:sp>
      <p:sp>
        <p:nvSpPr>
          <p:cNvPr id="20" name="TextBox 19"/>
          <p:cNvSpPr txBox="1">
            <a:spLocks noChangeArrowheads="1"/>
          </p:cNvSpPr>
          <p:nvPr/>
        </p:nvSpPr>
        <p:spPr>
          <a:xfrm>
            <a:off x="3596296" y="5309535"/>
            <a:ext cx="3349618" cy="600164"/>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100" b="0" i="0" u="none" strike="noStrike" kern="1200" cap="none" spc="0" dirty="0">
                <a:ln>
                  <a:noFill/>
                </a:ln>
                <a:solidFill>
                  <a:srgbClr val="3D4542"/>
                </a:solidFill>
                <a:effectLst/>
                <a:uLnTx/>
                <a:uFillTx/>
                <a:latin typeface="Arial"/>
                <a:ea typeface="Open Sans"/>
                <a:cs typeface="Arial"/>
                <a:sym typeface="Arial"/>
              </a:rPr>
              <a:t>Items listed above represent the lowest-scoring survey items among your learners</a:t>
            </a:r>
          </a:p>
          <a:p>
            <a:pPr marL="0" indent="0" algn="l" defTabSz="914400" rtl="0">
              <a:lnSpc>
                <a:spcPct val="100000"/>
              </a:lnSpc>
              <a:spcBef>
                <a:spcPts val="0"/>
              </a:spcBef>
              <a:spcAft>
                <a:spcPts val="0"/>
              </a:spcAft>
              <a:buClrTx/>
              <a:buSzTx/>
              <a:buFontTx/>
              <a:buNone/>
              <a:tabLst/>
            </a:pPr>
            <a:endParaRPr lang="en-US" sz="1100" b="0" i="0" u="none" strike="noStrike" kern="1200" cap="none" spc="0" dirty="0">
              <a:ln>
                <a:noFill/>
              </a:ln>
              <a:solidFill>
                <a:srgbClr val="3D4542"/>
              </a:solidFill>
              <a:effectLst/>
              <a:uLnTx/>
              <a:uFillTx/>
              <a:latin typeface="Arial"/>
              <a:ea typeface="+mn-ea"/>
              <a:cs typeface="Arial"/>
              <a:sym typeface="Arial"/>
            </a:endParaRPr>
          </a:p>
        </p:txBody>
      </p:sp>
      <p:sp>
        <p:nvSpPr>
          <p:cNvPr id="3" name="TextBox 1"/>
          <p:cNvSpPr txBox="1">
            <a:spLocks noChangeArrowheads="1"/>
          </p:cNvSpPr>
          <p:nvPr/>
        </p:nvSpPr>
        <p:spPr>
          <a:xfrm>
            <a:off x="8434873" y="5396660"/>
            <a:ext cx="1028541" cy="22752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pPr marL="0" indent="0" algn="l" defTabSz="914400" rtl="0">
              <a:lnSpc>
                <a:spcPct val="100000"/>
              </a:lnSpc>
              <a:spcBef>
                <a:spcPts val="0"/>
              </a:spcBef>
              <a:spcAft>
                <a:spcPts val="0"/>
              </a:spcAft>
              <a:buClr>
                <a:srgbClr val="000000"/>
              </a:buClr>
              <a:buSzTx/>
              <a:buFont typeface="Arial"/>
              <a:buNone/>
              <a:tabLst/>
            </a:pPr>
            <a:r>
              <a:rPr lang="en-US" sz="1000" b="0" i="0" u="none" strike="noStrike" kern="0" cap="none" spc="0" dirty="0">
                <a:ln>
                  <a:noFill/>
                </a:ln>
                <a:solidFill>
                  <a:srgbClr val="000000"/>
                </a:solidFill>
                <a:effectLst/>
                <a:uLnTx/>
                <a:uFillTx/>
                <a:latin typeface="Arial"/>
                <a:ea typeface="Open Sans"/>
                <a:cs typeface="Arial"/>
                <a:sym typeface="Arial"/>
              </a:rPr>
              <a:t>(</a:t>
            </a:r>
            <a:r>
              <a:rPr lang="en-US" sz="1000" b="0" i="1" u="none" strike="noStrike" kern="0" cap="none" spc="0" dirty="0">
                <a:ln>
                  <a:noFill/>
                </a:ln>
                <a:solidFill>
                  <a:srgbClr val="000000"/>
                </a:solidFill>
                <a:effectLst/>
                <a:uLnTx/>
                <a:uFillTx/>
                <a:latin typeface="Arial"/>
                <a:ea typeface="Open Sans"/>
                <a:cs typeface="Arial"/>
                <a:sym typeface="Arial"/>
              </a:rPr>
              <a:t>n</a:t>
            </a:r>
            <a:r>
              <a:rPr lang="en-US" sz="1000" b="0" i="0" u="none" strike="noStrike" kern="0" cap="none" spc="0" dirty="0">
                <a:ln>
                  <a:noFill/>
                </a:ln>
                <a:solidFill>
                  <a:srgbClr val="000000"/>
                </a:solidFill>
                <a:effectLst/>
                <a:uLnTx/>
                <a:uFillTx/>
                <a:latin typeface="Arial"/>
                <a:ea typeface="Open Sans"/>
                <a:cs typeface="Arial"/>
                <a:sym typeface="Arial"/>
              </a:rPr>
              <a:t> = 3,051)</a:t>
            </a:r>
          </a:p>
        </p:txBody>
      </p:sp>
      <p:sp>
        <p:nvSpPr>
          <p:cNvPr id="4" name="TextBox 1"/>
          <p:cNvSpPr txBox="1">
            <a:spLocks noChangeArrowheads="1"/>
          </p:cNvSpPr>
          <p:nvPr/>
        </p:nvSpPr>
        <p:spPr>
          <a:xfrm>
            <a:off x="9802297" y="5375828"/>
            <a:ext cx="1028541" cy="22752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pPr marL="0" indent="0" algn="l" defTabSz="914400" rtl="0">
              <a:lnSpc>
                <a:spcPct val="100000"/>
              </a:lnSpc>
              <a:spcBef>
                <a:spcPts val="0"/>
              </a:spcBef>
              <a:spcAft>
                <a:spcPts val="0"/>
              </a:spcAft>
              <a:buClr>
                <a:srgbClr val="000000"/>
              </a:buClr>
              <a:buSzTx/>
              <a:buFont typeface="Arial"/>
              <a:buNone/>
              <a:tabLst/>
            </a:pPr>
            <a:r>
              <a:rPr lang="en-US" sz="1000" b="0" i="0" u="none" strike="noStrike" kern="0" cap="none" spc="0" dirty="0">
                <a:ln>
                  <a:noFill/>
                </a:ln>
                <a:solidFill>
                  <a:srgbClr val="000000"/>
                </a:solidFill>
                <a:effectLst/>
                <a:uLnTx/>
                <a:uFillTx/>
                <a:latin typeface="Arial"/>
                <a:ea typeface="Open Sans"/>
                <a:cs typeface="Arial"/>
                <a:sym typeface="Arial"/>
              </a:rPr>
              <a:t>(</a:t>
            </a:r>
            <a:r>
              <a:rPr lang="en-US" sz="1000" b="0" i="1" u="none" strike="noStrike" kern="0" cap="none" spc="0" dirty="0">
                <a:ln>
                  <a:noFill/>
                </a:ln>
                <a:solidFill>
                  <a:srgbClr val="000000"/>
                </a:solidFill>
                <a:effectLst/>
                <a:uLnTx/>
                <a:uFillTx/>
                <a:latin typeface="Arial"/>
                <a:ea typeface="Open Sans"/>
                <a:cs typeface="Arial"/>
                <a:sym typeface="Arial"/>
              </a:rPr>
              <a:t>n</a:t>
            </a:r>
            <a:r>
              <a:rPr lang="en-US" sz="1000" b="0" i="0" u="none" strike="noStrike" kern="0" cap="none" spc="0" dirty="0">
                <a:ln>
                  <a:noFill/>
                </a:ln>
                <a:solidFill>
                  <a:srgbClr val="000000"/>
                </a:solidFill>
                <a:effectLst/>
                <a:uLnTx/>
                <a:uFillTx/>
                <a:latin typeface="Arial"/>
                <a:ea typeface="Open Sans"/>
                <a:cs typeface="Arial"/>
                <a:sym typeface="Arial"/>
              </a:rPr>
              <a:t> = 2,807)</a:t>
            </a:r>
          </a:p>
        </p:txBody>
      </p:sp>
      <p:sp>
        <p:nvSpPr>
          <p:cNvPr id="21" name="TextBox 20"/>
          <p:cNvSpPr txBox="1">
            <a:spLocks noChangeArrowheads="1"/>
          </p:cNvSpPr>
          <p:nvPr/>
        </p:nvSpPr>
        <p:spPr>
          <a:xfrm>
            <a:off x="9857909"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Arial"/>
                <a:cs typeface="Arial"/>
              </a:rPr>
              <a:t>Georgia Institute of Technology</a:t>
            </a:r>
          </a:p>
        </p:txBody>
      </p:sp>
      <p:sp>
        <p:nvSpPr>
          <p:cNvPr id="2"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fld id="{DB9E4368-C45C-9C4F-9597-D6088AA20994}" type="slidenum">
              <a:rPr lang="en-US" dirty="0"/>
              <a:t>9</a:t>
            </a:fld>
            <a:endParaRPr lang="en-US" dirty="0"/>
          </a:p>
        </p:txBody>
      </p:sp>
    </p:spTree>
  </p:cSld>
  <p:clrMapOvr>
    <a:masterClrMapping/>
  </p:clrMapOvr>
</p:sld>
</file>

<file path=ppt/theme/theme1.xml><?xml version="1.0" encoding="utf-8"?>
<a:theme xmlns:a="http://schemas.openxmlformats.org/drawingml/2006/main" name="Master page">
  <a:themeElements>
    <a:clrScheme name="Vector Solutions Brand Colors">
      <a:dk1>
        <a:srgbClr val="3D4542"/>
      </a:dk1>
      <a:lt1>
        <a:srgbClr val="FFFFFF"/>
      </a:lt1>
      <a:dk2>
        <a:srgbClr val="3D4542"/>
      </a:dk2>
      <a:lt2>
        <a:srgbClr val="E7E6E6"/>
      </a:lt2>
      <a:accent1>
        <a:srgbClr val="003CA7"/>
      </a:accent1>
      <a:accent2>
        <a:srgbClr val="A2D55F"/>
      </a:accent2>
      <a:accent3>
        <a:srgbClr val="0370CD"/>
      </a:accent3>
      <a:accent4>
        <a:srgbClr val="B150C4"/>
      </a:accent4>
      <a:accent5>
        <a:srgbClr val="F88D2B"/>
      </a:accent5>
      <a:accent6>
        <a:srgbClr val="E64B39"/>
      </a:accent6>
      <a:hlink>
        <a:srgbClr val="3EB4E5"/>
      </a:hlink>
      <a:folHlink>
        <a:srgbClr val="61A60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2.xml><?xml version="1.0" encoding="utf-8"?>
<a:theme xmlns:a="http://schemas.openxmlformats.org/drawingml/2006/main" name="Office Theme">
  <a:themeElements>
    <a:clrScheme name="EverFi 01">
      <a:dk1>
        <a:srgbClr val="515859"/>
      </a:dk1>
      <a:lt1>
        <a:srgbClr val="FFFFFF"/>
      </a:lt1>
      <a:dk2>
        <a:srgbClr val="000000"/>
      </a:dk2>
      <a:lt2>
        <a:srgbClr val="C1C1C0"/>
      </a:lt2>
      <a:accent1>
        <a:srgbClr val="E14D10"/>
      </a:accent1>
      <a:accent2>
        <a:srgbClr val="FBA927"/>
      </a:accent2>
      <a:accent3>
        <a:srgbClr val="149D91"/>
      </a:accent3>
      <a:accent4>
        <a:srgbClr val="53BDC1"/>
      </a:accent4>
      <a:accent5>
        <a:srgbClr val="A90F1C"/>
      </a:accent5>
      <a:accent6>
        <a:srgbClr val="6B0A2A"/>
      </a:accent6>
      <a:hlink>
        <a:srgbClr val="515859"/>
      </a:hlink>
      <a:folHlink>
        <a:srgbClr val="515859"/>
      </a:folHlink>
    </a:clrScheme>
    <a:fontScheme name="Custom 86">
      <a:majorFont>
        <a:latin typeface="Lato Black"/>
        <a:ea typeface=""/>
        <a:cs typeface="Lato Black"/>
      </a:majorFont>
      <a:minorFont>
        <a:latin typeface="Lato Light"/>
        <a:ea typeface=""/>
        <a:cs typeface="Lato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mpact Reports 1">
    <a:dk1>
      <a:srgbClr val="515859"/>
    </a:dk1>
    <a:lt1>
      <a:srgbClr val="FFFFFF"/>
    </a:lt1>
    <a:dk2>
      <a:srgbClr val="000000"/>
    </a:dk2>
    <a:lt2>
      <a:srgbClr val="C1C1C0"/>
    </a:lt2>
    <a:accent1>
      <a:srgbClr val="1B366A"/>
    </a:accent1>
    <a:accent2>
      <a:srgbClr val="F9A926"/>
    </a:accent2>
    <a:accent3>
      <a:srgbClr val="3CBEAD"/>
    </a:accent3>
    <a:accent4>
      <a:srgbClr val="3CB4E5"/>
    </a:accent4>
    <a:accent5>
      <a:srgbClr val="A90E1B"/>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ector Color Scheme">
    <a:dk1>
      <a:srgbClr val="3C4543"/>
    </a:dk1>
    <a:lt1>
      <a:srgbClr val="FFFFFF"/>
    </a:lt1>
    <a:dk2>
      <a:srgbClr val="000000"/>
    </a:dk2>
    <a:lt2>
      <a:srgbClr val="C1C1C0"/>
    </a:lt2>
    <a:accent1>
      <a:srgbClr val="1C366B"/>
    </a:accent1>
    <a:accent2>
      <a:srgbClr val="FBA927"/>
    </a:accent2>
    <a:accent3>
      <a:srgbClr val="3CBFAE"/>
    </a:accent3>
    <a:accent4>
      <a:srgbClr val="3CB5E6"/>
    </a:accent4>
    <a:accent5>
      <a:srgbClr val="A90F1C"/>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482198bb-ae7b-4b25-8b7a-6d7f32faa083}" enabled="0" method="" siteId="{482198bb-ae7b-4b25-8b7a-6d7f32faa083}" removed="1"/>
</clbl:labelList>
</file>

<file path=docProps/app.xml><?xml version="1.0" encoding="utf-8"?>
<Properties xmlns="http://schemas.openxmlformats.org/officeDocument/2006/extended-properties" xmlns:vt="http://schemas.openxmlformats.org/officeDocument/2006/docPropsVTypes">
  <Template>{9E875923-D302-5D41-99AB-7827395B1A60}tf10001121</Template>
  <TotalTime>291</TotalTime>
  <Pages>0</Pages>
  <Words>5728</Words>
  <Characters>0</Characters>
  <Application>Microsoft Office PowerPoint</Application>
  <PresentationFormat>Widescreen</PresentationFormat>
  <Lines>0</Lines>
  <Paragraphs>617</Paragraphs>
  <Slides>28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Lato</vt:lpstr>
      <vt:lpstr>Lato Black</vt:lpstr>
      <vt:lpstr>Open Sans</vt:lpstr>
      <vt:lpstr>Open Sans Light</vt:lpstr>
      <vt:lpstr>Master page</vt:lpstr>
      <vt:lpstr>PowerPoint Presentation</vt:lpstr>
      <vt:lpstr>PowerPoint Presentation</vt:lpstr>
      <vt:lpstr>PowerPoint Presentation</vt:lpstr>
      <vt:lpstr>How To Use  This Report</vt:lpstr>
      <vt:lpstr>Executive  Summary</vt:lpstr>
      <vt:lpstr>PowerPoint Presentation</vt:lpstr>
      <vt:lpstr>Sexual Assault Prevention for Undergraduates: Snapshot</vt:lpstr>
      <vt:lpstr>Sexual Assault Prevention for Undergraduates: Snapshot</vt:lpstr>
      <vt:lpstr>PowerPoint Presentation</vt:lpstr>
      <vt:lpstr>PowerPoint Presentation</vt:lpstr>
      <vt:lpstr>Knowledge Gain </vt:lpstr>
      <vt:lpstr>Course Impact </vt:lpstr>
      <vt:lpstr>Healthy Relationships and Consent </vt:lpstr>
      <vt:lpstr>Supporting Survivors</vt:lpstr>
      <vt:lpstr>PowerPoint Presentation</vt:lpstr>
      <vt:lpstr>Engaging the Healthy Majority </vt:lpstr>
      <vt:lpstr>Personal Experiences, Females and Males </vt:lpstr>
      <vt:lpstr>Bystander Behaviors, Females </vt:lpstr>
      <vt:lpstr>Bystander Behaviors, Males </vt:lpstr>
      <vt:lpstr>Social Norms for Behavior </vt:lpstr>
      <vt:lpstr>Campus Climate</vt:lpstr>
      <vt:lpstr>Community Readiness</vt:lpstr>
      <vt:lpstr>PowerPoint Presentation</vt:lpstr>
      <vt:lpstr>Student Demographics</vt:lpstr>
      <vt:lpstr>Student Demographics (continued)</vt:lpstr>
      <vt:lpstr>PowerPoint Presentation</vt:lpstr>
      <vt:lpstr>PowerPoint Presentation</vt:lpstr>
      <vt:lpstr>About Sexual Assault Prevention for Undergraduates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Jaturanon</dc:creator>
  <cp:lastModifiedBy>Yi, Crystle</cp:lastModifiedBy>
  <cp:revision>84</cp:revision>
  <dcterms:created xsi:type="dcterms:W3CDTF">2020-11-25T09:43:36Z</dcterms:created>
  <dcterms:modified xsi:type="dcterms:W3CDTF">2025-07-03T15:57:21Z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17480110</vt:lpwstr>
  </property>
  <property fmtid="{D5CDD505-2E9C-101B-9397-08002B2CF9AE}" pid="3" name="NXPowerLiteSettings">
    <vt:lpwstr>C980073804F000</vt:lpwstr>
  </property>
  <property fmtid="{D5CDD505-2E9C-101B-9397-08002B2CF9AE}" pid="4" name="NXPowerLiteVersion">
    <vt:lpwstr>D9.0.2</vt:lpwstr>
  </property>
</Properties>
</file>