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2" r:id="rId3"/>
  </p:sldMasterIdLst>
  <p:notesMasterIdLst>
    <p:notesMasterId r:id="rId23"/>
  </p:notesMasterIdLst>
  <p:sldIdLst>
    <p:sldId id="259" r:id="rId4"/>
    <p:sldId id="302" r:id="rId5"/>
    <p:sldId id="401" r:id="rId6"/>
    <p:sldId id="412" r:id="rId7"/>
    <p:sldId id="301" r:id="rId8"/>
    <p:sldId id="445" r:id="rId9"/>
    <p:sldId id="428" r:id="rId10"/>
    <p:sldId id="418" r:id="rId11"/>
    <p:sldId id="429" r:id="rId12"/>
    <p:sldId id="430" r:id="rId13"/>
    <p:sldId id="431" r:id="rId14"/>
    <p:sldId id="423" r:id="rId15"/>
    <p:sldId id="432" r:id="rId16"/>
    <p:sldId id="424" r:id="rId17"/>
    <p:sldId id="426" r:id="rId18"/>
    <p:sldId id="334" r:id="rId19"/>
    <p:sldId id="437" r:id="rId20"/>
    <p:sldId id="438" r:id="rId21"/>
    <p:sldId id="3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90EDC-2986-D942-A9F1-3823331B903B}" type="doc">
      <dgm:prSet loTypeId="urn:microsoft.com/office/officeart/2005/8/layout/hChevron3" loCatId="" qsTypeId="urn:microsoft.com/office/officeart/2005/8/quickstyle/simple1" qsCatId="simple" csTypeId="urn:microsoft.com/office/officeart/2005/8/colors/accent1_3" csCatId="accent1" phldr="1"/>
      <dgm:spPr/>
    </dgm:pt>
    <dgm:pt modelId="{99AF66B6-747F-944A-BA69-51BBD2A3F4A6}">
      <dgm:prSet phldrT="[Text]"/>
      <dgm:spPr>
        <a:xfrm>
          <a:off x="643195" y="622091"/>
          <a:ext cx="798613" cy="319445"/>
        </a:xfrm>
        <a:prstGeom prst="chevron">
          <a:avLst/>
        </a:prstGeom>
        <a:solidFill>
          <a:srgbClr val="B3A369">
            <a:shade val="80000"/>
            <a:hueOff val="-10840"/>
            <a:satOff val="34"/>
            <a:lumOff val="2119"/>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July </a:t>
          </a:r>
        </a:p>
      </dgm:t>
    </dgm:pt>
    <dgm:pt modelId="{742A2770-4D90-5E4D-BBD8-2A6C954CF353}" type="parTrans" cxnId="{E497754E-D57B-9B4B-8DE6-30A933817A83}">
      <dgm:prSet/>
      <dgm:spPr/>
      <dgm:t>
        <a:bodyPr/>
        <a:lstStyle/>
        <a:p>
          <a:endParaRPr lang="en-US"/>
        </a:p>
      </dgm:t>
    </dgm:pt>
    <dgm:pt modelId="{965289F0-A919-3845-B242-BBEF7F07B204}" type="sibTrans" cxnId="{E497754E-D57B-9B4B-8DE6-30A933817A83}">
      <dgm:prSet/>
      <dgm:spPr/>
      <dgm:t>
        <a:bodyPr/>
        <a:lstStyle/>
        <a:p>
          <a:endParaRPr lang="en-US"/>
        </a:p>
      </dgm:t>
    </dgm:pt>
    <dgm:pt modelId="{1AA938B3-8341-D141-86BA-C5298F747DBE}">
      <dgm:prSet phldrT="[Text]"/>
      <dgm:spPr>
        <a:xfrm>
          <a:off x="1282086" y="622091"/>
          <a:ext cx="798613" cy="319445"/>
        </a:xfrm>
        <a:prstGeom prst="chevron">
          <a:avLst/>
        </a:prstGeom>
        <a:solidFill>
          <a:srgbClr val="B3A369">
            <a:shade val="80000"/>
            <a:hueOff val="-21680"/>
            <a:satOff val="69"/>
            <a:lumOff val="4238"/>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August</a:t>
          </a:r>
        </a:p>
      </dgm:t>
    </dgm:pt>
    <dgm:pt modelId="{213EEB5F-2504-434D-9BAF-87BDAA279067}" type="parTrans" cxnId="{350C1FB2-222C-C24F-AF40-89BEBD8F2E02}">
      <dgm:prSet/>
      <dgm:spPr/>
      <dgm:t>
        <a:bodyPr/>
        <a:lstStyle/>
        <a:p>
          <a:endParaRPr lang="en-US"/>
        </a:p>
      </dgm:t>
    </dgm:pt>
    <dgm:pt modelId="{6AB8D83A-0FB6-2A40-9A76-DF1B01347221}" type="sibTrans" cxnId="{350C1FB2-222C-C24F-AF40-89BEBD8F2E02}">
      <dgm:prSet/>
      <dgm:spPr/>
      <dgm:t>
        <a:bodyPr/>
        <a:lstStyle/>
        <a:p>
          <a:endParaRPr lang="en-US"/>
        </a:p>
      </dgm:t>
    </dgm:pt>
    <dgm:pt modelId="{1B052FF9-ABD6-BD4D-8308-1FC1D5171643}">
      <dgm:prSet phldrT="[Text]"/>
      <dgm:spPr>
        <a:xfrm>
          <a:off x="1920977" y="622091"/>
          <a:ext cx="798613" cy="319445"/>
        </a:xfrm>
        <a:prstGeom prst="chevron">
          <a:avLst/>
        </a:prstGeom>
        <a:solidFill>
          <a:srgbClr val="B3A369">
            <a:shade val="80000"/>
            <a:hueOff val="-32520"/>
            <a:satOff val="103"/>
            <a:lumOff val="6356"/>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Sept</a:t>
          </a:r>
        </a:p>
      </dgm:t>
    </dgm:pt>
    <dgm:pt modelId="{BB4F6D09-1B97-5D44-93CA-EFF7B400B002}" type="parTrans" cxnId="{6A9CA7D2-B888-9044-AD23-147D744619BC}">
      <dgm:prSet/>
      <dgm:spPr/>
      <dgm:t>
        <a:bodyPr/>
        <a:lstStyle/>
        <a:p>
          <a:endParaRPr lang="en-US"/>
        </a:p>
      </dgm:t>
    </dgm:pt>
    <dgm:pt modelId="{3058D88E-0E34-C641-B3BF-776D04993CB6}" type="sibTrans" cxnId="{6A9CA7D2-B888-9044-AD23-147D744619BC}">
      <dgm:prSet/>
      <dgm:spPr/>
      <dgm:t>
        <a:bodyPr/>
        <a:lstStyle/>
        <a:p>
          <a:endParaRPr lang="en-US"/>
        </a:p>
      </dgm:t>
    </dgm:pt>
    <dgm:pt modelId="{F558F1E0-C60A-924D-A1BE-259DA4AC6818}">
      <dgm:prSet phldrT="[Text]"/>
      <dgm:spPr>
        <a:xfrm>
          <a:off x="2559868" y="622091"/>
          <a:ext cx="798613" cy="319445"/>
        </a:xfrm>
        <a:prstGeom prst="chevron">
          <a:avLst/>
        </a:prstGeom>
        <a:solidFill>
          <a:srgbClr val="B3A369">
            <a:shade val="80000"/>
            <a:hueOff val="-43360"/>
            <a:satOff val="137"/>
            <a:lumOff val="8475"/>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Oct</a:t>
          </a:r>
        </a:p>
      </dgm:t>
    </dgm:pt>
    <dgm:pt modelId="{4D4ADEE2-1639-2041-9643-15C651D6E35D}" type="parTrans" cxnId="{24BEE4C7-85E4-8C4E-A0B1-AE006D107E9F}">
      <dgm:prSet/>
      <dgm:spPr/>
      <dgm:t>
        <a:bodyPr/>
        <a:lstStyle/>
        <a:p>
          <a:endParaRPr lang="en-US"/>
        </a:p>
      </dgm:t>
    </dgm:pt>
    <dgm:pt modelId="{F38515B8-D2AE-A544-88F7-FC853D0BA25D}" type="sibTrans" cxnId="{24BEE4C7-85E4-8C4E-A0B1-AE006D107E9F}">
      <dgm:prSet/>
      <dgm:spPr/>
      <dgm:t>
        <a:bodyPr/>
        <a:lstStyle/>
        <a:p>
          <a:endParaRPr lang="en-US"/>
        </a:p>
      </dgm:t>
    </dgm:pt>
    <dgm:pt modelId="{EDFA0EF6-D7DB-214E-8103-5858E955FB1E}">
      <dgm:prSet phldrT="[Text]"/>
      <dgm:spPr>
        <a:xfrm>
          <a:off x="3198759" y="622091"/>
          <a:ext cx="798613" cy="319445"/>
        </a:xfrm>
        <a:prstGeom prst="chevron">
          <a:avLst/>
        </a:prstGeom>
        <a:solidFill>
          <a:srgbClr val="B3A369">
            <a:shade val="80000"/>
            <a:hueOff val="-54200"/>
            <a:satOff val="171"/>
            <a:lumOff val="10594"/>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Nov </a:t>
          </a:r>
        </a:p>
      </dgm:t>
    </dgm:pt>
    <dgm:pt modelId="{3C61506E-A0F2-9943-9CD8-B2767F923041}" type="parTrans" cxnId="{EE4B69D1-0248-3347-A9CD-509608800DF2}">
      <dgm:prSet/>
      <dgm:spPr/>
      <dgm:t>
        <a:bodyPr/>
        <a:lstStyle/>
        <a:p>
          <a:endParaRPr lang="en-US"/>
        </a:p>
      </dgm:t>
    </dgm:pt>
    <dgm:pt modelId="{EE91BCC9-288A-2141-B127-476CC732E311}" type="sibTrans" cxnId="{EE4B69D1-0248-3347-A9CD-509608800DF2}">
      <dgm:prSet/>
      <dgm:spPr/>
      <dgm:t>
        <a:bodyPr/>
        <a:lstStyle/>
        <a:p>
          <a:endParaRPr lang="en-US"/>
        </a:p>
      </dgm:t>
    </dgm:pt>
    <dgm:pt modelId="{BE120AF8-76A6-7B48-A182-0B7B440445FE}">
      <dgm:prSet phldrT="[Text]"/>
      <dgm:spPr>
        <a:xfrm>
          <a:off x="3837650" y="622091"/>
          <a:ext cx="798613" cy="319445"/>
        </a:xfrm>
        <a:prstGeom prst="chevron">
          <a:avLst/>
        </a:prstGeom>
        <a:solidFill>
          <a:srgbClr val="B3A369">
            <a:shade val="80000"/>
            <a:hueOff val="-65039"/>
            <a:satOff val="206"/>
            <a:lumOff val="12713"/>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Dec</a:t>
          </a:r>
        </a:p>
      </dgm:t>
    </dgm:pt>
    <dgm:pt modelId="{1F44DFE8-E323-4546-B688-87469874E66D}" type="parTrans" cxnId="{7F18A8F8-46B2-3343-AE48-A3FB48697ECE}">
      <dgm:prSet/>
      <dgm:spPr/>
      <dgm:t>
        <a:bodyPr/>
        <a:lstStyle/>
        <a:p>
          <a:endParaRPr lang="en-US"/>
        </a:p>
      </dgm:t>
    </dgm:pt>
    <dgm:pt modelId="{989D0461-2B2F-3844-AFCA-2F351CD43CBE}" type="sibTrans" cxnId="{7F18A8F8-46B2-3343-AE48-A3FB48697ECE}">
      <dgm:prSet/>
      <dgm:spPr/>
      <dgm:t>
        <a:bodyPr/>
        <a:lstStyle/>
        <a:p>
          <a:endParaRPr lang="en-US"/>
        </a:p>
      </dgm:t>
    </dgm:pt>
    <dgm:pt modelId="{1BA62BBB-0921-F34C-841A-D9F768F8FB80}">
      <dgm:prSet phldrT="[Text]"/>
      <dgm:spPr>
        <a:xfrm>
          <a:off x="4476541" y="622091"/>
          <a:ext cx="798613" cy="319445"/>
        </a:xfrm>
        <a:prstGeom prst="chevron">
          <a:avLst/>
        </a:prstGeom>
        <a:solidFill>
          <a:srgbClr val="B3A369">
            <a:shade val="80000"/>
            <a:hueOff val="-75879"/>
            <a:satOff val="240"/>
            <a:lumOff val="14832"/>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Jan</a:t>
          </a:r>
        </a:p>
      </dgm:t>
    </dgm:pt>
    <dgm:pt modelId="{5BF5D6DB-C030-5245-96C5-A3206D5D6E2D}" type="parTrans" cxnId="{8EE50F1A-5FEE-BD46-A039-F40755CD6E75}">
      <dgm:prSet/>
      <dgm:spPr/>
      <dgm:t>
        <a:bodyPr/>
        <a:lstStyle/>
        <a:p>
          <a:endParaRPr lang="en-US"/>
        </a:p>
      </dgm:t>
    </dgm:pt>
    <dgm:pt modelId="{642354D9-829E-F749-B911-6657917077E9}" type="sibTrans" cxnId="{8EE50F1A-5FEE-BD46-A039-F40755CD6E75}">
      <dgm:prSet/>
      <dgm:spPr/>
      <dgm:t>
        <a:bodyPr/>
        <a:lstStyle/>
        <a:p>
          <a:endParaRPr lang="en-US"/>
        </a:p>
      </dgm:t>
    </dgm:pt>
    <dgm:pt modelId="{A1ECC163-69B3-1540-BE5E-3C36DA8D5692}">
      <dgm:prSet phldrT="[Text]"/>
      <dgm:spPr>
        <a:xfrm>
          <a:off x="5115432" y="622091"/>
          <a:ext cx="798613" cy="319445"/>
        </a:xfrm>
        <a:prstGeom prst="chevron">
          <a:avLst/>
        </a:prstGeom>
        <a:solidFill>
          <a:srgbClr val="B3A369">
            <a:shade val="80000"/>
            <a:hueOff val="-86719"/>
            <a:satOff val="274"/>
            <a:lumOff val="16951"/>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Feb</a:t>
          </a:r>
        </a:p>
      </dgm:t>
    </dgm:pt>
    <dgm:pt modelId="{266BB47F-730C-994D-A93F-F0F8E6F7E405}" type="parTrans" cxnId="{34DCFF87-75D7-4B46-88E0-91BC30396B1B}">
      <dgm:prSet/>
      <dgm:spPr/>
      <dgm:t>
        <a:bodyPr/>
        <a:lstStyle/>
        <a:p>
          <a:endParaRPr lang="en-US"/>
        </a:p>
      </dgm:t>
    </dgm:pt>
    <dgm:pt modelId="{B4308418-57F4-3847-B796-F5D907EC3B9B}" type="sibTrans" cxnId="{34DCFF87-75D7-4B46-88E0-91BC30396B1B}">
      <dgm:prSet/>
      <dgm:spPr/>
      <dgm:t>
        <a:bodyPr/>
        <a:lstStyle/>
        <a:p>
          <a:endParaRPr lang="en-US"/>
        </a:p>
      </dgm:t>
    </dgm:pt>
    <dgm:pt modelId="{BB82AE4D-815D-0F44-892A-8DFD5C866195}">
      <dgm:prSet phldrT="[Text]"/>
      <dgm:spPr>
        <a:xfrm>
          <a:off x="5754323" y="622091"/>
          <a:ext cx="798613" cy="319445"/>
        </a:xfrm>
        <a:prstGeom prst="chevron">
          <a:avLst/>
        </a:prstGeom>
        <a:solidFill>
          <a:srgbClr val="B3A369">
            <a:shade val="80000"/>
            <a:hueOff val="-97559"/>
            <a:satOff val="308"/>
            <a:lumOff val="19069"/>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March</a:t>
          </a:r>
        </a:p>
      </dgm:t>
    </dgm:pt>
    <dgm:pt modelId="{64148927-BBB0-684E-B61A-9A32D31720BB}" type="parTrans" cxnId="{A7C2C5DB-79CC-7F40-B19F-5638DC518DA9}">
      <dgm:prSet/>
      <dgm:spPr/>
      <dgm:t>
        <a:bodyPr/>
        <a:lstStyle/>
        <a:p>
          <a:endParaRPr lang="en-US"/>
        </a:p>
      </dgm:t>
    </dgm:pt>
    <dgm:pt modelId="{E5AD4FD4-2FF4-D946-8072-4DAA52800129}" type="sibTrans" cxnId="{A7C2C5DB-79CC-7F40-B19F-5638DC518DA9}">
      <dgm:prSet/>
      <dgm:spPr/>
      <dgm:t>
        <a:bodyPr/>
        <a:lstStyle/>
        <a:p>
          <a:endParaRPr lang="en-US"/>
        </a:p>
      </dgm:t>
    </dgm:pt>
    <dgm:pt modelId="{4BE53239-B327-F14D-87A1-A761A55C292D}">
      <dgm:prSet phldrT="[Text]"/>
      <dgm:spPr>
        <a:xfrm>
          <a:off x="6393215" y="622091"/>
          <a:ext cx="798613" cy="319445"/>
        </a:xfrm>
        <a:prstGeom prst="chevron">
          <a:avLst/>
        </a:prstGeom>
        <a:solidFill>
          <a:srgbClr val="B3A369">
            <a:shade val="80000"/>
            <a:hueOff val="-108399"/>
            <a:satOff val="343"/>
            <a:lumOff val="21188"/>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April</a:t>
          </a:r>
        </a:p>
      </dgm:t>
    </dgm:pt>
    <dgm:pt modelId="{DB948598-0FE5-5442-81D5-2C8591CF84B4}" type="parTrans" cxnId="{D9A8804E-C912-F148-A08A-1F196963BC4C}">
      <dgm:prSet/>
      <dgm:spPr/>
      <dgm:t>
        <a:bodyPr/>
        <a:lstStyle/>
        <a:p>
          <a:endParaRPr lang="en-US"/>
        </a:p>
      </dgm:t>
    </dgm:pt>
    <dgm:pt modelId="{CFFA1265-B8D8-834A-BBD5-302371446542}" type="sibTrans" cxnId="{D9A8804E-C912-F148-A08A-1F196963BC4C}">
      <dgm:prSet/>
      <dgm:spPr/>
      <dgm:t>
        <a:bodyPr/>
        <a:lstStyle/>
        <a:p>
          <a:endParaRPr lang="en-US"/>
        </a:p>
      </dgm:t>
    </dgm:pt>
    <dgm:pt modelId="{BB68B38B-FC62-C443-A4E1-D1D9C435F811}">
      <dgm:prSet phldrT="[Text]"/>
      <dgm:spPr>
        <a:xfrm>
          <a:off x="7032106" y="622091"/>
          <a:ext cx="798613" cy="319445"/>
        </a:xfrm>
        <a:prstGeom prst="chevron">
          <a:avLst/>
        </a:prstGeom>
        <a:solidFill>
          <a:srgbClr val="B3A369">
            <a:shade val="80000"/>
            <a:hueOff val="-119239"/>
            <a:satOff val="377"/>
            <a:lumOff val="23307"/>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May</a:t>
          </a:r>
        </a:p>
      </dgm:t>
    </dgm:pt>
    <dgm:pt modelId="{79E8380F-3C3A-8648-BF1A-CC5AEFC1D1F3}" type="parTrans" cxnId="{8BF0067C-C1FB-AF49-9A22-5A608C419274}">
      <dgm:prSet/>
      <dgm:spPr/>
      <dgm:t>
        <a:bodyPr/>
        <a:lstStyle/>
        <a:p>
          <a:endParaRPr lang="en-US"/>
        </a:p>
      </dgm:t>
    </dgm:pt>
    <dgm:pt modelId="{C070D761-C6AE-9249-BB7C-487AEC2EA71A}" type="sibTrans" cxnId="{8BF0067C-C1FB-AF49-9A22-5A608C419274}">
      <dgm:prSet/>
      <dgm:spPr/>
      <dgm:t>
        <a:bodyPr/>
        <a:lstStyle/>
        <a:p>
          <a:endParaRPr lang="en-US"/>
        </a:p>
      </dgm:t>
    </dgm:pt>
    <dgm:pt modelId="{BD567E72-A9BB-0E48-88C8-9E6B63212C61}">
      <dgm:prSet phldrT="[Text]"/>
      <dgm:spPr>
        <a:xfrm>
          <a:off x="4303" y="622091"/>
          <a:ext cx="798613" cy="319445"/>
        </a:xfrm>
        <a:prstGeom prst="homePlate">
          <a:avLst/>
        </a:prstGeom>
        <a:solidFill>
          <a:srgbClr val="B3A369">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June</a:t>
          </a:r>
        </a:p>
      </dgm:t>
    </dgm:pt>
    <dgm:pt modelId="{AEEACE43-BCC9-EA43-BBA3-DDDC9A4DE525}" type="parTrans" cxnId="{4E2FFA27-4F70-5641-8F40-CCCC69019605}">
      <dgm:prSet/>
      <dgm:spPr/>
      <dgm:t>
        <a:bodyPr/>
        <a:lstStyle/>
        <a:p>
          <a:endParaRPr lang="en-US"/>
        </a:p>
      </dgm:t>
    </dgm:pt>
    <dgm:pt modelId="{F7C8AEEA-0829-FA42-9648-116849012BA6}" type="sibTrans" cxnId="{4E2FFA27-4F70-5641-8F40-CCCC69019605}">
      <dgm:prSet/>
      <dgm:spPr/>
      <dgm:t>
        <a:bodyPr/>
        <a:lstStyle/>
        <a:p>
          <a:endParaRPr lang="en-US"/>
        </a:p>
      </dgm:t>
    </dgm:pt>
    <dgm:pt modelId="{24D72BBB-B979-2A49-878A-80DBE8EC0420}" type="pres">
      <dgm:prSet presAssocID="{23A90EDC-2986-D942-A9F1-3823331B903B}" presName="Name0" presStyleCnt="0">
        <dgm:presLayoutVars>
          <dgm:dir/>
          <dgm:resizeHandles val="exact"/>
        </dgm:presLayoutVars>
      </dgm:prSet>
      <dgm:spPr/>
    </dgm:pt>
    <dgm:pt modelId="{227A8782-F1AC-0F47-A1CC-4432854ABF6D}" type="pres">
      <dgm:prSet presAssocID="{BD567E72-A9BB-0E48-88C8-9E6B63212C61}" presName="parTxOnly" presStyleLbl="node1" presStyleIdx="0" presStyleCnt="12">
        <dgm:presLayoutVars>
          <dgm:bulletEnabled val="1"/>
        </dgm:presLayoutVars>
      </dgm:prSet>
      <dgm:spPr/>
    </dgm:pt>
    <dgm:pt modelId="{2FC052A2-D8CA-E144-9363-A1CB578DBD7B}" type="pres">
      <dgm:prSet presAssocID="{F7C8AEEA-0829-FA42-9648-116849012BA6}" presName="parSpace" presStyleCnt="0"/>
      <dgm:spPr/>
    </dgm:pt>
    <dgm:pt modelId="{F2455859-4C90-B840-B5EF-37AD6DA0A469}" type="pres">
      <dgm:prSet presAssocID="{99AF66B6-747F-944A-BA69-51BBD2A3F4A6}" presName="parTxOnly" presStyleLbl="node1" presStyleIdx="1" presStyleCnt="12">
        <dgm:presLayoutVars>
          <dgm:bulletEnabled val="1"/>
        </dgm:presLayoutVars>
      </dgm:prSet>
      <dgm:spPr/>
    </dgm:pt>
    <dgm:pt modelId="{B890B360-A284-A743-AB2A-DA1C798C17CE}" type="pres">
      <dgm:prSet presAssocID="{965289F0-A919-3845-B242-BBEF7F07B204}" presName="parSpace" presStyleCnt="0"/>
      <dgm:spPr/>
    </dgm:pt>
    <dgm:pt modelId="{D6DB1410-79B0-3F41-AD44-E31F89183474}" type="pres">
      <dgm:prSet presAssocID="{1AA938B3-8341-D141-86BA-C5298F747DBE}" presName="parTxOnly" presStyleLbl="node1" presStyleIdx="2" presStyleCnt="12">
        <dgm:presLayoutVars>
          <dgm:bulletEnabled val="1"/>
        </dgm:presLayoutVars>
      </dgm:prSet>
      <dgm:spPr/>
    </dgm:pt>
    <dgm:pt modelId="{93D2F260-72DD-7F4E-8AE1-9C0FD02448A1}" type="pres">
      <dgm:prSet presAssocID="{6AB8D83A-0FB6-2A40-9A76-DF1B01347221}" presName="parSpace" presStyleCnt="0"/>
      <dgm:spPr/>
    </dgm:pt>
    <dgm:pt modelId="{22D4579B-2643-EA4C-A02A-1DEF1190E463}" type="pres">
      <dgm:prSet presAssocID="{1B052FF9-ABD6-BD4D-8308-1FC1D5171643}" presName="parTxOnly" presStyleLbl="node1" presStyleIdx="3" presStyleCnt="12">
        <dgm:presLayoutVars>
          <dgm:bulletEnabled val="1"/>
        </dgm:presLayoutVars>
      </dgm:prSet>
      <dgm:spPr/>
    </dgm:pt>
    <dgm:pt modelId="{F95793E1-30C9-4A41-AC46-950361ADEF73}" type="pres">
      <dgm:prSet presAssocID="{3058D88E-0E34-C641-B3BF-776D04993CB6}" presName="parSpace" presStyleCnt="0"/>
      <dgm:spPr/>
    </dgm:pt>
    <dgm:pt modelId="{76722E40-650E-2C45-AD84-F7324FE4E12C}" type="pres">
      <dgm:prSet presAssocID="{F558F1E0-C60A-924D-A1BE-259DA4AC6818}" presName="parTxOnly" presStyleLbl="node1" presStyleIdx="4" presStyleCnt="12">
        <dgm:presLayoutVars>
          <dgm:bulletEnabled val="1"/>
        </dgm:presLayoutVars>
      </dgm:prSet>
      <dgm:spPr/>
    </dgm:pt>
    <dgm:pt modelId="{80D3201F-7729-EE42-9C51-4D9A141B4755}" type="pres">
      <dgm:prSet presAssocID="{F38515B8-D2AE-A544-88F7-FC853D0BA25D}" presName="parSpace" presStyleCnt="0"/>
      <dgm:spPr/>
    </dgm:pt>
    <dgm:pt modelId="{51F9C92C-6B3B-0C46-95D6-34816CCCD5B0}" type="pres">
      <dgm:prSet presAssocID="{EDFA0EF6-D7DB-214E-8103-5858E955FB1E}" presName="parTxOnly" presStyleLbl="node1" presStyleIdx="5" presStyleCnt="12">
        <dgm:presLayoutVars>
          <dgm:bulletEnabled val="1"/>
        </dgm:presLayoutVars>
      </dgm:prSet>
      <dgm:spPr/>
    </dgm:pt>
    <dgm:pt modelId="{2B02658A-0BCA-DB4A-915C-3B4007EC9D46}" type="pres">
      <dgm:prSet presAssocID="{EE91BCC9-288A-2141-B127-476CC732E311}" presName="parSpace" presStyleCnt="0"/>
      <dgm:spPr/>
    </dgm:pt>
    <dgm:pt modelId="{FD0406E0-5EE9-4644-9E71-073CF0AC4A56}" type="pres">
      <dgm:prSet presAssocID="{BE120AF8-76A6-7B48-A182-0B7B440445FE}" presName="parTxOnly" presStyleLbl="node1" presStyleIdx="6" presStyleCnt="12">
        <dgm:presLayoutVars>
          <dgm:bulletEnabled val="1"/>
        </dgm:presLayoutVars>
      </dgm:prSet>
      <dgm:spPr/>
    </dgm:pt>
    <dgm:pt modelId="{43153453-4C30-9B47-95E6-6D223E5E0682}" type="pres">
      <dgm:prSet presAssocID="{989D0461-2B2F-3844-AFCA-2F351CD43CBE}" presName="parSpace" presStyleCnt="0"/>
      <dgm:spPr/>
    </dgm:pt>
    <dgm:pt modelId="{AA2E8D85-32A5-DE4E-B895-B2F3FEFDF849}" type="pres">
      <dgm:prSet presAssocID="{1BA62BBB-0921-F34C-841A-D9F768F8FB80}" presName="parTxOnly" presStyleLbl="node1" presStyleIdx="7" presStyleCnt="12">
        <dgm:presLayoutVars>
          <dgm:bulletEnabled val="1"/>
        </dgm:presLayoutVars>
      </dgm:prSet>
      <dgm:spPr/>
    </dgm:pt>
    <dgm:pt modelId="{8A78B086-3164-4542-9924-F514A3C4BA7B}" type="pres">
      <dgm:prSet presAssocID="{642354D9-829E-F749-B911-6657917077E9}" presName="parSpace" presStyleCnt="0"/>
      <dgm:spPr/>
    </dgm:pt>
    <dgm:pt modelId="{10FF28E7-22D2-D840-AD5D-B09CAA4ACD66}" type="pres">
      <dgm:prSet presAssocID="{A1ECC163-69B3-1540-BE5E-3C36DA8D5692}" presName="parTxOnly" presStyleLbl="node1" presStyleIdx="8" presStyleCnt="12">
        <dgm:presLayoutVars>
          <dgm:bulletEnabled val="1"/>
        </dgm:presLayoutVars>
      </dgm:prSet>
      <dgm:spPr/>
    </dgm:pt>
    <dgm:pt modelId="{0C47F424-B701-3C4C-963B-FACFD4965495}" type="pres">
      <dgm:prSet presAssocID="{B4308418-57F4-3847-B796-F5D907EC3B9B}" presName="parSpace" presStyleCnt="0"/>
      <dgm:spPr/>
    </dgm:pt>
    <dgm:pt modelId="{6AF05381-1BAA-1B45-8DD2-FA4A2291FE70}" type="pres">
      <dgm:prSet presAssocID="{BB82AE4D-815D-0F44-892A-8DFD5C866195}" presName="parTxOnly" presStyleLbl="node1" presStyleIdx="9" presStyleCnt="12">
        <dgm:presLayoutVars>
          <dgm:bulletEnabled val="1"/>
        </dgm:presLayoutVars>
      </dgm:prSet>
      <dgm:spPr/>
    </dgm:pt>
    <dgm:pt modelId="{3DF31B2F-E791-B746-B1D8-57F959BB5B5A}" type="pres">
      <dgm:prSet presAssocID="{E5AD4FD4-2FF4-D946-8072-4DAA52800129}" presName="parSpace" presStyleCnt="0"/>
      <dgm:spPr/>
    </dgm:pt>
    <dgm:pt modelId="{96033E54-21D9-844F-AD13-0E7DCC4D7704}" type="pres">
      <dgm:prSet presAssocID="{4BE53239-B327-F14D-87A1-A761A55C292D}" presName="parTxOnly" presStyleLbl="node1" presStyleIdx="10" presStyleCnt="12">
        <dgm:presLayoutVars>
          <dgm:bulletEnabled val="1"/>
        </dgm:presLayoutVars>
      </dgm:prSet>
      <dgm:spPr/>
    </dgm:pt>
    <dgm:pt modelId="{AA666A12-F032-8347-84B9-AC44FD057105}" type="pres">
      <dgm:prSet presAssocID="{CFFA1265-B8D8-834A-BBD5-302371446542}" presName="parSpace" presStyleCnt="0"/>
      <dgm:spPr/>
    </dgm:pt>
    <dgm:pt modelId="{B27BCF7C-EC03-F446-AE64-76EB30BDF078}" type="pres">
      <dgm:prSet presAssocID="{BB68B38B-FC62-C443-A4E1-D1D9C435F811}" presName="parTxOnly" presStyleLbl="node1" presStyleIdx="11" presStyleCnt="12">
        <dgm:presLayoutVars>
          <dgm:bulletEnabled val="1"/>
        </dgm:presLayoutVars>
      </dgm:prSet>
      <dgm:spPr/>
    </dgm:pt>
  </dgm:ptLst>
  <dgm:cxnLst>
    <dgm:cxn modelId="{7B12CE02-EA49-334F-BD87-A73A90E2A7B5}" type="presOf" srcId="{BE120AF8-76A6-7B48-A182-0B7B440445FE}" destId="{FD0406E0-5EE9-4644-9E71-073CF0AC4A56}" srcOrd="0" destOrd="0" presId="urn:microsoft.com/office/officeart/2005/8/layout/hChevron3"/>
    <dgm:cxn modelId="{EC606D04-1ABF-B64B-A3FB-6FD4677D4210}" type="presOf" srcId="{BB82AE4D-815D-0F44-892A-8DFD5C866195}" destId="{6AF05381-1BAA-1B45-8DD2-FA4A2291FE70}" srcOrd="0" destOrd="0" presId="urn:microsoft.com/office/officeart/2005/8/layout/hChevron3"/>
    <dgm:cxn modelId="{8EE50F1A-5FEE-BD46-A039-F40755CD6E75}" srcId="{23A90EDC-2986-D942-A9F1-3823331B903B}" destId="{1BA62BBB-0921-F34C-841A-D9F768F8FB80}" srcOrd="7" destOrd="0" parTransId="{5BF5D6DB-C030-5245-96C5-A3206D5D6E2D}" sibTransId="{642354D9-829E-F749-B911-6657917077E9}"/>
    <dgm:cxn modelId="{4E2FFA27-4F70-5641-8F40-CCCC69019605}" srcId="{23A90EDC-2986-D942-A9F1-3823331B903B}" destId="{BD567E72-A9BB-0E48-88C8-9E6B63212C61}" srcOrd="0" destOrd="0" parTransId="{AEEACE43-BCC9-EA43-BBA3-DDDC9A4DE525}" sibTransId="{F7C8AEEA-0829-FA42-9648-116849012BA6}"/>
    <dgm:cxn modelId="{9D0F6769-02D2-0446-89CB-435A5494E149}" type="presOf" srcId="{BB68B38B-FC62-C443-A4E1-D1D9C435F811}" destId="{B27BCF7C-EC03-F446-AE64-76EB30BDF078}" srcOrd="0" destOrd="0" presId="urn:microsoft.com/office/officeart/2005/8/layout/hChevron3"/>
    <dgm:cxn modelId="{E497754E-D57B-9B4B-8DE6-30A933817A83}" srcId="{23A90EDC-2986-D942-A9F1-3823331B903B}" destId="{99AF66B6-747F-944A-BA69-51BBD2A3F4A6}" srcOrd="1" destOrd="0" parTransId="{742A2770-4D90-5E4D-BBD8-2A6C954CF353}" sibTransId="{965289F0-A919-3845-B242-BBEF7F07B204}"/>
    <dgm:cxn modelId="{D9A8804E-C912-F148-A08A-1F196963BC4C}" srcId="{23A90EDC-2986-D942-A9F1-3823331B903B}" destId="{4BE53239-B327-F14D-87A1-A761A55C292D}" srcOrd="10" destOrd="0" parTransId="{DB948598-0FE5-5442-81D5-2C8591CF84B4}" sibTransId="{CFFA1265-B8D8-834A-BBD5-302371446542}"/>
    <dgm:cxn modelId="{EFD3C34F-E80B-7A40-B424-5F564A001AA3}" type="presOf" srcId="{BD567E72-A9BB-0E48-88C8-9E6B63212C61}" destId="{227A8782-F1AC-0F47-A1CC-4432854ABF6D}" srcOrd="0" destOrd="0" presId="urn:microsoft.com/office/officeart/2005/8/layout/hChevron3"/>
    <dgm:cxn modelId="{04FAFB70-788B-9D44-AD6E-6EF9A3C7D945}" type="presOf" srcId="{1AA938B3-8341-D141-86BA-C5298F747DBE}" destId="{D6DB1410-79B0-3F41-AD44-E31F89183474}" srcOrd="0" destOrd="0" presId="urn:microsoft.com/office/officeart/2005/8/layout/hChevron3"/>
    <dgm:cxn modelId="{8BF0067C-C1FB-AF49-9A22-5A608C419274}" srcId="{23A90EDC-2986-D942-A9F1-3823331B903B}" destId="{BB68B38B-FC62-C443-A4E1-D1D9C435F811}" srcOrd="11" destOrd="0" parTransId="{79E8380F-3C3A-8648-BF1A-CC5AEFC1D1F3}" sibTransId="{C070D761-C6AE-9249-BB7C-487AEC2EA71A}"/>
    <dgm:cxn modelId="{34DCFF87-75D7-4B46-88E0-91BC30396B1B}" srcId="{23A90EDC-2986-D942-A9F1-3823331B903B}" destId="{A1ECC163-69B3-1540-BE5E-3C36DA8D5692}" srcOrd="8" destOrd="0" parTransId="{266BB47F-730C-994D-A93F-F0F8E6F7E405}" sibTransId="{B4308418-57F4-3847-B796-F5D907EC3B9B}"/>
    <dgm:cxn modelId="{FA853793-EAC0-964C-9E15-81BEAC68E4F1}" type="presOf" srcId="{1BA62BBB-0921-F34C-841A-D9F768F8FB80}" destId="{AA2E8D85-32A5-DE4E-B895-B2F3FEFDF849}" srcOrd="0" destOrd="0" presId="urn:microsoft.com/office/officeart/2005/8/layout/hChevron3"/>
    <dgm:cxn modelId="{97C5C89D-3B5A-4640-AEEE-E7C64EFA64AC}" type="presOf" srcId="{A1ECC163-69B3-1540-BE5E-3C36DA8D5692}" destId="{10FF28E7-22D2-D840-AD5D-B09CAA4ACD66}" srcOrd="0" destOrd="0" presId="urn:microsoft.com/office/officeart/2005/8/layout/hChevron3"/>
    <dgm:cxn modelId="{67A07CAB-E329-234F-974F-A1D9EAEE2152}" type="presOf" srcId="{4BE53239-B327-F14D-87A1-A761A55C292D}" destId="{96033E54-21D9-844F-AD13-0E7DCC4D7704}" srcOrd="0" destOrd="0" presId="urn:microsoft.com/office/officeart/2005/8/layout/hChevron3"/>
    <dgm:cxn modelId="{B6A5C2B1-80FC-1A44-A30B-9BDAD989C084}" type="presOf" srcId="{F558F1E0-C60A-924D-A1BE-259DA4AC6818}" destId="{76722E40-650E-2C45-AD84-F7324FE4E12C}" srcOrd="0" destOrd="0" presId="urn:microsoft.com/office/officeart/2005/8/layout/hChevron3"/>
    <dgm:cxn modelId="{350C1FB2-222C-C24F-AF40-89BEBD8F2E02}" srcId="{23A90EDC-2986-D942-A9F1-3823331B903B}" destId="{1AA938B3-8341-D141-86BA-C5298F747DBE}" srcOrd="2" destOrd="0" parTransId="{213EEB5F-2504-434D-9BAF-87BDAA279067}" sibTransId="{6AB8D83A-0FB6-2A40-9A76-DF1B01347221}"/>
    <dgm:cxn modelId="{24BEE4C7-85E4-8C4E-A0B1-AE006D107E9F}" srcId="{23A90EDC-2986-D942-A9F1-3823331B903B}" destId="{F558F1E0-C60A-924D-A1BE-259DA4AC6818}" srcOrd="4" destOrd="0" parTransId="{4D4ADEE2-1639-2041-9643-15C651D6E35D}" sibTransId="{F38515B8-D2AE-A544-88F7-FC853D0BA25D}"/>
    <dgm:cxn modelId="{EE4B69D1-0248-3347-A9CD-509608800DF2}" srcId="{23A90EDC-2986-D942-A9F1-3823331B903B}" destId="{EDFA0EF6-D7DB-214E-8103-5858E955FB1E}" srcOrd="5" destOrd="0" parTransId="{3C61506E-A0F2-9943-9CD8-B2767F923041}" sibTransId="{EE91BCC9-288A-2141-B127-476CC732E311}"/>
    <dgm:cxn modelId="{6A9CA7D2-B888-9044-AD23-147D744619BC}" srcId="{23A90EDC-2986-D942-A9F1-3823331B903B}" destId="{1B052FF9-ABD6-BD4D-8308-1FC1D5171643}" srcOrd="3" destOrd="0" parTransId="{BB4F6D09-1B97-5D44-93CA-EFF7B400B002}" sibTransId="{3058D88E-0E34-C641-B3BF-776D04993CB6}"/>
    <dgm:cxn modelId="{A7C2C5DB-79CC-7F40-B19F-5638DC518DA9}" srcId="{23A90EDC-2986-D942-A9F1-3823331B903B}" destId="{BB82AE4D-815D-0F44-892A-8DFD5C866195}" srcOrd="9" destOrd="0" parTransId="{64148927-BBB0-684E-B61A-9A32D31720BB}" sibTransId="{E5AD4FD4-2FF4-D946-8072-4DAA52800129}"/>
    <dgm:cxn modelId="{F028CAE3-A632-B44A-A733-32B715CFE6E5}" type="presOf" srcId="{1B052FF9-ABD6-BD4D-8308-1FC1D5171643}" destId="{22D4579B-2643-EA4C-A02A-1DEF1190E463}" srcOrd="0" destOrd="0" presId="urn:microsoft.com/office/officeart/2005/8/layout/hChevron3"/>
    <dgm:cxn modelId="{7D26ECE5-534C-0644-9A34-44DA02A0D968}" type="presOf" srcId="{EDFA0EF6-D7DB-214E-8103-5858E955FB1E}" destId="{51F9C92C-6B3B-0C46-95D6-34816CCCD5B0}" srcOrd="0" destOrd="0" presId="urn:microsoft.com/office/officeart/2005/8/layout/hChevron3"/>
    <dgm:cxn modelId="{6F7849F0-482A-5A42-8ABB-E2AB6E9C509E}" type="presOf" srcId="{99AF66B6-747F-944A-BA69-51BBD2A3F4A6}" destId="{F2455859-4C90-B840-B5EF-37AD6DA0A469}" srcOrd="0" destOrd="0" presId="urn:microsoft.com/office/officeart/2005/8/layout/hChevron3"/>
    <dgm:cxn modelId="{7F18A8F8-46B2-3343-AE48-A3FB48697ECE}" srcId="{23A90EDC-2986-D942-A9F1-3823331B903B}" destId="{BE120AF8-76A6-7B48-A182-0B7B440445FE}" srcOrd="6" destOrd="0" parTransId="{1F44DFE8-E323-4546-B688-87469874E66D}" sibTransId="{989D0461-2B2F-3844-AFCA-2F351CD43CBE}"/>
    <dgm:cxn modelId="{F1483DFF-00C7-0947-AC85-890A030EE56F}" type="presOf" srcId="{23A90EDC-2986-D942-A9F1-3823331B903B}" destId="{24D72BBB-B979-2A49-878A-80DBE8EC0420}" srcOrd="0" destOrd="0" presId="urn:microsoft.com/office/officeart/2005/8/layout/hChevron3"/>
    <dgm:cxn modelId="{72A35BD4-A268-DE49-A0EC-25402BC4FBB9}" type="presParOf" srcId="{24D72BBB-B979-2A49-878A-80DBE8EC0420}" destId="{227A8782-F1AC-0F47-A1CC-4432854ABF6D}" srcOrd="0" destOrd="0" presId="urn:microsoft.com/office/officeart/2005/8/layout/hChevron3"/>
    <dgm:cxn modelId="{BD99BCC8-2CD9-2645-ACCE-87DA4D4F4973}" type="presParOf" srcId="{24D72BBB-B979-2A49-878A-80DBE8EC0420}" destId="{2FC052A2-D8CA-E144-9363-A1CB578DBD7B}" srcOrd="1" destOrd="0" presId="urn:microsoft.com/office/officeart/2005/8/layout/hChevron3"/>
    <dgm:cxn modelId="{832C9D3D-0B68-6B4E-A807-A9E30041C586}" type="presParOf" srcId="{24D72BBB-B979-2A49-878A-80DBE8EC0420}" destId="{F2455859-4C90-B840-B5EF-37AD6DA0A469}" srcOrd="2" destOrd="0" presId="urn:microsoft.com/office/officeart/2005/8/layout/hChevron3"/>
    <dgm:cxn modelId="{A94BFB66-1B67-334E-B236-DD12BAD18AE3}" type="presParOf" srcId="{24D72BBB-B979-2A49-878A-80DBE8EC0420}" destId="{B890B360-A284-A743-AB2A-DA1C798C17CE}" srcOrd="3" destOrd="0" presId="urn:microsoft.com/office/officeart/2005/8/layout/hChevron3"/>
    <dgm:cxn modelId="{D6B6E039-6483-1146-BB3E-C6190F8C42AA}" type="presParOf" srcId="{24D72BBB-B979-2A49-878A-80DBE8EC0420}" destId="{D6DB1410-79B0-3F41-AD44-E31F89183474}" srcOrd="4" destOrd="0" presId="urn:microsoft.com/office/officeart/2005/8/layout/hChevron3"/>
    <dgm:cxn modelId="{BC395CC1-BA7E-F448-B7C0-842DB6FDF3A6}" type="presParOf" srcId="{24D72BBB-B979-2A49-878A-80DBE8EC0420}" destId="{93D2F260-72DD-7F4E-8AE1-9C0FD02448A1}" srcOrd="5" destOrd="0" presId="urn:microsoft.com/office/officeart/2005/8/layout/hChevron3"/>
    <dgm:cxn modelId="{00832CB0-F851-5542-A44C-664189A393C6}" type="presParOf" srcId="{24D72BBB-B979-2A49-878A-80DBE8EC0420}" destId="{22D4579B-2643-EA4C-A02A-1DEF1190E463}" srcOrd="6" destOrd="0" presId="urn:microsoft.com/office/officeart/2005/8/layout/hChevron3"/>
    <dgm:cxn modelId="{FE23BFBD-2153-694D-804C-AF20B97D3807}" type="presParOf" srcId="{24D72BBB-B979-2A49-878A-80DBE8EC0420}" destId="{F95793E1-30C9-4A41-AC46-950361ADEF73}" srcOrd="7" destOrd="0" presId="urn:microsoft.com/office/officeart/2005/8/layout/hChevron3"/>
    <dgm:cxn modelId="{CF412345-6D35-0C4B-B532-7B2F98288749}" type="presParOf" srcId="{24D72BBB-B979-2A49-878A-80DBE8EC0420}" destId="{76722E40-650E-2C45-AD84-F7324FE4E12C}" srcOrd="8" destOrd="0" presId="urn:microsoft.com/office/officeart/2005/8/layout/hChevron3"/>
    <dgm:cxn modelId="{3A3020CD-DF7B-A34B-94CA-C514F244C0DF}" type="presParOf" srcId="{24D72BBB-B979-2A49-878A-80DBE8EC0420}" destId="{80D3201F-7729-EE42-9C51-4D9A141B4755}" srcOrd="9" destOrd="0" presId="urn:microsoft.com/office/officeart/2005/8/layout/hChevron3"/>
    <dgm:cxn modelId="{2299B19E-B0B5-914D-A438-A773E4B16E05}" type="presParOf" srcId="{24D72BBB-B979-2A49-878A-80DBE8EC0420}" destId="{51F9C92C-6B3B-0C46-95D6-34816CCCD5B0}" srcOrd="10" destOrd="0" presId="urn:microsoft.com/office/officeart/2005/8/layout/hChevron3"/>
    <dgm:cxn modelId="{8E002EFB-F3DB-574C-A7D3-34C4C3AB0C3B}" type="presParOf" srcId="{24D72BBB-B979-2A49-878A-80DBE8EC0420}" destId="{2B02658A-0BCA-DB4A-915C-3B4007EC9D46}" srcOrd="11" destOrd="0" presId="urn:microsoft.com/office/officeart/2005/8/layout/hChevron3"/>
    <dgm:cxn modelId="{403FF7A4-DD24-D34A-B8F9-4712A1EA5ED7}" type="presParOf" srcId="{24D72BBB-B979-2A49-878A-80DBE8EC0420}" destId="{FD0406E0-5EE9-4644-9E71-073CF0AC4A56}" srcOrd="12" destOrd="0" presId="urn:microsoft.com/office/officeart/2005/8/layout/hChevron3"/>
    <dgm:cxn modelId="{181F4372-18BF-5C4E-9E12-A8A40B97B3DC}" type="presParOf" srcId="{24D72BBB-B979-2A49-878A-80DBE8EC0420}" destId="{43153453-4C30-9B47-95E6-6D223E5E0682}" srcOrd="13" destOrd="0" presId="urn:microsoft.com/office/officeart/2005/8/layout/hChevron3"/>
    <dgm:cxn modelId="{0868F231-5C45-C64A-8914-0BA231629746}" type="presParOf" srcId="{24D72BBB-B979-2A49-878A-80DBE8EC0420}" destId="{AA2E8D85-32A5-DE4E-B895-B2F3FEFDF849}" srcOrd="14" destOrd="0" presId="urn:microsoft.com/office/officeart/2005/8/layout/hChevron3"/>
    <dgm:cxn modelId="{783B72EA-1B2E-544F-B047-6AE073CA6D46}" type="presParOf" srcId="{24D72BBB-B979-2A49-878A-80DBE8EC0420}" destId="{8A78B086-3164-4542-9924-F514A3C4BA7B}" srcOrd="15" destOrd="0" presId="urn:microsoft.com/office/officeart/2005/8/layout/hChevron3"/>
    <dgm:cxn modelId="{E7953E96-3D11-BA4A-80D4-C3E09E5E5960}" type="presParOf" srcId="{24D72BBB-B979-2A49-878A-80DBE8EC0420}" destId="{10FF28E7-22D2-D840-AD5D-B09CAA4ACD66}" srcOrd="16" destOrd="0" presId="urn:microsoft.com/office/officeart/2005/8/layout/hChevron3"/>
    <dgm:cxn modelId="{D3CB86E7-3EEF-7D4F-8279-30E9AC511511}" type="presParOf" srcId="{24D72BBB-B979-2A49-878A-80DBE8EC0420}" destId="{0C47F424-B701-3C4C-963B-FACFD4965495}" srcOrd="17" destOrd="0" presId="urn:microsoft.com/office/officeart/2005/8/layout/hChevron3"/>
    <dgm:cxn modelId="{399CB4D5-F5FB-B84D-9324-BEAAEB6CB3D0}" type="presParOf" srcId="{24D72BBB-B979-2A49-878A-80DBE8EC0420}" destId="{6AF05381-1BAA-1B45-8DD2-FA4A2291FE70}" srcOrd="18" destOrd="0" presId="urn:microsoft.com/office/officeart/2005/8/layout/hChevron3"/>
    <dgm:cxn modelId="{02983B79-1141-D84F-8A5B-74EF86208C1A}" type="presParOf" srcId="{24D72BBB-B979-2A49-878A-80DBE8EC0420}" destId="{3DF31B2F-E791-B746-B1D8-57F959BB5B5A}" srcOrd="19" destOrd="0" presId="urn:microsoft.com/office/officeart/2005/8/layout/hChevron3"/>
    <dgm:cxn modelId="{3F9CF617-E99E-CE43-B5DA-3C5C5F64FEB2}" type="presParOf" srcId="{24D72BBB-B979-2A49-878A-80DBE8EC0420}" destId="{96033E54-21D9-844F-AD13-0E7DCC4D7704}" srcOrd="20" destOrd="0" presId="urn:microsoft.com/office/officeart/2005/8/layout/hChevron3"/>
    <dgm:cxn modelId="{6499464B-C404-E246-85FD-9E691C5627EA}" type="presParOf" srcId="{24D72BBB-B979-2A49-878A-80DBE8EC0420}" destId="{AA666A12-F032-8347-84B9-AC44FD057105}" srcOrd="21" destOrd="0" presId="urn:microsoft.com/office/officeart/2005/8/layout/hChevron3"/>
    <dgm:cxn modelId="{516C6550-20D6-EF40-B1D7-E91234A8D946}" type="presParOf" srcId="{24D72BBB-B979-2A49-878A-80DBE8EC0420}" destId="{B27BCF7C-EC03-F446-AE64-76EB30BDF078}"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8782-F1AC-0F47-A1CC-4432854ABF6D}">
      <dsp:nvSpPr>
        <dsp:cNvPr id="0" name=""/>
        <dsp:cNvSpPr/>
      </dsp:nvSpPr>
      <dsp:spPr>
        <a:xfrm>
          <a:off x="5988" y="559572"/>
          <a:ext cx="1111210" cy="444484"/>
        </a:xfrm>
        <a:prstGeom prst="homePlate">
          <a:avLst/>
        </a:prstGeom>
        <a:solidFill>
          <a:srgbClr val="B3A369">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June</a:t>
          </a:r>
        </a:p>
      </dsp:txBody>
      <dsp:txXfrm>
        <a:off x="5988" y="559572"/>
        <a:ext cx="1000089" cy="444484"/>
      </dsp:txXfrm>
    </dsp:sp>
    <dsp:sp modelId="{F2455859-4C90-B840-B5EF-37AD6DA0A469}">
      <dsp:nvSpPr>
        <dsp:cNvPr id="0" name=""/>
        <dsp:cNvSpPr/>
      </dsp:nvSpPr>
      <dsp:spPr>
        <a:xfrm>
          <a:off x="894956" y="559572"/>
          <a:ext cx="1111210" cy="444484"/>
        </a:xfrm>
        <a:prstGeom prst="chevron">
          <a:avLst/>
        </a:prstGeom>
        <a:solidFill>
          <a:srgbClr val="B3A369">
            <a:shade val="80000"/>
            <a:hueOff val="-10840"/>
            <a:satOff val="34"/>
            <a:lumOff val="211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July </a:t>
          </a:r>
        </a:p>
      </dsp:txBody>
      <dsp:txXfrm>
        <a:off x="1117198" y="559572"/>
        <a:ext cx="666726" cy="444484"/>
      </dsp:txXfrm>
    </dsp:sp>
    <dsp:sp modelId="{D6DB1410-79B0-3F41-AD44-E31F89183474}">
      <dsp:nvSpPr>
        <dsp:cNvPr id="0" name=""/>
        <dsp:cNvSpPr/>
      </dsp:nvSpPr>
      <dsp:spPr>
        <a:xfrm>
          <a:off x="1783925" y="559572"/>
          <a:ext cx="1111210" cy="444484"/>
        </a:xfrm>
        <a:prstGeom prst="chevron">
          <a:avLst/>
        </a:prstGeom>
        <a:solidFill>
          <a:srgbClr val="B3A369">
            <a:shade val="80000"/>
            <a:hueOff val="-21680"/>
            <a:satOff val="69"/>
            <a:lumOff val="4238"/>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August</a:t>
          </a:r>
        </a:p>
      </dsp:txBody>
      <dsp:txXfrm>
        <a:off x="2006167" y="559572"/>
        <a:ext cx="666726" cy="444484"/>
      </dsp:txXfrm>
    </dsp:sp>
    <dsp:sp modelId="{22D4579B-2643-EA4C-A02A-1DEF1190E463}">
      <dsp:nvSpPr>
        <dsp:cNvPr id="0" name=""/>
        <dsp:cNvSpPr/>
      </dsp:nvSpPr>
      <dsp:spPr>
        <a:xfrm>
          <a:off x="2672893" y="559572"/>
          <a:ext cx="1111210" cy="444484"/>
        </a:xfrm>
        <a:prstGeom prst="chevron">
          <a:avLst/>
        </a:prstGeom>
        <a:solidFill>
          <a:srgbClr val="B3A369">
            <a:shade val="80000"/>
            <a:hueOff val="-32520"/>
            <a:satOff val="103"/>
            <a:lumOff val="635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Sept</a:t>
          </a:r>
        </a:p>
      </dsp:txBody>
      <dsp:txXfrm>
        <a:off x="2895135" y="559572"/>
        <a:ext cx="666726" cy="444484"/>
      </dsp:txXfrm>
    </dsp:sp>
    <dsp:sp modelId="{76722E40-650E-2C45-AD84-F7324FE4E12C}">
      <dsp:nvSpPr>
        <dsp:cNvPr id="0" name=""/>
        <dsp:cNvSpPr/>
      </dsp:nvSpPr>
      <dsp:spPr>
        <a:xfrm>
          <a:off x="3561861" y="559572"/>
          <a:ext cx="1111210" cy="444484"/>
        </a:xfrm>
        <a:prstGeom prst="chevron">
          <a:avLst/>
        </a:prstGeom>
        <a:solidFill>
          <a:srgbClr val="B3A369">
            <a:shade val="80000"/>
            <a:hueOff val="-43360"/>
            <a:satOff val="137"/>
            <a:lumOff val="8475"/>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Oct</a:t>
          </a:r>
        </a:p>
      </dsp:txBody>
      <dsp:txXfrm>
        <a:off x="3784103" y="559572"/>
        <a:ext cx="666726" cy="444484"/>
      </dsp:txXfrm>
    </dsp:sp>
    <dsp:sp modelId="{51F9C92C-6B3B-0C46-95D6-34816CCCD5B0}">
      <dsp:nvSpPr>
        <dsp:cNvPr id="0" name=""/>
        <dsp:cNvSpPr/>
      </dsp:nvSpPr>
      <dsp:spPr>
        <a:xfrm>
          <a:off x="4450830" y="559572"/>
          <a:ext cx="1111210" cy="444484"/>
        </a:xfrm>
        <a:prstGeom prst="chevron">
          <a:avLst/>
        </a:prstGeom>
        <a:solidFill>
          <a:srgbClr val="B3A369">
            <a:shade val="80000"/>
            <a:hueOff val="-54200"/>
            <a:satOff val="171"/>
            <a:lumOff val="1059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Nov </a:t>
          </a:r>
        </a:p>
      </dsp:txBody>
      <dsp:txXfrm>
        <a:off x="4673072" y="559572"/>
        <a:ext cx="666726" cy="444484"/>
      </dsp:txXfrm>
    </dsp:sp>
    <dsp:sp modelId="{FD0406E0-5EE9-4644-9E71-073CF0AC4A56}">
      <dsp:nvSpPr>
        <dsp:cNvPr id="0" name=""/>
        <dsp:cNvSpPr/>
      </dsp:nvSpPr>
      <dsp:spPr>
        <a:xfrm>
          <a:off x="5339798" y="559572"/>
          <a:ext cx="1111210" cy="444484"/>
        </a:xfrm>
        <a:prstGeom prst="chevron">
          <a:avLst/>
        </a:prstGeom>
        <a:solidFill>
          <a:srgbClr val="B3A369">
            <a:shade val="80000"/>
            <a:hueOff val="-65039"/>
            <a:satOff val="206"/>
            <a:lumOff val="1271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Dec</a:t>
          </a:r>
        </a:p>
      </dsp:txBody>
      <dsp:txXfrm>
        <a:off x="5562040" y="559572"/>
        <a:ext cx="666726" cy="444484"/>
      </dsp:txXfrm>
    </dsp:sp>
    <dsp:sp modelId="{AA2E8D85-32A5-DE4E-B895-B2F3FEFDF849}">
      <dsp:nvSpPr>
        <dsp:cNvPr id="0" name=""/>
        <dsp:cNvSpPr/>
      </dsp:nvSpPr>
      <dsp:spPr>
        <a:xfrm>
          <a:off x="6228766" y="559572"/>
          <a:ext cx="1111210" cy="444484"/>
        </a:xfrm>
        <a:prstGeom prst="chevron">
          <a:avLst/>
        </a:prstGeom>
        <a:solidFill>
          <a:srgbClr val="B3A369">
            <a:shade val="80000"/>
            <a:hueOff val="-75879"/>
            <a:satOff val="240"/>
            <a:lumOff val="1483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Jan</a:t>
          </a:r>
        </a:p>
      </dsp:txBody>
      <dsp:txXfrm>
        <a:off x="6451008" y="559572"/>
        <a:ext cx="666726" cy="444484"/>
      </dsp:txXfrm>
    </dsp:sp>
    <dsp:sp modelId="{10FF28E7-22D2-D840-AD5D-B09CAA4ACD66}">
      <dsp:nvSpPr>
        <dsp:cNvPr id="0" name=""/>
        <dsp:cNvSpPr/>
      </dsp:nvSpPr>
      <dsp:spPr>
        <a:xfrm>
          <a:off x="7117735" y="559572"/>
          <a:ext cx="1111210" cy="444484"/>
        </a:xfrm>
        <a:prstGeom prst="chevron">
          <a:avLst/>
        </a:prstGeom>
        <a:solidFill>
          <a:srgbClr val="B3A369">
            <a:shade val="80000"/>
            <a:hueOff val="-86719"/>
            <a:satOff val="274"/>
            <a:lumOff val="16951"/>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Feb</a:t>
          </a:r>
        </a:p>
      </dsp:txBody>
      <dsp:txXfrm>
        <a:off x="7339977" y="559572"/>
        <a:ext cx="666726" cy="444484"/>
      </dsp:txXfrm>
    </dsp:sp>
    <dsp:sp modelId="{6AF05381-1BAA-1B45-8DD2-FA4A2291FE70}">
      <dsp:nvSpPr>
        <dsp:cNvPr id="0" name=""/>
        <dsp:cNvSpPr/>
      </dsp:nvSpPr>
      <dsp:spPr>
        <a:xfrm>
          <a:off x="8006703" y="559572"/>
          <a:ext cx="1111210" cy="444484"/>
        </a:xfrm>
        <a:prstGeom prst="chevron">
          <a:avLst/>
        </a:prstGeom>
        <a:solidFill>
          <a:srgbClr val="B3A369">
            <a:shade val="80000"/>
            <a:hueOff val="-97559"/>
            <a:satOff val="308"/>
            <a:lumOff val="1906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March</a:t>
          </a:r>
        </a:p>
      </dsp:txBody>
      <dsp:txXfrm>
        <a:off x="8228945" y="559572"/>
        <a:ext cx="666726" cy="444484"/>
      </dsp:txXfrm>
    </dsp:sp>
    <dsp:sp modelId="{96033E54-21D9-844F-AD13-0E7DCC4D7704}">
      <dsp:nvSpPr>
        <dsp:cNvPr id="0" name=""/>
        <dsp:cNvSpPr/>
      </dsp:nvSpPr>
      <dsp:spPr>
        <a:xfrm>
          <a:off x="8895671" y="559572"/>
          <a:ext cx="1111210" cy="444484"/>
        </a:xfrm>
        <a:prstGeom prst="chevron">
          <a:avLst/>
        </a:prstGeom>
        <a:solidFill>
          <a:srgbClr val="B3A369">
            <a:shade val="80000"/>
            <a:hueOff val="-108399"/>
            <a:satOff val="343"/>
            <a:lumOff val="21188"/>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April</a:t>
          </a:r>
        </a:p>
      </dsp:txBody>
      <dsp:txXfrm>
        <a:off x="9117913" y="559572"/>
        <a:ext cx="666726" cy="444484"/>
      </dsp:txXfrm>
    </dsp:sp>
    <dsp:sp modelId="{B27BCF7C-EC03-F446-AE64-76EB30BDF078}">
      <dsp:nvSpPr>
        <dsp:cNvPr id="0" name=""/>
        <dsp:cNvSpPr/>
      </dsp:nvSpPr>
      <dsp:spPr>
        <a:xfrm>
          <a:off x="9784640" y="559572"/>
          <a:ext cx="1111210" cy="444484"/>
        </a:xfrm>
        <a:prstGeom prst="chevron">
          <a:avLst/>
        </a:prstGeom>
        <a:solidFill>
          <a:srgbClr val="B3A369">
            <a:shade val="80000"/>
            <a:hueOff val="-119239"/>
            <a:satOff val="377"/>
            <a:lumOff val="2330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May</a:t>
          </a:r>
        </a:p>
      </dsp:txBody>
      <dsp:txXfrm>
        <a:off x="10006882" y="559572"/>
        <a:ext cx="666726" cy="4444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2E84-4DEE-4F25-A109-1FAE93A07BEB}"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48BFA-A61A-4607-A115-9CA384115F43}" type="slidenum">
              <a:rPr lang="en-US" smtClean="0"/>
              <a:t>‹#›</a:t>
            </a:fld>
            <a:endParaRPr lang="en-US"/>
          </a:p>
        </p:txBody>
      </p:sp>
    </p:spTree>
    <p:extLst>
      <p:ext uri="{BB962C8B-B14F-4D97-AF65-F5344CB8AC3E}">
        <p14:creationId xmlns:p14="http://schemas.microsoft.com/office/powerpoint/2010/main" val="363654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884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Southern Association of Colleges and Schools Commission on Colleges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03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150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078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5477131-1049-4E28-86B1-0FB78235666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1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398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194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552935" y="6379398"/>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a:t>
            </a:fld>
            <a:endParaRPr lang="en-GB"/>
          </a:p>
        </p:txBody>
      </p:sp>
      <p:sp>
        <p:nvSpPr>
          <p:cNvPr id="3" name="Flowchart: Off-page Connector 2"/>
          <p:cNvSpPr/>
          <p:nvPr userDrawn="1"/>
        </p:nvSpPr>
        <p:spPr>
          <a:xfrm>
            <a:off x="11579922" y="6400719"/>
            <a:ext cx="380406" cy="380406"/>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406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747517-FF7D-46F7-98B5-3D735865180F}" type="datetime1">
              <a:rPr lang="en-GB" smtClean="0"/>
              <a:t>24/07/2025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398"/>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a:t>
            </a:fld>
            <a:endParaRPr lang="en-GB"/>
          </a:p>
        </p:txBody>
      </p:sp>
      <p:sp>
        <p:nvSpPr>
          <p:cNvPr id="8" name="Flowchart: Off-page Connector 7"/>
          <p:cNvSpPr/>
          <p:nvPr userDrawn="1"/>
        </p:nvSpPr>
        <p:spPr>
          <a:xfrm>
            <a:off x="11579922" y="6400719"/>
            <a:ext cx="380406" cy="380406"/>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3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9834-A4C7-4469-8AEC-6310F53199EB}" type="datetime1">
              <a:rPr lang="en-GB" smtClean="0"/>
              <a:t>24/07/2025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398"/>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a:t>
            </a:fld>
            <a:endParaRPr lang="en-GB"/>
          </a:p>
        </p:txBody>
      </p:sp>
      <p:sp>
        <p:nvSpPr>
          <p:cNvPr id="8" name="Flowchart: Off-page Connector 7"/>
          <p:cNvSpPr/>
          <p:nvPr userDrawn="1"/>
        </p:nvSpPr>
        <p:spPr>
          <a:xfrm>
            <a:off x="11579922" y="6400719"/>
            <a:ext cx="380406" cy="380406"/>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43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01D77E-FF32-404E-9EA4-46A1627E1C12}" type="datetime1">
              <a:rPr lang="en-GB" smtClean="0"/>
              <a:t>24/07/2025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30654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BFB488-F93E-4A51-8B21-C522DD50A349}" type="datetime1">
              <a:rPr lang="en-GB" smtClean="0"/>
              <a:t>24/07/2025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30827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7592" y="-3"/>
            <a:ext cx="8516815" cy="971306"/>
          </a:xfrm>
        </p:spPr>
        <p:txBody>
          <a:bodyPr>
            <a:normAutofit/>
          </a:bodyPr>
          <a:lstStyle>
            <a:lvl1pPr algn="ctr">
              <a:defRPr sz="4000"/>
            </a:lvl1pPr>
          </a:lstStyle>
          <a:p>
            <a:r>
              <a:rPr lang="en-US"/>
              <a:t>Click to edit Master title style</a:t>
            </a:r>
            <a:endParaRPr lang="en-GB"/>
          </a:p>
        </p:txBody>
      </p:sp>
      <p:sp>
        <p:nvSpPr>
          <p:cNvPr id="11" name="Slide Number Placeholder 4"/>
          <p:cNvSpPr>
            <a:spLocks noGrp="1"/>
          </p:cNvSpPr>
          <p:nvPr>
            <p:ph type="sldNum" sz="quarter" idx="12"/>
          </p:nvPr>
        </p:nvSpPr>
        <p:spPr>
          <a:xfrm>
            <a:off x="11552935" y="6379398"/>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a:t>
            </a:fld>
            <a:endParaRPr lang="en-GB"/>
          </a:p>
        </p:txBody>
      </p:sp>
      <p:sp>
        <p:nvSpPr>
          <p:cNvPr id="12" name="Flowchart: Off-page Connector 11"/>
          <p:cNvSpPr/>
          <p:nvPr userDrawn="1"/>
        </p:nvSpPr>
        <p:spPr>
          <a:xfrm>
            <a:off x="11579922" y="6400719"/>
            <a:ext cx="380406" cy="380406"/>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userDrawn="1"/>
        </p:nvGrpSpPr>
        <p:grpSpPr>
          <a:xfrm>
            <a:off x="283374" y="6329688"/>
            <a:ext cx="426575" cy="449842"/>
            <a:chOff x="8880685" y="3071336"/>
            <a:chExt cx="687003" cy="724475"/>
          </a:xfrm>
        </p:grpSpPr>
        <p:sp>
          <p:nvSpPr>
            <p:cNvPr id="14" name="Hexagon 13"/>
            <p:cNvSpPr/>
            <p:nvPr/>
          </p:nvSpPr>
          <p:spPr>
            <a:xfrm rot="16200000">
              <a:off x="8861949" y="3090072"/>
              <a:ext cx="724475" cy="687003"/>
            </a:xfrm>
            <a:prstGeom prst="hexagon">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9"/>
            <p:cNvSpPr>
              <a:spLocks noEditPoints="1"/>
            </p:cNvSpPr>
            <p:nvPr/>
          </p:nvSpPr>
          <p:spPr bwMode="auto">
            <a:xfrm>
              <a:off x="9023538" y="3256023"/>
              <a:ext cx="401295" cy="355100"/>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userDrawn="1"/>
        </p:nvSpPr>
        <p:spPr>
          <a:xfrm>
            <a:off x="709949" y="6471754"/>
            <a:ext cx="2336281" cy="307777"/>
          </a:xfrm>
          <a:prstGeom prst="rect">
            <a:avLst/>
          </a:prstGeom>
          <a:noFill/>
        </p:spPr>
        <p:txBody>
          <a:bodyPr wrap="none" rtlCol="0">
            <a:spAutoFit/>
          </a:bodyPr>
          <a:lstStyle/>
          <a:p>
            <a:r>
              <a:rPr lang="en-US" sz="1400">
                <a:solidFill>
                  <a:schemeClr val="tx2">
                    <a:lumMod val="60000"/>
                    <a:lumOff val="40000"/>
                  </a:schemeClr>
                </a:solidFill>
                <a:latin typeface="+mj-lt"/>
              </a:rPr>
              <a:t>Plus Presentation</a:t>
            </a:r>
            <a:r>
              <a:rPr lang="en-US" sz="1400" baseline="0">
                <a:solidFill>
                  <a:schemeClr val="tx2">
                    <a:lumMod val="60000"/>
                    <a:lumOff val="40000"/>
                  </a:schemeClr>
                </a:solidFill>
                <a:latin typeface="+mj-lt"/>
              </a:rPr>
              <a:t> Template</a:t>
            </a:r>
            <a:endParaRPr lang="en-GB" sz="1400">
              <a:solidFill>
                <a:schemeClr val="tx2">
                  <a:lumMod val="60000"/>
                  <a:lumOff val="40000"/>
                </a:schemeClr>
              </a:solidFill>
              <a:latin typeface="+mj-lt"/>
            </a:endParaRPr>
          </a:p>
        </p:txBody>
      </p:sp>
    </p:spTree>
    <p:extLst>
      <p:ext uri="{BB962C8B-B14F-4D97-AF65-F5344CB8AC3E}">
        <p14:creationId xmlns:p14="http://schemas.microsoft.com/office/powerpoint/2010/main" val="35386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1" name="Group 10"/>
          <p:cNvGrpSpPr/>
          <p:nvPr userDrawn="1"/>
        </p:nvGrpSpPr>
        <p:grpSpPr>
          <a:xfrm>
            <a:off x="283374" y="6329688"/>
            <a:ext cx="426575" cy="449842"/>
            <a:chOff x="8880685" y="3071336"/>
            <a:chExt cx="687003" cy="724475"/>
          </a:xfrm>
        </p:grpSpPr>
        <p:sp>
          <p:nvSpPr>
            <p:cNvPr id="12" name="Hexagon 11"/>
            <p:cNvSpPr/>
            <p:nvPr/>
          </p:nvSpPr>
          <p:spPr>
            <a:xfrm rot="16200000">
              <a:off x="8861949" y="3090072"/>
              <a:ext cx="724475" cy="687003"/>
            </a:xfrm>
            <a:prstGeom prst="hexagon">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9"/>
            <p:cNvSpPr>
              <a:spLocks noEditPoints="1"/>
            </p:cNvSpPr>
            <p:nvPr/>
          </p:nvSpPr>
          <p:spPr bwMode="auto">
            <a:xfrm>
              <a:off x="9023538" y="3256023"/>
              <a:ext cx="401295" cy="355100"/>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userDrawn="1"/>
        </p:nvSpPr>
        <p:spPr>
          <a:xfrm>
            <a:off x="709949" y="6471754"/>
            <a:ext cx="2336281" cy="307777"/>
          </a:xfrm>
          <a:prstGeom prst="rect">
            <a:avLst/>
          </a:prstGeom>
          <a:noFill/>
        </p:spPr>
        <p:txBody>
          <a:bodyPr wrap="none" rtlCol="0">
            <a:spAutoFit/>
          </a:bodyPr>
          <a:lstStyle/>
          <a:p>
            <a:r>
              <a:rPr lang="en-US" sz="1400">
                <a:solidFill>
                  <a:schemeClr val="tx2">
                    <a:lumMod val="60000"/>
                    <a:lumOff val="40000"/>
                  </a:schemeClr>
                </a:solidFill>
                <a:latin typeface="+mj-lt"/>
              </a:rPr>
              <a:t>Plus Presentation</a:t>
            </a:r>
            <a:r>
              <a:rPr lang="en-US" sz="1400" baseline="0">
                <a:solidFill>
                  <a:schemeClr val="tx2">
                    <a:lumMod val="60000"/>
                    <a:lumOff val="40000"/>
                  </a:schemeClr>
                </a:solidFill>
                <a:latin typeface="+mj-lt"/>
              </a:rPr>
              <a:t> Template</a:t>
            </a:r>
            <a:endParaRPr lang="en-GB" sz="1400">
              <a:solidFill>
                <a:schemeClr val="tx2">
                  <a:lumMod val="60000"/>
                  <a:lumOff val="40000"/>
                </a:schemeClr>
              </a:solidFill>
              <a:latin typeface="+mj-lt"/>
            </a:endParaRPr>
          </a:p>
        </p:txBody>
      </p:sp>
      <p:sp>
        <p:nvSpPr>
          <p:cNvPr id="15" name="Slide Number Placeholder 4"/>
          <p:cNvSpPr>
            <a:spLocks noGrp="1"/>
          </p:cNvSpPr>
          <p:nvPr>
            <p:ph type="sldNum" sz="quarter" idx="12"/>
          </p:nvPr>
        </p:nvSpPr>
        <p:spPr>
          <a:xfrm>
            <a:off x="11552935" y="6379398"/>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a:t>
            </a:fld>
            <a:endParaRPr lang="en-GB"/>
          </a:p>
        </p:txBody>
      </p:sp>
      <p:sp>
        <p:nvSpPr>
          <p:cNvPr id="16" name="Flowchart: Off-page Connector 15"/>
          <p:cNvSpPr/>
          <p:nvPr userDrawn="1"/>
        </p:nvSpPr>
        <p:spPr>
          <a:xfrm>
            <a:off x="11579922" y="6400719"/>
            <a:ext cx="380406" cy="380406"/>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15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7AFEE-4AB3-4FB8-ABF0-6A817279A3B8}" type="datetime1">
              <a:rPr lang="en-GB" smtClean="0"/>
              <a:t>24/07/2025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232589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D4109-E882-4A0B-B28E-A5E9B463A935}" type="datetime1">
              <a:rPr lang="en-GB" smtClean="0"/>
              <a:t>24/07/2025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18399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472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933E4-FB75-4D6E-80DC-3CAC02B17787}" type="datetime1">
              <a:rPr lang="en-GB" smtClean="0"/>
              <a:t>24/07/2025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18938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F1BDEC-4CF6-4B33-8401-8DBCEC102F6C}" type="datetime1">
              <a:rPr lang="en-GB" smtClean="0"/>
              <a:t>24/07/2025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xmlns:p14="http://schemas.microsoft.com/office/powerpoint/2010/main" val="201736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1821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2838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27479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5806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88131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19451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632512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3349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a:p>
        </p:txBody>
      </p:sp>
    </p:spTree>
    <p:extLst>
      <p:ext uri="{BB962C8B-B14F-4D97-AF65-F5344CB8AC3E}">
        <p14:creationId xmlns:p14="http://schemas.microsoft.com/office/powerpoint/2010/main" val="42867842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2"/>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234CB-ADBD-4865-ABCA-00FDCC1DFBBD}" type="datetime1">
              <a:rPr lang="en-GB" smtClean="0"/>
              <a:t>24/07/2025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262CF-5CC9-4929-99CD-9F101191856B}" type="slidenum">
              <a:rPr lang="en-GB" smtClean="0"/>
              <a:t>‹#›</a:t>
            </a:fld>
            <a:endParaRPr lang="en-GB"/>
          </a:p>
        </p:txBody>
      </p:sp>
    </p:spTree>
    <p:extLst>
      <p:ext uri="{BB962C8B-B14F-4D97-AF65-F5344CB8AC3E}">
        <p14:creationId xmlns:p14="http://schemas.microsoft.com/office/powerpoint/2010/main" val="2523641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1281934" y="1530725"/>
            <a:ext cx="8584271" cy="1898275"/>
          </a:xfrm>
          <a:prstGeom prst="rect">
            <a:avLst/>
          </a:prstGeom>
        </p:spPr>
        <p:txBody>
          <a:bodyPr wrap="square" lIns="91440" tIns="45720" rIns="91440" bIns="45720" anchor="b" anchorCtr="0">
            <a:noAutofit/>
          </a:bodyPr>
          <a:lstStyle/>
          <a:p>
            <a:pPr algn="ctr"/>
            <a:r>
              <a:rPr lang="en-US" sz="5400" b="1" dirty="0">
                <a:latin typeface="Roboto Slab"/>
                <a:ea typeface="Roboto Slab"/>
                <a:cs typeface="Roboto"/>
              </a:rPr>
              <a:t>SEWB </a:t>
            </a:r>
            <a:br>
              <a:rPr lang="en-US" sz="5400" b="1" dirty="0">
                <a:latin typeface="Roboto Slab"/>
                <a:ea typeface="Roboto Slab"/>
                <a:cs typeface="Roboto"/>
              </a:rPr>
            </a:br>
            <a:r>
              <a:rPr lang="en-US" sz="5400" b="1" dirty="0">
                <a:latin typeface="Roboto Slab"/>
                <a:ea typeface="Roboto Slab"/>
                <a:cs typeface="Roboto"/>
              </a:rPr>
              <a:t>Strategic Plan Guideline</a:t>
            </a:r>
            <a:endParaRPr lang="en-US" sz="5400" b="1" dirty="0"/>
          </a:p>
        </p:txBody>
      </p:sp>
    </p:spTree>
    <p:extLst>
      <p:ext uri="{BB962C8B-B14F-4D97-AF65-F5344CB8AC3E}">
        <p14:creationId xmlns:p14="http://schemas.microsoft.com/office/powerpoint/2010/main" val="53699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9F80-358B-D6ED-7B33-CD24843C96C0}"/>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E5FD4A5A-7194-36A5-3786-49526F33E358}"/>
              </a:ext>
            </a:extLst>
          </p:cNvPr>
          <p:cNvSpPr txBox="1"/>
          <p:nvPr/>
        </p:nvSpPr>
        <p:spPr>
          <a:xfrm>
            <a:off x="339588" y="260974"/>
            <a:ext cx="86663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A7925A"/>
                </a:solidFill>
                <a:effectLst/>
                <a:uLnTx/>
                <a:uFillTx/>
                <a:latin typeface="Roboto Slab" pitchFamily="2" charset="0"/>
                <a:ea typeface="Roboto Slab" pitchFamily="2" charset="0"/>
                <a:cs typeface="Roboto Slab" pitchFamily="2" charset="0"/>
              </a:rPr>
              <a:t>Strategic Plan Items - Department Goal</a:t>
            </a:r>
          </a:p>
        </p:txBody>
      </p:sp>
      <p:pic>
        <p:nvPicPr>
          <p:cNvPr id="5" name="Picture 4">
            <a:extLst>
              <a:ext uri="{FF2B5EF4-FFF2-40B4-BE49-F238E27FC236}">
                <a16:creationId xmlns:a16="http://schemas.microsoft.com/office/drawing/2014/main" id="{052A4AD3-26F0-56B3-E71B-52148AEB6C7B}"/>
              </a:ext>
            </a:extLst>
          </p:cNvPr>
          <p:cNvPicPr>
            <a:picLocks noChangeAspect="1"/>
          </p:cNvPicPr>
          <p:nvPr/>
        </p:nvPicPr>
        <p:blipFill>
          <a:blip r:embed="rId2"/>
          <a:stretch>
            <a:fillRect/>
          </a:stretch>
        </p:blipFill>
        <p:spPr>
          <a:xfrm>
            <a:off x="527572" y="1467432"/>
            <a:ext cx="5568428" cy="385506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7CEB03B-8738-E86A-6C6F-D07F26D572E0}"/>
              </a:ext>
            </a:extLst>
          </p:cNvPr>
          <p:cNvSpPr/>
          <p:nvPr/>
        </p:nvSpPr>
        <p:spPr>
          <a:xfrm>
            <a:off x="6261878" y="1467433"/>
            <a:ext cx="5488197" cy="3855063"/>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Department goal is a high-level statement of what your department aims to accomplish in alignment with its 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Each department is expected to have one or two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Goals remains stable over a 3-5-year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Please indicate the department goal number in the Department Goal # field.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Select the department goal’s relationship with the Institute’s strategic plan from the dropdown list.</a:t>
            </a:r>
          </a:p>
        </p:txBody>
      </p:sp>
    </p:spTree>
    <p:extLst>
      <p:ext uri="{BB962C8B-B14F-4D97-AF65-F5344CB8AC3E}">
        <p14:creationId xmlns:p14="http://schemas.microsoft.com/office/powerpoint/2010/main" val="5706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B0899-0405-8C72-BA1F-3AB1E491FEA9}"/>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C48762B4-6402-1D22-D903-08A3C8FC6C36}"/>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Strategic Plan Items - Objectives</a:t>
            </a:r>
          </a:p>
        </p:txBody>
      </p:sp>
      <p:pic>
        <p:nvPicPr>
          <p:cNvPr id="4" name="Picture 3">
            <a:extLst>
              <a:ext uri="{FF2B5EF4-FFF2-40B4-BE49-F238E27FC236}">
                <a16:creationId xmlns:a16="http://schemas.microsoft.com/office/drawing/2014/main" id="{2F668D6C-DCC9-3357-0604-3EAA88B53B20}"/>
              </a:ext>
            </a:extLst>
          </p:cNvPr>
          <p:cNvPicPr>
            <a:picLocks noChangeAspect="1"/>
          </p:cNvPicPr>
          <p:nvPr/>
        </p:nvPicPr>
        <p:blipFill rotWithShape="1">
          <a:blip r:embed="rId2"/>
          <a:srcRect r="7674" b="-1"/>
          <a:stretch/>
        </p:blipFill>
        <p:spPr>
          <a:xfrm>
            <a:off x="6197600" y="1215483"/>
            <a:ext cx="5613400" cy="4225652"/>
          </a:xfrm>
          <a:prstGeom prst="rect">
            <a:avLst/>
          </a:prstGeom>
          <a:noFill/>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07EEF5A-330A-E955-8472-7A47873CAAEA}"/>
              </a:ext>
            </a:extLst>
          </p:cNvPr>
          <p:cNvSpPr/>
          <p:nvPr/>
        </p:nvSpPr>
        <p:spPr>
          <a:xfrm>
            <a:off x="379048" y="1215483"/>
            <a:ext cx="5615353" cy="4225652"/>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Objectives are concrete targets that are established to guide the direction and performance of your unit.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They outline the “how” and “what” needs to be done to move toward fulfilling the organization’s mission and 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They should be specific, measurable, achievable, relevant, and time-bound (S.M.A.R.T.).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Please use the #.# format to link each objective to the corresponding department goal (e.g., 1.2 indicates that the second objective is associated with department goal 1).</a:t>
            </a:r>
          </a:p>
        </p:txBody>
      </p:sp>
    </p:spTree>
    <p:extLst>
      <p:ext uri="{BB962C8B-B14F-4D97-AF65-F5344CB8AC3E}">
        <p14:creationId xmlns:p14="http://schemas.microsoft.com/office/powerpoint/2010/main" val="146899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AA09-3183-5506-DCAA-B1485B2E22EB}"/>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52BBE483-BF03-C777-DCD1-2BDE938F54C1}"/>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S.M.A.R.T. Format for Objectives</a:t>
            </a:r>
          </a:p>
        </p:txBody>
      </p:sp>
      <p:grpSp>
        <p:nvGrpSpPr>
          <p:cNvPr id="15" name="Group 14">
            <a:extLst>
              <a:ext uri="{FF2B5EF4-FFF2-40B4-BE49-F238E27FC236}">
                <a16:creationId xmlns:a16="http://schemas.microsoft.com/office/drawing/2014/main" id="{A8FA5CB8-93C2-A1E2-344F-B6E55EC9EE19}"/>
              </a:ext>
            </a:extLst>
          </p:cNvPr>
          <p:cNvGrpSpPr/>
          <p:nvPr/>
        </p:nvGrpSpPr>
        <p:grpSpPr>
          <a:xfrm>
            <a:off x="1674792" y="1215483"/>
            <a:ext cx="8318146" cy="827307"/>
            <a:chOff x="1023472" y="1629248"/>
            <a:chExt cx="7243393" cy="827307"/>
          </a:xfrm>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54738C03-34A1-3EEB-875F-8255B73A094D}"/>
                </a:ext>
              </a:extLst>
            </p:cNvPr>
            <p:cNvSpPr/>
            <p:nvPr/>
          </p:nvSpPr>
          <p:spPr>
            <a:xfrm>
              <a:off x="3290350" y="1629248"/>
              <a:ext cx="4976515" cy="827307"/>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057"/>
                  </a:solidFill>
                  <a:effectLst/>
                  <a:uLnTx/>
                  <a:uFillTx/>
                  <a:latin typeface="Arial" panose="020B0604020202020204"/>
                  <a:ea typeface="+mn-ea"/>
                  <a:cs typeface="+mn-cs"/>
                </a:rPr>
                <a:t>They clearly define what is to be achieved</a:t>
              </a:r>
            </a:p>
          </p:txBody>
        </p:sp>
        <p:sp>
          <p:nvSpPr>
            <p:cNvPr id="17" name="Rectangle 16">
              <a:extLst>
                <a:ext uri="{FF2B5EF4-FFF2-40B4-BE49-F238E27FC236}">
                  <a16:creationId xmlns:a16="http://schemas.microsoft.com/office/drawing/2014/main" id="{C394FB4D-E23B-ADBD-3FF6-36576C011D8B}"/>
                </a:ext>
              </a:extLst>
            </p:cNvPr>
            <p:cNvSpPr/>
            <p:nvPr/>
          </p:nvSpPr>
          <p:spPr>
            <a:xfrm>
              <a:off x="1023472" y="1629248"/>
              <a:ext cx="2266878" cy="827307"/>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Specific</a:t>
              </a:r>
              <a:endParaRPr kumimoji="0" lang="en-GB" sz="3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grpSp>
      <p:grpSp>
        <p:nvGrpSpPr>
          <p:cNvPr id="21" name="Group 20">
            <a:extLst>
              <a:ext uri="{FF2B5EF4-FFF2-40B4-BE49-F238E27FC236}">
                <a16:creationId xmlns:a16="http://schemas.microsoft.com/office/drawing/2014/main" id="{6A905486-0ED4-8133-676B-A0C2EC7AAC42}"/>
              </a:ext>
            </a:extLst>
          </p:cNvPr>
          <p:cNvGrpSpPr/>
          <p:nvPr/>
        </p:nvGrpSpPr>
        <p:grpSpPr>
          <a:xfrm>
            <a:off x="1675469" y="2159254"/>
            <a:ext cx="8317469" cy="832107"/>
            <a:chOff x="1023472" y="1629248"/>
            <a:chExt cx="7242803" cy="832107"/>
          </a:xfrm>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C9D25E9F-235D-92BD-4AEB-770CD97E2573}"/>
                </a:ext>
              </a:extLst>
            </p:cNvPr>
            <p:cNvSpPr/>
            <p:nvPr/>
          </p:nvSpPr>
          <p:spPr>
            <a:xfrm>
              <a:off x="3289761" y="1634049"/>
              <a:ext cx="4976514" cy="827306"/>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057"/>
                  </a:solidFill>
                  <a:effectLst/>
                  <a:uLnTx/>
                  <a:uFillTx/>
                  <a:latin typeface="Arial" panose="020B0604020202020204"/>
                  <a:ea typeface="+mn-ea"/>
                  <a:cs typeface="+mn-cs"/>
                </a:rPr>
                <a:t>They have associated criteria that allow for tracking progress and outcomes</a:t>
              </a:r>
              <a:endParaRPr kumimoji="0" lang="en-GB" sz="1800" b="0" i="0" u="none" strike="noStrike" kern="1200" cap="none" spc="0" normalizeH="0" baseline="0" noProof="0">
                <a:ln>
                  <a:noFill/>
                </a:ln>
                <a:solidFill>
                  <a:srgbClr val="003057"/>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0C7C73A4-95C2-A6BC-4F5E-DEB354AA9ECD}"/>
                </a:ext>
              </a:extLst>
            </p:cNvPr>
            <p:cNvSpPr/>
            <p:nvPr/>
          </p:nvSpPr>
          <p:spPr>
            <a:xfrm>
              <a:off x="1023472" y="1629248"/>
              <a:ext cx="2266878" cy="827307"/>
            </a:xfrm>
            <a:prstGeom prst="rect">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Measurable</a:t>
              </a:r>
            </a:p>
          </p:txBody>
        </p:sp>
      </p:grpSp>
      <p:grpSp>
        <p:nvGrpSpPr>
          <p:cNvPr id="25" name="Group 24">
            <a:extLst>
              <a:ext uri="{FF2B5EF4-FFF2-40B4-BE49-F238E27FC236}">
                <a16:creationId xmlns:a16="http://schemas.microsoft.com/office/drawing/2014/main" id="{297ABE8C-0D92-8497-E205-19E282F262BD}"/>
              </a:ext>
            </a:extLst>
          </p:cNvPr>
          <p:cNvGrpSpPr/>
          <p:nvPr/>
        </p:nvGrpSpPr>
        <p:grpSpPr>
          <a:xfrm>
            <a:off x="1674792" y="4969351"/>
            <a:ext cx="8318147" cy="827307"/>
            <a:chOff x="1023473" y="1629248"/>
            <a:chExt cx="7243393" cy="827307"/>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8B76D442-2D9A-703C-E3A3-D324670D22FB}"/>
                </a:ext>
              </a:extLst>
            </p:cNvPr>
            <p:cNvSpPr/>
            <p:nvPr/>
          </p:nvSpPr>
          <p:spPr>
            <a:xfrm>
              <a:off x="3290351" y="1629248"/>
              <a:ext cx="4976515" cy="827307"/>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057"/>
                  </a:solidFill>
                  <a:effectLst/>
                  <a:uLnTx/>
                  <a:uFillTx/>
                  <a:latin typeface="Arial" panose="020B0604020202020204"/>
                  <a:ea typeface="+mn-ea"/>
                  <a:cs typeface="+mn-cs"/>
                </a:rPr>
                <a:t>They have a clear deadline by which the goal should be met</a:t>
              </a:r>
            </a:p>
          </p:txBody>
        </p:sp>
        <p:sp>
          <p:nvSpPr>
            <p:cNvPr id="27" name="Rectangle 26">
              <a:extLst>
                <a:ext uri="{FF2B5EF4-FFF2-40B4-BE49-F238E27FC236}">
                  <a16:creationId xmlns:a16="http://schemas.microsoft.com/office/drawing/2014/main" id="{77E4BBF5-5CA7-234C-738C-EA986EE36908}"/>
                </a:ext>
              </a:extLst>
            </p:cNvPr>
            <p:cNvSpPr/>
            <p:nvPr/>
          </p:nvSpPr>
          <p:spPr>
            <a:xfrm>
              <a:off x="1023473" y="1629248"/>
              <a:ext cx="2267469" cy="827307"/>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Time-Bound</a:t>
              </a:r>
            </a:p>
          </p:txBody>
        </p:sp>
      </p:grpSp>
      <p:grpSp>
        <p:nvGrpSpPr>
          <p:cNvPr id="29" name="Group 28">
            <a:extLst>
              <a:ext uri="{FF2B5EF4-FFF2-40B4-BE49-F238E27FC236}">
                <a16:creationId xmlns:a16="http://schemas.microsoft.com/office/drawing/2014/main" id="{FC38F0A6-3CEF-F9F1-D74C-0FCBB3524431}"/>
              </a:ext>
            </a:extLst>
          </p:cNvPr>
          <p:cNvGrpSpPr/>
          <p:nvPr/>
        </p:nvGrpSpPr>
        <p:grpSpPr>
          <a:xfrm>
            <a:off x="1674791" y="4020779"/>
            <a:ext cx="8318148" cy="827307"/>
            <a:chOff x="1023472" y="1629248"/>
            <a:chExt cx="7243394" cy="827307"/>
          </a:xfrm>
          <a:effectLst>
            <a:outerShdw blurRad="50800" dist="38100" dir="2700000" algn="tl" rotWithShape="0">
              <a:prstClr val="black">
                <a:alpha val="40000"/>
              </a:prstClr>
            </a:outerShdw>
          </a:effectLst>
        </p:grpSpPr>
        <p:sp>
          <p:nvSpPr>
            <p:cNvPr id="30" name="Rectangle 29">
              <a:extLst>
                <a:ext uri="{FF2B5EF4-FFF2-40B4-BE49-F238E27FC236}">
                  <a16:creationId xmlns:a16="http://schemas.microsoft.com/office/drawing/2014/main" id="{751E6FB3-D15E-49DA-7A42-E80F783C779B}"/>
                </a:ext>
              </a:extLst>
            </p:cNvPr>
            <p:cNvSpPr/>
            <p:nvPr/>
          </p:nvSpPr>
          <p:spPr>
            <a:xfrm>
              <a:off x="3290351" y="1629248"/>
              <a:ext cx="4976515" cy="827307"/>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057"/>
                  </a:solidFill>
                  <a:effectLst/>
                  <a:uLnTx/>
                  <a:uFillTx/>
                  <a:latin typeface="Arial" panose="020B0604020202020204"/>
                  <a:ea typeface="+mn-ea"/>
                  <a:cs typeface="+mn-cs"/>
                </a:rPr>
                <a:t>They align with the organization’s strategic direction and its long-term goals</a:t>
              </a:r>
            </a:p>
          </p:txBody>
        </p:sp>
        <p:sp>
          <p:nvSpPr>
            <p:cNvPr id="32" name="Rectangle 31">
              <a:extLst>
                <a:ext uri="{FF2B5EF4-FFF2-40B4-BE49-F238E27FC236}">
                  <a16:creationId xmlns:a16="http://schemas.microsoft.com/office/drawing/2014/main" id="{44259485-1D93-35A6-5FF3-90E00D47EDFA}"/>
                </a:ext>
              </a:extLst>
            </p:cNvPr>
            <p:cNvSpPr/>
            <p:nvPr/>
          </p:nvSpPr>
          <p:spPr>
            <a:xfrm>
              <a:off x="1023472" y="1629248"/>
              <a:ext cx="2267469" cy="827307"/>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Relevant</a:t>
              </a:r>
            </a:p>
          </p:txBody>
        </p:sp>
      </p:grpSp>
      <p:grpSp>
        <p:nvGrpSpPr>
          <p:cNvPr id="34" name="Group 33">
            <a:extLst>
              <a:ext uri="{FF2B5EF4-FFF2-40B4-BE49-F238E27FC236}">
                <a16:creationId xmlns:a16="http://schemas.microsoft.com/office/drawing/2014/main" id="{5FD3BD6F-EC6A-8D12-7861-67E755CAEF2F}"/>
              </a:ext>
            </a:extLst>
          </p:cNvPr>
          <p:cNvGrpSpPr/>
          <p:nvPr/>
        </p:nvGrpSpPr>
        <p:grpSpPr>
          <a:xfrm>
            <a:off x="1674792" y="3102530"/>
            <a:ext cx="8318147" cy="827307"/>
            <a:chOff x="1023473" y="1629248"/>
            <a:chExt cx="7243393" cy="827307"/>
          </a:xfrm>
          <a:effectLst>
            <a:outerShdw blurRad="50800" dist="38100" dir="2700000" algn="tl" rotWithShape="0">
              <a:prstClr val="black">
                <a:alpha val="40000"/>
              </a:prstClr>
            </a:outerShdw>
          </a:effectLst>
        </p:grpSpPr>
        <p:sp>
          <p:nvSpPr>
            <p:cNvPr id="35" name="Rectangle 34">
              <a:extLst>
                <a:ext uri="{FF2B5EF4-FFF2-40B4-BE49-F238E27FC236}">
                  <a16:creationId xmlns:a16="http://schemas.microsoft.com/office/drawing/2014/main" id="{B41D57DF-3BB3-C664-FE67-0A77FD98CA1D}"/>
                </a:ext>
              </a:extLst>
            </p:cNvPr>
            <p:cNvSpPr/>
            <p:nvPr/>
          </p:nvSpPr>
          <p:spPr>
            <a:xfrm>
              <a:off x="3290351" y="1629248"/>
              <a:ext cx="4976515" cy="827307"/>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057"/>
                  </a:solidFill>
                  <a:effectLst/>
                  <a:uLnTx/>
                  <a:uFillTx/>
                  <a:latin typeface="Arial" panose="020B0604020202020204"/>
                  <a:ea typeface="+mn-ea"/>
                  <a:cs typeface="+mn-cs"/>
                </a:rPr>
                <a:t>They are realistic and attainable within the available resources and time frame</a:t>
              </a:r>
              <a:endParaRPr kumimoji="0" lang="en-GB" sz="1800" b="0" i="0" u="none" strike="noStrike" kern="1200" cap="none" spc="0" normalizeH="0" baseline="0" noProof="0">
                <a:ln>
                  <a:noFill/>
                </a:ln>
                <a:solidFill>
                  <a:srgbClr val="003057"/>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27524A3E-375C-8EF1-56A4-F7318A0FDA5C}"/>
                </a:ext>
              </a:extLst>
            </p:cNvPr>
            <p:cNvSpPr/>
            <p:nvPr/>
          </p:nvSpPr>
          <p:spPr>
            <a:xfrm>
              <a:off x="1023473" y="1629248"/>
              <a:ext cx="2267468" cy="827307"/>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Achievable</a:t>
              </a:r>
            </a:p>
          </p:txBody>
        </p:sp>
      </p:grpSp>
    </p:spTree>
    <p:extLst>
      <p:ext uri="{BB962C8B-B14F-4D97-AF65-F5344CB8AC3E}">
        <p14:creationId xmlns:p14="http://schemas.microsoft.com/office/powerpoint/2010/main" val="424463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5EEF-5075-1556-9EFF-9D616E635D5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8F334B-8952-91B2-DF31-15D9CB9EF5BA}"/>
              </a:ext>
            </a:extLst>
          </p:cNvPr>
          <p:cNvSpPr/>
          <p:nvPr/>
        </p:nvSpPr>
        <p:spPr>
          <a:xfrm>
            <a:off x="4249693" y="1215483"/>
            <a:ext cx="6856272" cy="2173331"/>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In a strategic plan, a measure is a quantifiable metric used to evaluate an organization's success in achieving its strategic objectives. Measures are crucial for tracking progress, assessing effectiveness, and guiding informed decision-making. They provide evidence of whether the strategy is working and help determine if adjustments are needed.</a:t>
            </a:r>
          </a:p>
        </p:txBody>
      </p:sp>
      <p:sp>
        <p:nvSpPr>
          <p:cNvPr id="31" name="TextBox 30">
            <a:extLst>
              <a:ext uri="{FF2B5EF4-FFF2-40B4-BE49-F238E27FC236}">
                <a16:creationId xmlns:a16="http://schemas.microsoft.com/office/drawing/2014/main" id="{F65132DA-653E-D308-AA61-3B78289C79BC}"/>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Strategic Plan Items - Measure and Benchmark</a:t>
            </a:r>
          </a:p>
        </p:txBody>
      </p:sp>
      <p:pic>
        <p:nvPicPr>
          <p:cNvPr id="9" name="Picture 8">
            <a:extLst>
              <a:ext uri="{FF2B5EF4-FFF2-40B4-BE49-F238E27FC236}">
                <a16:creationId xmlns:a16="http://schemas.microsoft.com/office/drawing/2014/main" id="{A5ED6B79-50E4-75BC-5719-7E65361DC8E1}"/>
              </a:ext>
            </a:extLst>
          </p:cNvPr>
          <p:cNvPicPr>
            <a:picLocks noChangeAspect="1"/>
          </p:cNvPicPr>
          <p:nvPr/>
        </p:nvPicPr>
        <p:blipFill>
          <a:blip r:embed="rId2"/>
          <a:stretch>
            <a:fillRect/>
          </a:stretch>
        </p:blipFill>
        <p:spPr>
          <a:xfrm>
            <a:off x="411071" y="3660935"/>
            <a:ext cx="3898402" cy="2173329"/>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6BEA05FF-C11D-4FAA-D45C-126869B12264}"/>
              </a:ext>
            </a:extLst>
          </p:cNvPr>
          <p:cNvSpPr/>
          <p:nvPr/>
        </p:nvSpPr>
        <p:spPr>
          <a:xfrm>
            <a:off x="4249692" y="3660935"/>
            <a:ext cx="6856271" cy="2173331"/>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rPr>
              <a:t>A benchmark as a performance target refers to a specific standard or set of standards that an organization strives to meet or surpass. This target is typically based on industry best practices, competitor performance, or an internally recognized level of excellence. Benchmarks are used to measure progress and drive continuous performance improvements.</a:t>
            </a:r>
          </a:p>
        </p:txBody>
      </p:sp>
      <p:pic>
        <p:nvPicPr>
          <p:cNvPr id="13" name="Picture 12">
            <a:extLst>
              <a:ext uri="{FF2B5EF4-FFF2-40B4-BE49-F238E27FC236}">
                <a16:creationId xmlns:a16="http://schemas.microsoft.com/office/drawing/2014/main" id="{20A9CB67-C8C5-ED41-16D1-60C2D491F155}"/>
              </a:ext>
            </a:extLst>
          </p:cNvPr>
          <p:cNvPicPr>
            <a:picLocks noChangeAspect="1"/>
          </p:cNvPicPr>
          <p:nvPr/>
        </p:nvPicPr>
        <p:blipFill>
          <a:blip r:embed="rId3"/>
          <a:stretch>
            <a:fillRect/>
          </a:stretch>
        </p:blipFill>
        <p:spPr>
          <a:xfrm>
            <a:off x="411071" y="1213005"/>
            <a:ext cx="3838622" cy="21758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983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77CF-6BEA-6091-969B-FF86687363A4}"/>
            </a:ext>
          </a:extLst>
        </p:cNvPr>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B5F510E1-5B8F-FE00-0DEE-BCB86427D433}"/>
              </a:ext>
            </a:extLst>
          </p:cNvPr>
          <p:cNvSpPr/>
          <p:nvPr/>
        </p:nvSpPr>
        <p:spPr>
          <a:xfrm>
            <a:off x="589576" y="2608081"/>
            <a:ext cx="5165814" cy="705528"/>
          </a:xfrm>
          <a:prstGeom prst="roundRect">
            <a:avLst/>
          </a:prstGeom>
          <a:solidFill>
            <a:srgbClr val="B3A36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9FEE4535-7FC3-9D23-016B-3FE44B02B9BF}"/>
              </a:ext>
            </a:extLst>
          </p:cNvPr>
          <p:cNvSpPr/>
          <p:nvPr/>
        </p:nvSpPr>
        <p:spPr>
          <a:xfrm>
            <a:off x="589576" y="3913875"/>
            <a:ext cx="5165814" cy="705528"/>
          </a:xfrm>
          <a:prstGeom prst="roundRect">
            <a:avLst/>
          </a:prstGeom>
          <a:solidFill>
            <a:srgbClr val="EAAA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AFB0DE0F-C838-55B9-3E86-C23B812430F3}"/>
              </a:ext>
            </a:extLst>
          </p:cNvPr>
          <p:cNvSpPr/>
          <p:nvPr/>
        </p:nvSpPr>
        <p:spPr>
          <a:xfrm>
            <a:off x="589576" y="5187676"/>
            <a:ext cx="5165814" cy="705528"/>
          </a:xfrm>
          <a:prstGeom prst="round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ctangle: Rounded Corners 29">
            <a:extLst>
              <a:ext uri="{FF2B5EF4-FFF2-40B4-BE49-F238E27FC236}">
                <a16:creationId xmlns:a16="http://schemas.microsoft.com/office/drawing/2014/main" id="{BDE4D857-E462-4FC9-7E5F-986AC33907A5}"/>
              </a:ext>
            </a:extLst>
          </p:cNvPr>
          <p:cNvSpPr/>
          <p:nvPr/>
        </p:nvSpPr>
        <p:spPr>
          <a:xfrm>
            <a:off x="577609" y="1248650"/>
            <a:ext cx="5165814" cy="705528"/>
          </a:xfrm>
          <a:prstGeom prst="roundRect">
            <a:avLst/>
          </a:prstGeom>
          <a:solidFill>
            <a:srgbClr val="00305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6AAC459-DC32-2B5C-C4D9-E286A75EF754}"/>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Examples of Objectives and Measures</a:t>
            </a:r>
          </a:p>
        </p:txBody>
      </p:sp>
      <p:pic>
        <p:nvPicPr>
          <p:cNvPr id="5" name="Graphic 4" descr="Target with solid fill">
            <a:extLst>
              <a:ext uri="{FF2B5EF4-FFF2-40B4-BE49-F238E27FC236}">
                <a16:creationId xmlns:a16="http://schemas.microsoft.com/office/drawing/2014/main" id="{FEB160B9-84A4-FB71-D980-DD2EF71C57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09" y="1248650"/>
            <a:ext cx="744966" cy="744966"/>
          </a:xfrm>
          <a:prstGeom prst="rect">
            <a:avLst/>
          </a:prstGeom>
        </p:spPr>
      </p:pic>
      <p:sp>
        <p:nvSpPr>
          <p:cNvPr id="7" name="TextBox 6">
            <a:extLst>
              <a:ext uri="{FF2B5EF4-FFF2-40B4-BE49-F238E27FC236}">
                <a16:creationId xmlns:a16="http://schemas.microsoft.com/office/drawing/2014/main" id="{20D8F719-B4F6-20D4-D77B-F8253330F540}"/>
              </a:ext>
            </a:extLst>
          </p:cNvPr>
          <p:cNvSpPr txBox="1"/>
          <p:nvPr/>
        </p:nvSpPr>
        <p:spPr>
          <a:xfrm>
            <a:off x="1322575" y="1436467"/>
            <a:ext cx="48999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Objective</a:t>
            </a:r>
            <a:r>
              <a:rPr kumimoji="0" lang="en-US" sz="16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 Expand Community Engagement</a:t>
            </a:r>
          </a:p>
        </p:txBody>
      </p:sp>
      <p:sp>
        <p:nvSpPr>
          <p:cNvPr id="8" name="Left Brace 7">
            <a:extLst>
              <a:ext uri="{FF2B5EF4-FFF2-40B4-BE49-F238E27FC236}">
                <a16:creationId xmlns:a16="http://schemas.microsoft.com/office/drawing/2014/main" id="{963EB672-C8A8-D5A7-C690-12ED00DD9CBF}"/>
              </a:ext>
            </a:extLst>
          </p:cNvPr>
          <p:cNvSpPr/>
          <p:nvPr/>
        </p:nvSpPr>
        <p:spPr>
          <a:xfrm>
            <a:off x="5751971" y="1042533"/>
            <a:ext cx="470517" cy="1157199"/>
          </a:xfrm>
          <a:prstGeom prst="leftBrace">
            <a:avLst/>
          </a:prstGeom>
          <a:ln w="19050">
            <a:solidFill>
              <a:srgbClr val="00305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C2583C4-0F6E-1940-B1F4-550D60342C21}"/>
              </a:ext>
            </a:extLst>
          </p:cNvPr>
          <p:cNvSpPr txBox="1"/>
          <p:nvPr/>
        </p:nvSpPr>
        <p:spPr>
          <a:xfrm>
            <a:off x="6127873" y="1049413"/>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1</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Engage X number of students in community services each year</a:t>
            </a:r>
          </a:p>
        </p:txBody>
      </p:sp>
      <p:sp>
        <p:nvSpPr>
          <p:cNvPr id="14" name="TextBox 13">
            <a:extLst>
              <a:ext uri="{FF2B5EF4-FFF2-40B4-BE49-F238E27FC236}">
                <a16:creationId xmlns:a16="http://schemas.microsoft.com/office/drawing/2014/main" id="{A58800A7-C185-0358-64CA-0C0F815611A7}"/>
              </a:ext>
            </a:extLst>
          </p:cNvPr>
          <p:cNvSpPr txBox="1"/>
          <p:nvPr/>
        </p:nvSpPr>
        <p:spPr>
          <a:xfrm>
            <a:off x="6119325" y="1591931"/>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2</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Increase partnerships with local organizations by X%</a:t>
            </a:r>
          </a:p>
        </p:txBody>
      </p:sp>
      <p:pic>
        <p:nvPicPr>
          <p:cNvPr id="15" name="Graphic 14" descr="Target with solid fill">
            <a:extLst>
              <a:ext uri="{FF2B5EF4-FFF2-40B4-BE49-F238E27FC236}">
                <a16:creationId xmlns:a16="http://schemas.microsoft.com/office/drawing/2014/main" id="{6D375E1F-04C7-DFE7-571F-034A4A8CC6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09" y="2566331"/>
            <a:ext cx="744966" cy="744966"/>
          </a:xfrm>
          <a:prstGeom prst="rect">
            <a:avLst/>
          </a:prstGeom>
        </p:spPr>
      </p:pic>
      <p:sp>
        <p:nvSpPr>
          <p:cNvPr id="16" name="TextBox 15">
            <a:extLst>
              <a:ext uri="{FF2B5EF4-FFF2-40B4-BE49-F238E27FC236}">
                <a16:creationId xmlns:a16="http://schemas.microsoft.com/office/drawing/2014/main" id="{50EB8752-E38D-0781-5CDB-15F73D32EEBF}"/>
              </a:ext>
            </a:extLst>
          </p:cNvPr>
          <p:cNvSpPr txBox="1"/>
          <p:nvPr/>
        </p:nvSpPr>
        <p:spPr>
          <a:xfrm>
            <a:off x="1322575" y="2754148"/>
            <a:ext cx="48999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Objective</a:t>
            </a:r>
            <a:r>
              <a:rPr kumimoji="0" lang="en-US" sz="16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 Advance Diversity and Inclusion</a:t>
            </a:r>
          </a:p>
        </p:txBody>
      </p:sp>
      <p:sp>
        <p:nvSpPr>
          <p:cNvPr id="17" name="Left Brace 16">
            <a:extLst>
              <a:ext uri="{FF2B5EF4-FFF2-40B4-BE49-F238E27FC236}">
                <a16:creationId xmlns:a16="http://schemas.microsoft.com/office/drawing/2014/main" id="{0EE91C30-5000-BECF-6B85-6FE7DA17DE87}"/>
              </a:ext>
            </a:extLst>
          </p:cNvPr>
          <p:cNvSpPr/>
          <p:nvPr/>
        </p:nvSpPr>
        <p:spPr>
          <a:xfrm>
            <a:off x="5751971" y="2360214"/>
            <a:ext cx="470517" cy="1157199"/>
          </a:xfrm>
          <a:prstGeom prst="leftBrace">
            <a:avLst/>
          </a:prstGeom>
          <a:ln w="19050">
            <a:solidFill>
              <a:srgbClr val="00305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6FB66AF9-2BE9-6283-466A-93DF26E79BFB}"/>
              </a:ext>
            </a:extLst>
          </p:cNvPr>
          <p:cNvSpPr txBox="1"/>
          <p:nvPr/>
        </p:nvSpPr>
        <p:spPr>
          <a:xfrm>
            <a:off x="6127873" y="2367094"/>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1</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Achieve X% increase in the enrollment of underrepresented student groups by year Z</a:t>
            </a:r>
          </a:p>
        </p:txBody>
      </p:sp>
      <p:sp>
        <p:nvSpPr>
          <p:cNvPr id="19" name="TextBox 18">
            <a:extLst>
              <a:ext uri="{FF2B5EF4-FFF2-40B4-BE49-F238E27FC236}">
                <a16:creationId xmlns:a16="http://schemas.microsoft.com/office/drawing/2014/main" id="{3B12DE4F-773F-E873-3893-A8B02B144296}"/>
              </a:ext>
            </a:extLst>
          </p:cNvPr>
          <p:cNvSpPr txBox="1"/>
          <p:nvPr/>
        </p:nvSpPr>
        <p:spPr>
          <a:xfrm>
            <a:off x="6119325" y="2909612"/>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2</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Implement X number of diversity and inclusion training programs for faculty and staff</a:t>
            </a:r>
          </a:p>
        </p:txBody>
      </p:sp>
      <p:pic>
        <p:nvPicPr>
          <p:cNvPr id="20" name="Graphic 19" descr="Target with solid fill">
            <a:extLst>
              <a:ext uri="{FF2B5EF4-FFF2-40B4-BE49-F238E27FC236}">
                <a16:creationId xmlns:a16="http://schemas.microsoft.com/office/drawing/2014/main" id="{BC0029C3-6DD2-C4CA-E2A0-17F0AE1AF2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09" y="3872114"/>
            <a:ext cx="744966" cy="744966"/>
          </a:xfrm>
          <a:prstGeom prst="rect">
            <a:avLst/>
          </a:prstGeom>
        </p:spPr>
      </p:pic>
      <p:sp>
        <p:nvSpPr>
          <p:cNvPr id="21" name="TextBox 20">
            <a:extLst>
              <a:ext uri="{FF2B5EF4-FFF2-40B4-BE49-F238E27FC236}">
                <a16:creationId xmlns:a16="http://schemas.microsoft.com/office/drawing/2014/main" id="{90F985EA-B3A0-9002-E7CC-AE066FE4E1B8}"/>
              </a:ext>
            </a:extLst>
          </p:cNvPr>
          <p:cNvSpPr txBox="1"/>
          <p:nvPr/>
        </p:nvSpPr>
        <p:spPr>
          <a:xfrm>
            <a:off x="1322575" y="4059931"/>
            <a:ext cx="48999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Objective</a:t>
            </a:r>
            <a:r>
              <a:rPr kumimoji="0" lang="en-US" sz="16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 Improve Infrastructure</a:t>
            </a:r>
          </a:p>
        </p:txBody>
      </p:sp>
      <p:sp>
        <p:nvSpPr>
          <p:cNvPr id="22" name="Left Brace 21">
            <a:extLst>
              <a:ext uri="{FF2B5EF4-FFF2-40B4-BE49-F238E27FC236}">
                <a16:creationId xmlns:a16="http://schemas.microsoft.com/office/drawing/2014/main" id="{ABC9269B-AD0C-3DC6-186D-6D81B4D9FA42}"/>
              </a:ext>
            </a:extLst>
          </p:cNvPr>
          <p:cNvSpPr/>
          <p:nvPr/>
        </p:nvSpPr>
        <p:spPr>
          <a:xfrm>
            <a:off x="5751971" y="3665997"/>
            <a:ext cx="470517" cy="1157199"/>
          </a:xfrm>
          <a:prstGeom prst="leftBrace">
            <a:avLst/>
          </a:prstGeom>
          <a:ln w="19050">
            <a:solidFill>
              <a:srgbClr val="00305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1F149F81-FC51-0D01-77D3-2DB32B81E119}"/>
              </a:ext>
            </a:extLst>
          </p:cNvPr>
          <p:cNvSpPr txBox="1"/>
          <p:nvPr/>
        </p:nvSpPr>
        <p:spPr>
          <a:xfrm>
            <a:off x="6127873" y="3672877"/>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1</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Complete X number of campus improvement projects by year Z</a:t>
            </a:r>
          </a:p>
        </p:txBody>
      </p:sp>
      <p:sp>
        <p:nvSpPr>
          <p:cNvPr id="24" name="TextBox 23">
            <a:extLst>
              <a:ext uri="{FF2B5EF4-FFF2-40B4-BE49-F238E27FC236}">
                <a16:creationId xmlns:a16="http://schemas.microsoft.com/office/drawing/2014/main" id="{0EEBEA41-8B10-5E73-B6D1-22CD16F366DC}"/>
              </a:ext>
            </a:extLst>
          </p:cNvPr>
          <p:cNvSpPr txBox="1"/>
          <p:nvPr/>
        </p:nvSpPr>
        <p:spPr>
          <a:xfrm>
            <a:off x="6119325" y="4215395"/>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2</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Increase classroom and laboratory space by X square feet by year Z</a:t>
            </a:r>
          </a:p>
        </p:txBody>
      </p:sp>
      <p:pic>
        <p:nvPicPr>
          <p:cNvPr id="25" name="Graphic 24" descr="Target with solid fill">
            <a:extLst>
              <a:ext uri="{FF2B5EF4-FFF2-40B4-BE49-F238E27FC236}">
                <a16:creationId xmlns:a16="http://schemas.microsoft.com/office/drawing/2014/main" id="{6699ADE8-FAB4-70AE-7EDF-52990B6789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609" y="5167958"/>
            <a:ext cx="744966" cy="744966"/>
          </a:xfrm>
          <a:prstGeom prst="rect">
            <a:avLst/>
          </a:prstGeom>
        </p:spPr>
      </p:pic>
      <p:sp>
        <p:nvSpPr>
          <p:cNvPr id="26" name="TextBox 25">
            <a:extLst>
              <a:ext uri="{FF2B5EF4-FFF2-40B4-BE49-F238E27FC236}">
                <a16:creationId xmlns:a16="http://schemas.microsoft.com/office/drawing/2014/main" id="{A380C919-FAD6-B893-0713-73B149C52A88}"/>
              </a:ext>
            </a:extLst>
          </p:cNvPr>
          <p:cNvSpPr txBox="1"/>
          <p:nvPr/>
        </p:nvSpPr>
        <p:spPr>
          <a:xfrm>
            <a:off x="1322575" y="5355775"/>
            <a:ext cx="48999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Objective</a:t>
            </a:r>
            <a:r>
              <a:rPr kumimoji="0" lang="en-US" sz="16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 Develop Innovative Programs</a:t>
            </a:r>
          </a:p>
        </p:txBody>
      </p:sp>
      <p:sp>
        <p:nvSpPr>
          <p:cNvPr id="27" name="Left Brace 26">
            <a:extLst>
              <a:ext uri="{FF2B5EF4-FFF2-40B4-BE49-F238E27FC236}">
                <a16:creationId xmlns:a16="http://schemas.microsoft.com/office/drawing/2014/main" id="{D6D8857E-80D4-DC34-20F9-596BBB1CC49A}"/>
              </a:ext>
            </a:extLst>
          </p:cNvPr>
          <p:cNvSpPr/>
          <p:nvPr/>
        </p:nvSpPr>
        <p:spPr>
          <a:xfrm>
            <a:off x="5751971" y="4961841"/>
            <a:ext cx="470517" cy="1157199"/>
          </a:xfrm>
          <a:prstGeom prst="leftBrace">
            <a:avLst/>
          </a:prstGeom>
          <a:ln w="19050">
            <a:solidFill>
              <a:srgbClr val="00305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72342423-7046-E414-D988-FA63BA689272}"/>
              </a:ext>
            </a:extLst>
          </p:cNvPr>
          <p:cNvSpPr txBox="1"/>
          <p:nvPr/>
        </p:nvSpPr>
        <p:spPr>
          <a:xfrm>
            <a:off x="6127873" y="4968721"/>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1</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Launch X new interdisciplinary degree programs by year Z</a:t>
            </a:r>
          </a:p>
        </p:txBody>
      </p:sp>
      <p:sp>
        <p:nvSpPr>
          <p:cNvPr id="29" name="TextBox 28">
            <a:extLst>
              <a:ext uri="{FF2B5EF4-FFF2-40B4-BE49-F238E27FC236}">
                <a16:creationId xmlns:a16="http://schemas.microsoft.com/office/drawing/2014/main" id="{B43365AB-7190-CCA9-0AD4-E6E8262CC62A}"/>
              </a:ext>
            </a:extLst>
          </p:cNvPr>
          <p:cNvSpPr txBox="1"/>
          <p:nvPr/>
        </p:nvSpPr>
        <p:spPr>
          <a:xfrm>
            <a:off x="6119325" y="5511239"/>
            <a:ext cx="5794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Measure 2</a:t>
            </a: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 Secure X amount of funding for curriculum development</a:t>
            </a:r>
          </a:p>
        </p:txBody>
      </p:sp>
    </p:spTree>
    <p:extLst>
      <p:ext uri="{BB962C8B-B14F-4D97-AF65-F5344CB8AC3E}">
        <p14:creationId xmlns:p14="http://schemas.microsoft.com/office/powerpoint/2010/main" val="261007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2259-F663-A726-16C5-9C8F17642D37}"/>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8770B51F-96C9-D16C-7191-18F10852E8B8}"/>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Strategic Plan Items - Action Item and Resources</a:t>
            </a:r>
          </a:p>
        </p:txBody>
      </p:sp>
      <p:grpSp>
        <p:nvGrpSpPr>
          <p:cNvPr id="15" name="Group 14">
            <a:extLst>
              <a:ext uri="{FF2B5EF4-FFF2-40B4-BE49-F238E27FC236}">
                <a16:creationId xmlns:a16="http://schemas.microsoft.com/office/drawing/2014/main" id="{0B044F08-BB1B-9A3C-CD39-299EA198A23F}"/>
              </a:ext>
            </a:extLst>
          </p:cNvPr>
          <p:cNvGrpSpPr/>
          <p:nvPr/>
        </p:nvGrpSpPr>
        <p:grpSpPr>
          <a:xfrm>
            <a:off x="1319681" y="1215482"/>
            <a:ext cx="9511072" cy="2425167"/>
            <a:chOff x="1023472" y="1629248"/>
            <a:chExt cx="8282186" cy="1501084"/>
          </a:xfrm>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F9B15279-064E-6D11-3EA7-B36173893799}"/>
                </a:ext>
              </a:extLst>
            </p:cNvPr>
            <p:cNvSpPr/>
            <p:nvPr/>
          </p:nvSpPr>
          <p:spPr>
            <a:xfrm>
              <a:off x="3290350" y="1629248"/>
              <a:ext cx="6015308" cy="1501084"/>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An action item is a discrete task that must be accomplished by a specific deadline as part of a larger project, meeting, or plan. It is an actionable step assigned to an individual or team to complete to achieve a particular goal or objective. Use this space to describe specific activities, projects, or initiatives the department will implement to achieve the objective and reach the benchmark.</a:t>
              </a:r>
              <a:endParaRPr kumimoji="0" lang="en-GB" sz="18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endParaRPr>
            </a:p>
          </p:txBody>
        </p:sp>
        <p:sp>
          <p:nvSpPr>
            <p:cNvPr id="17" name="Rectangle 16">
              <a:extLst>
                <a:ext uri="{FF2B5EF4-FFF2-40B4-BE49-F238E27FC236}">
                  <a16:creationId xmlns:a16="http://schemas.microsoft.com/office/drawing/2014/main" id="{148D2965-7EE8-C618-9B13-56144FF6DA01}"/>
                </a:ext>
              </a:extLst>
            </p:cNvPr>
            <p:cNvSpPr/>
            <p:nvPr/>
          </p:nvSpPr>
          <p:spPr>
            <a:xfrm>
              <a:off x="1023472" y="1629248"/>
              <a:ext cx="2266878" cy="1501084"/>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Action Item</a:t>
              </a:r>
              <a:endParaRPr kumimoji="0" lang="en-GB" sz="36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grpSp>
      <p:grpSp>
        <p:nvGrpSpPr>
          <p:cNvPr id="21" name="Group 20">
            <a:extLst>
              <a:ext uri="{FF2B5EF4-FFF2-40B4-BE49-F238E27FC236}">
                <a16:creationId xmlns:a16="http://schemas.microsoft.com/office/drawing/2014/main" id="{B8135D75-67F0-4C5B-B0E0-36B5CCCAD582}"/>
              </a:ext>
            </a:extLst>
          </p:cNvPr>
          <p:cNvGrpSpPr/>
          <p:nvPr/>
        </p:nvGrpSpPr>
        <p:grpSpPr>
          <a:xfrm>
            <a:off x="1319681" y="3849820"/>
            <a:ext cx="9511072" cy="2409740"/>
            <a:chOff x="1023472" y="1629248"/>
            <a:chExt cx="7242803" cy="827307"/>
          </a:xfrm>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83841903-5F67-1FAB-F913-58A01BD85782}"/>
                </a:ext>
              </a:extLst>
            </p:cNvPr>
            <p:cNvSpPr/>
            <p:nvPr/>
          </p:nvSpPr>
          <p:spPr>
            <a:xfrm>
              <a:off x="3005866" y="1629248"/>
              <a:ext cx="5260409" cy="827307"/>
            </a:xfrm>
            <a:prstGeom prst="rect">
              <a:avLst/>
            </a:prstGeom>
            <a:gradFill>
              <a:gsLst>
                <a:gs pos="0">
                  <a:schemeClr val="bg1">
                    <a:lumMod val="95000"/>
                  </a:schemeClr>
                </a:gs>
                <a:gs pos="100000">
                  <a:schemeClr val="bg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Please, use the dropdown list to select if your unit will need resources to achieve the objectives described before. </a:t>
              </a:r>
              <a:r>
                <a:rPr kumimoji="0" lang="en-US" sz="18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If your department will need resources, please use the appropriate space to describe those resource needs (e.g., $2500 to purchase software, $1000 for training, etc.).</a:t>
              </a:r>
              <a:endParaRPr kumimoji="0" lang="en-GB" sz="18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endParaRPr>
            </a:p>
          </p:txBody>
        </p:sp>
        <p:sp>
          <p:nvSpPr>
            <p:cNvPr id="23" name="Rectangle 22">
              <a:extLst>
                <a:ext uri="{FF2B5EF4-FFF2-40B4-BE49-F238E27FC236}">
                  <a16:creationId xmlns:a16="http://schemas.microsoft.com/office/drawing/2014/main" id="{C3F48433-4D5F-BA4B-0A0B-09E87072BDA3}"/>
                </a:ext>
              </a:extLst>
            </p:cNvPr>
            <p:cNvSpPr/>
            <p:nvPr/>
          </p:nvSpPr>
          <p:spPr>
            <a:xfrm>
              <a:off x="1023472" y="1629248"/>
              <a:ext cx="1982394" cy="827307"/>
            </a:xfrm>
            <a:prstGeom prst="rect">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Resources Needed</a:t>
              </a:r>
            </a:p>
          </p:txBody>
        </p:sp>
      </p:grpSp>
    </p:spTree>
    <p:extLst>
      <p:ext uri="{BB962C8B-B14F-4D97-AF65-F5344CB8AC3E}">
        <p14:creationId xmlns:p14="http://schemas.microsoft.com/office/powerpoint/2010/main" val="416689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C262CF-5CC9-4929-99CD-9F101191856B}" type="slidenum">
              <a:rPr kumimoji="0" lang="en-GB" sz="1600" b="0" i="0" u="none" strike="noStrike" kern="1200" cap="none" spc="0" normalizeH="0" baseline="0" noProof="0" smtClean="0">
                <a:ln>
                  <a:noFill/>
                </a:ln>
                <a:solidFill>
                  <a:srgbClr val="3F3F3F">
                    <a:lumMod val="60000"/>
                    <a:lumOff val="4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600" b="0" i="0" u="none" strike="noStrike" kern="1200" cap="none" spc="0" normalizeH="0" baseline="0" noProof="0">
              <a:ln>
                <a:noFill/>
              </a:ln>
              <a:solidFill>
                <a:srgbClr val="3F3F3F">
                  <a:lumMod val="60000"/>
                  <a:lumOff val="40000"/>
                </a:srgbClr>
              </a:solidFill>
              <a:effectLst/>
              <a:uLnTx/>
              <a:uFillTx/>
              <a:latin typeface="Calibri"/>
              <a:ea typeface="+mn-ea"/>
              <a:cs typeface="+mn-cs"/>
            </a:endParaRPr>
          </a:p>
        </p:txBody>
      </p:sp>
      <p:sp>
        <p:nvSpPr>
          <p:cNvPr id="3" name="Rectangle 2"/>
          <p:cNvSpPr/>
          <p:nvPr/>
        </p:nvSpPr>
        <p:spPr>
          <a:xfrm>
            <a:off x="0" y="0"/>
            <a:ext cx="2438400" cy="6858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2438400" y="0"/>
            <a:ext cx="2438400" cy="6858000"/>
          </a:xfrm>
          <a:prstGeom prst="rect">
            <a:avLst/>
          </a:pr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4"/>
          <p:cNvSpPr/>
          <p:nvPr/>
        </p:nvSpPr>
        <p:spPr>
          <a:xfrm>
            <a:off x="4876800" y="0"/>
            <a:ext cx="2438400" cy="6858000"/>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5"/>
          <p:cNvSpPr/>
          <p:nvPr/>
        </p:nvSpPr>
        <p:spPr>
          <a:xfrm>
            <a:off x="7315200" y="0"/>
            <a:ext cx="24384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D6DBD4"/>
              </a:solidFill>
              <a:effectLst/>
              <a:uLnTx/>
              <a:uFillTx/>
              <a:latin typeface="Calibri"/>
              <a:ea typeface="+mn-ea"/>
              <a:cs typeface="+mn-cs"/>
            </a:endParaRPr>
          </a:p>
        </p:txBody>
      </p:sp>
      <p:sp>
        <p:nvSpPr>
          <p:cNvPr id="7" name="Rectangle 6"/>
          <p:cNvSpPr/>
          <p:nvPr/>
        </p:nvSpPr>
        <p:spPr>
          <a:xfrm>
            <a:off x="9747463" y="0"/>
            <a:ext cx="2438400" cy="6858000"/>
          </a:xfrm>
          <a:prstGeom prst="rect">
            <a:avLst/>
          </a:prstGeom>
          <a:solidFill>
            <a:srgbClr val="E0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Oval 8"/>
          <p:cNvSpPr/>
          <p:nvPr/>
        </p:nvSpPr>
        <p:spPr>
          <a:xfrm>
            <a:off x="984584" y="4197562"/>
            <a:ext cx="469232" cy="4692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p:cNvSpPr/>
          <p:nvPr/>
        </p:nvSpPr>
        <p:spPr>
          <a:xfrm>
            <a:off x="3422984" y="4197562"/>
            <a:ext cx="469232" cy="4692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p:cNvSpPr/>
          <p:nvPr/>
        </p:nvSpPr>
        <p:spPr>
          <a:xfrm>
            <a:off x="5861384" y="4197562"/>
            <a:ext cx="469232" cy="4692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Oval 11"/>
          <p:cNvSpPr/>
          <p:nvPr/>
        </p:nvSpPr>
        <p:spPr>
          <a:xfrm>
            <a:off x="8299784" y="4197562"/>
            <a:ext cx="469232" cy="4692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Oval 12"/>
          <p:cNvSpPr/>
          <p:nvPr/>
        </p:nvSpPr>
        <p:spPr>
          <a:xfrm>
            <a:off x="10738184" y="4197562"/>
            <a:ext cx="469232" cy="4692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5" name="Straight Connector 14"/>
          <p:cNvCxnSpPr>
            <a:stCxn id="9" idx="6"/>
            <a:endCxn id="13" idx="2"/>
          </p:cNvCxnSpPr>
          <p:nvPr/>
        </p:nvCxnSpPr>
        <p:spPr>
          <a:xfrm>
            <a:off x="1453816" y="4432178"/>
            <a:ext cx="9284368"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05978" y="4666794"/>
            <a:ext cx="11336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CFCFC"/>
                </a:solidFill>
                <a:effectLst/>
                <a:uLnTx/>
                <a:uFillTx/>
                <a:latin typeface="Lato"/>
                <a:ea typeface="+mn-ea"/>
                <a:cs typeface="+mn-cs"/>
              </a:rPr>
              <a:t>2025</a:t>
            </a:r>
            <a:endParaRPr kumimoji="0" lang="en-GB" sz="3200" b="1" i="0" u="none" strike="noStrike" kern="1200" cap="none" spc="0" normalizeH="0" baseline="0" noProof="0">
              <a:ln>
                <a:noFill/>
              </a:ln>
              <a:solidFill>
                <a:srgbClr val="FCFCFC"/>
              </a:solidFill>
              <a:effectLst/>
              <a:uLnTx/>
              <a:uFillTx/>
              <a:latin typeface="Lato"/>
              <a:ea typeface="+mn-ea"/>
              <a:cs typeface="+mn-cs"/>
            </a:endParaRPr>
          </a:p>
        </p:txBody>
      </p:sp>
      <p:sp>
        <p:nvSpPr>
          <p:cNvPr id="18" name="TextBox 17"/>
          <p:cNvSpPr txBox="1"/>
          <p:nvPr/>
        </p:nvSpPr>
        <p:spPr>
          <a:xfrm>
            <a:off x="7967578" y="3568400"/>
            <a:ext cx="11336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CFCFC"/>
                </a:solidFill>
                <a:effectLst/>
                <a:uLnTx/>
                <a:uFillTx/>
                <a:latin typeface="Lato"/>
                <a:ea typeface="+mn-ea"/>
                <a:cs typeface="+mn-cs"/>
              </a:rPr>
              <a:t>2024</a:t>
            </a:r>
            <a:endParaRPr kumimoji="0" lang="en-GB" sz="3200" b="1" i="0" u="none" strike="noStrike" kern="1200" cap="none" spc="0" normalizeH="0" baseline="0" noProof="0">
              <a:ln>
                <a:noFill/>
              </a:ln>
              <a:solidFill>
                <a:srgbClr val="FCFCFC"/>
              </a:solidFill>
              <a:effectLst/>
              <a:uLnTx/>
              <a:uFillTx/>
              <a:latin typeface="Lato"/>
              <a:ea typeface="+mn-ea"/>
              <a:cs typeface="+mn-cs"/>
            </a:endParaRPr>
          </a:p>
        </p:txBody>
      </p:sp>
      <p:sp>
        <p:nvSpPr>
          <p:cNvPr id="19" name="TextBox 18"/>
          <p:cNvSpPr txBox="1"/>
          <p:nvPr/>
        </p:nvSpPr>
        <p:spPr>
          <a:xfrm>
            <a:off x="5529178" y="4666793"/>
            <a:ext cx="11336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CFCFC"/>
                </a:solidFill>
                <a:effectLst/>
                <a:uLnTx/>
                <a:uFillTx/>
                <a:latin typeface="Lato"/>
                <a:ea typeface="+mn-ea"/>
                <a:cs typeface="+mn-cs"/>
              </a:rPr>
              <a:t>2023</a:t>
            </a:r>
            <a:endParaRPr kumimoji="0" lang="en-GB" sz="3200" b="1" i="0" u="none" strike="noStrike" kern="1200" cap="none" spc="0" normalizeH="0" baseline="0" noProof="0">
              <a:ln>
                <a:noFill/>
              </a:ln>
              <a:solidFill>
                <a:srgbClr val="FCFCFC"/>
              </a:solidFill>
              <a:effectLst/>
              <a:uLnTx/>
              <a:uFillTx/>
              <a:latin typeface="Lato"/>
              <a:ea typeface="+mn-ea"/>
              <a:cs typeface="+mn-cs"/>
            </a:endParaRPr>
          </a:p>
        </p:txBody>
      </p:sp>
      <p:sp>
        <p:nvSpPr>
          <p:cNvPr id="20" name="TextBox 19"/>
          <p:cNvSpPr txBox="1"/>
          <p:nvPr/>
        </p:nvSpPr>
        <p:spPr>
          <a:xfrm>
            <a:off x="3090778" y="3568400"/>
            <a:ext cx="11336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CFCFC"/>
                </a:solidFill>
                <a:effectLst/>
                <a:uLnTx/>
                <a:uFillTx/>
                <a:latin typeface="Lato"/>
                <a:ea typeface="+mn-ea"/>
                <a:cs typeface="+mn-cs"/>
              </a:rPr>
              <a:t>2022</a:t>
            </a:r>
            <a:endParaRPr kumimoji="0" lang="en-GB" sz="3200" b="1" i="0" u="none" strike="noStrike" kern="1200" cap="none" spc="0" normalizeH="0" baseline="0" noProof="0">
              <a:ln>
                <a:noFill/>
              </a:ln>
              <a:solidFill>
                <a:srgbClr val="FCFCFC"/>
              </a:solidFill>
              <a:effectLst/>
              <a:uLnTx/>
              <a:uFillTx/>
              <a:latin typeface="Lato"/>
              <a:ea typeface="+mn-ea"/>
              <a:cs typeface="+mn-cs"/>
            </a:endParaRPr>
          </a:p>
        </p:txBody>
      </p:sp>
      <p:sp>
        <p:nvSpPr>
          <p:cNvPr id="21" name="TextBox 20"/>
          <p:cNvSpPr txBox="1"/>
          <p:nvPr/>
        </p:nvSpPr>
        <p:spPr>
          <a:xfrm>
            <a:off x="652378" y="4666792"/>
            <a:ext cx="11336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CFCFC"/>
                </a:solidFill>
                <a:effectLst/>
                <a:uLnTx/>
                <a:uFillTx/>
                <a:latin typeface="Lato"/>
                <a:ea typeface="+mn-ea"/>
                <a:cs typeface="+mn-cs"/>
              </a:rPr>
              <a:t>2021</a:t>
            </a:r>
            <a:endParaRPr kumimoji="0" lang="en-GB" sz="3200" b="1" i="0" u="none" strike="noStrike" kern="1200" cap="none" spc="0" normalizeH="0" baseline="0" noProof="0">
              <a:ln>
                <a:noFill/>
              </a:ln>
              <a:solidFill>
                <a:srgbClr val="FCFCFC"/>
              </a:solidFill>
              <a:effectLst/>
              <a:uLnTx/>
              <a:uFillTx/>
              <a:latin typeface="Lato"/>
              <a:ea typeface="+mn-ea"/>
              <a:cs typeface="+mn-cs"/>
            </a:endParaRPr>
          </a:p>
        </p:txBody>
      </p:sp>
      <p:sp>
        <p:nvSpPr>
          <p:cNvPr id="29" name="AutoShape 59"/>
          <p:cNvSpPr>
            <a:spLocks/>
          </p:cNvSpPr>
          <p:nvPr/>
        </p:nvSpPr>
        <p:spPr bwMode="auto">
          <a:xfrm>
            <a:off x="755850" y="2767027"/>
            <a:ext cx="749110" cy="7478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a:ea typeface="+mn-ea"/>
              <a:cs typeface="+mn-cs"/>
              <a:sym typeface="Gill Sans" charset="0"/>
            </a:endParaRPr>
          </a:p>
        </p:txBody>
      </p:sp>
      <p:grpSp>
        <p:nvGrpSpPr>
          <p:cNvPr id="37" name="Group 36"/>
          <p:cNvGrpSpPr/>
          <p:nvPr/>
        </p:nvGrpSpPr>
        <p:grpSpPr>
          <a:xfrm>
            <a:off x="3343789" y="5584805"/>
            <a:ext cx="749110" cy="701811"/>
            <a:chOff x="5368132" y="3540125"/>
            <a:chExt cx="465138" cy="435769"/>
          </a:xfrm>
          <a:solidFill>
            <a:schemeClr val="bg2"/>
          </a:solidFill>
        </p:grpSpPr>
        <p:sp>
          <p:nvSpPr>
            <p:cNvPr id="38"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9"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40" name="Group 39"/>
          <p:cNvGrpSpPr/>
          <p:nvPr/>
        </p:nvGrpSpPr>
        <p:grpSpPr>
          <a:xfrm>
            <a:off x="8299784" y="5537506"/>
            <a:ext cx="513896" cy="749110"/>
            <a:chOff x="3582988" y="3510757"/>
            <a:chExt cx="319088" cy="465138"/>
          </a:xfrm>
          <a:solidFill>
            <a:schemeClr val="bg2"/>
          </a:solidFill>
        </p:grpSpPr>
        <p:sp>
          <p:nvSpPr>
            <p:cNvPr id="41"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a:ea typeface="+mn-ea"/>
                <a:cs typeface="+mn-cs"/>
                <a:sym typeface="Gill Sans" charset="0"/>
              </a:endParaRPr>
            </a:p>
          </p:txBody>
        </p:sp>
        <p:sp>
          <p:nvSpPr>
            <p:cNvPr id="42"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a:ea typeface="+mn-ea"/>
                <a:cs typeface="+mn-cs"/>
                <a:sym typeface="Gill Sans" charset="0"/>
              </a:endParaRPr>
            </a:p>
          </p:txBody>
        </p:sp>
      </p:grpSp>
      <p:sp>
        <p:nvSpPr>
          <p:cNvPr id="44" name="TextBox 43"/>
          <p:cNvSpPr txBox="1"/>
          <p:nvPr/>
        </p:nvSpPr>
        <p:spPr>
          <a:xfrm>
            <a:off x="779466" y="3481181"/>
            <a:ext cx="87947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CFCFC"/>
                </a:solidFill>
                <a:effectLst/>
                <a:uLnTx/>
                <a:uFillTx/>
                <a:latin typeface="Calibri"/>
                <a:ea typeface="+mn-ea"/>
                <a:cs typeface="+mn-cs"/>
              </a:rPr>
              <a:t>STEP 1</a:t>
            </a:r>
            <a:endParaRPr kumimoji="0" lang="en-GB" sz="2000" b="1" i="0" u="none" strike="noStrike" kern="1200" cap="none" spc="0" normalizeH="0" baseline="0" noProof="0">
              <a:ln>
                <a:noFill/>
              </a:ln>
              <a:solidFill>
                <a:srgbClr val="FCFCFC"/>
              </a:solidFill>
              <a:effectLst/>
              <a:uLnTx/>
              <a:uFillTx/>
              <a:latin typeface="Calibri"/>
              <a:ea typeface="+mn-ea"/>
              <a:cs typeface="+mn-cs"/>
            </a:endParaRPr>
          </a:p>
        </p:txBody>
      </p:sp>
      <p:sp>
        <p:nvSpPr>
          <p:cNvPr id="47" name="TextBox 46"/>
          <p:cNvSpPr txBox="1"/>
          <p:nvPr/>
        </p:nvSpPr>
        <p:spPr>
          <a:xfrm>
            <a:off x="5639865" y="3481181"/>
            <a:ext cx="87947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CFCFC"/>
                </a:solidFill>
                <a:effectLst/>
                <a:uLnTx/>
                <a:uFillTx/>
                <a:latin typeface="Calibri"/>
                <a:ea typeface="+mn-ea"/>
                <a:cs typeface="+mn-cs"/>
              </a:rPr>
              <a:t>STEP 3</a:t>
            </a:r>
            <a:endParaRPr kumimoji="0" lang="en-GB" sz="2000" b="1" i="0" u="none" strike="noStrike" kern="1200" cap="none" spc="0" normalizeH="0" baseline="0" noProof="0">
              <a:ln>
                <a:noFill/>
              </a:ln>
              <a:solidFill>
                <a:srgbClr val="FCFCFC"/>
              </a:solidFill>
              <a:effectLst/>
              <a:uLnTx/>
              <a:uFillTx/>
              <a:latin typeface="Calibri"/>
              <a:ea typeface="+mn-ea"/>
              <a:cs typeface="+mn-cs"/>
            </a:endParaRPr>
          </a:p>
        </p:txBody>
      </p:sp>
      <p:sp>
        <p:nvSpPr>
          <p:cNvPr id="53" name="TextBox 52"/>
          <p:cNvSpPr txBox="1"/>
          <p:nvPr/>
        </p:nvSpPr>
        <p:spPr>
          <a:xfrm>
            <a:off x="10533058" y="3570084"/>
            <a:ext cx="87947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CFCFC"/>
                </a:solidFill>
                <a:effectLst/>
                <a:uLnTx/>
                <a:uFillTx/>
                <a:latin typeface="Calibri"/>
                <a:ea typeface="+mn-ea"/>
                <a:cs typeface="+mn-cs"/>
              </a:rPr>
              <a:t>STEP 5</a:t>
            </a:r>
            <a:endParaRPr kumimoji="0" lang="en-GB" sz="2000" b="1" i="0" u="none" strike="noStrike" kern="1200" cap="none" spc="0" normalizeH="0" baseline="0" noProof="0">
              <a:ln>
                <a:noFill/>
              </a:ln>
              <a:solidFill>
                <a:srgbClr val="FCFCFC"/>
              </a:solidFill>
              <a:effectLst/>
              <a:uLnTx/>
              <a:uFillTx/>
              <a:latin typeface="Calibri"/>
              <a:ea typeface="+mn-ea"/>
              <a:cs typeface="+mn-cs"/>
            </a:endParaRPr>
          </a:p>
        </p:txBody>
      </p:sp>
      <p:sp>
        <p:nvSpPr>
          <p:cNvPr id="56" name="TextBox 55"/>
          <p:cNvSpPr txBox="1"/>
          <p:nvPr/>
        </p:nvSpPr>
        <p:spPr>
          <a:xfrm>
            <a:off x="3212186" y="5069280"/>
            <a:ext cx="87947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CFCFC"/>
                </a:solidFill>
                <a:effectLst/>
                <a:uLnTx/>
                <a:uFillTx/>
                <a:latin typeface="Calibri"/>
                <a:ea typeface="+mn-ea"/>
                <a:cs typeface="+mn-cs"/>
              </a:rPr>
              <a:t>STEP 2</a:t>
            </a:r>
            <a:endParaRPr kumimoji="0" lang="en-GB" sz="2000" b="1" i="0" u="none" strike="noStrike" kern="1200" cap="none" spc="0" normalizeH="0" baseline="0" noProof="0">
              <a:ln>
                <a:noFill/>
              </a:ln>
              <a:solidFill>
                <a:srgbClr val="FCFCFC"/>
              </a:solidFill>
              <a:effectLst/>
              <a:uLnTx/>
              <a:uFillTx/>
              <a:latin typeface="Calibri"/>
              <a:ea typeface="+mn-ea"/>
              <a:cs typeface="+mn-cs"/>
            </a:endParaRPr>
          </a:p>
        </p:txBody>
      </p:sp>
      <p:sp>
        <p:nvSpPr>
          <p:cNvPr id="59" name="TextBox 58"/>
          <p:cNvSpPr txBox="1"/>
          <p:nvPr/>
        </p:nvSpPr>
        <p:spPr>
          <a:xfrm>
            <a:off x="8094670" y="5069280"/>
            <a:ext cx="87947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CFCFC"/>
                </a:solidFill>
                <a:effectLst/>
                <a:uLnTx/>
                <a:uFillTx/>
                <a:latin typeface="Calibri"/>
                <a:ea typeface="+mn-ea"/>
                <a:cs typeface="+mn-cs"/>
              </a:rPr>
              <a:t>STEP 4</a:t>
            </a:r>
            <a:endParaRPr kumimoji="0" lang="en-GB" sz="2000" b="1" i="0" u="none" strike="noStrike" kern="1200" cap="none" spc="0" normalizeH="0" baseline="0" noProof="0">
              <a:ln>
                <a:noFill/>
              </a:ln>
              <a:solidFill>
                <a:srgbClr val="FCFCFC"/>
              </a:solidFill>
              <a:effectLst/>
              <a:uLnTx/>
              <a:uFillTx/>
              <a:latin typeface="Calibri"/>
              <a:ea typeface="+mn-ea"/>
              <a:cs typeface="+mn-cs"/>
            </a:endParaRPr>
          </a:p>
        </p:txBody>
      </p:sp>
      <p:sp>
        <p:nvSpPr>
          <p:cNvPr id="8" name="TextBox 7">
            <a:extLst>
              <a:ext uri="{FF2B5EF4-FFF2-40B4-BE49-F238E27FC236}">
                <a16:creationId xmlns:a16="http://schemas.microsoft.com/office/drawing/2014/main" id="{A2376BFE-CD57-640D-E462-22D14B93105F}"/>
              </a:ext>
            </a:extLst>
          </p:cNvPr>
          <p:cNvSpPr txBox="1"/>
          <p:nvPr/>
        </p:nvSpPr>
        <p:spPr>
          <a:xfrm>
            <a:off x="380999" y="200722"/>
            <a:ext cx="11606315"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25A"/>
                </a:solidFill>
                <a:effectLst/>
                <a:uLnTx/>
                <a:uFillTx/>
                <a:latin typeface="Roboto Slab" pitchFamily="2" charset="0"/>
                <a:ea typeface="Roboto Slab" pitchFamily="2" charset="0"/>
                <a:cs typeface="Roboto" panose="02000000000000000000" pitchFamily="2" charset="0"/>
              </a:rPr>
              <a:t>Strategic Plan Items -  Implementation and Timeline</a:t>
            </a:r>
          </a:p>
        </p:txBody>
      </p:sp>
      <p:sp>
        <p:nvSpPr>
          <p:cNvPr id="14" name="TextBox 13">
            <a:extLst>
              <a:ext uri="{FF2B5EF4-FFF2-40B4-BE49-F238E27FC236}">
                <a16:creationId xmlns:a16="http://schemas.microsoft.com/office/drawing/2014/main" id="{664545AB-D9DB-4B7D-636E-7CE51F1886A9}"/>
              </a:ext>
            </a:extLst>
          </p:cNvPr>
          <p:cNvSpPr txBox="1"/>
          <p:nvPr/>
        </p:nvSpPr>
        <p:spPr>
          <a:xfrm>
            <a:off x="381000" y="1215483"/>
            <a:ext cx="116063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Slab" pitchFamily="2" charset="0"/>
                <a:ea typeface="Roboto Slab" pitchFamily="2" charset="0"/>
                <a:cs typeface="Roboto Slab" pitchFamily="2" charset="0"/>
              </a:rPr>
              <a:t>Implementation involves transforming the strategic vision into actionable steps and processes. Please describe the specific steps that will be taken to achieve the defined goals, along with the schedule or timeframe within which the implementation of the strategies and activities is expected to occur.</a:t>
            </a:r>
          </a:p>
        </p:txBody>
      </p:sp>
      <p:pic>
        <p:nvPicPr>
          <p:cNvPr id="22" name="Graphic 21" descr="Bar graph with upward trend with solid fill">
            <a:extLst>
              <a:ext uri="{FF2B5EF4-FFF2-40B4-BE49-F238E27FC236}">
                <a16:creationId xmlns:a16="http://schemas.microsoft.com/office/drawing/2014/main" id="{B9A9D13F-F09A-8B54-AC13-AB186052D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3041" y="2689700"/>
            <a:ext cx="1078328" cy="914400"/>
          </a:xfrm>
          <a:prstGeom prst="rect">
            <a:avLst/>
          </a:prstGeom>
        </p:spPr>
      </p:pic>
      <p:pic>
        <p:nvPicPr>
          <p:cNvPr id="24" name="Graphic 23" descr="Boardroom with solid fill">
            <a:extLst>
              <a:ext uri="{FF2B5EF4-FFF2-40B4-BE49-F238E27FC236}">
                <a16:creationId xmlns:a16="http://schemas.microsoft.com/office/drawing/2014/main" id="{4349AA8C-6ECA-8B92-2F1A-657E74A57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1332" y="2660954"/>
            <a:ext cx="1182153" cy="1182153"/>
          </a:xfrm>
          <a:prstGeom prst="rect">
            <a:avLst/>
          </a:prstGeom>
        </p:spPr>
      </p:pic>
    </p:spTree>
    <p:extLst>
      <p:ext uri="{BB962C8B-B14F-4D97-AF65-F5344CB8AC3E}">
        <p14:creationId xmlns:p14="http://schemas.microsoft.com/office/powerpoint/2010/main" val="18030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B5204-B497-1D06-EDA4-54396ECCAB6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60B8B156-58AB-8296-A4DC-433D9C3EB2A8}"/>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Strategic Plan Items - Actual Results</a:t>
            </a:r>
          </a:p>
        </p:txBody>
      </p:sp>
      <p:pic>
        <p:nvPicPr>
          <p:cNvPr id="5" name="Picture 4" descr="A group of people looking at a document&#10;&#10;Description automatically generated">
            <a:extLst>
              <a:ext uri="{FF2B5EF4-FFF2-40B4-BE49-F238E27FC236}">
                <a16:creationId xmlns:a16="http://schemas.microsoft.com/office/drawing/2014/main" id="{DD2921D9-6294-0DBD-925D-4378FD83F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008" y="1408175"/>
            <a:ext cx="6246390" cy="4160137"/>
          </a:xfrm>
          <a:prstGeom prst="rect">
            <a:avLst/>
          </a:prstGeom>
        </p:spPr>
      </p:pic>
      <p:sp>
        <p:nvSpPr>
          <p:cNvPr id="2" name="Rectangle 1">
            <a:extLst>
              <a:ext uri="{FF2B5EF4-FFF2-40B4-BE49-F238E27FC236}">
                <a16:creationId xmlns:a16="http://schemas.microsoft.com/office/drawing/2014/main" id="{16B4ABD2-94A8-2856-8B85-612DB7C386A0}"/>
              </a:ext>
            </a:extLst>
          </p:cNvPr>
          <p:cNvSpPr/>
          <p:nvPr/>
        </p:nvSpPr>
        <p:spPr>
          <a:xfrm>
            <a:off x="182880" y="1408175"/>
            <a:ext cx="5495544" cy="4160138"/>
          </a:xfrm>
          <a:prstGeom prst="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rPr>
              <a:t>Actual results typically refer to the tangible outcomes or achievements that an organization or entity has realized over a defined period, such as a fiscal year or a specific project timeline. These results are compared against the goals, objectives, and targets set forth in the strategic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rPr>
              <a:t>Please use the space to provide a brief narrative of the specific results for each measure. The narrative should include, where appropriate, the specific percentage or sample size that aligns with the target for performance.</a:t>
            </a:r>
          </a:p>
        </p:txBody>
      </p:sp>
    </p:spTree>
    <p:extLst>
      <p:ext uri="{BB962C8B-B14F-4D97-AF65-F5344CB8AC3E}">
        <p14:creationId xmlns:p14="http://schemas.microsoft.com/office/powerpoint/2010/main" val="158820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A3E5-B7EB-329B-0E5B-46AB0D4A1DC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203D865F-B6CD-C1AF-9747-980917932EB4}"/>
              </a:ext>
            </a:extLst>
          </p:cNvPr>
          <p:cNvSpPr txBox="1"/>
          <p:nvPr/>
        </p:nvSpPr>
        <p:spPr>
          <a:xfrm>
            <a:off x="381000" y="200722"/>
            <a:ext cx="11430000" cy="1014761"/>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Strategic Plan Items - Use of Results for Continuous Improvement</a:t>
            </a:r>
            <a:endParaRPr kumimoji="0" lang="en-US" sz="3600" b="1" i="0" u="none" strike="noStrike" kern="1200" cap="none" spc="0" normalizeH="0" baseline="0" noProof="0" dirty="0">
              <a:ln>
                <a:noFill/>
              </a:ln>
              <a:solidFill>
                <a:srgbClr val="A7934B"/>
              </a:solidFill>
              <a:effectLst/>
              <a:uLnTx/>
              <a:uFillTx/>
              <a:latin typeface="Roboto Slab" pitchFamily="2" charset="0"/>
              <a:ea typeface="Roboto Slab" pitchFamily="2" charset="0"/>
              <a:cs typeface="Roboto" panose="02000000000000000000" pitchFamily="2" charset="0"/>
            </a:endParaRPr>
          </a:p>
        </p:txBody>
      </p:sp>
      <p:sp>
        <p:nvSpPr>
          <p:cNvPr id="4" name="Rectangle 3">
            <a:extLst>
              <a:ext uri="{FF2B5EF4-FFF2-40B4-BE49-F238E27FC236}">
                <a16:creationId xmlns:a16="http://schemas.microsoft.com/office/drawing/2014/main" id="{8BB74BAC-5A14-4366-8FB8-3DD8A2CE3182}"/>
              </a:ext>
            </a:extLst>
          </p:cNvPr>
          <p:cNvSpPr/>
          <p:nvPr/>
        </p:nvSpPr>
        <p:spPr>
          <a:xfrm>
            <a:off x="381000" y="1355828"/>
            <a:ext cx="4959096" cy="4562856"/>
          </a:xfrm>
          <a:prstGeom prst="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Please use this space to describe how assessment findings will be utilized to drive ongoing improvement in the department. This includes analyzing assessment results, identifying areas for improvement, and implementing strategic changes and actions based on the insights gained from the assessment. The aim is to continuously enhance performance, effectiveness, and efficiency by utilizing assessment data to inform decision-making, refine processes, and address identified areas of improvement.</a:t>
            </a:r>
            <a:endPar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endParaRPr>
          </a:p>
        </p:txBody>
      </p:sp>
      <p:pic>
        <p:nvPicPr>
          <p:cNvPr id="7" name="Picture 6" descr="A group of people writing on a whiteboard&#10;&#10;AI-generated content may be incorrect.">
            <a:extLst>
              <a:ext uri="{FF2B5EF4-FFF2-40B4-BE49-F238E27FC236}">
                <a16:creationId xmlns:a16="http://schemas.microsoft.com/office/drawing/2014/main" id="{2D677601-ED11-E6E3-AD74-3ECC164AA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583" y="1355828"/>
            <a:ext cx="6267897" cy="4562856"/>
          </a:xfrm>
          <a:prstGeom prst="rect">
            <a:avLst/>
          </a:prstGeom>
        </p:spPr>
      </p:pic>
    </p:spTree>
    <p:extLst>
      <p:ext uri="{BB962C8B-B14F-4D97-AF65-F5344CB8AC3E}">
        <p14:creationId xmlns:p14="http://schemas.microsoft.com/office/powerpoint/2010/main" val="145306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81BAC9-B714-0387-98C0-18006151178C}"/>
              </a:ext>
            </a:extLst>
          </p:cNvPr>
          <p:cNvSpPr/>
          <p:nvPr/>
        </p:nvSpPr>
        <p:spPr>
          <a:xfrm>
            <a:off x="8019264" y="4280388"/>
            <a:ext cx="3597638" cy="163577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Rafael Soares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Office of Research and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Senior Business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rsoares30@gatech.edu</a:t>
            </a:r>
          </a:p>
        </p:txBody>
      </p:sp>
      <p:sp>
        <p:nvSpPr>
          <p:cNvPr id="7" name="Rectangle 6">
            <a:extLst>
              <a:ext uri="{FF2B5EF4-FFF2-40B4-BE49-F238E27FC236}">
                <a16:creationId xmlns:a16="http://schemas.microsoft.com/office/drawing/2014/main" id="{58DFC220-FEDF-0156-97F5-89F78292BCA5}"/>
              </a:ext>
            </a:extLst>
          </p:cNvPr>
          <p:cNvSpPr/>
          <p:nvPr/>
        </p:nvSpPr>
        <p:spPr>
          <a:xfrm>
            <a:off x="4133088" y="4280389"/>
            <a:ext cx="3532635" cy="163577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Dr. Brenda “B” 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Office of Research and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drbwoods@gatech.edu</a:t>
            </a:r>
          </a:p>
        </p:txBody>
      </p:sp>
      <p:sp>
        <p:nvSpPr>
          <p:cNvPr id="27" name="Round Diagonal Corner Rectangle 19">
            <a:extLst>
              <a:ext uri="{FF2B5EF4-FFF2-40B4-BE49-F238E27FC236}">
                <a16:creationId xmlns:a16="http://schemas.microsoft.com/office/drawing/2014/main" id="{C287E536-8373-B7AA-1B08-175D5FE4D705}"/>
              </a:ext>
            </a:extLst>
          </p:cNvPr>
          <p:cNvSpPr/>
          <p:nvPr/>
        </p:nvSpPr>
        <p:spPr>
          <a:xfrm flipH="1">
            <a:off x="3805376" y="366349"/>
            <a:ext cx="7912134" cy="1757954"/>
          </a:xfrm>
          <a:prstGeom prst="round2DiagRect">
            <a:avLst>
              <a:gd name="adj1" fmla="val 30369"/>
              <a:gd name="adj2" fmla="val 0"/>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8000" b="1"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Questions</a:t>
            </a:r>
            <a:endParaRPr kumimoji="0" lang="en-GB" sz="8000" b="1"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endParaRPr>
          </a:p>
        </p:txBody>
      </p:sp>
      <p:pic>
        <p:nvPicPr>
          <p:cNvPr id="5" name="Picture 4">
            <a:extLst>
              <a:ext uri="{FF2B5EF4-FFF2-40B4-BE49-F238E27FC236}">
                <a16:creationId xmlns:a16="http://schemas.microsoft.com/office/drawing/2014/main" id="{E7C22E44-7489-F9E1-4361-163B0AF3FDEE}"/>
              </a:ext>
            </a:extLst>
          </p:cNvPr>
          <p:cNvPicPr>
            <a:picLocks noChangeAspect="1"/>
          </p:cNvPicPr>
          <p:nvPr/>
        </p:nvPicPr>
        <p:blipFill>
          <a:blip r:embed="rId3"/>
          <a:stretch>
            <a:fillRect/>
          </a:stretch>
        </p:blipFill>
        <p:spPr>
          <a:xfrm>
            <a:off x="244050" y="380169"/>
            <a:ext cx="2755182" cy="6477831"/>
          </a:xfrm>
          <a:prstGeom prst="rect">
            <a:avLst/>
          </a:prstGeom>
        </p:spPr>
      </p:pic>
      <p:pic>
        <p:nvPicPr>
          <p:cNvPr id="6" name="Picture 5">
            <a:extLst>
              <a:ext uri="{FF2B5EF4-FFF2-40B4-BE49-F238E27FC236}">
                <a16:creationId xmlns:a16="http://schemas.microsoft.com/office/drawing/2014/main" id="{58D41612-93CA-3F3C-616A-2542E3951D3A}"/>
              </a:ext>
            </a:extLst>
          </p:cNvPr>
          <p:cNvPicPr>
            <a:picLocks noChangeAspect="1"/>
          </p:cNvPicPr>
          <p:nvPr/>
        </p:nvPicPr>
        <p:blipFill>
          <a:blip r:embed="rId4"/>
          <a:stretch>
            <a:fillRect/>
          </a:stretch>
        </p:blipFill>
        <p:spPr>
          <a:xfrm>
            <a:off x="5082483" y="2505428"/>
            <a:ext cx="1633844" cy="1998575"/>
          </a:xfrm>
          <a:prstGeom prst="rect">
            <a:avLst/>
          </a:prstGeom>
        </p:spPr>
      </p:pic>
      <p:pic>
        <p:nvPicPr>
          <p:cNvPr id="9" name="Picture 8" descr="A person in a suit smiling&#10;&#10;Description automatically generated">
            <a:extLst>
              <a:ext uri="{FF2B5EF4-FFF2-40B4-BE49-F238E27FC236}">
                <a16:creationId xmlns:a16="http://schemas.microsoft.com/office/drawing/2014/main" id="{92A77248-0BF8-4420-839F-C0AB53F1B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6842" y="2524518"/>
            <a:ext cx="1942483" cy="1979485"/>
          </a:xfrm>
          <a:prstGeom prst="ellipse">
            <a:avLst/>
          </a:prstGeom>
          <a:ln w="63500" cap="rnd">
            <a:noFill/>
          </a:ln>
          <a:effectLst>
            <a:softEdge rad="12700"/>
          </a:effectLst>
        </p:spPr>
      </p:pic>
    </p:spTree>
    <p:extLst>
      <p:ext uri="{BB962C8B-B14F-4D97-AF65-F5344CB8AC3E}">
        <p14:creationId xmlns:p14="http://schemas.microsoft.com/office/powerpoint/2010/main" val="270759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47088-1A4F-475E-9B12-55EC4BCE4A27}"/>
              </a:ext>
            </a:extLst>
          </p:cNvPr>
          <p:cNvSpPr>
            <a:spLocks noGrp="1"/>
          </p:cNvSpPr>
          <p:nvPr>
            <p:ph type="title"/>
          </p:nvPr>
        </p:nvSpPr>
        <p:spPr>
          <a:xfrm>
            <a:off x="381000" y="200722"/>
            <a:ext cx="11430000" cy="1014761"/>
          </a:xfrm>
        </p:spPr>
        <p:txBody>
          <a:bodyPr/>
          <a:lstStyle/>
          <a:p>
            <a:r>
              <a:rPr lang="en-US" b="1">
                <a:solidFill>
                  <a:srgbClr val="A7925A"/>
                </a:solidFill>
              </a:rPr>
              <a:t>SEWB Unit Planning, Assessment, &amp; Reporting</a:t>
            </a:r>
          </a:p>
        </p:txBody>
      </p:sp>
      <p:pic>
        <p:nvPicPr>
          <p:cNvPr id="6" name="Picture 5">
            <a:extLst>
              <a:ext uri="{FF2B5EF4-FFF2-40B4-BE49-F238E27FC236}">
                <a16:creationId xmlns:a16="http://schemas.microsoft.com/office/drawing/2014/main" id="{46E79511-59FC-6B24-1068-3271F2918115}"/>
              </a:ext>
            </a:extLst>
          </p:cNvPr>
          <p:cNvPicPr>
            <a:picLocks noChangeAspect="1"/>
          </p:cNvPicPr>
          <p:nvPr/>
        </p:nvPicPr>
        <p:blipFill>
          <a:blip r:embed="rId3"/>
          <a:stretch>
            <a:fillRect/>
          </a:stretch>
        </p:blipFill>
        <p:spPr>
          <a:xfrm>
            <a:off x="2989852" y="1450801"/>
            <a:ext cx="679028" cy="845012"/>
          </a:xfrm>
          <a:prstGeom prst="rect">
            <a:avLst/>
          </a:prstGeom>
        </p:spPr>
      </p:pic>
      <p:sp>
        <p:nvSpPr>
          <p:cNvPr id="13" name="TextBox 12">
            <a:extLst>
              <a:ext uri="{FF2B5EF4-FFF2-40B4-BE49-F238E27FC236}">
                <a16:creationId xmlns:a16="http://schemas.microsoft.com/office/drawing/2014/main" id="{7D462F81-12E7-A2A0-D27A-BEF1C0C4FFE7}"/>
              </a:ext>
            </a:extLst>
          </p:cNvPr>
          <p:cNvSpPr txBox="1"/>
          <p:nvPr/>
        </p:nvSpPr>
        <p:spPr>
          <a:xfrm>
            <a:off x="3668880" y="1612916"/>
            <a:ext cx="82511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It is part of SACSCOC Accreditation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&amp;</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 good business practice.</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7B1C2955-58C4-DD10-E4A6-AD8EA4983D61}"/>
              </a:ext>
            </a:extLst>
          </p:cNvPr>
          <p:cNvGrpSpPr/>
          <p:nvPr/>
        </p:nvGrpSpPr>
        <p:grpSpPr>
          <a:xfrm>
            <a:off x="3329366" y="2149598"/>
            <a:ext cx="683946" cy="763066"/>
            <a:chOff x="8715366" y="1540199"/>
            <a:chExt cx="683946" cy="763066"/>
          </a:xfrm>
        </p:grpSpPr>
        <p:sp>
          <p:nvSpPr>
            <p:cNvPr id="15" name="Hexagon 14">
              <a:extLst>
                <a:ext uri="{FF2B5EF4-FFF2-40B4-BE49-F238E27FC236}">
                  <a16:creationId xmlns:a16="http://schemas.microsoft.com/office/drawing/2014/main" id="{1B5CFAB9-F4DB-295A-EA67-5FD7EFAB59FD}"/>
                </a:ext>
              </a:extLst>
            </p:cNvPr>
            <p:cNvSpPr/>
            <p:nvPr/>
          </p:nvSpPr>
          <p:spPr>
            <a:xfrm rot="5400000">
              <a:off x="8675806" y="1579759"/>
              <a:ext cx="763066" cy="683946"/>
            </a:xfrm>
            <a:prstGeom prst="hexagon">
              <a:avLst/>
            </a:prstGeom>
            <a:solidFill>
              <a:srgbClr val="5458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16" name="TextBox 15">
              <a:extLst>
                <a:ext uri="{FF2B5EF4-FFF2-40B4-BE49-F238E27FC236}">
                  <a16:creationId xmlns:a16="http://schemas.microsoft.com/office/drawing/2014/main" id="{A314E1F1-B8B8-1667-AED7-2A10D3A14BF4}"/>
                </a:ext>
              </a:extLst>
            </p:cNvPr>
            <p:cNvSpPr txBox="1"/>
            <p:nvPr/>
          </p:nvSpPr>
          <p:spPr>
            <a:xfrm>
              <a:off x="8883587" y="1667491"/>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2</a:t>
              </a:r>
            </a:p>
          </p:txBody>
        </p:sp>
      </p:grpSp>
      <p:sp>
        <p:nvSpPr>
          <p:cNvPr id="18" name="TextBox 17">
            <a:extLst>
              <a:ext uri="{FF2B5EF4-FFF2-40B4-BE49-F238E27FC236}">
                <a16:creationId xmlns:a16="http://schemas.microsoft.com/office/drawing/2014/main" id="{F9F05557-5B6E-5E89-F1F6-634D72876B87}"/>
              </a:ext>
            </a:extLst>
          </p:cNvPr>
          <p:cNvSpPr txBox="1"/>
          <p:nvPr/>
        </p:nvSpPr>
        <p:spPr>
          <a:xfrm>
            <a:off x="4008394" y="2200495"/>
            <a:ext cx="79069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An annual/on-going process by which units set, measure, implement, and assess goals.</a:t>
            </a:r>
          </a:p>
        </p:txBody>
      </p:sp>
      <p:grpSp>
        <p:nvGrpSpPr>
          <p:cNvPr id="21" name="Group 20">
            <a:extLst>
              <a:ext uri="{FF2B5EF4-FFF2-40B4-BE49-F238E27FC236}">
                <a16:creationId xmlns:a16="http://schemas.microsoft.com/office/drawing/2014/main" id="{17D9CD9D-40CC-2DAD-0DAE-25D9E5F24B63}"/>
              </a:ext>
            </a:extLst>
          </p:cNvPr>
          <p:cNvGrpSpPr/>
          <p:nvPr/>
        </p:nvGrpSpPr>
        <p:grpSpPr>
          <a:xfrm>
            <a:off x="2989852" y="2883385"/>
            <a:ext cx="683946" cy="763066"/>
            <a:chOff x="5038108" y="2466469"/>
            <a:chExt cx="683946" cy="763066"/>
          </a:xfrm>
        </p:grpSpPr>
        <p:sp>
          <p:nvSpPr>
            <p:cNvPr id="19" name="Hexagon 18">
              <a:extLst>
                <a:ext uri="{FF2B5EF4-FFF2-40B4-BE49-F238E27FC236}">
                  <a16:creationId xmlns:a16="http://schemas.microsoft.com/office/drawing/2014/main" id="{CCB6E5BB-8CC5-17AA-AE23-363CD0230FDC}"/>
                </a:ext>
              </a:extLst>
            </p:cNvPr>
            <p:cNvSpPr/>
            <p:nvPr/>
          </p:nvSpPr>
          <p:spPr>
            <a:xfrm rot="5400000">
              <a:off x="4998548" y="2506029"/>
              <a:ext cx="763066" cy="683946"/>
            </a:xfrm>
            <a:prstGeom prst="hexagon">
              <a:avLst/>
            </a:prstGeom>
            <a:solidFill>
              <a:srgbClr val="B3A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20" name="TextBox 19">
              <a:extLst>
                <a:ext uri="{FF2B5EF4-FFF2-40B4-BE49-F238E27FC236}">
                  <a16:creationId xmlns:a16="http://schemas.microsoft.com/office/drawing/2014/main" id="{AE5CD5A3-7F30-1D88-468C-B8D8D3903E10}"/>
                </a:ext>
              </a:extLst>
            </p:cNvPr>
            <p:cNvSpPr txBox="1"/>
            <p:nvPr/>
          </p:nvSpPr>
          <p:spPr>
            <a:xfrm>
              <a:off x="5192310" y="2586064"/>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3</a:t>
              </a:r>
            </a:p>
          </p:txBody>
        </p:sp>
      </p:grpSp>
      <p:sp>
        <p:nvSpPr>
          <p:cNvPr id="22" name="TextBox 21">
            <a:extLst>
              <a:ext uri="{FF2B5EF4-FFF2-40B4-BE49-F238E27FC236}">
                <a16:creationId xmlns:a16="http://schemas.microsoft.com/office/drawing/2014/main" id="{A15DB038-317F-B3EF-84BF-1F43EAC68FDF}"/>
              </a:ext>
            </a:extLst>
          </p:cNvPr>
          <p:cNvSpPr txBox="1"/>
          <p:nvPr/>
        </p:nvSpPr>
        <p:spPr>
          <a:xfrm>
            <a:off x="3695286" y="2937978"/>
            <a:ext cx="8223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Must be in-line with Institute Strategic Plan (ISP) or President’s Goals (PG). </a:t>
            </a:r>
          </a:p>
        </p:txBody>
      </p:sp>
      <p:sp>
        <p:nvSpPr>
          <p:cNvPr id="26" name="Hexagon 25">
            <a:extLst>
              <a:ext uri="{FF2B5EF4-FFF2-40B4-BE49-F238E27FC236}">
                <a16:creationId xmlns:a16="http://schemas.microsoft.com/office/drawing/2014/main" id="{279A7401-4CEF-FEA2-7B8F-3EA76B4372EB}"/>
              </a:ext>
            </a:extLst>
          </p:cNvPr>
          <p:cNvSpPr/>
          <p:nvPr/>
        </p:nvSpPr>
        <p:spPr>
          <a:xfrm rot="5400000">
            <a:off x="3289806" y="3649184"/>
            <a:ext cx="763065" cy="683946"/>
          </a:xfrm>
          <a:prstGeom prst="hexagon">
            <a:avLst/>
          </a:prstGeom>
          <a:solidFill>
            <a:srgbClr val="008C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27" name="TextBox 26">
            <a:extLst>
              <a:ext uri="{FF2B5EF4-FFF2-40B4-BE49-F238E27FC236}">
                <a16:creationId xmlns:a16="http://schemas.microsoft.com/office/drawing/2014/main" id="{2302C58E-B2FB-36EC-BE8F-C331D7D21D05}"/>
              </a:ext>
            </a:extLst>
          </p:cNvPr>
          <p:cNvSpPr txBox="1"/>
          <p:nvPr/>
        </p:nvSpPr>
        <p:spPr>
          <a:xfrm>
            <a:off x="3470028" y="3714984"/>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4</a:t>
            </a:r>
          </a:p>
        </p:txBody>
      </p:sp>
      <p:sp>
        <p:nvSpPr>
          <p:cNvPr id="28" name="TextBox 27">
            <a:extLst>
              <a:ext uri="{FF2B5EF4-FFF2-40B4-BE49-F238E27FC236}">
                <a16:creationId xmlns:a16="http://schemas.microsoft.com/office/drawing/2014/main" id="{4C5D2671-92FC-2172-E6F1-B4ED90FE7D12}"/>
              </a:ext>
            </a:extLst>
          </p:cNvPr>
          <p:cNvSpPr txBox="1"/>
          <p:nvPr/>
        </p:nvSpPr>
        <p:spPr>
          <a:xfrm>
            <a:off x="4013312" y="3675461"/>
            <a:ext cx="78848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Required for </a:t>
            </a:r>
            <a:r>
              <a:rPr kumimoji="0" lang="en-US" sz="2000" b="0" i="1"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most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units</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Strategic Assessment Plans (SPA), End-of-Year (EOY),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Progress Check-Ins</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&amp;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Reporting.</a:t>
            </a:r>
          </a:p>
        </p:txBody>
      </p:sp>
      <p:grpSp>
        <p:nvGrpSpPr>
          <p:cNvPr id="30" name="Group 29">
            <a:extLst>
              <a:ext uri="{FF2B5EF4-FFF2-40B4-BE49-F238E27FC236}">
                <a16:creationId xmlns:a16="http://schemas.microsoft.com/office/drawing/2014/main" id="{539D8BD4-DFC6-9756-8FF8-E885A29A07F9}"/>
              </a:ext>
            </a:extLst>
          </p:cNvPr>
          <p:cNvGrpSpPr/>
          <p:nvPr/>
        </p:nvGrpSpPr>
        <p:grpSpPr>
          <a:xfrm>
            <a:off x="3011340" y="4383511"/>
            <a:ext cx="683946" cy="763066"/>
            <a:chOff x="5038108" y="3371512"/>
            <a:chExt cx="683946" cy="763066"/>
          </a:xfrm>
        </p:grpSpPr>
        <p:sp>
          <p:nvSpPr>
            <p:cNvPr id="31" name="Hexagon 30">
              <a:extLst>
                <a:ext uri="{FF2B5EF4-FFF2-40B4-BE49-F238E27FC236}">
                  <a16:creationId xmlns:a16="http://schemas.microsoft.com/office/drawing/2014/main" id="{8FF5D2A2-8ADC-BC3C-D5D5-6E8C086D85C8}"/>
                </a:ext>
              </a:extLst>
            </p:cNvPr>
            <p:cNvSpPr/>
            <p:nvPr/>
          </p:nvSpPr>
          <p:spPr>
            <a:xfrm rot="5400000">
              <a:off x="4998548" y="3411072"/>
              <a:ext cx="763066" cy="683946"/>
            </a:xfrm>
            <a:prstGeom prst="hexagon">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32" name="TextBox 31">
              <a:extLst>
                <a:ext uri="{FF2B5EF4-FFF2-40B4-BE49-F238E27FC236}">
                  <a16:creationId xmlns:a16="http://schemas.microsoft.com/office/drawing/2014/main" id="{0C44B609-6328-9BBF-D4AC-7A056EFC4E28}"/>
                </a:ext>
              </a:extLst>
            </p:cNvPr>
            <p:cNvSpPr txBox="1"/>
            <p:nvPr/>
          </p:nvSpPr>
          <p:spPr>
            <a:xfrm>
              <a:off x="5181566" y="3489560"/>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5</a:t>
              </a:r>
            </a:p>
          </p:txBody>
        </p:sp>
      </p:grpSp>
      <p:sp>
        <p:nvSpPr>
          <p:cNvPr id="33" name="TextBox 32">
            <a:extLst>
              <a:ext uri="{FF2B5EF4-FFF2-40B4-BE49-F238E27FC236}">
                <a16:creationId xmlns:a16="http://schemas.microsoft.com/office/drawing/2014/main" id="{A99B144D-F450-61CF-7BB2-874D4B0FD0B7}"/>
              </a:ext>
            </a:extLst>
          </p:cNvPr>
          <p:cNvSpPr txBox="1"/>
          <p:nvPr/>
        </p:nvSpPr>
        <p:spPr>
          <a:xfrm>
            <a:off x="3797375" y="4420389"/>
            <a:ext cx="81721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Annual unit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reports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due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on October 1</a:t>
            </a:r>
            <a:r>
              <a:rPr kumimoji="0" lang="en-US" sz="2000" b="0" i="0" u="none" strike="noStrike" kern="1200" cap="none" spc="0" normalizeH="0" baseline="30000" noProof="0" dirty="0">
                <a:ln>
                  <a:noFill/>
                </a:ln>
                <a:solidFill>
                  <a:srgbClr val="003057"/>
                </a:solidFill>
                <a:effectLst/>
                <a:uLnTx/>
                <a:uFillTx/>
                <a:latin typeface="Roboto Slab" pitchFamily="2" charset="0"/>
                <a:ea typeface="Roboto Slab" pitchFamily="2" charset="0"/>
                <a:cs typeface="Roboto Slab" pitchFamily="2" charset="0"/>
              </a:rPr>
              <a:t>st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each year to document goal attainment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&amp; accomplishments</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t>
            </a:r>
          </a:p>
        </p:txBody>
      </p:sp>
      <p:pic>
        <p:nvPicPr>
          <p:cNvPr id="36" name="Picture 35">
            <a:extLst>
              <a:ext uri="{FF2B5EF4-FFF2-40B4-BE49-F238E27FC236}">
                <a16:creationId xmlns:a16="http://schemas.microsoft.com/office/drawing/2014/main" id="{90DB446A-2B8D-0AAE-CDEE-429E2DEB1B68}"/>
              </a:ext>
            </a:extLst>
          </p:cNvPr>
          <p:cNvPicPr>
            <a:picLocks noChangeAspect="1"/>
          </p:cNvPicPr>
          <p:nvPr/>
        </p:nvPicPr>
        <p:blipFill>
          <a:blip r:embed="rId4"/>
          <a:stretch>
            <a:fillRect/>
          </a:stretch>
        </p:blipFill>
        <p:spPr>
          <a:xfrm>
            <a:off x="222504" y="1215483"/>
            <a:ext cx="2766300" cy="5189670"/>
          </a:xfrm>
          <a:prstGeom prst="rect">
            <a:avLst/>
          </a:prstGeom>
        </p:spPr>
      </p:pic>
      <p:sp>
        <p:nvSpPr>
          <p:cNvPr id="37" name="Hexagon 36">
            <a:extLst>
              <a:ext uri="{FF2B5EF4-FFF2-40B4-BE49-F238E27FC236}">
                <a16:creationId xmlns:a16="http://schemas.microsoft.com/office/drawing/2014/main" id="{AC92570C-833C-B171-3C22-107C8403632B}"/>
              </a:ext>
            </a:extLst>
          </p:cNvPr>
          <p:cNvSpPr/>
          <p:nvPr/>
        </p:nvSpPr>
        <p:spPr>
          <a:xfrm rot="5400000">
            <a:off x="3284888" y="5182387"/>
            <a:ext cx="763065" cy="683946"/>
          </a:xfrm>
          <a:prstGeom prst="hexagon">
            <a:avLst/>
          </a:prstGeom>
          <a:solidFill>
            <a:srgbClr val="E04F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38" name="TextBox 37">
            <a:extLst>
              <a:ext uri="{FF2B5EF4-FFF2-40B4-BE49-F238E27FC236}">
                <a16:creationId xmlns:a16="http://schemas.microsoft.com/office/drawing/2014/main" id="{04E3789B-9952-37BC-678A-78CD51439A3D}"/>
              </a:ext>
            </a:extLst>
          </p:cNvPr>
          <p:cNvSpPr txBox="1"/>
          <p:nvPr/>
        </p:nvSpPr>
        <p:spPr>
          <a:xfrm>
            <a:off x="3473278" y="5248187"/>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6</a:t>
            </a:r>
          </a:p>
        </p:txBody>
      </p:sp>
      <p:sp>
        <p:nvSpPr>
          <p:cNvPr id="41" name="TextBox 40">
            <a:extLst>
              <a:ext uri="{FF2B5EF4-FFF2-40B4-BE49-F238E27FC236}">
                <a16:creationId xmlns:a16="http://schemas.microsoft.com/office/drawing/2014/main" id="{9BE94504-E012-A034-7CD0-51115519CC6B}"/>
              </a:ext>
            </a:extLst>
          </p:cNvPr>
          <p:cNvSpPr txBox="1"/>
          <p:nvPr/>
        </p:nvSpPr>
        <p:spPr>
          <a:xfrm>
            <a:off x="4019138" y="5186631"/>
            <a:ext cx="787866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Basic Standards for reporting and all SEWB reports due in the Anthology Planning platform</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2700601"/>
      </p:ext>
    </p:extLst>
  </p:cSld>
  <p:clrMapOvr>
    <a:masterClrMapping/>
  </p:clrMapOvr>
  <mc:AlternateContent xmlns:mc="http://schemas.openxmlformats.org/markup-compatibility/2006" xmlns:p14="http://schemas.microsoft.com/office/powerpoint/2010/main">
    <mc:Choice Requires="p14">
      <p:transition spd="slow" p14:dur="2000" advTm="95552"/>
    </mc:Choice>
    <mc:Fallback xmlns="">
      <p:transition spd="slow" advTm="955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262CF-5CC9-4929-99CD-9F101191856B}"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5" name="Group 4"/>
          <p:cNvGrpSpPr/>
          <p:nvPr/>
        </p:nvGrpSpPr>
        <p:grpSpPr>
          <a:xfrm>
            <a:off x="392121" y="945825"/>
            <a:ext cx="2732638" cy="4510656"/>
            <a:chOff x="459513" y="1452333"/>
            <a:chExt cx="2448064" cy="3609913"/>
          </a:xfrm>
          <a:solidFill>
            <a:srgbClr val="003057"/>
          </a:solidFill>
        </p:grpSpPr>
        <p:sp>
          <p:nvSpPr>
            <p:cNvPr id="6" name="Rounded Rectangle 5"/>
            <p:cNvSpPr/>
            <p:nvPr/>
          </p:nvSpPr>
          <p:spPr>
            <a:xfrm>
              <a:off x="459887" y="1495818"/>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cxnSp>
          <p:nvCxnSpPr>
            <p:cNvPr id="7" name="Straight Connector 6"/>
            <p:cNvCxnSpPr/>
            <p:nvPr/>
          </p:nvCxnSpPr>
          <p:spPr>
            <a:xfrm>
              <a:off x="459887" y="2079416"/>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9887" y="2021701"/>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9513" y="1452333"/>
              <a:ext cx="2410993" cy="6157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Arts, Belonging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Community</a:t>
              </a:r>
              <a:endParaRPr kumimoji="0" lang="en-US" sz="2200" b="1" i="0" u="none" strike="noStrike" kern="100" cap="none" spc="0" normalizeH="0" baseline="0" noProof="0" dirty="0">
                <a:ln>
                  <a:noFill/>
                </a:ln>
                <a:solidFill>
                  <a:prstClr val="white"/>
                </a:solidFill>
                <a:effectLst/>
                <a:uLnTx/>
                <a:uFillTx/>
                <a:latin typeface="Robot Slab"/>
                <a:ea typeface="Aptos" panose="020B0004020202020204" pitchFamily="34" charset="0"/>
                <a:cs typeface="Times New Roman" panose="02020603050405020304" pitchFamily="18" charset="0"/>
              </a:endParaRPr>
            </a:p>
          </p:txBody>
        </p:sp>
        <p:sp>
          <p:nvSpPr>
            <p:cNvPr id="15" name="TextBox 14"/>
            <p:cNvSpPr txBox="1"/>
            <p:nvPr/>
          </p:nvSpPr>
          <p:spPr>
            <a:xfrm>
              <a:off x="485887" y="2122901"/>
              <a:ext cx="2384619" cy="191079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Intercultural Student Programs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Office of the Arts</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Student &amp; Campus Event Center</a:t>
              </a: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Veteran’s Resource Center	</a:t>
              </a:r>
              <a:r>
                <a:rPr kumimoji="0" lang="en-US" sz="11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grpSp>
      <p:grpSp>
        <p:nvGrpSpPr>
          <p:cNvPr id="16" name="Group 15"/>
          <p:cNvGrpSpPr/>
          <p:nvPr/>
        </p:nvGrpSpPr>
        <p:grpSpPr>
          <a:xfrm>
            <a:off x="3276677" y="1000160"/>
            <a:ext cx="2761663" cy="4456316"/>
            <a:chOff x="3358609" y="1645786"/>
            <a:chExt cx="2474065" cy="3566428"/>
          </a:xfrm>
          <a:solidFill>
            <a:srgbClr val="B3A369"/>
          </a:solidFill>
        </p:grpSpPr>
        <p:sp>
          <p:nvSpPr>
            <p:cNvPr id="17" name="Rounded Rectangle 16"/>
            <p:cNvSpPr/>
            <p:nvPr/>
          </p:nvSpPr>
          <p:spPr>
            <a:xfrm>
              <a:off x="338498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18" name="Straight Connector 17"/>
            <p:cNvCxnSpPr/>
            <p:nvPr/>
          </p:nvCxnSpPr>
          <p:spPr>
            <a:xfrm>
              <a:off x="3358609" y="2220785"/>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8609" y="217166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85775" y="1746198"/>
              <a:ext cx="1912497" cy="344843"/>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Campus Services</a:t>
              </a:r>
              <a:endParaRPr kumimoji="0" lang="en-GB" sz="2200" b="1" i="0" u="none" strike="noStrike" kern="1200" cap="none" spc="0" normalizeH="0" baseline="0" noProof="0" dirty="0">
                <a:ln>
                  <a:noFill/>
                </a:ln>
                <a:solidFill>
                  <a:prstClr val="white"/>
                </a:solidFill>
                <a:effectLst/>
                <a:uLnTx/>
                <a:uFillTx/>
                <a:latin typeface="Robot Slab"/>
                <a:ea typeface="+mn-ea"/>
                <a:cs typeface="+mn-cs"/>
              </a:endParaRPr>
            </a:p>
          </p:txBody>
        </p:sp>
      </p:grpSp>
      <p:grpSp>
        <p:nvGrpSpPr>
          <p:cNvPr id="27" name="Group 26"/>
          <p:cNvGrpSpPr/>
          <p:nvPr/>
        </p:nvGrpSpPr>
        <p:grpSpPr>
          <a:xfrm>
            <a:off x="6231638" y="1000159"/>
            <a:ext cx="2732222" cy="4456313"/>
            <a:chOff x="6310504" y="1645786"/>
            <a:chExt cx="2447690" cy="3566428"/>
          </a:xfrm>
          <a:solidFill>
            <a:srgbClr val="EAAA00"/>
          </a:solidFill>
        </p:grpSpPr>
        <p:sp>
          <p:nvSpPr>
            <p:cNvPr id="28" name="Rounded Rectangle 27"/>
            <p:cNvSpPr/>
            <p:nvPr/>
          </p:nvSpPr>
          <p:spPr>
            <a:xfrm>
              <a:off x="631050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29" name="Straight Connector 28"/>
            <p:cNvCxnSpPr/>
            <p:nvPr/>
          </p:nvCxnSpPr>
          <p:spPr>
            <a:xfrm>
              <a:off x="6310504" y="222078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10504" y="2171668"/>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5894" y="1728787"/>
              <a:ext cx="1419523" cy="344843"/>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Student Life</a:t>
              </a:r>
              <a:endParaRPr kumimoji="0" lang="en-GB" sz="2200" b="1" i="0" u="none" strike="noStrike" kern="1200" cap="none" spc="0" normalizeH="0" baseline="0" noProof="0" dirty="0">
                <a:ln>
                  <a:noFill/>
                </a:ln>
                <a:solidFill>
                  <a:prstClr val="white"/>
                </a:solidFill>
                <a:effectLst/>
                <a:uLnTx/>
                <a:uFillTx/>
                <a:latin typeface="Robot Slab"/>
                <a:ea typeface="+mn-ea"/>
                <a:cs typeface="+mn-cs"/>
              </a:endParaRPr>
            </a:p>
          </p:txBody>
        </p:sp>
      </p:grpSp>
      <p:grpSp>
        <p:nvGrpSpPr>
          <p:cNvPr id="38" name="Group 37"/>
          <p:cNvGrpSpPr/>
          <p:nvPr/>
        </p:nvGrpSpPr>
        <p:grpSpPr>
          <a:xfrm>
            <a:off x="9133323" y="965286"/>
            <a:ext cx="2756054" cy="4491188"/>
            <a:chOff x="9214673" y="1617876"/>
            <a:chExt cx="2469041" cy="3594338"/>
          </a:xfrm>
          <a:solidFill>
            <a:srgbClr val="008C95"/>
          </a:solidFill>
        </p:grpSpPr>
        <p:sp>
          <p:nvSpPr>
            <p:cNvPr id="39" name="Rounded Rectangle 38"/>
            <p:cNvSpPr/>
            <p:nvPr/>
          </p:nvSpPr>
          <p:spPr>
            <a:xfrm>
              <a:off x="923602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40" name="Straight Connector 39"/>
            <p:cNvCxnSpPr/>
            <p:nvPr/>
          </p:nvCxnSpPr>
          <p:spPr>
            <a:xfrm>
              <a:off x="9236024" y="217671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14673" y="2229383"/>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9487683" y="4469879"/>
              <a:ext cx="1944372" cy="4424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sp>
          <p:nvSpPr>
            <p:cNvPr id="43" name="TextBox 42"/>
            <p:cNvSpPr txBox="1"/>
            <p:nvPr/>
          </p:nvSpPr>
          <p:spPr>
            <a:xfrm>
              <a:off x="9251010" y="1617876"/>
              <a:ext cx="2422869" cy="61579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Robot Slab"/>
                  <a:ea typeface="+mn-ea"/>
                  <a:cs typeface="+mn-cs"/>
                </a:rPr>
                <a:t>SEWB </a:t>
              </a:r>
              <a:endParaRPr kumimoji="0" lang="en-GB" sz="2200" b="1" i="0" u="none" strike="noStrike" kern="1200" cap="none" spc="0" normalizeH="0" baseline="0" noProof="0">
                <a:ln>
                  <a:noFill/>
                </a:ln>
                <a:solidFill>
                  <a:prstClr val="white"/>
                </a:solidFill>
                <a:effectLst/>
                <a:uLnTx/>
                <a:uFillTx/>
                <a:latin typeface="Robot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Robot Slab"/>
                  <a:ea typeface="+mn-ea"/>
                  <a:cs typeface="+mn-cs"/>
                </a:rPr>
                <a:t>Vice President </a:t>
              </a:r>
              <a:endParaRPr kumimoji="0" lang="en-GB" sz="2200" b="1" i="0" u="none" strike="noStrike" kern="1200" cap="none" spc="0" normalizeH="0" baseline="0" noProof="0">
                <a:ln>
                  <a:noFill/>
                </a:ln>
                <a:solidFill>
                  <a:prstClr val="white"/>
                </a:solidFill>
                <a:effectLst/>
                <a:uLnTx/>
                <a:uFillTx/>
                <a:latin typeface="Robot Slab"/>
                <a:ea typeface="+mn-ea"/>
                <a:cs typeface="+mn-cs"/>
              </a:endParaRPr>
            </a:p>
          </p:txBody>
        </p:sp>
      </p:grpSp>
      <p:sp>
        <p:nvSpPr>
          <p:cNvPr id="53" name="Title 1">
            <a:extLst>
              <a:ext uri="{FF2B5EF4-FFF2-40B4-BE49-F238E27FC236}">
                <a16:creationId xmlns:a16="http://schemas.microsoft.com/office/drawing/2014/main" id="{2B87DCC0-122C-64B4-7B56-F1BF5617790B}"/>
              </a:ext>
            </a:extLst>
          </p:cNvPr>
          <p:cNvSpPr>
            <a:spLocks noGrp="1"/>
          </p:cNvSpPr>
          <p:nvPr>
            <p:ph type="title"/>
          </p:nvPr>
        </p:nvSpPr>
        <p:spPr>
          <a:xfrm>
            <a:off x="381000" y="200722"/>
            <a:ext cx="11430000" cy="575133"/>
          </a:xfrm>
        </p:spPr>
        <p:txBody>
          <a:bodyPr>
            <a:normAutofit fontScale="90000"/>
          </a:bodyPr>
          <a:lstStyle/>
          <a:p>
            <a:r>
              <a:rPr lang="en-US" b="1" dirty="0"/>
              <a:t>Units Required to Submit Reports</a:t>
            </a:r>
          </a:p>
        </p:txBody>
      </p:sp>
      <p:sp>
        <p:nvSpPr>
          <p:cNvPr id="54" name="TextBox 53">
            <a:extLst>
              <a:ext uri="{FF2B5EF4-FFF2-40B4-BE49-F238E27FC236}">
                <a16:creationId xmlns:a16="http://schemas.microsoft.com/office/drawing/2014/main" id="{A16FA530-0493-ED9C-20AA-5D152A1DD7F2}"/>
              </a:ext>
            </a:extLst>
          </p:cNvPr>
          <p:cNvSpPr txBox="1"/>
          <p:nvPr/>
        </p:nvSpPr>
        <p:spPr>
          <a:xfrm>
            <a:off x="3306118" y="1744575"/>
            <a:ext cx="2715496" cy="37262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Campus Recreation Center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Campus Services Administration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Card Services &amp;            Credentialing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Auxiliary Operations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a:ea typeface="Aptos" panose="020B0004020202020204" pitchFamily="34" charset="0"/>
                <a:cs typeface="Times New Roman"/>
              </a:rPr>
              <a:t>Tech Dining</a:t>
            </a:r>
            <a:endParaRPr kumimoji="0" lang="en-US" sz="1800" b="0" i="0" u="none" strike="noStrike" kern="100" cap="none" spc="0" normalizeH="0" baseline="0" noProof="0" dirty="0">
              <a:ln>
                <a:noFill/>
              </a:ln>
              <a:solidFill>
                <a:prstClr val="white"/>
              </a:solidFill>
              <a:effectLst/>
              <a:uLnTx/>
              <a:uFillTx/>
              <a:latin typeface="Apto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Housing &amp; Residence Life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Stamps Health Services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Sustainability</a:t>
            </a: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sp>
        <p:nvSpPr>
          <p:cNvPr id="55" name="TextBox 54">
            <a:extLst>
              <a:ext uri="{FF2B5EF4-FFF2-40B4-BE49-F238E27FC236}">
                <a16:creationId xmlns:a16="http://schemas.microsoft.com/office/drawing/2014/main" id="{5E5060CA-31E0-4C7B-9D24-C8BFE314D6DE}"/>
              </a:ext>
            </a:extLst>
          </p:cNvPr>
          <p:cNvSpPr txBox="1"/>
          <p:nvPr/>
        </p:nvSpPr>
        <p:spPr>
          <a:xfrm>
            <a:off x="6235494" y="1734736"/>
            <a:ext cx="2654246" cy="40797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Center for Mental Health Care &amp; Resources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Center for Student Engagement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a:ln>
                  <a:noFill/>
                </a:ln>
                <a:solidFill>
                  <a:prstClr val="white"/>
                </a:solidFill>
                <a:effectLst/>
                <a:uLnTx/>
                <a:uFillTx/>
                <a:latin typeface="Aptos"/>
                <a:ea typeface="+mn-ea"/>
                <a:cs typeface="Times New Roman"/>
              </a:rPr>
              <a:t>Dean of Students</a:t>
            </a:r>
          </a:p>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Leadership Education &amp; Development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Orientation &amp; Transition Programs</a:t>
            </a: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Student Integrity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Wellness Empowerment Center</a:t>
            </a:r>
          </a:p>
        </p:txBody>
      </p:sp>
      <p:sp>
        <p:nvSpPr>
          <p:cNvPr id="56" name="TextBox 55">
            <a:extLst>
              <a:ext uri="{FF2B5EF4-FFF2-40B4-BE49-F238E27FC236}">
                <a16:creationId xmlns:a16="http://schemas.microsoft.com/office/drawing/2014/main" id="{E8D01835-2E40-D192-CD37-28A6024B2EFF}"/>
              </a:ext>
            </a:extLst>
          </p:cNvPr>
          <p:cNvSpPr txBox="1"/>
          <p:nvPr/>
        </p:nvSpPr>
        <p:spPr>
          <a:xfrm>
            <a:off x="9183177" y="1767435"/>
            <a:ext cx="2654246" cy="2294218"/>
          </a:xfrm>
          <a:prstGeom prst="rect">
            <a:avLst/>
          </a:prstGeom>
          <a:noFill/>
        </p:spPr>
        <p:txBody>
          <a:bodyPr wrap="square" rtlCol="0">
            <a:spAutoFit/>
          </a:bodyPr>
          <a:lstStyle/>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Cultivate Well-Being Action &amp; Transformation</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Development and Parent Giving</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Marketing &amp; Communications</a:t>
            </a: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endParaRPr>
          </a:p>
        </p:txBody>
      </p:sp>
      <p:sp>
        <p:nvSpPr>
          <p:cNvPr id="57" name="Rectangle: Rounded Corners 56">
            <a:extLst>
              <a:ext uri="{FF2B5EF4-FFF2-40B4-BE49-F238E27FC236}">
                <a16:creationId xmlns:a16="http://schemas.microsoft.com/office/drawing/2014/main" id="{5D98D4EB-B345-6B19-A43D-0BC637272C20}"/>
              </a:ext>
            </a:extLst>
          </p:cNvPr>
          <p:cNvSpPr/>
          <p:nvPr/>
        </p:nvSpPr>
        <p:spPr>
          <a:xfrm>
            <a:off x="421561" y="5652019"/>
            <a:ext cx="9016508" cy="1085615"/>
          </a:xfrm>
          <a:prstGeom prst="round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56790F31-17B3-488C-B818-A21F0FB62AC9}"/>
              </a:ext>
            </a:extLst>
          </p:cNvPr>
          <p:cNvSpPr txBox="1"/>
          <p:nvPr/>
        </p:nvSpPr>
        <p:spPr>
          <a:xfrm>
            <a:off x="560070" y="5694600"/>
            <a:ext cx="3280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End-Of-Year Report Only</a:t>
            </a:r>
          </a:p>
        </p:txBody>
      </p:sp>
      <p:sp>
        <p:nvSpPr>
          <p:cNvPr id="61" name="TextBox 60">
            <a:extLst>
              <a:ext uri="{FF2B5EF4-FFF2-40B4-BE49-F238E27FC236}">
                <a16:creationId xmlns:a16="http://schemas.microsoft.com/office/drawing/2014/main" id="{E309D147-0E3A-E862-6564-8E1F5F4DAFB3}"/>
              </a:ext>
            </a:extLst>
          </p:cNvPr>
          <p:cNvSpPr txBox="1"/>
          <p:nvPr/>
        </p:nvSpPr>
        <p:spPr>
          <a:xfrm>
            <a:off x="560070" y="6057380"/>
            <a:ext cx="85430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Budget &amp; Finance, Business Operations, Capital Projects, Engagement and Human Resources/Business Partners.</a:t>
            </a:r>
          </a:p>
        </p:txBody>
      </p:sp>
    </p:spTree>
    <p:extLst>
      <p:ext uri="{BB962C8B-B14F-4D97-AF65-F5344CB8AC3E}">
        <p14:creationId xmlns:p14="http://schemas.microsoft.com/office/powerpoint/2010/main" val="40582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DE52B7D-E053-310D-E876-F68F935A507E}"/>
              </a:ext>
            </a:extLst>
          </p:cNvPr>
          <p:cNvSpPr>
            <a:spLocks noGrp="1"/>
          </p:cNvSpPr>
          <p:nvPr>
            <p:ph type="title"/>
          </p:nvPr>
        </p:nvSpPr>
        <p:spPr>
          <a:xfrm>
            <a:off x="381000" y="0"/>
            <a:ext cx="11430000" cy="1014761"/>
          </a:xfrm>
        </p:spPr>
        <p:txBody>
          <a:bodyPr>
            <a:normAutofit/>
          </a:bodyPr>
          <a:lstStyle/>
          <a:p>
            <a:r>
              <a:rPr lang="en-US" b="1" dirty="0"/>
              <a:t>Strategic Plan Assessment Timeline</a:t>
            </a:r>
          </a:p>
        </p:txBody>
      </p:sp>
      <p:graphicFrame>
        <p:nvGraphicFramePr>
          <p:cNvPr id="6" name="Diagram 5">
            <a:extLst>
              <a:ext uri="{FF2B5EF4-FFF2-40B4-BE49-F238E27FC236}">
                <a16:creationId xmlns:a16="http://schemas.microsoft.com/office/drawing/2014/main" id="{7CC18BE0-722C-2799-8DA0-F1E9C0B7F2B7}"/>
              </a:ext>
            </a:extLst>
          </p:cNvPr>
          <p:cNvGraphicFramePr/>
          <p:nvPr/>
        </p:nvGraphicFramePr>
        <p:xfrm>
          <a:off x="1024724" y="1471697"/>
          <a:ext cx="10901839" cy="156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A6BA31B-E6E2-7C57-E0B5-3C8B0C674CE8}"/>
              </a:ext>
            </a:extLst>
          </p:cNvPr>
          <p:cNvSpPr txBox="1"/>
          <p:nvPr/>
        </p:nvSpPr>
        <p:spPr>
          <a:xfrm>
            <a:off x="4585084" y="2735194"/>
            <a:ext cx="978394" cy="1384995"/>
          </a:xfrm>
          <a:prstGeom prst="rect">
            <a:avLst/>
          </a:prstGeom>
          <a:solidFill>
            <a:srgbClr val="EAAA00"/>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Unit Strategic Plan REPORT &amp; EOY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Due October 1st</a:t>
            </a:r>
          </a:p>
        </p:txBody>
      </p:sp>
      <p:sp>
        <p:nvSpPr>
          <p:cNvPr id="10" name="TextBox 9">
            <a:extLst>
              <a:ext uri="{FF2B5EF4-FFF2-40B4-BE49-F238E27FC236}">
                <a16:creationId xmlns:a16="http://schemas.microsoft.com/office/drawing/2014/main" id="{F30B643D-2BE1-E051-B5CD-3ADCCF9F4684}"/>
              </a:ext>
            </a:extLst>
          </p:cNvPr>
          <p:cNvSpPr txBox="1"/>
          <p:nvPr/>
        </p:nvSpPr>
        <p:spPr>
          <a:xfrm>
            <a:off x="1946765" y="4681781"/>
            <a:ext cx="881970" cy="1015663"/>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July 1st</a:t>
            </a:r>
            <a:endParaRPr kumimoji="0" lang="en-US" sz="825"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11" name="TextBox 10">
            <a:extLst>
              <a:ext uri="{FF2B5EF4-FFF2-40B4-BE49-F238E27FC236}">
                <a16:creationId xmlns:a16="http://schemas.microsoft.com/office/drawing/2014/main" id="{E7E88D4E-A322-B763-FABA-195A4DAC21F9}"/>
              </a:ext>
            </a:extLst>
          </p:cNvPr>
          <p:cNvSpPr txBox="1"/>
          <p:nvPr/>
        </p:nvSpPr>
        <p:spPr>
          <a:xfrm>
            <a:off x="5630141" y="4681781"/>
            <a:ext cx="844974" cy="1200329"/>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January 8th</a:t>
            </a:r>
            <a:endPar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12" name="Oval 11">
            <a:extLst>
              <a:ext uri="{FF2B5EF4-FFF2-40B4-BE49-F238E27FC236}">
                <a16:creationId xmlns:a16="http://schemas.microsoft.com/office/drawing/2014/main" id="{3456EA56-A788-08CA-E18B-AC427C73D8FF}"/>
              </a:ext>
            </a:extLst>
          </p:cNvPr>
          <p:cNvSpPr/>
          <p:nvPr/>
        </p:nvSpPr>
        <p:spPr>
          <a:xfrm>
            <a:off x="2459572" y="1248126"/>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cxnSp>
        <p:nvCxnSpPr>
          <p:cNvPr id="21" name="Straight Arrow Connector 20">
            <a:extLst>
              <a:ext uri="{FF2B5EF4-FFF2-40B4-BE49-F238E27FC236}">
                <a16:creationId xmlns:a16="http://schemas.microsoft.com/office/drawing/2014/main" id="{277BEF7E-A7BB-A2B5-F5B6-7A6D3F40118F}"/>
              </a:ext>
            </a:extLst>
          </p:cNvPr>
          <p:cNvCxnSpPr>
            <a:cxnSpLocks/>
            <a:stCxn id="13" idx="0"/>
          </p:cNvCxnSpPr>
          <p:nvPr/>
        </p:nvCxnSpPr>
        <p:spPr>
          <a:xfrm flipH="1" flipV="1">
            <a:off x="1424789" y="2465690"/>
            <a:ext cx="7015" cy="530281"/>
          </a:xfrm>
          <a:prstGeom prst="straightConnector1">
            <a:avLst/>
          </a:prstGeom>
          <a:noFill/>
          <a:ln w="6350" cap="flat" cmpd="sng" algn="ctr">
            <a:solidFill>
              <a:srgbClr val="003057"/>
            </a:solidFill>
            <a:prstDash val="solid"/>
            <a:miter lim="800000"/>
            <a:tailEnd type="triangle"/>
          </a:ln>
          <a:effectLst/>
        </p:spPr>
      </p:cxnSp>
      <p:sp>
        <p:nvSpPr>
          <p:cNvPr id="24" name="TextBox 23">
            <a:extLst>
              <a:ext uri="{FF2B5EF4-FFF2-40B4-BE49-F238E27FC236}">
                <a16:creationId xmlns:a16="http://schemas.microsoft.com/office/drawing/2014/main" id="{6E7068E9-8F65-D154-E319-0736D95518BB}"/>
              </a:ext>
            </a:extLst>
          </p:cNvPr>
          <p:cNvSpPr txBox="1"/>
          <p:nvPr/>
        </p:nvSpPr>
        <p:spPr>
          <a:xfrm>
            <a:off x="10140743" y="4678344"/>
            <a:ext cx="863335" cy="1015663"/>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April 1st</a:t>
            </a:r>
            <a:endPar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37" name="Oval 36">
            <a:extLst>
              <a:ext uri="{FF2B5EF4-FFF2-40B4-BE49-F238E27FC236}">
                <a16:creationId xmlns:a16="http://schemas.microsoft.com/office/drawing/2014/main" id="{BF493269-FFAF-526D-4D3A-BDC2A4F23C1A}"/>
              </a:ext>
            </a:extLst>
          </p:cNvPr>
          <p:cNvSpPr/>
          <p:nvPr/>
        </p:nvSpPr>
        <p:spPr>
          <a:xfrm>
            <a:off x="7263114" y="1210103"/>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sp>
        <p:nvSpPr>
          <p:cNvPr id="38" name="Oval 37">
            <a:extLst>
              <a:ext uri="{FF2B5EF4-FFF2-40B4-BE49-F238E27FC236}">
                <a16:creationId xmlns:a16="http://schemas.microsoft.com/office/drawing/2014/main" id="{B9C08B59-796F-7DBA-F502-34D3B69054C7}"/>
              </a:ext>
            </a:extLst>
          </p:cNvPr>
          <p:cNvSpPr/>
          <p:nvPr/>
        </p:nvSpPr>
        <p:spPr>
          <a:xfrm>
            <a:off x="9945823" y="1214530"/>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sp>
        <p:nvSpPr>
          <p:cNvPr id="4" name="TextBox 3">
            <a:extLst>
              <a:ext uri="{FF2B5EF4-FFF2-40B4-BE49-F238E27FC236}">
                <a16:creationId xmlns:a16="http://schemas.microsoft.com/office/drawing/2014/main" id="{3ACB53CE-6CB6-39D8-C211-18644D657A0C}"/>
              </a:ext>
            </a:extLst>
          </p:cNvPr>
          <p:cNvSpPr txBox="1"/>
          <p:nvPr/>
        </p:nvSpPr>
        <p:spPr>
          <a:xfrm>
            <a:off x="1094595" y="6047375"/>
            <a:ext cx="228985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PG= Presidential Goals</a:t>
            </a:r>
          </a:p>
        </p:txBody>
      </p:sp>
      <p:sp>
        <p:nvSpPr>
          <p:cNvPr id="8" name="TextBox 7">
            <a:extLst>
              <a:ext uri="{FF2B5EF4-FFF2-40B4-BE49-F238E27FC236}">
                <a16:creationId xmlns:a16="http://schemas.microsoft.com/office/drawing/2014/main" id="{3CD5DED7-F306-B00C-3D91-4288F1EAC9AD}"/>
              </a:ext>
            </a:extLst>
          </p:cNvPr>
          <p:cNvSpPr txBox="1"/>
          <p:nvPr/>
        </p:nvSpPr>
        <p:spPr>
          <a:xfrm>
            <a:off x="3427550" y="6058267"/>
            <a:ext cx="261069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ISP= Institute Strategic Plan</a:t>
            </a:r>
          </a:p>
        </p:txBody>
      </p:sp>
      <p:sp>
        <p:nvSpPr>
          <p:cNvPr id="14" name="TextBox 13">
            <a:extLst>
              <a:ext uri="{FF2B5EF4-FFF2-40B4-BE49-F238E27FC236}">
                <a16:creationId xmlns:a16="http://schemas.microsoft.com/office/drawing/2014/main" id="{1480DB54-CD8C-37FA-6700-AE9CE89CC9C9}"/>
              </a:ext>
            </a:extLst>
          </p:cNvPr>
          <p:cNvSpPr txBox="1"/>
          <p:nvPr/>
        </p:nvSpPr>
        <p:spPr>
          <a:xfrm>
            <a:off x="7139940" y="4678344"/>
            <a:ext cx="844966" cy="646331"/>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Update #1</a:t>
            </a:r>
          </a:p>
        </p:txBody>
      </p:sp>
      <p:sp>
        <p:nvSpPr>
          <p:cNvPr id="27" name="TextBox 26">
            <a:extLst>
              <a:ext uri="{FF2B5EF4-FFF2-40B4-BE49-F238E27FC236}">
                <a16:creationId xmlns:a16="http://schemas.microsoft.com/office/drawing/2014/main" id="{F60067D8-0DA2-E18C-97C6-81E05DE5DA10}"/>
              </a:ext>
            </a:extLst>
          </p:cNvPr>
          <p:cNvSpPr txBox="1"/>
          <p:nvPr/>
        </p:nvSpPr>
        <p:spPr>
          <a:xfrm>
            <a:off x="9276521" y="4678344"/>
            <a:ext cx="742453" cy="646331"/>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Update #2</a:t>
            </a:r>
          </a:p>
        </p:txBody>
      </p:sp>
      <p:sp>
        <p:nvSpPr>
          <p:cNvPr id="29" name="TextBox 28">
            <a:extLst>
              <a:ext uri="{FF2B5EF4-FFF2-40B4-BE49-F238E27FC236}">
                <a16:creationId xmlns:a16="http://schemas.microsoft.com/office/drawing/2014/main" id="{BFD466C5-6DC5-59D5-B70D-2EE81D0BCBD4}"/>
              </a:ext>
            </a:extLst>
          </p:cNvPr>
          <p:cNvSpPr txBox="1"/>
          <p:nvPr/>
        </p:nvSpPr>
        <p:spPr>
          <a:xfrm>
            <a:off x="11063414" y="4678344"/>
            <a:ext cx="979136" cy="830997"/>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Final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May 1st</a:t>
            </a:r>
          </a:p>
        </p:txBody>
      </p:sp>
      <p:sp>
        <p:nvSpPr>
          <p:cNvPr id="7" name="TextBox 6">
            <a:extLst>
              <a:ext uri="{FF2B5EF4-FFF2-40B4-BE49-F238E27FC236}">
                <a16:creationId xmlns:a16="http://schemas.microsoft.com/office/drawing/2014/main" id="{8FAA98A0-3A4F-4D46-45A0-910FFE057102}"/>
              </a:ext>
            </a:extLst>
          </p:cNvPr>
          <p:cNvSpPr txBox="1"/>
          <p:nvPr/>
        </p:nvSpPr>
        <p:spPr>
          <a:xfrm>
            <a:off x="9897206" y="2727684"/>
            <a:ext cx="1106872" cy="830997"/>
          </a:xfrm>
          <a:prstGeom prst="rect">
            <a:avLst/>
          </a:prstGeom>
          <a:solidFill>
            <a:srgbClr val="EAAA00"/>
          </a:solidFill>
          <a:ln w="19050">
            <a:no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Unit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April 1st</a:t>
            </a:r>
          </a:p>
        </p:txBody>
      </p:sp>
      <p:sp>
        <p:nvSpPr>
          <p:cNvPr id="13" name="TextBox 12">
            <a:extLst>
              <a:ext uri="{FF2B5EF4-FFF2-40B4-BE49-F238E27FC236}">
                <a16:creationId xmlns:a16="http://schemas.microsoft.com/office/drawing/2014/main" id="{B4D56EE3-0AFA-CC82-44BA-7951ED790A09}"/>
              </a:ext>
            </a:extLst>
          </p:cNvPr>
          <p:cNvSpPr txBox="1"/>
          <p:nvPr/>
        </p:nvSpPr>
        <p:spPr>
          <a:xfrm>
            <a:off x="990819" y="2995971"/>
            <a:ext cx="881970" cy="646331"/>
          </a:xfrm>
          <a:prstGeom prst="rect">
            <a:avLst/>
          </a:prstGeom>
          <a:solidFill>
            <a:srgbClr val="E04F39"/>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FY Ends June 30th</a:t>
            </a:r>
          </a:p>
        </p:txBody>
      </p:sp>
      <p:sp>
        <p:nvSpPr>
          <p:cNvPr id="16" name="TextBox 15">
            <a:extLst>
              <a:ext uri="{FF2B5EF4-FFF2-40B4-BE49-F238E27FC236}">
                <a16:creationId xmlns:a16="http://schemas.microsoft.com/office/drawing/2014/main" id="{21BB6665-CA44-9484-AB61-494A5D2BAD6B}"/>
              </a:ext>
            </a:extLst>
          </p:cNvPr>
          <p:cNvSpPr txBox="1"/>
          <p:nvPr/>
        </p:nvSpPr>
        <p:spPr>
          <a:xfrm>
            <a:off x="1978482" y="2995971"/>
            <a:ext cx="881970" cy="646331"/>
          </a:xfrm>
          <a:prstGeom prst="rect">
            <a:avLst/>
          </a:prstGeom>
          <a:solidFill>
            <a:srgbClr val="00B050"/>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FY Begins July 1st</a:t>
            </a:r>
          </a:p>
        </p:txBody>
      </p:sp>
      <p:cxnSp>
        <p:nvCxnSpPr>
          <p:cNvPr id="26" name="Straight Arrow Connector 25">
            <a:extLst>
              <a:ext uri="{FF2B5EF4-FFF2-40B4-BE49-F238E27FC236}">
                <a16:creationId xmlns:a16="http://schemas.microsoft.com/office/drawing/2014/main" id="{6EFF6AB9-DBDF-6B8D-F0B9-BBE4E6DC76D0}"/>
              </a:ext>
            </a:extLst>
          </p:cNvPr>
          <p:cNvCxnSpPr>
            <a:cxnSpLocks/>
          </p:cNvCxnSpPr>
          <p:nvPr/>
        </p:nvCxnSpPr>
        <p:spPr>
          <a:xfrm flipH="1" flipV="1">
            <a:off x="2436657" y="2470054"/>
            <a:ext cx="7015" cy="530281"/>
          </a:xfrm>
          <a:prstGeom prst="straightConnector1">
            <a:avLst/>
          </a:prstGeom>
          <a:noFill/>
          <a:ln w="6350" cap="flat" cmpd="sng" algn="ctr">
            <a:solidFill>
              <a:srgbClr val="003057"/>
            </a:solidFill>
            <a:prstDash val="solid"/>
            <a:miter lim="800000"/>
            <a:tailEnd type="triangle"/>
          </a:ln>
          <a:effectLst/>
        </p:spPr>
      </p:cxnSp>
      <p:cxnSp>
        <p:nvCxnSpPr>
          <p:cNvPr id="33" name="Straight Arrow Connector 32">
            <a:extLst>
              <a:ext uri="{FF2B5EF4-FFF2-40B4-BE49-F238E27FC236}">
                <a16:creationId xmlns:a16="http://schemas.microsoft.com/office/drawing/2014/main" id="{F5D6C08C-BE37-7AC2-92F2-EFFBBB6861CF}"/>
              </a:ext>
            </a:extLst>
          </p:cNvPr>
          <p:cNvCxnSpPr>
            <a:cxnSpLocks/>
          </p:cNvCxnSpPr>
          <p:nvPr/>
        </p:nvCxnSpPr>
        <p:spPr>
          <a:xfrm flipV="1">
            <a:off x="5074281" y="2474734"/>
            <a:ext cx="0" cy="265140"/>
          </a:xfrm>
          <a:prstGeom prst="straightConnector1">
            <a:avLst/>
          </a:prstGeom>
          <a:noFill/>
          <a:ln w="6350" cap="flat" cmpd="sng" algn="ctr">
            <a:solidFill>
              <a:srgbClr val="003057"/>
            </a:solidFill>
            <a:prstDash val="solid"/>
            <a:miter lim="800000"/>
            <a:tailEnd type="triangle"/>
          </a:ln>
          <a:effectLst/>
        </p:spPr>
      </p:cxnSp>
      <p:cxnSp>
        <p:nvCxnSpPr>
          <p:cNvPr id="34" name="Straight Arrow Connector 33">
            <a:extLst>
              <a:ext uri="{FF2B5EF4-FFF2-40B4-BE49-F238E27FC236}">
                <a16:creationId xmlns:a16="http://schemas.microsoft.com/office/drawing/2014/main" id="{951074FD-EA8B-D93B-34C3-14F5606C80B4}"/>
              </a:ext>
            </a:extLst>
          </p:cNvPr>
          <p:cNvCxnSpPr>
            <a:cxnSpLocks/>
          </p:cNvCxnSpPr>
          <p:nvPr/>
        </p:nvCxnSpPr>
        <p:spPr>
          <a:xfrm flipV="1">
            <a:off x="10450642" y="2465590"/>
            <a:ext cx="0" cy="265140"/>
          </a:xfrm>
          <a:prstGeom prst="straightConnector1">
            <a:avLst/>
          </a:prstGeom>
          <a:noFill/>
          <a:ln w="6350" cap="flat" cmpd="sng" algn="ctr">
            <a:solidFill>
              <a:srgbClr val="003057"/>
            </a:solidFill>
            <a:prstDash val="solid"/>
            <a:miter lim="800000"/>
            <a:tailEnd type="triangle"/>
          </a:ln>
          <a:effectLst/>
        </p:spPr>
      </p:cxnSp>
    </p:spTree>
    <p:extLst>
      <p:ext uri="{BB962C8B-B14F-4D97-AF65-F5344CB8AC3E}">
        <p14:creationId xmlns:p14="http://schemas.microsoft.com/office/powerpoint/2010/main" val="154418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uilding">
            <a:extLst>
              <a:ext uri="{FF2B5EF4-FFF2-40B4-BE49-F238E27FC236}">
                <a16:creationId xmlns:a16="http://schemas.microsoft.com/office/drawing/2014/main" id="{9691BAF9-D516-BD8D-B046-B2301DD60AB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93"/>
          <a:stretch/>
        </p:blipFill>
        <p:spPr>
          <a:xfrm>
            <a:off x="0" y="0"/>
            <a:ext cx="12191980" cy="6857990"/>
          </a:xfrm>
          <a:prstGeom prst="rect">
            <a:avLst/>
          </a:prstGeom>
          <a:noFill/>
        </p:spPr>
      </p:pic>
      <p:sp>
        <p:nvSpPr>
          <p:cNvPr id="5" name="Title 4">
            <a:extLst>
              <a:ext uri="{FF2B5EF4-FFF2-40B4-BE49-F238E27FC236}">
                <a16:creationId xmlns:a16="http://schemas.microsoft.com/office/drawing/2014/main" id="{C6C8F5F9-5BBE-5A17-BCEB-D5E68658D4C3}"/>
              </a:ext>
            </a:extLst>
          </p:cNvPr>
          <p:cNvSpPr>
            <a:spLocks noGrp="1"/>
          </p:cNvSpPr>
          <p:nvPr>
            <p:ph type="title"/>
          </p:nvPr>
        </p:nvSpPr>
        <p:spPr>
          <a:xfrm>
            <a:off x="900025" y="1537816"/>
            <a:ext cx="9487559" cy="2074517"/>
          </a:xfrm>
        </p:spPr>
        <p:txBody>
          <a:bodyPr>
            <a:normAutofit/>
          </a:bodyPr>
          <a:lstStyle/>
          <a:p>
            <a:r>
              <a:rPr lang="en-US" sz="6700" b="1">
                <a:solidFill>
                  <a:srgbClr val="003057"/>
                </a:solidFill>
              </a:rPr>
              <a:t>Strategic Plan Assessment – Goal(s)</a:t>
            </a:r>
            <a:endParaRPr lang="en-US" sz="4400" b="1">
              <a:solidFill>
                <a:srgbClr val="B3A369"/>
              </a:solidFill>
            </a:endParaRPr>
          </a:p>
        </p:txBody>
      </p:sp>
      <p:sp>
        <p:nvSpPr>
          <p:cNvPr id="2" name="Rectangle 1">
            <a:extLst>
              <a:ext uri="{FF2B5EF4-FFF2-40B4-BE49-F238E27FC236}">
                <a16:creationId xmlns:a16="http://schemas.microsoft.com/office/drawing/2014/main" id="{83583E15-1779-F614-CCC7-F00BB527E6CA}"/>
              </a:ext>
            </a:extLst>
          </p:cNvPr>
          <p:cNvSpPr/>
          <p:nvPr/>
        </p:nvSpPr>
        <p:spPr>
          <a:xfrm>
            <a:off x="457200" y="1307592"/>
            <a:ext cx="11375136" cy="2423160"/>
          </a:xfrm>
          <a:prstGeom prst="rect">
            <a:avLst/>
          </a:prstGeom>
          <a:noFill/>
          <a:ln w="38100">
            <a:solidFill>
              <a:srgbClr val="EAA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512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51DCEFFE-2FCF-5C62-6D7C-1A873E07D076}"/>
              </a:ext>
            </a:extLst>
          </p:cNvPr>
          <p:cNvGrpSpPr/>
          <p:nvPr/>
        </p:nvGrpSpPr>
        <p:grpSpPr>
          <a:xfrm>
            <a:off x="-1290760" y="719776"/>
            <a:ext cx="8730503" cy="6047425"/>
            <a:chOff x="-1261428" y="708660"/>
            <a:chExt cx="8896667" cy="6047425"/>
          </a:xfrm>
        </p:grpSpPr>
        <p:sp>
          <p:nvSpPr>
            <p:cNvPr id="10" name="AutoShape 3">
              <a:extLst>
                <a:ext uri="{FF2B5EF4-FFF2-40B4-BE49-F238E27FC236}">
                  <a16:creationId xmlns:a16="http://schemas.microsoft.com/office/drawing/2014/main" id="{36320E54-414A-09EC-8127-60FA20E783D2}"/>
                </a:ext>
              </a:extLst>
            </p:cNvPr>
            <p:cNvSpPr>
              <a:spLocks noChangeAspect="1" noChangeArrowheads="1" noTextEdit="1"/>
            </p:cNvSpPr>
            <p:nvPr/>
          </p:nvSpPr>
          <p:spPr bwMode="auto">
            <a:xfrm>
              <a:off x="-1261428" y="799289"/>
              <a:ext cx="8896667" cy="5956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eeform 5">
              <a:extLst>
                <a:ext uri="{FF2B5EF4-FFF2-40B4-BE49-F238E27FC236}">
                  <a16:creationId xmlns:a16="http://schemas.microsoft.com/office/drawing/2014/main" id="{002F6484-274C-1EDD-D21C-2EA5A8494D86}"/>
                </a:ext>
              </a:extLst>
            </p:cNvPr>
            <p:cNvSpPr>
              <a:spLocks/>
            </p:cNvSpPr>
            <p:nvPr/>
          </p:nvSpPr>
          <p:spPr bwMode="auto">
            <a:xfrm>
              <a:off x="3186905" y="954578"/>
              <a:ext cx="1808167" cy="1741324"/>
            </a:xfrm>
            <a:custGeom>
              <a:avLst/>
              <a:gdLst>
                <a:gd name="T0" fmla="*/ 0 w 8671"/>
                <a:gd name="T1" fmla="*/ 0 h 8322"/>
                <a:gd name="T2" fmla="*/ 8671 w 8671"/>
                <a:gd name="T3" fmla="*/ 3155 h 8322"/>
                <a:gd name="T4" fmla="*/ 4336 w 8671"/>
                <a:gd name="T5" fmla="*/ 8322 h 8322"/>
                <a:gd name="T6" fmla="*/ 0 w 8671"/>
                <a:gd name="T7" fmla="*/ 6744 h 8322"/>
                <a:gd name="T8" fmla="*/ 0 w 8671"/>
                <a:gd name="T9" fmla="*/ 0 h 8322"/>
              </a:gdLst>
              <a:ahLst/>
              <a:cxnLst>
                <a:cxn ang="0">
                  <a:pos x="T0" y="T1"/>
                </a:cxn>
                <a:cxn ang="0">
                  <a:pos x="T2" y="T3"/>
                </a:cxn>
                <a:cxn ang="0">
                  <a:pos x="T4" y="T5"/>
                </a:cxn>
                <a:cxn ang="0">
                  <a:pos x="T6" y="T7"/>
                </a:cxn>
                <a:cxn ang="0">
                  <a:pos x="T8" y="T9"/>
                </a:cxn>
              </a:cxnLst>
              <a:rect l="0" t="0" r="r" b="b"/>
              <a:pathLst>
                <a:path w="8671" h="8322">
                  <a:moveTo>
                    <a:pt x="0" y="0"/>
                  </a:moveTo>
                  <a:cubicBezTo>
                    <a:pt x="3172" y="0"/>
                    <a:pt x="6242" y="1117"/>
                    <a:pt x="8671" y="3155"/>
                  </a:cubicBezTo>
                  <a:lnTo>
                    <a:pt x="4336" y="8322"/>
                  </a:lnTo>
                  <a:cubicBezTo>
                    <a:pt x="3121" y="7303"/>
                    <a:pt x="1586" y="6744"/>
                    <a:pt x="0" y="6744"/>
                  </a:cubicBezTo>
                  <a:lnTo>
                    <a:pt x="0" y="0"/>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6">
              <a:extLst>
                <a:ext uri="{FF2B5EF4-FFF2-40B4-BE49-F238E27FC236}">
                  <a16:creationId xmlns:a16="http://schemas.microsoft.com/office/drawing/2014/main" id="{5CB21062-0D23-9820-B017-F56840410D86}"/>
                </a:ext>
              </a:extLst>
            </p:cNvPr>
            <p:cNvSpPr>
              <a:spLocks/>
            </p:cNvSpPr>
            <p:nvPr/>
          </p:nvSpPr>
          <p:spPr bwMode="auto">
            <a:xfrm>
              <a:off x="4091858" y="1614118"/>
              <a:ext cx="1865486" cy="1919295"/>
            </a:xfrm>
            <a:custGeom>
              <a:avLst/>
              <a:gdLst>
                <a:gd name="T0" fmla="*/ 2168 w 4474"/>
                <a:gd name="T1" fmla="*/ 0 h 4581"/>
                <a:gd name="T2" fmla="*/ 4474 w 4474"/>
                <a:gd name="T3" fmla="*/ 3995 h 4581"/>
                <a:gd name="T4" fmla="*/ 1153 w 4474"/>
                <a:gd name="T5" fmla="*/ 4581 h 4581"/>
                <a:gd name="T6" fmla="*/ 0 w 4474"/>
                <a:gd name="T7" fmla="*/ 2583 h 4581"/>
                <a:gd name="T8" fmla="*/ 2168 w 4474"/>
                <a:gd name="T9" fmla="*/ 0 h 4581"/>
              </a:gdLst>
              <a:ahLst/>
              <a:cxnLst>
                <a:cxn ang="0">
                  <a:pos x="T0" y="T1"/>
                </a:cxn>
                <a:cxn ang="0">
                  <a:pos x="T2" y="T3"/>
                </a:cxn>
                <a:cxn ang="0">
                  <a:pos x="T4" y="T5"/>
                </a:cxn>
                <a:cxn ang="0">
                  <a:pos x="T6" y="T7"/>
                </a:cxn>
                <a:cxn ang="0">
                  <a:pos x="T8" y="T9"/>
                </a:cxn>
              </a:cxnLst>
              <a:rect l="0" t="0" r="r" b="b"/>
              <a:pathLst>
                <a:path w="4474" h="4581">
                  <a:moveTo>
                    <a:pt x="2168" y="0"/>
                  </a:moveTo>
                  <a:cubicBezTo>
                    <a:pt x="3382" y="1019"/>
                    <a:pt x="4199" y="2434"/>
                    <a:pt x="4474" y="3995"/>
                  </a:cubicBezTo>
                  <a:lnTo>
                    <a:pt x="1153" y="4581"/>
                  </a:lnTo>
                  <a:cubicBezTo>
                    <a:pt x="1016" y="3800"/>
                    <a:pt x="607" y="3093"/>
                    <a:pt x="0" y="2583"/>
                  </a:cubicBezTo>
                  <a:lnTo>
                    <a:pt x="2168" y="0"/>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7">
              <a:extLst>
                <a:ext uri="{FF2B5EF4-FFF2-40B4-BE49-F238E27FC236}">
                  <a16:creationId xmlns:a16="http://schemas.microsoft.com/office/drawing/2014/main" id="{79FED46F-48AA-B207-109D-0D1BB1905A9A}"/>
                </a:ext>
              </a:extLst>
            </p:cNvPr>
            <p:cNvSpPr>
              <a:spLocks/>
            </p:cNvSpPr>
            <p:nvPr/>
          </p:nvSpPr>
          <p:spPr bwMode="auto">
            <a:xfrm>
              <a:off x="4404509" y="3287394"/>
              <a:ext cx="1667474" cy="1903593"/>
            </a:xfrm>
            <a:custGeom>
              <a:avLst/>
              <a:gdLst>
                <a:gd name="T0" fmla="*/ 3721 w 3997"/>
                <a:gd name="T1" fmla="*/ 0 h 4544"/>
                <a:gd name="T2" fmla="*/ 2920 w 3997"/>
                <a:gd name="T3" fmla="*/ 4544 h 4544"/>
                <a:gd name="T4" fmla="*/ 0 w 3997"/>
                <a:gd name="T5" fmla="*/ 2858 h 4544"/>
                <a:gd name="T6" fmla="*/ 400 w 3997"/>
                <a:gd name="T7" fmla="*/ 586 h 4544"/>
                <a:gd name="T8" fmla="*/ 3721 w 3997"/>
                <a:gd name="T9" fmla="*/ 0 h 4544"/>
              </a:gdLst>
              <a:ahLst/>
              <a:cxnLst>
                <a:cxn ang="0">
                  <a:pos x="T0" y="T1"/>
                </a:cxn>
                <a:cxn ang="0">
                  <a:pos x="T2" y="T3"/>
                </a:cxn>
                <a:cxn ang="0">
                  <a:pos x="T4" y="T5"/>
                </a:cxn>
                <a:cxn ang="0">
                  <a:pos x="T6" y="T7"/>
                </a:cxn>
                <a:cxn ang="0">
                  <a:pos x="T8" y="T9"/>
                </a:cxn>
              </a:cxnLst>
              <a:rect l="0" t="0" r="r" b="b"/>
              <a:pathLst>
                <a:path w="3997" h="4544">
                  <a:moveTo>
                    <a:pt x="3721" y="0"/>
                  </a:moveTo>
                  <a:cubicBezTo>
                    <a:pt x="3997" y="1562"/>
                    <a:pt x="3713" y="3170"/>
                    <a:pt x="2920" y="4544"/>
                  </a:cubicBezTo>
                  <a:lnTo>
                    <a:pt x="0" y="2858"/>
                  </a:lnTo>
                  <a:cubicBezTo>
                    <a:pt x="396" y="2171"/>
                    <a:pt x="538" y="1367"/>
                    <a:pt x="400" y="586"/>
                  </a:cubicBezTo>
                  <a:lnTo>
                    <a:pt x="3721" y="0"/>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8">
              <a:extLst>
                <a:ext uri="{FF2B5EF4-FFF2-40B4-BE49-F238E27FC236}">
                  <a16:creationId xmlns:a16="http://schemas.microsoft.com/office/drawing/2014/main" id="{D7135E3C-59A3-63FC-EB72-1C3073AEEBEE}"/>
                </a:ext>
              </a:extLst>
            </p:cNvPr>
            <p:cNvSpPr>
              <a:spLocks/>
            </p:cNvSpPr>
            <p:nvPr/>
          </p:nvSpPr>
          <p:spPr bwMode="auto">
            <a:xfrm>
              <a:off x="3668042" y="4484337"/>
              <a:ext cx="1954071" cy="1947212"/>
            </a:xfrm>
            <a:custGeom>
              <a:avLst/>
              <a:gdLst>
                <a:gd name="T0" fmla="*/ 4687 w 4687"/>
                <a:gd name="T1" fmla="*/ 1686 h 4651"/>
                <a:gd name="T2" fmla="*/ 1153 w 4687"/>
                <a:gd name="T3" fmla="*/ 4651 h 4651"/>
                <a:gd name="T4" fmla="*/ 0 w 4687"/>
                <a:gd name="T5" fmla="*/ 1482 h 4651"/>
                <a:gd name="T6" fmla="*/ 1767 w 4687"/>
                <a:gd name="T7" fmla="*/ 0 h 4651"/>
                <a:gd name="T8" fmla="*/ 4687 w 4687"/>
                <a:gd name="T9" fmla="*/ 1686 h 4651"/>
              </a:gdLst>
              <a:ahLst/>
              <a:cxnLst>
                <a:cxn ang="0">
                  <a:pos x="T0" y="T1"/>
                </a:cxn>
                <a:cxn ang="0">
                  <a:pos x="T2" y="T3"/>
                </a:cxn>
                <a:cxn ang="0">
                  <a:pos x="T4" y="T5"/>
                </a:cxn>
                <a:cxn ang="0">
                  <a:pos x="T6" y="T7"/>
                </a:cxn>
                <a:cxn ang="0">
                  <a:pos x="T8" y="T9"/>
                </a:cxn>
              </a:cxnLst>
              <a:rect l="0" t="0" r="r" b="b"/>
              <a:pathLst>
                <a:path w="4687" h="4651">
                  <a:moveTo>
                    <a:pt x="4687" y="1686"/>
                  </a:moveTo>
                  <a:cubicBezTo>
                    <a:pt x="3895" y="3059"/>
                    <a:pt x="2643" y="4109"/>
                    <a:pt x="1153" y="4651"/>
                  </a:cubicBezTo>
                  <a:lnTo>
                    <a:pt x="0" y="1482"/>
                  </a:lnTo>
                  <a:cubicBezTo>
                    <a:pt x="745" y="1211"/>
                    <a:pt x="1370" y="686"/>
                    <a:pt x="1767" y="0"/>
                  </a:cubicBezTo>
                  <a:lnTo>
                    <a:pt x="4687" y="1686"/>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9">
              <a:extLst>
                <a:ext uri="{FF2B5EF4-FFF2-40B4-BE49-F238E27FC236}">
                  <a16:creationId xmlns:a16="http://schemas.microsoft.com/office/drawing/2014/main" id="{B1EB68C6-968D-F118-183B-8AACDB685700}"/>
                </a:ext>
              </a:extLst>
            </p:cNvPr>
            <p:cNvSpPr>
              <a:spLocks/>
            </p:cNvSpPr>
            <p:nvPr/>
          </p:nvSpPr>
          <p:spPr bwMode="auto">
            <a:xfrm>
              <a:off x="2226371" y="5105491"/>
              <a:ext cx="1922806" cy="1552884"/>
            </a:xfrm>
            <a:custGeom>
              <a:avLst/>
              <a:gdLst>
                <a:gd name="T0" fmla="*/ 9227 w 9227"/>
                <a:gd name="T1" fmla="*/ 6338 h 7422"/>
                <a:gd name="T2" fmla="*/ 0 w 9227"/>
                <a:gd name="T3" fmla="*/ 6338 h 7422"/>
                <a:gd name="T4" fmla="*/ 2307 w 9227"/>
                <a:gd name="T5" fmla="*/ 0 h 7422"/>
                <a:gd name="T6" fmla="*/ 6920 w 9227"/>
                <a:gd name="T7" fmla="*/ 0 h 7422"/>
                <a:gd name="T8" fmla="*/ 9227 w 9227"/>
                <a:gd name="T9" fmla="*/ 6338 h 7422"/>
              </a:gdLst>
              <a:ahLst/>
              <a:cxnLst>
                <a:cxn ang="0">
                  <a:pos x="T0" y="T1"/>
                </a:cxn>
                <a:cxn ang="0">
                  <a:pos x="T2" y="T3"/>
                </a:cxn>
                <a:cxn ang="0">
                  <a:pos x="T4" y="T5"/>
                </a:cxn>
                <a:cxn ang="0">
                  <a:pos x="T6" y="T7"/>
                </a:cxn>
                <a:cxn ang="0">
                  <a:pos x="T8" y="T9"/>
                </a:cxn>
              </a:cxnLst>
              <a:rect l="0" t="0" r="r" b="b"/>
              <a:pathLst>
                <a:path w="9227" h="7422">
                  <a:moveTo>
                    <a:pt x="9227" y="6338"/>
                  </a:moveTo>
                  <a:cubicBezTo>
                    <a:pt x="6247" y="7422"/>
                    <a:pt x="2980" y="7422"/>
                    <a:pt x="0" y="6338"/>
                  </a:cubicBezTo>
                  <a:lnTo>
                    <a:pt x="2307" y="0"/>
                  </a:lnTo>
                  <a:cubicBezTo>
                    <a:pt x="3797" y="542"/>
                    <a:pt x="5430" y="542"/>
                    <a:pt x="6920" y="0"/>
                  </a:cubicBezTo>
                  <a:lnTo>
                    <a:pt x="9227" y="6338"/>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10">
              <a:extLst>
                <a:ext uri="{FF2B5EF4-FFF2-40B4-BE49-F238E27FC236}">
                  <a16:creationId xmlns:a16="http://schemas.microsoft.com/office/drawing/2014/main" id="{51FA80CC-2BB2-A204-16F1-769281BD7637}"/>
                </a:ext>
              </a:extLst>
            </p:cNvPr>
            <p:cNvSpPr>
              <a:spLocks/>
            </p:cNvSpPr>
            <p:nvPr/>
          </p:nvSpPr>
          <p:spPr bwMode="auto">
            <a:xfrm>
              <a:off x="751699" y="4484337"/>
              <a:ext cx="1954071" cy="1947212"/>
            </a:xfrm>
            <a:custGeom>
              <a:avLst/>
              <a:gdLst>
                <a:gd name="T0" fmla="*/ 7068 w 9375"/>
                <a:gd name="T1" fmla="*/ 9303 h 9303"/>
                <a:gd name="T2" fmla="*/ 0 w 9375"/>
                <a:gd name="T3" fmla="*/ 3372 h 9303"/>
                <a:gd name="T4" fmla="*/ 5841 w 9375"/>
                <a:gd name="T5" fmla="*/ 0 h 9303"/>
                <a:gd name="T6" fmla="*/ 9375 w 9375"/>
                <a:gd name="T7" fmla="*/ 2965 h 9303"/>
                <a:gd name="T8" fmla="*/ 7068 w 9375"/>
                <a:gd name="T9" fmla="*/ 9303 h 9303"/>
              </a:gdLst>
              <a:ahLst/>
              <a:cxnLst>
                <a:cxn ang="0">
                  <a:pos x="T0" y="T1"/>
                </a:cxn>
                <a:cxn ang="0">
                  <a:pos x="T2" y="T3"/>
                </a:cxn>
                <a:cxn ang="0">
                  <a:pos x="T4" y="T5"/>
                </a:cxn>
                <a:cxn ang="0">
                  <a:pos x="T6" y="T7"/>
                </a:cxn>
                <a:cxn ang="0">
                  <a:pos x="T8" y="T9"/>
                </a:cxn>
              </a:cxnLst>
              <a:rect l="0" t="0" r="r" b="b"/>
              <a:pathLst>
                <a:path w="9375" h="9303">
                  <a:moveTo>
                    <a:pt x="7068" y="9303"/>
                  </a:moveTo>
                  <a:cubicBezTo>
                    <a:pt x="4088" y="8218"/>
                    <a:pt x="1585" y="6118"/>
                    <a:pt x="0" y="3372"/>
                  </a:cubicBezTo>
                  <a:lnTo>
                    <a:pt x="5841" y="0"/>
                  </a:lnTo>
                  <a:cubicBezTo>
                    <a:pt x="6633" y="1373"/>
                    <a:pt x="7885" y="2423"/>
                    <a:pt x="9375" y="2965"/>
                  </a:cubicBezTo>
                  <a:lnTo>
                    <a:pt x="7068" y="9303"/>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1">
              <a:extLst>
                <a:ext uri="{FF2B5EF4-FFF2-40B4-BE49-F238E27FC236}">
                  <a16:creationId xmlns:a16="http://schemas.microsoft.com/office/drawing/2014/main" id="{4FE4E182-FF4A-FBA7-4782-E52896344808}"/>
                </a:ext>
              </a:extLst>
            </p:cNvPr>
            <p:cNvSpPr>
              <a:spLocks/>
            </p:cNvSpPr>
            <p:nvPr/>
          </p:nvSpPr>
          <p:spPr bwMode="auto">
            <a:xfrm>
              <a:off x="303566" y="3287394"/>
              <a:ext cx="1665737" cy="1903593"/>
            </a:xfrm>
            <a:custGeom>
              <a:avLst/>
              <a:gdLst>
                <a:gd name="T0" fmla="*/ 2153 w 7994"/>
                <a:gd name="T1" fmla="*/ 9087 h 9087"/>
                <a:gd name="T2" fmla="*/ 551 w 7994"/>
                <a:gd name="T3" fmla="*/ 0 h 9087"/>
                <a:gd name="T4" fmla="*/ 7192 w 7994"/>
                <a:gd name="T5" fmla="*/ 1171 h 9087"/>
                <a:gd name="T6" fmla="*/ 7994 w 7994"/>
                <a:gd name="T7" fmla="*/ 5715 h 9087"/>
                <a:gd name="T8" fmla="*/ 2153 w 7994"/>
                <a:gd name="T9" fmla="*/ 9087 h 9087"/>
              </a:gdLst>
              <a:ahLst/>
              <a:cxnLst>
                <a:cxn ang="0">
                  <a:pos x="T0" y="T1"/>
                </a:cxn>
                <a:cxn ang="0">
                  <a:pos x="T2" y="T3"/>
                </a:cxn>
                <a:cxn ang="0">
                  <a:pos x="T4" y="T5"/>
                </a:cxn>
                <a:cxn ang="0">
                  <a:pos x="T6" y="T7"/>
                </a:cxn>
                <a:cxn ang="0">
                  <a:pos x="T8" y="T9"/>
                </a:cxn>
              </a:cxnLst>
              <a:rect l="0" t="0" r="r" b="b"/>
              <a:pathLst>
                <a:path w="7994" h="9087">
                  <a:moveTo>
                    <a:pt x="2153" y="9087"/>
                  </a:moveTo>
                  <a:cubicBezTo>
                    <a:pt x="567" y="6341"/>
                    <a:pt x="0" y="3123"/>
                    <a:pt x="551" y="0"/>
                  </a:cubicBezTo>
                  <a:lnTo>
                    <a:pt x="7192" y="1171"/>
                  </a:lnTo>
                  <a:cubicBezTo>
                    <a:pt x="6917" y="2733"/>
                    <a:pt x="7201" y="4341"/>
                    <a:pt x="7994" y="5715"/>
                  </a:cubicBezTo>
                  <a:lnTo>
                    <a:pt x="2153" y="9087"/>
                  </a:lnTo>
                  <a:close/>
                </a:path>
              </a:pathLst>
            </a:custGeom>
            <a:solidFill>
              <a:srgbClr val="A7925A"/>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2">
              <a:extLst>
                <a:ext uri="{FF2B5EF4-FFF2-40B4-BE49-F238E27FC236}">
                  <a16:creationId xmlns:a16="http://schemas.microsoft.com/office/drawing/2014/main" id="{B44703C3-A3BD-CF66-B516-D8F3223BED1B}"/>
                </a:ext>
              </a:extLst>
            </p:cNvPr>
            <p:cNvSpPr>
              <a:spLocks/>
            </p:cNvSpPr>
            <p:nvPr/>
          </p:nvSpPr>
          <p:spPr bwMode="auto">
            <a:xfrm>
              <a:off x="418205" y="1614118"/>
              <a:ext cx="1865486" cy="1919295"/>
            </a:xfrm>
            <a:custGeom>
              <a:avLst/>
              <a:gdLst>
                <a:gd name="T0" fmla="*/ 0 w 8948"/>
                <a:gd name="T1" fmla="*/ 7991 h 9162"/>
                <a:gd name="T2" fmla="*/ 4613 w 8948"/>
                <a:gd name="T3" fmla="*/ 0 h 9162"/>
                <a:gd name="T4" fmla="*/ 8948 w 8948"/>
                <a:gd name="T5" fmla="*/ 5167 h 9162"/>
                <a:gd name="T6" fmla="*/ 6641 w 8948"/>
                <a:gd name="T7" fmla="*/ 9162 h 9162"/>
                <a:gd name="T8" fmla="*/ 0 w 8948"/>
                <a:gd name="T9" fmla="*/ 7991 h 9162"/>
              </a:gdLst>
              <a:ahLst/>
              <a:cxnLst>
                <a:cxn ang="0">
                  <a:pos x="T0" y="T1"/>
                </a:cxn>
                <a:cxn ang="0">
                  <a:pos x="T2" y="T3"/>
                </a:cxn>
                <a:cxn ang="0">
                  <a:pos x="T4" y="T5"/>
                </a:cxn>
                <a:cxn ang="0">
                  <a:pos x="T6" y="T7"/>
                </a:cxn>
                <a:cxn ang="0">
                  <a:pos x="T8" y="T9"/>
                </a:cxn>
              </a:cxnLst>
              <a:rect l="0" t="0" r="r" b="b"/>
              <a:pathLst>
                <a:path w="8948" h="9162">
                  <a:moveTo>
                    <a:pt x="0" y="7991"/>
                  </a:moveTo>
                  <a:cubicBezTo>
                    <a:pt x="550" y="4868"/>
                    <a:pt x="2184" y="2039"/>
                    <a:pt x="4613" y="0"/>
                  </a:cubicBezTo>
                  <a:lnTo>
                    <a:pt x="8948" y="5167"/>
                  </a:lnTo>
                  <a:cubicBezTo>
                    <a:pt x="7734" y="6186"/>
                    <a:pt x="6917" y="7601"/>
                    <a:pt x="6641" y="9162"/>
                  </a:cubicBezTo>
                  <a:lnTo>
                    <a:pt x="0" y="7991"/>
                  </a:lnTo>
                  <a:close/>
                </a:path>
              </a:pathLst>
            </a:custGeom>
            <a:solidFill>
              <a:srgbClr val="003057"/>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13">
              <a:extLst>
                <a:ext uri="{FF2B5EF4-FFF2-40B4-BE49-F238E27FC236}">
                  <a16:creationId xmlns:a16="http://schemas.microsoft.com/office/drawing/2014/main" id="{447CBCFC-F723-B843-F5EC-CF8323344A05}"/>
                </a:ext>
              </a:extLst>
            </p:cNvPr>
            <p:cNvSpPr>
              <a:spLocks/>
            </p:cNvSpPr>
            <p:nvPr/>
          </p:nvSpPr>
          <p:spPr bwMode="auto">
            <a:xfrm>
              <a:off x="1380476" y="954578"/>
              <a:ext cx="1806430" cy="1741324"/>
            </a:xfrm>
            <a:custGeom>
              <a:avLst/>
              <a:gdLst>
                <a:gd name="T0" fmla="*/ 0 w 8670"/>
                <a:gd name="T1" fmla="*/ 3155 h 8322"/>
                <a:gd name="T2" fmla="*/ 8670 w 8670"/>
                <a:gd name="T3" fmla="*/ 0 h 8322"/>
                <a:gd name="T4" fmla="*/ 8670 w 8670"/>
                <a:gd name="T5" fmla="*/ 6744 h 8322"/>
                <a:gd name="T6" fmla="*/ 4335 w 8670"/>
                <a:gd name="T7" fmla="*/ 8322 h 8322"/>
                <a:gd name="T8" fmla="*/ 0 w 8670"/>
                <a:gd name="T9" fmla="*/ 3155 h 8322"/>
              </a:gdLst>
              <a:ahLst/>
              <a:cxnLst>
                <a:cxn ang="0">
                  <a:pos x="T0" y="T1"/>
                </a:cxn>
                <a:cxn ang="0">
                  <a:pos x="T2" y="T3"/>
                </a:cxn>
                <a:cxn ang="0">
                  <a:pos x="T4" y="T5"/>
                </a:cxn>
                <a:cxn ang="0">
                  <a:pos x="T6" y="T7"/>
                </a:cxn>
                <a:cxn ang="0">
                  <a:pos x="T8" y="T9"/>
                </a:cxn>
              </a:cxnLst>
              <a:rect l="0" t="0" r="r" b="b"/>
              <a:pathLst>
                <a:path w="8670" h="8322">
                  <a:moveTo>
                    <a:pt x="0" y="3155"/>
                  </a:moveTo>
                  <a:cubicBezTo>
                    <a:pt x="2429" y="1117"/>
                    <a:pt x="5499" y="0"/>
                    <a:pt x="8670" y="0"/>
                  </a:cubicBezTo>
                  <a:lnTo>
                    <a:pt x="8670" y="6744"/>
                  </a:lnTo>
                  <a:cubicBezTo>
                    <a:pt x="7085" y="6744"/>
                    <a:pt x="5550" y="7303"/>
                    <a:pt x="4335" y="8322"/>
                  </a:cubicBezTo>
                  <a:lnTo>
                    <a:pt x="0" y="3155"/>
                  </a:lnTo>
                  <a:close/>
                </a:path>
              </a:pathLst>
            </a:custGeom>
            <a:solidFill>
              <a:srgbClr val="003057"/>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Isosceles Triangle 19">
              <a:extLst>
                <a:ext uri="{FF2B5EF4-FFF2-40B4-BE49-F238E27FC236}">
                  <a16:creationId xmlns:a16="http://schemas.microsoft.com/office/drawing/2014/main" id="{2D03D2AB-61E9-511F-D273-B37B426B3FF6}"/>
                </a:ext>
              </a:extLst>
            </p:cNvPr>
            <p:cNvSpPr/>
            <p:nvPr/>
          </p:nvSpPr>
          <p:spPr>
            <a:xfrm rot="5400000">
              <a:off x="2380497" y="1485872"/>
              <a:ext cx="2036096" cy="481671"/>
            </a:xfrm>
            <a:prstGeom prst="triangle">
              <a:avLst>
                <a:gd name="adj" fmla="val 47888"/>
              </a:avLst>
            </a:prstGeom>
            <a:solidFill>
              <a:srgbClr val="0030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Isosceles Triangle 20">
              <a:extLst>
                <a:ext uri="{FF2B5EF4-FFF2-40B4-BE49-F238E27FC236}">
                  <a16:creationId xmlns:a16="http://schemas.microsoft.com/office/drawing/2014/main" id="{2E89114D-A64D-0760-8CFA-12413218E595}"/>
                </a:ext>
              </a:extLst>
            </p:cNvPr>
            <p:cNvSpPr/>
            <p:nvPr/>
          </p:nvSpPr>
          <p:spPr>
            <a:xfrm rot="588675">
              <a:off x="94089" y="2970250"/>
              <a:ext cx="2026921" cy="483851"/>
            </a:xfrm>
            <a:prstGeom prst="triangle">
              <a:avLst>
                <a:gd name="adj" fmla="val 48505"/>
              </a:avLst>
            </a:prstGeom>
            <a:solidFill>
              <a:srgbClr val="A792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52FD5EFB-D709-92E6-F2E9-EB6EB9DFDAC1}"/>
                </a:ext>
              </a:extLst>
            </p:cNvPr>
            <p:cNvSpPr txBox="1"/>
            <p:nvPr/>
          </p:nvSpPr>
          <p:spPr>
            <a:xfrm>
              <a:off x="3728452" y="1516408"/>
              <a:ext cx="9999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Goals</a:t>
              </a:r>
            </a:p>
          </p:txBody>
        </p:sp>
        <p:sp>
          <p:nvSpPr>
            <p:cNvPr id="25" name="TextBox 24">
              <a:extLst>
                <a:ext uri="{FF2B5EF4-FFF2-40B4-BE49-F238E27FC236}">
                  <a16:creationId xmlns:a16="http://schemas.microsoft.com/office/drawing/2014/main" id="{370ED1F0-6950-0794-645F-09E3B52E02DE}"/>
                </a:ext>
              </a:extLst>
            </p:cNvPr>
            <p:cNvSpPr txBox="1"/>
            <p:nvPr/>
          </p:nvSpPr>
          <p:spPr>
            <a:xfrm>
              <a:off x="4369651" y="2514492"/>
              <a:ext cx="13654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Objective</a:t>
              </a:r>
            </a:p>
          </p:txBody>
        </p:sp>
        <p:sp>
          <p:nvSpPr>
            <p:cNvPr id="26" name="TextBox 25">
              <a:extLst>
                <a:ext uri="{FF2B5EF4-FFF2-40B4-BE49-F238E27FC236}">
                  <a16:creationId xmlns:a16="http://schemas.microsoft.com/office/drawing/2014/main" id="{05D08CD6-8C91-441D-F888-23CFF8D1AD11}"/>
                </a:ext>
              </a:extLst>
            </p:cNvPr>
            <p:cNvSpPr txBox="1"/>
            <p:nvPr/>
          </p:nvSpPr>
          <p:spPr>
            <a:xfrm>
              <a:off x="4591863" y="3897831"/>
              <a:ext cx="13654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Measure</a:t>
              </a:r>
            </a:p>
          </p:txBody>
        </p:sp>
        <p:sp>
          <p:nvSpPr>
            <p:cNvPr id="27" name="TextBox 26">
              <a:extLst>
                <a:ext uri="{FF2B5EF4-FFF2-40B4-BE49-F238E27FC236}">
                  <a16:creationId xmlns:a16="http://schemas.microsoft.com/office/drawing/2014/main" id="{C4835D4B-59B5-CB2C-1532-0DE5783C9115}"/>
                </a:ext>
              </a:extLst>
            </p:cNvPr>
            <p:cNvSpPr txBox="1"/>
            <p:nvPr/>
          </p:nvSpPr>
          <p:spPr>
            <a:xfrm>
              <a:off x="3903679" y="5211103"/>
              <a:ext cx="15630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Benchmark</a:t>
              </a:r>
            </a:p>
          </p:txBody>
        </p:sp>
        <p:sp>
          <p:nvSpPr>
            <p:cNvPr id="28" name="TextBox 27">
              <a:extLst>
                <a:ext uri="{FF2B5EF4-FFF2-40B4-BE49-F238E27FC236}">
                  <a16:creationId xmlns:a16="http://schemas.microsoft.com/office/drawing/2014/main" id="{82EB6778-C5B6-488A-6126-60BAC897EA9E}"/>
                </a:ext>
              </a:extLst>
            </p:cNvPr>
            <p:cNvSpPr txBox="1"/>
            <p:nvPr/>
          </p:nvSpPr>
          <p:spPr>
            <a:xfrm>
              <a:off x="2470136" y="5629664"/>
              <a:ext cx="16773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Action Item</a:t>
              </a:r>
            </a:p>
          </p:txBody>
        </p:sp>
        <p:sp>
          <p:nvSpPr>
            <p:cNvPr id="29" name="TextBox 28">
              <a:extLst>
                <a:ext uri="{FF2B5EF4-FFF2-40B4-BE49-F238E27FC236}">
                  <a16:creationId xmlns:a16="http://schemas.microsoft.com/office/drawing/2014/main" id="{4055D5BF-2175-0B9A-93C2-51ABE56762B2}"/>
                </a:ext>
              </a:extLst>
            </p:cNvPr>
            <p:cNvSpPr txBox="1"/>
            <p:nvPr/>
          </p:nvSpPr>
          <p:spPr>
            <a:xfrm>
              <a:off x="1130649" y="5234222"/>
              <a:ext cx="16773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Resources</a:t>
              </a:r>
            </a:p>
          </p:txBody>
        </p:sp>
        <p:sp>
          <p:nvSpPr>
            <p:cNvPr id="30" name="TextBox 29">
              <a:extLst>
                <a:ext uri="{FF2B5EF4-FFF2-40B4-BE49-F238E27FC236}">
                  <a16:creationId xmlns:a16="http://schemas.microsoft.com/office/drawing/2014/main" id="{71F118FD-35C4-4CD2-ACAA-1138047CB31E}"/>
                </a:ext>
              </a:extLst>
            </p:cNvPr>
            <p:cNvSpPr txBox="1"/>
            <p:nvPr/>
          </p:nvSpPr>
          <p:spPr>
            <a:xfrm>
              <a:off x="134101" y="3682387"/>
              <a:ext cx="194689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obot Slab"/>
                  <a:ea typeface="+mn-ea"/>
                  <a:cs typeface="+mn-cs"/>
                </a:rPr>
                <a:t>Implementation</a:t>
              </a:r>
              <a:r>
                <a:rPr kumimoji="0" lang="en-US" sz="1500" b="1" i="0" u="none" strike="noStrike" kern="1200" cap="none" spc="0" normalizeH="0" baseline="0" noProof="0">
                  <a:ln>
                    <a:noFill/>
                  </a:ln>
                  <a:solidFill>
                    <a:prstClr val="white"/>
                  </a:solidFill>
                  <a:effectLst/>
                  <a:uLnTx/>
                  <a:uFillTx/>
                  <a:latin typeface="Robot Slab"/>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Robot Slab"/>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Robot Slab"/>
                  <a:ea typeface="+mn-ea"/>
                  <a:cs typeface="+mn-cs"/>
                </a:rPr>
                <a:t>Timeline</a:t>
              </a:r>
            </a:p>
          </p:txBody>
        </p:sp>
        <p:sp>
          <p:nvSpPr>
            <p:cNvPr id="31" name="TextBox 30">
              <a:extLst>
                <a:ext uri="{FF2B5EF4-FFF2-40B4-BE49-F238E27FC236}">
                  <a16:creationId xmlns:a16="http://schemas.microsoft.com/office/drawing/2014/main" id="{8926CA08-E863-9381-2F5D-A5DCD1CA0CDA}"/>
                </a:ext>
              </a:extLst>
            </p:cNvPr>
            <p:cNvSpPr txBox="1"/>
            <p:nvPr/>
          </p:nvSpPr>
          <p:spPr>
            <a:xfrm>
              <a:off x="864194" y="2339027"/>
              <a:ext cx="10529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Robot Slab"/>
                  <a:ea typeface="+mn-ea"/>
                  <a:cs typeface="+mn-cs"/>
                </a:rPr>
                <a:t>Results</a:t>
              </a:r>
            </a:p>
          </p:txBody>
        </p:sp>
        <p:sp>
          <p:nvSpPr>
            <p:cNvPr id="32" name="TextBox 31">
              <a:extLst>
                <a:ext uri="{FF2B5EF4-FFF2-40B4-BE49-F238E27FC236}">
                  <a16:creationId xmlns:a16="http://schemas.microsoft.com/office/drawing/2014/main" id="{490833A2-0653-B4E4-9D28-4DF258267CE4}"/>
                </a:ext>
              </a:extLst>
            </p:cNvPr>
            <p:cNvSpPr txBox="1"/>
            <p:nvPr/>
          </p:nvSpPr>
          <p:spPr>
            <a:xfrm>
              <a:off x="1729484" y="1385163"/>
              <a:ext cx="18208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Robot Slab"/>
                  <a:ea typeface="+mn-ea"/>
                  <a:cs typeface="+mn-cs"/>
                </a:rPr>
                <a:t>Continuous Improvement</a:t>
              </a:r>
            </a:p>
          </p:txBody>
        </p:sp>
      </p:grpSp>
      <p:grpSp>
        <p:nvGrpSpPr>
          <p:cNvPr id="55" name="Group 54">
            <a:extLst>
              <a:ext uri="{FF2B5EF4-FFF2-40B4-BE49-F238E27FC236}">
                <a16:creationId xmlns:a16="http://schemas.microsoft.com/office/drawing/2014/main" id="{B74179FE-D3F3-5406-C8AC-C6CFCB04C203}"/>
              </a:ext>
            </a:extLst>
          </p:cNvPr>
          <p:cNvGrpSpPr/>
          <p:nvPr/>
        </p:nvGrpSpPr>
        <p:grpSpPr>
          <a:xfrm>
            <a:off x="5888992" y="1301331"/>
            <a:ext cx="3218871" cy="1027034"/>
            <a:chOff x="7693287" y="1521219"/>
            <a:chExt cx="3875315" cy="1027034"/>
          </a:xfrm>
        </p:grpSpPr>
        <p:sp>
          <p:nvSpPr>
            <p:cNvPr id="56" name="TextBox 55">
              <a:extLst>
                <a:ext uri="{FF2B5EF4-FFF2-40B4-BE49-F238E27FC236}">
                  <a16:creationId xmlns:a16="http://schemas.microsoft.com/office/drawing/2014/main" id="{C49C35EC-E245-B08B-3DED-7919EA37B9AA}"/>
                </a:ext>
              </a:extLst>
            </p:cNvPr>
            <p:cNvSpPr txBox="1"/>
            <p:nvPr/>
          </p:nvSpPr>
          <p:spPr>
            <a:xfrm>
              <a:off x="7693288" y="1521219"/>
              <a:ext cx="93639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A7925A"/>
                  </a:solidFill>
                  <a:effectLst/>
                  <a:uLnTx/>
                  <a:uFillTx/>
                  <a:latin typeface="Robot Slab"/>
                  <a:ea typeface="+mn-ea"/>
                  <a:cs typeface="+mn-cs"/>
                </a:rPr>
                <a:t>Goals</a:t>
              </a:r>
              <a:endParaRPr kumimoji="0" lang="en-GB" sz="2000" b="1" i="0" u="none" strike="noStrike" kern="1200" cap="none" spc="0" normalizeH="0" baseline="0" noProof="0">
                <a:ln>
                  <a:noFill/>
                </a:ln>
                <a:solidFill>
                  <a:srgbClr val="A7925A"/>
                </a:solidFill>
                <a:effectLst/>
                <a:uLnTx/>
                <a:uFillTx/>
                <a:latin typeface="Robot Slab"/>
                <a:ea typeface="+mn-ea"/>
                <a:cs typeface="+mn-cs"/>
              </a:endParaRPr>
            </a:p>
          </p:txBody>
        </p:sp>
        <p:sp>
          <p:nvSpPr>
            <p:cNvPr id="57" name="Rectangle 56">
              <a:extLst>
                <a:ext uri="{FF2B5EF4-FFF2-40B4-BE49-F238E27FC236}">
                  <a16:creationId xmlns:a16="http://schemas.microsoft.com/office/drawing/2014/main" id="{00E401DB-A140-C940-64EE-7C197FDA8D56}"/>
                </a:ext>
              </a:extLst>
            </p:cNvPr>
            <p:cNvSpPr/>
            <p:nvPr/>
          </p:nvSpPr>
          <p:spPr>
            <a:xfrm>
              <a:off x="7693287" y="1809589"/>
              <a:ext cx="3875315" cy="73866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a:ea typeface="Roboto Slab"/>
                  <a:cs typeface="Roboto Slab"/>
                </a:rPr>
                <a:t>High-level statement of what your unit aims to accomplish in alignment with its mission.</a:t>
              </a:r>
            </a:p>
          </p:txBody>
        </p:sp>
      </p:grpSp>
      <p:grpSp>
        <p:nvGrpSpPr>
          <p:cNvPr id="58" name="Group 57">
            <a:extLst>
              <a:ext uri="{FF2B5EF4-FFF2-40B4-BE49-F238E27FC236}">
                <a16:creationId xmlns:a16="http://schemas.microsoft.com/office/drawing/2014/main" id="{8994D8A4-FD97-16CE-0B26-CDE06A10FD6B}"/>
              </a:ext>
            </a:extLst>
          </p:cNvPr>
          <p:cNvGrpSpPr/>
          <p:nvPr/>
        </p:nvGrpSpPr>
        <p:grpSpPr>
          <a:xfrm>
            <a:off x="5876207" y="2212838"/>
            <a:ext cx="3218871" cy="1027034"/>
            <a:chOff x="7693287" y="1521219"/>
            <a:chExt cx="3875315" cy="1027034"/>
          </a:xfrm>
        </p:grpSpPr>
        <p:sp>
          <p:nvSpPr>
            <p:cNvPr id="59" name="TextBox 58">
              <a:extLst>
                <a:ext uri="{FF2B5EF4-FFF2-40B4-BE49-F238E27FC236}">
                  <a16:creationId xmlns:a16="http://schemas.microsoft.com/office/drawing/2014/main" id="{96A2D285-54E1-98E4-72F7-0960272AEF9F}"/>
                </a:ext>
              </a:extLst>
            </p:cNvPr>
            <p:cNvSpPr txBox="1"/>
            <p:nvPr/>
          </p:nvSpPr>
          <p:spPr>
            <a:xfrm>
              <a:off x="7693288" y="1521219"/>
              <a:ext cx="1315970"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7925A"/>
                  </a:solidFill>
                  <a:effectLst/>
                  <a:uLnTx/>
                  <a:uFillTx/>
                  <a:latin typeface="Robot Slab"/>
                  <a:ea typeface="+mn-ea"/>
                  <a:cs typeface="+mn-cs"/>
                </a:rPr>
                <a:t>Objective</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60" name="Rectangle 59">
              <a:extLst>
                <a:ext uri="{FF2B5EF4-FFF2-40B4-BE49-F238E27FC236}">
                  <a16:creationId xmlns:a16="http://schemas.microsoft.com/office/drawing/2014/main" id="{CC5773A4-77EC-4703-E4F7-ECE5BD4B9A5D}"/>
                </a:ext>
              </a:extLst>
            </p:cNvPr>
            <p:cNvSpPr/>
            <p:nvPr/>
          </p:nvSpPr>
          <p:spPr>
            <a:xfrm>
              <a:off x="7693287" y="1809589"/>
              <a:ext cx="387531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Concrete targets that are established to guide the direction and performance of your unit.</a:t>
              </a:r>
            </a:p>
          </p:txBody>
        </p:sp>
      </p:grpSp>
      <p:grpSp>
        <p:nvGrpSpPr>
          <p:cNvPr id="61" name="Group 60">
            <a:extLst>
              <a:ext uri="{FF2B5EF4-FFF2-40B4-BE49-F238E27FC236}">
                <a16:creationId xmlns:a16="http://schemas.microsoft.com/office/drawing/2014/main" id="{5EB792BD-1904-92D6-1B73-C34E1E2A160C}"/>
              </a:ext>
            </a:extLst>
          </p:cNvPr>
          <p:cNvGrpSpPr/>
          <p:nvPr/>
        </p:nvGrpSpPr>
        <p:grpSpPr>
          <a:xfrm>
            <a:off x="5868146" y="3114547"/>
            <a:ext cx="3218871" cy="1027034"/>
            <a:chOff x="7693287" y="1521219"/>
            <a:chExt cx="3875315" cy="1027034"/>
          </a:xfrm>
        </p:grpSpPr>
        <p:sp>
          <p:nvSpPr>
            <p:cNvPr id="62" name="TextBox 61">
              <a:extLst>
                <a:ext uri="{FF2B5EF4-FFF2-40B4-BE49-F238E27FC236}">
                  <a16:creationId xmlns:a16="http://schemas.microsoft.com/office/drawing/2014/main" id="{0E951D66-CEB5-17C7-6DB7-7DA7DEE7B640}"/>
                </a:ext>
              </a:extLst>
            </p:cNvPr>
            <p:cNvSpPr txBox="1"/>
            <p:nvPr/>
          </p:nvSpPr>
          <p:spPr>
            <a:xfrm>
              <a:off x="7693288" y="1521219"/>
              <a:ext cx="1234373"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7925A"/>
                  </a:solidFill>
                  <a:effectLst/>
                  <a:uLnTx/>
                  <a:uFillTx/>
                  <a:latin typeface="Robot Slab"/>
                  <a:ea typeface="+mn-ea"/>
                  <a:cs typeface="+mn-cs"/>
                </a:rPr>
                <a:t>Measure</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63" name="Rectangle 62">
              <a:extLst>
                <a:ext uri="{FF2B5EF4-FFF2-40B4-BE49-F238E27FC236}">
                  <a16:creationId xmlns:a16="http://schemas.microsoft.com/office/drawing/2014/main" id="{A434DFF1-A282-3229-4C66-F36F3A28918C}"/>
                </a:ext>
              </a:extLst>
            </p:cNvPr>
            <p:cNvSpPr/>
            <p:nvPr/>
          </p:nvSpPr>
          <p:spPr>
            <a:xfrm>
              <a:off x="7693287" y="1809589"/>
              <a:ext cx="3875315" cy="73866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a:ea typeface="Roboto Slab"/>
                  <a:cs typeface="Roboto Slab"/>
                </a:rPr>
                <a:t>Quantifiable metric used to evaluate success in achieving your unit's strategic objectives.</a:t>
              </a:r>
            </a:p>
          </p:txBody>
        </p:sp>
      </p:grpSp>
      <p:grpSp>
        <p:nvGrpSpPr>
          <p:cNvPr id="64" name="Group 63">
            <a:extLst>
              <a:ext uri="{FF2B5EF4-FFF2-40B4-BE49-F238E27FC236}">
                <a16:creationId xmlns:a16="http://schemas.microsoft.com/office/drawing/2014/main" id="{295C8C03-F55A-C683-450F-51267593410C}"/>
              </a:ext>
            </a:extLst>
          </p:cNvPr>
          <p:cNvGrpSpPr/>
          <p:nvPr/>
        </p:nvGrpSpPr>
        <p:grpSpPr>
          <a:xfrm>
            <a:off x="5868145" y="4017484"/>
            <a:ext cx="3218871" cy="1027034"/>
            <a:chOff x="7693287" y="1521219"/>
            <a:chExt cx="3875315" cy="1027034"/>
          </a:xfrm>
        </p:grpSpPr>
        <p:sp>
          <p:nvSpPr>
            <p:cNvPr id="65" name="TextBox 64">
              <a:extLst>
                <a:ext uri="{FF2B5EF4-FFF2-40B4-BE49-F238E27FC236}">
                  <a16:creationId xmlns:a16="http://schemas.microsoft.com/office/drawing/2014/main" id="{3D43E966-3F1E-8F46-EF86-7D9FE7416287}"/>
                </a:ext>
              </a:extLst>
            </p:cNvPr>
            <p:cNvSpPr txBox="1"/>
            <p:nvPr/>
          </p:nvSpPr>
          <p:spPr>
            <a:xfrm>
              <a:off x="7693288" y="1521219"/>
              <a:ext cx="1525017"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7925A"/>
                  </a:solidFill>
                  <a:effectLst/>
                  <a:uLnTx/>
                  <a:uFillTx/>
                  <a:latin typeface="Robot Slab"/>
                  <a:ea typeface="+mn-ea"/>
                  <a:cs typeface="+mn-cs"/>
                </a:rPr>
                <a:t>Benchmark</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66" name="Rectangle 65">
              <a:extLst>
                <a:ext uri="{FF2B5EF4-FFF2-40B4-BE49-F238E27FC236}">
                  <a16:creationId xmlns:a16="http://schemas.microsoft.com/office/drawing/2014/main" id="{CBF73A48-FD4E-B31C-0D89-F98B3F2D3DB3}"/>
                </a:ext>
              </a:extLst>
            </p:cNvPr>
            <p:cNvSpPr/>
            <p:nvPr/>
          </p:nvSpPr>
          <p:spPr>
            <a:xfrm>
              <a:off x="7693287" y="1809589"/>
              <a:ext cx="3875315" cy="73866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a:ea typeface="Roboto Slab"/>
                  <a:cs typeface="Roboto Slab"/>
                </a:rPr>
                <a:t>Performance target that refers to a specific standard your unit strives to meet.</a:t>
              </a:r>
            </a:p>
          </p:txBody>
        </p:sp>
      </p:grpSp>
      <p:grpSp>
        <p:nvGrpSpPr>
          <p:cNvPr id="67" name="Group 66">
            <a:extLst>
              <a:ext uri="{FF2B5EF4-FFF2-40B4-BE49-F238E27FC236}">
                <a16:creationId xmlns:a16="http://schemas.microsoft.com/office/drawing/2014/main" id="{5400D7A8-2CEE-1691-9047-C0772AE5AD85}"/>
              </a:ext>
            </a:extLst>
          </p:cNvPr>
          <p:cNvGrpSpPr/>
          <p:nvPr/>
        </p:nvGrpSpPr>
        <p:grpSpPr>
          <a:xfrm>
            <a:off x="5885112" y="4952185"/>
            <a:ext cx="3218871" cy="1027034"/>
            <a:chOff x="7693287" y="1521219"/>
            <a:chExt cx="3875315" cy="1027034"/>
          </a:xfrm>
        </p:grpSpPr>
        <p:sp>
          <p:nvSpPr>
            <p:cNvPr id="68" name="TextBox 67">
              <a:extLst>
                <a:ext uri="{FF2B5EF4-FFF2-40B4-BE49-F238E27FC236}">
                  <a16:creationId xmlns:a16="http://schemas.microsoft.com/office/drawing/2014/main" id="{64D8EDB8-01A1-8D14-B76D-6150ACFC2E10}"/>
                </a:ext>
              </a:extLst>
            </p:cNvPr>
            <p:cNvSpPr txBox="1"/>
            <p:nvPr/>
          </p:nvSpPr>
          <p:spPr>
            <a:xfrm>
              <a:off x="7693288" y="1521219"/>
              <a:ext cx="1714226"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A7925A"/>
                  </a:solidFill>
                  <a:effectLst/>
                  <a:uLnTx/>
                  <a:uFillTx/>
                  <a:latin typeface="Robot Slab"/>
                  <a:ea typeface="+mn-ea"/>
                  <a:cs typeface="+mn-cs"/>
                </a:rPr>
                <a:t>Action </a:t>
              </a:r>
              <a:r>
                <a:rPr kumimoji="0" lang="en-US" sz="1800" b="1" i="0" u="none" strike="noStrike" kern="1200" cap="none" spc="0" normalizeH="0" baseline="0" noProof="0">
                  <a:ln>
                    <a:noFill/>
                  </a:ln>
                  <a:solidFill>
                    <a:srgbClr val="A7925A"/>
                  </a:solidFill>
                  <a:effectLst/>
                  <a:uLnTx/>
                  <a:uFillTx/>
                  <a:latin typeface="Robot Slab"/>
                  <a:ea typeface="+mn-ea"/>
                  <a:cs typeface="+mn-cs"/>
                </a:rPr>
                <a:t>Item</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69" name="Rectangle 68">
              <a:extLst>
                <a:ext uri="{FF2B5EF4-FFF2-40B4-BE49-F238E27FC236}">
                  <a16:creationId xmlns:a16="http://schemas.microsoft.com/office/drawing/2014/main" id="{59554502-3086-3B3F-055E-95025F3B28B7}"/>
                </a:ext>
              </a:extLst>
            </p:cNvPr>
            <p:cNvSpPr/>
            <p:nvPr/>
          </p:nvSpPr>
          <p:spPr>
            <a:xfrm>
              <a:off x="7693287" y="1809589"/>
              <a:ext cx="387531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Slab" pitchFamily="2" charset="0"/>
                  <a:ea typeface="Roboto Slab" pitchFamily="2" charset="0"/>
                  <a:cs typeface="Roboto Slab" pitchFamily="2" charset="0"/>
                </a:rPr>
                <a:t>Discrete task that must be accomplished by a specific deadline as part of a larger project.</a:t>
              </a:r>
            </a:p>
          </p:txBody>
        </p:sp>
      </p:grpSp>
      <p:grpSp>
        <p:nvGrpSpPr>
          <p:cNvPr id="70" name="Group 69">
            <a:extLst>
              <a:ext uri="{FF2B5EF4-FFF2-40B4-BE49-F238E27FC236}">
                <a16:creationId xmlns:a16="http://schemas.microsoft.com/office/drawing/2014/main" id="{721A26AA-82D9-9A70-6BDE-275877A59859}"/>
              </a:ext>
            </a:extLst>
          </p:cNvPr>
          <p:cNvGrpSpPr/>
          <p:nvPr/>
        </p:nvGrpSpPr>
        <p:grpSpPr>
          <a:xfrm>
            <a:off x="9087016" y="1262372"/>
            <a:ext cx="3218871" cy="811590"/>
            <a:chOff x="7693287" y="1521219"/>
            <a:chExt cx="3875315" cy="811590"/>
          </a:xfrm>
        </p:grpSpPr>
        <p:sp>
          <p:nvSpPr>
            <p:cNvPr id="71" name="TextBox 70">
              <a:extLst>
                <a:ext uri="{FF2B5EF4-FFF2-40B4-BE49-F238E27FC236}">
                  <a16:creationId xmlns:a16="http://schemas.microsoft.com/office/drawing/2014/main" id="{03A12027-5FD5-EC1E-4278-DA0D2750EBA5}"/>
                </a:ext>
              </a:extLst>
            </p:cNvPr>
            <p:cNvSpPr txBox="1"/>
            <p:nvPr/>
          </p:nvSpPr>
          <p:spPr>
            <a:xfrm>
              <a:off x="7693288" y="1521219"/>
              <a:ext cx="1379965"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7925A"/>
                  </a:solidFill>
                  <a:effectLst/>
                  <a:uLnTx/>
                  <a:uFillTx/>
                  <a:latin typeface="Robot Slab"/>
                  <a:ea typeface="+mn-ea"/>
                  <a:cs typeface="+mn-cs"/>
                </a:rPr>
                <a:t>Resources</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72" name="Rectangle 71">
              <a:extLst>
                <a:ext uri="{FF2B5EF4-FFF2-40B4-BE49-F238E27FC236}">
                  <a16:creationId xmlns:a16="http://schemas.microsoft.com/office/drawing/2014/main" id="{3D3BB9DB-9EEF-7E7C-AB21-142AE1616B8F}"/>
                </a:ext>
              </a:extLst>
            </p:cNvPr>
            <p:cNvSpPr/>
            <p:nvPr/>
          </p:nvSpPr>
          <p:spPr>
            <a:xfrm>
              <a:off x="7693287" y="1809589"/>
              <a:ext cx="387531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Resources needed to accomplish the objective.</a:t>
              </a:r>
            </a:p>
          </p:txBody>
        </p:sp>
      </p:grpSp>
      <p:grpSp>
        <p:nvGrpSpPr>
          <p:cNvPr id="73" name="Group 72">
            <a:extLst>
              <a:ext uri="{FF2B5EF4-FFF2-40B4-BE49-F238E27FC236}">
                <a16:creationId xmlns:a16="http://schemas.microsoft.com/office/drawing/2014/main" id="{FC80D21F-2FDC-51FB-D83D-EB7083CCCDA9}"/>
              </a:ext>
            </a:extLst>
          </p:cNvPr>
          <p:cNvGrpSpPr/>
          <p:nvPr/>
        </p:nvGrpSpPr>
        <p:grpSpPr>
          <a:xfrm>
            <a:off x="9077890" y="1926013"/>
            <a:ext cx="3218871" cy="1027034"/>
            <a:chOff x="7693287" y="1521219"/>
            <a:chExt cx="3875315" cy="1027034"/>
          </a:xfrm>
        </p:grpSpPr>
        <p:sp>
          <p:nvSpPr>
            <p:cNvPr id="74" name="TextBox 73">
              <a:extLst>
                <a:ext uri="{FF2B5EF4-FFF2-40B4-BE49-F238E27FC236}">
                  <a16:creationId xmlns:a16="http://schemas.microsoft.com/office/drawing/2014/main" id="{183538BF-709D-42AD-EA6B-36543B6A5BF6}"/>
                </a:ext>
              </a:extLst>
            </p:cNvPr>
            <p:cNvSpPr txBox="1"/>
            <p:nvPr/>
          </p:nvSpPr>
          <p:spPr>
            <a:xfrm>
              <a:off x="7693288" y="1521219"/>
              <a:ext cx="3541699"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7925A"/>
                  </a:solidFill>
                  <a:effectLst/>
                  <a:uLnTx/>
                  <a:uFillTx/>
                  <a:latin typeface="Robot Slab"/>
                  <a:ea typeface="+mn-ea"/>
                  <a:cs typeface="+mn-cs"/>
                </a:rPr>
                <a:t>Implementation</a:t>
              </a:r>
              <a:r>
                <a:rPr kumimoji="0" lang="en-US" sz="2000" b="1" i="0" u="none" strike="noStrike" kern="1200" cap="none" spc="0" normalizeH="0" baseline="0" noProof="0">
                  <a:ln>
                    <a:noFill/>
                  </a:ln>
                  <a:solidFill>
                    <a:srgbClr val="A7925A"/>
                  </a:solidFill>
                  <a:effectLst/>
                  <a:uLnTx/>
                  <a:uFillTx/>
                  <a:latin typeface="Robot Slab"/>
                  <a:ea typeface="+mn-ea"/>
                  <a:cs typeface="+mn-cs"/>
                </a:rPr>
                <a:t> &amp; </a:t>
              </a:r>
              <a:r>
                <a:rPr kumimoji="0" lang="en-US" sz="1800" b="1" i="0" u="none" strike="noStrike" kern="1200" cap="none" spc="0" normalizeH="0" baseline="0" noProof="0">
                  <a:ln>
                    <a:noFill/>
                  </a:ln>
                  <a:solidFill>
                    <a:srgbClr val="A7925A"/>
                  </a:solidFill>
                  <a:effectLst/>
                  <a:uLnTx/>
                  <a:uFillTx/>
                  <a:latin typeface="Robot Slab"/>
                  <a:ea typeface="+mn-ea"/>
                  <a:cs typeface="+mn-cs"/>
                </a:rPr>
                <a:t>Timeline</a:t>
              </a:r>
              <a:endParaRPr kumimoji="0" lang="en-GB" sz="1800" b="1" i="0" u="none" strike="noStrike" kern="1200" cap="none" spc="0" normalizeH="0" baseline="0" noProof="0">
                <a:ln>
                  <a:noFill/>
                </a:ln>
                <a:solidFill>
                  <a:srgbClr val="A7925A"/>
                </a:solidFill>
                <a:effectLst/>
                <a:uLnTx/>
                <a:uFillTx/>
                <a:latin typeface="Robot Slab"/>
                <a:ea typeface="+mn-ea"/>
                <a:cs typeface="+mn-cs"/>
              </a:endParaRPr>
            </a:p>
          </p:txBody>
        </p:sp>
        <p:sp>
          <p:nvSpPr>
            <p:cNvPr id="75" name="Rectangle 74">
              <a:extLst>
                <a:ext uri="{FF2B5EF4-FFF2-40B4-BE49-F238E27FC236}">
                  <a16:creationId xmlns:a16="http://schemas.microsoft.com/office/drawing/2014/main" id="{C54DBD8D-5C7B-E80D-F623-3DF07B5A5F6A}"/>
                </a:ext>
              </a:extLst>
            </p:cNvPr>
            <p:cNvSpPr/>
            <p:nvPr/>
          </p:nvSpPr>
          <p:spPr>
            <a:xfrm>
              <a:off x="7693287" y="1809589"/>
              <a:ext cx="387531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Slab" pitchFamily="2" charset="0"/>
                  <a:ea typeface="Roboto Slab" pitchFamily="2" charset="0"/>
                  <a:cs typeface="Roboto Slab" pitchFamily="2" charset="0"/>
                </a:rPr>
                <a:t>It involves transforming the strategic vision into actionable steps and processes.</a:t>
              </a:r>
            </a:p>
          </p:txBody>
        </p:sp>
      </p:grpSp>
      <p:sp>
        <p:nvSpPr>
          <p:cNvPr id="76" name="TextBox 75">
            <a:extLst>
              <a:ext uri="{FF2B5EF4-FFF2-40B4-BE49-F238E27FC236}">
                <a16:creationId xmlns:a16="http://schemas.microsoft.com/office/drawing/2014/main" id="{3E731A19-2F5A-FA4B-375D-C118A6FBE22A}"/>
              </a:ext>
            </a:extLst>
          </p:cNvPr>
          <p:cNvSpPr txBox="1"/>
          <p:nvPr/>
        </p:nvSpPr>
        <p:spPr>
          <a:xfrm>
            <a:off x="5885112" y="875448"/>
            <a:ext cx="3118932" cy="461665"/>
          </a:xfrm>
          <a:prstGeom prst="rect">
            <a:avLst/>
          </a:prstGeom>
          <a:solidFill>
            <a:srgbClr val="B3A369"/>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 Slab"/>
                <a:ea typeface="+mn-ea"/>
                <a:cs typeface="+mn-cs"/>
              </a:rPr>
              <a:t>Plan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78" name="Group 77">
            <a:extLst>
              <a:ext uri="{FF2B5EF4-FFF2-40B4-BE49-F238E27FC236}">
                <a16:creationId xmlns:a16="http://schemas.microsoft.com/office/drawing/2014/main" id="{28335F4C-0C7F-D5FD-B604-0DCCB6A48E70}"/>
              </a:ext>
            </a:extLst>
          </p:cNvPr>
          <p:cNvGrpSpPr/>
          <p:nvPr/>
        </p:nvGrpSpPr>
        <p:grpSpPr>
          <a:xfrm>
            <a:off x="9073068" y="3413054"/>
            <a:ext cx="3118932" cy="1242477"/>
            <a:chOff x="7693287" y="1521219"/>
            <a:chExt cx="3875315" cy="1242477"/>
          </a:xfrm>
        </p:grpSpPr>
        <p:sp>
          <p:nvSpPr>
            <p:cNvPr id="79" name="TextBox 78">
              <a:extLst>
                <a:ext uri="{FF2B5EF4-FFF2-40B4-BE49-F238E27FC236}">
                  <a16:creationId xmlns:a16="http://schemas.microsoft.com/office/drawing/2014/main" id="{5A845B96-8C09-982F-6288-7139E432D0F6}"/>
                </a:ext>
              </a:extLst>
            </p:cNvPr>
            <p:cNvSpPr txBox="1"/>
            <p:nvPr/>
          </p:nvSpPr>
          <p:spPr>
            <a:xfrm>
              <a:off x="7693288" y="1521219"/>
              <a:ext cx="1079690"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057"/>
                  </a:solidFill>
                  <a:effectLst/>
                  <a:uLnTx/>
                  <a:uFillTx/>
                  <a:latin typeface="Robot Slab"/>
                  <a:ea typeface="+mn-ea"/>
                  <a:cs typeface="+mn-cs"/>
                </a:rPr>
                <a:t>Results</a:t>
              </a:r>
              <a:endParaRPr kumimoji="0" lang="en-GB" sz="1800" b="1" i="0" u="none" strike="noStrike" kern="1200" cap="none" spc="0" normalizeH="0" baseline="0" noProof="0">
                <a:ln>
                  <a:noFill/>
                </a:ln>
                <a:solidFill>
                  <a:srgbClr val="003057"/>
                </a:solidFill>
                <a:effectLst/>
                <a:uLnTx/>
                <a:uFillTx/>
                <a:latin typeface="Robot Slab"/>
                <a:ea typeface="+mn-ea"/>
                <a:cs typeface="+mn-cs"/>
              </a:endParaRPr>
            </a:p>
          </p:txBody>
        </p:sp>
        <p:sp>
          <p:nvSpPr>
            <p:cNvPr id="80" name="Rectangle 79">
              <a:extLst>
                <a:ext uri="{FF2B5EF4-FFF2-40B4-BE49-F238E27FC236}">
                  <a16:creationId xmlns:a16="http://schemas.microsoft.com/office/drawing/2014/main" id="{9524402B-0DE9-3423-3685-F0DA92A8B0DA}"/>
                </a:ext>
              </a:extLst>
            </p:cNvPr>
            <p:cNvSpPr/>
            <p:nvPr/>
          </p:nvSpPr>
          <p:spPr>
            <a:xfrm>
              <a:off x="7693287" y="1809589"/>
              <a:ext cx="387531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Slab" pitchFamily="2" charset="0"/>
                  <a:ea typeface="Roboto Slab" pitchFamily="2" charset="0"/>
                  <a:cs typeface="Roboto Slab" pitchFamily="2" charset="0"/>
                </a:rPr>
                <a:t>It refers to the tangible outcomes or achievements that an organization or entity has realized over a defined period.</a:t>
              </a:r>
            </a:p>
          </p:txBody>
        </p:sp>
      </p:grpSp>
      <p:grpSp>
        <p:nvGrpSpPr>
          <p:cNvPr id="81" name="Group 80">
            <a:extLst>
              <a:ext uri="{FF2B5EF4-FFF2-40B4-BE49-F238E27FC236}">
                <a16:creationId xmlns:a16="http://schemas.microsoft.com/office/drawing/2014/main" id="{0811B2E1-1C51-CFB1-3C26-8740B4753DE1}"/>
              </a:ext>
            </a:extLst>
          </p:cNvPr>
          <p:cNvGrpSpPr/>
          <p:nvPr/>
        </p:nvGrpSpPr>
        <p:grpSpPr>
          <a:xfrm>
            <a:off x="9087016" y="4580864"/>
            <a:ext cx="3118932" cy="1242477"/>
            <a:chOff x="7693287" y="1521219"/>
            <a:chExt cx="3875315" cy="1242477"/>
          </a:xfrm>
        </p:grpSpPr>
        <p:sp>
          <p:nvSpPr>
            <p:cNvPr id="82" name="TextBox 81">
              <a:extLst>
                <a:ext uri="{FF2B5EF4-FFF2-40B4-BE49-F238E27FC236}">
                  <a16:creationId xmlns:a16="http://schemas.microsoft.com/office/drawing/2014/main" id="{D55533EA-A140-69A1-DF44-3B4D00E648EF}"/>
                </a:ext>
              </a:extLst>
            </p:cNvPr>
            <p:cNvSpPr txBox="1"/>
            <p:nvPr/>
          </p:nvSpPr>
          <p:spPr>
            <a:xfrm>
              <a:off x="7693288" y="1521219"/>
              <a:ext cx="3456648"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057"/>
                  </a:solidFill>
                  <a:effectLst/>
                  <a:uLnTx/>
                  <a:uFillTx/>
                  <a:latin typeface="Robot Slab"/>
                  <a:ea typeface="+mn-ea"/>
                  <a:cs typeface="+mn-cs"/>
                </a:rPr>
                <a:t>Continuous</a:t>
              </a:r>
              <a:r>
                <a:rPr kumimoji="0" lang="en-US" sz="2000" b="1" i="0" u="none" strike="noStrike" kern="1200" cap="none" spc="0" normalizeH="0" baseline="0" noProof="0">
                  <a:ln>
                    <a:noFill/>
                  </a:ln>
                  <a:solidFill>
                    <a:srgbClr val="003057"/>
                  </a:solidFill>
                  <a:effectLst/>
                  <a:uLnTx/>
                  <a:uFillTx/>
                  <a:latin typeface="Robot Slab"/>
                  <a:ea typeface="+mn-ea"/>
                  <a:cs typeface="+mn-cs"/>
                </a:rPr>
                <a:t> Improvement</a:t>
              </a:r>
              <a:endParaRPr kumimoji="0" lang="en-GB" sz="2000" b="1" i="0" u="none" strike="noStrike" kern="1200" cap="none" spc="0" normalizeH="0" baseline="0" noProof="0">
                <a:ln>
                  <a:noFill/>
                </a:ln>
                <a:solidFill>
                  <a:srgbClr val="003057"/>
                </a:solidFill>
                <a:effectLst/>
                <a:uLnTx/>
                <a:uFillTx/>
                <a:latin typeface="Robot Slab"/>
                <a:ea typeface="+mn-ea"/>
                <a:cs typeface="+mn-cs"/>
              </a:endParaRPr>
            </a:p>
          </p:txBody>
        </p:sp>
        <p:sp>
          <p:nvSpPr>
            <p:cNvPr id="83" name="Rectangle 82">
              <a:extLst>
                <a:ext uri="{FF2B5EF4-FFF2-40B4-BE49-F238E27FC236}">
                  <a16:creationId xmlns:a16="http://schemas.microsoft.com/office/drawing/2014/main" id="{2CEFB5D4-C73F-7173-2FA6-95798C8C8B2B}"/>
                </a:ext>
              </a:extLst>
            </p:cNvPr>
            <p:cNvSpPr/>
            <p:nvPr/>
          </p:nvSpPr>
          <p:spPr>
            <a:xfrm>
              <a:off x="7693287" y="1809589"/>
              <a:ext cx="387531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Slab" pitchFamily="2" charset="0"/>
                </a:rPr>
                <a:t>It describes how assessment findings will be utilized to drive ongoing improvement in the department.</a:t>
              </a:r>
            </a:p>
          </p:txBody>
        </p:sp>
      </p:grpSp>
      <p:sp>
        <p:nvSpPr>
          <p:cNvPr id="84" name="TextBox 83">
            <a:extLst>
              <a:ext uri="{FF2B5EF4-FFF2-40B4-BE49-F238E27FC236}">
                <a16:creationId xmlns:a16="http://schemas.microsoft.com/office/drawing/2014/main" id="{169D5825-91E9-84CA-F2FD-93D90309F910}"/>
              </a:ext>
            </a:extLst>
          </p:cNvPr>
          <p:cNvSpPr txBox="1"/>
          <p:nvPr/>
        </p:nvSpPr>
        <p:spPr>
          <a:xfrm>
            <a:off x="9170038" y="3000531"/>
            <a:ext cx="2849620" cy="461665"/>
          </a:xfrm>
          <a:prstGeom prst="rect">
            <a:avLst/>
          </a:prstGeom>
          <a:solidFill>
            <a:srgbClr val="003057"/>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 Slab"/>
                <a:ea typeface="+mn-ea"/>
                <a:cs typeface="+mn-cs"/>
              </a:rPr>
              <a:t>Report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5" name="Title 1">
            <a:extLst>
              <a:ext uri="{FF2B5EF4-FFF2-40B4-BE49-F238E27FC236}">
                <a16:creationId xmlns:a16="http://schemas.microsoft.com/office/drawing/2014/main" id="{FA6366C3-9CF3-200D-344F-A3589F813D7B}"/>
              </a:ext>
            </a:extLst>
          </p:cNvPr>
          <p:cNvSpPr>
            <a:spLocks noGrp="1"/>
          </p:cNvSpPr>
          <p:nvPr>
            <p:ph type="title"/>
          </p:nvPr>
        </p:nvSpPr>
        <p:spPr>
          <a:xfrm>
            <a:off x="380998" y="200722"/>
            <a:ext cx="11006140" cy="575133"/>
          </a:xfrm>
        </p:spPr>
        <p:txBody>
          <a:bodyPr>
            <a:normAutofit fontScale="90000"/>
          </a:bodyPr>
          <a:lstStyle/>
          <a:p>
            <a:r>
              <a:rPr lang="en-US" b="1">
                <a:latin typeface="Roboto Slab"/>
                <a:ea typeface="Roboto Slab"/>
                <a:cs typeface="Roboto"/>
              </a:rPr>
              <a:t>Strategic Plan Assessment (SPA) – Plan and Report</a:t>
            </a:r>
          </a:p>
        </p:txBody>
      </p:sp>
    </p:spTree>
    <p:extLst>
      <p:ext uri="{BB962C8B-B14F-4D97-AF65-F5344CB8AC3E}">
        <p14:creationId xmlns:p14="http://schemas.microsoft.com/office/powerpoint/2010/main" val="15794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ppt_x</p:attrName>
                                        </p:attrNameLst>
                                      </p:cBhvr>
                                      <p:tavLst>
                                        <p:tav tm="0">
                                          <p:val>
                                            <p:strVal val="#ppt_x-#ppt_w*1.125000"/>
                                          </p:val>
                                        </p:tav>
                                        <p:tav tm="100000">
                                          <p:val>
                                            <p:strVal val="#ppt_x"/>
                                          </p:val>
                                        </p:tav>
                                      </p:tavLst>
                                    </p:anim>
                                    <p:animEffect transition="in" filter="wipe(right)">
                                      <p:cBhvr>
                                        <p:cTn id="13" dur="500"/>
                                        <p:tgtEl>
                                          <p:spTgt spid="5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p:tgtEl>
                                          <p:spTgt spid="61"/>
                                        </p:tgtEl>
                                        <p:attrNameLst>
                                          <p:attrName>ppt_x</p:attrName>
                                        </p:attrNameLst>
                                      </p:cBhvr>
                                      <p:tavLst>
                                        <p:tav tm="0">
                                          <p:val>
                                            <p:strVal val="#ppt_x-#ppt_w*1.125000"/>
                                          </p:val>
                                        </p:tav>
                                        <p:tav tm="100000">
                                          <p:val>
                                            <p:strVal val="#ppt_x"/>
                                          </p:val>
                                        </p:tav>
                                      </p:tavLst>
                                    </p:anim>
                                    <p:animEffect transition="in" filter="wipe(right)">
                                      <p:cBhvr>
                                        <p:cTn id="18" dur="500"/>
                                        <p:tgtEl>
                                          <p:spTgt spid="61"/>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p:tgtEl>
                                          <p:spTgt spid="64"/>
                                        </p:tgtEl>
                                        <p:attrNameLst>
                                          <p:attrName>ppt_x</p:attrName>
                                        </p:attrNameLst>
                                      </p:cBhvr>
                                      <p:tavLst>
                                        <p:tav tm="0">
                                          <p:val>
                                            <p:strVal val="#ppt_x-#ppt_w*1.125000"/>
                                          </p:val>
                                        </p:tav>
                                        <p:tav tm="100000">
                                          <p:val>
                                            <p:strVal val="#ppt_x"/>
                                          </p:val>
                                        </p:tav>
                                      </p:tavLst>
                                    </p:anim>
                                    <p:animEffect transition="in" filter="wipe(right)">
                                      <p:cBhvr>
                                        <p:cTn id="23" dur="500"/>
                                        <p:tgtEl>
                                          <p:spTgt spid="6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p:tgtEl>
                                          <p:spTgt spid="67"/>
                                        </p:tgtEl>
                                        <p:attrNameLst>
                                          <p:attrName>ppt_x</p:attrName>
                                        </p:attrNameLst>
                                      </p:cBhvr>
                                      <p:tavLst>
                                        <p:tav tm="0">
                                          <p:val>
                                            <p:strVal val="#ppt_x-#ppt_w*1.125000"/>
                                          </p:val>
                                        </p:tav>
                                        <p:tav tm="100000">
                                          <p:val>
                                            <p:strVal val="#ppt_x"/>
                                          </p:val>
                                        </p:tav>
                                      </p:tavLst>
                                    </p:anim>
                                    <p:animEffect transition="in" filter="wipe(right)">
                                      <p:cBhvr>
                                        <p:cTn id="28" dur="500"/>
                                        <p:tgtEl>
                                          <p:spTgt spid="67"/>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p:tgtEl>
                                          <p:spTgt spid="70"/>
                                        </p:tgtEl>
                                        <p:attrNameLst>
                                          <p:attrName>ppt_x</p:attrName>
                                        </p:attrNameLst>
                                      </p:cBhvr>
                                      <p:tavLst>
                                        <p:tav tm="0">
                                          <p:val>
                                            <p:strVal val="#ppt_x-#ppt_w*1.125000"/>
                                          </p:val>
                                        </p:tav>
                                        <p:tav tm="100000">
                                          <p:val>
                                            <p:strVal val="#ppt_x"/>
                                          </p:val>
                                        </p:tav>
                                      </p:tavLst>
                                    </p:anim>
                                    <p:animEffect transition="in" filter="wipe(right)">
                                      <p:cBhvr>
                                        <p:cTn id="33" dur="500"/>
                                        <p:tgtEl>
                                          <p:spTgt spid="70"/>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p:tgtEl>
                                          <p:spTgt spid="73"/>
                                        </p:tgtEl>
                                        <p:attrNameLst>
                                          <p:attrName>ppt_x</p:attrName>
                                        </p:attrNameLst>
                                      </p:cBhvr>
                                      <p:tavLst>
                                        <p:tav tm="0">
                                          <p:val>
                                            <p:strVal val="#ppt_x-#ppt_w*1.125000"/>
                                          </p:val>
                                        </p:tav>
                                        <p:tav tm="100000">
                                          <p:val>
                                            <p:strVal val="#ppt_x"/>
                                          </p:val>
                                        </p:tav>
                                      </p:tavLst>
                                    </p:anim>
                                    <p:animEffect transition="in" filter="wipe(right)">
                                      <p:cBhvr>
                                        <p:cTn id="38" dur="500"/>
                                        <p:tgtEl>
                                          <p:spTgt spid="73"/>
                                        </p:tgtEl>
                                      </p:cBhvr>
                                    </p:animEffect>
                                  </p:childTnLst>
                                </p:cTn>
                              </p:par>
                            </p:childTnLst>
                          </p:cTn>
                        </p:par>
                        <p:par>
                          <p:cTn id="39" fill="hold">
                            <p:stCondLst>
                              <p:cond delay="3500"/>
                            </p:stCondLst>
                            <p:childTnLst>
                              <p:par>
                                <p:cTn id="40" presetID="12" presetClass="entr" presetSubtype="8"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500"/>
                                        <p:tgtEl>
                                          <p:spTgt spid="78"/>
                                        </p:tgtEl>
                                        <p:attrNameLst>
                                          <p:attrName>ppt_x</p:attrName>
                                        </p:attrNameLst>
                                      </p:cBhvr>
                                      <p:tavLst>
                                        <p:tav tm="0">
                                          <p:val>
                                            <p:strVal val="#ppt_x-#ppt_w*1.125000"/>
                                          </p:val>
                                        </p:tav>
                                        <p:tav tm="100000">
                                          <p:val>
                                            <p:strVal val="#ppt_x"/>
                                          </p:val>
                                        </p:tav>
                                      </p:tavLst>
                                    </p:anim>
                                    <p:animEffect transition="in" filter="wipe(right)">
                                      <p:cBhvr>
                                        <p:cTn id="43" dur="500"/>
                                        <p:tgtEl>
                                          <p:spTgt spid="78"/>
                                        </p:tgtEl>
                                      </p:cBhvr>
                                    </p:animEffect>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p:tgtEl>
                                          <p:spTgt spid="81"/>
                                        </p:tgtEl>
                                        <p:attrNameLst>
                                          <p:attrName>ppt_x</p:attrName>
                                        </p:attrNameLst>
                                      </p:cBhvr>
                                      <p:tavLst>
                                        <p:tav tm="0">
                                          <p:val>
                                            <p:strVal val="#ppt_x-#ppt_w*1.125000"/>
                                          </p:val>
                                        </p:tav>
                                        <p:tav tm="100000">
                                          <p:val>
                                            <p:strVal val="#ppt_x"/>
                                          </p:val>
                                        </p:tav>
                                      </p:tavLst>
                                    </p:anim>
                                    <p:animEffect transition="in" filter="wipe(right)">
                                      <p:cBhvr>
                                        <p:cTn id="4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A7925A"/>
                </a:solidFill>
              </a:rPr>
              <a:t>Goal Standards</a:t>
            </a:r>
            <a:endParaRPr lang="en-GB" b="1">
              <a:solidFill>
                <a:srgbClr val="A7925A"/>
              </a:solidFill>
            </a:endParaRPr>
          </a:p>
        </p:txBody>
      </p:sp>
      <p:grpSp>
        <p:nvGrpSpPr>
          <p:cNvPr id="9" name="Group 8"/>
          <p:cNvGrpSpPr/>
          <p:nvPr/>
        </p:nvGrpSpPr>
        <p:grpSpPr>
          <a:xfrm>
            <a:off x="1603120" y="1197476"/>
            <a:ext cx="1440160" cy="1368152"/>
            <a:chOff x="874440" y="1371212"/>
            <a:chExt cx="1440160" cy="1368152"/>
          </a:xfrm>
          <a:solidFill>
            <a:srgbClr val="003057"/>
          </a:solidFill>
        </p:grpSpPr>
        <p:sp>
          <p:nvSpPr>
            <p:cNvPr id="8" name="矩形 22"/>
            <p:cNvSpPr/>
            <p:nvPr/>
          </p:nvSpPr>
          <p:spPr>
            <a:xfrm>
              <a:off x="874440" y="1371212"/>
              <a:ext cx="1440160"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extBox 19"/>
            <p:cNvSpPr txBox="1"/>
            <p:nvPr/>
          </p:nvSpPr>
          <p:spPr>
            <a:xfrm flipH="1">
              <a:off x="1123396" y="1676723"/>
              <a:ext cx="942247" cy="68326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rPr>
                <a:t>01</a:t>
              </a:r>
              <a:endParaRPr kumimoji="0" lang="zh-CN" altLang="en-US"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endParaRPr>
            </a:p>
          </p:txBody>
        </p:sp>
      </p:grpSp>
      <p:grpSp>
        <p:nvGrpSpPr>
          <p:cNvPr id="12" name="Group 11"/>
          <p:cNvGrpSpPr/>
          <p:nvPr/>
        </p:nvGrpSpPr>
        <p:grpSpPr>
          <a:xfrm>
            <a:off x="2035168" y="2349604"/>
            <a:ext cx="1440160" cy="1368152"/>
            <a:chOff x="1306488" y="2523340"/>
            <a:chExt cx="1440160" cy="1368152"/>
          </a:xfrm>
          <a:solidFill>
            <a:srgbClr val="B3A369"/>
          </a:solidFill>
        </p:grpSpPr>
        <p:sp>
          <p:nvSpPr>
            <p:cNvPr id="11" name="矩形 25"/>
            <p:cNvSpPr/>
            <p:nvPr/>
          </p:nvSpPr>
          <p:spPr>
            <a:xfrm>
              <a:off x="1306488" y="2523340"/>
              <a:ext cx="1440160" cy="1368152"/>
            </a:xfrm>
            <a:prstGeom prst="rect">
              <a:avLst/>
            </a:prstGeom>
            <a:grpFill/>
            <a:ln w="25400" cap="flat" cmpd="sng" algn="ctr">
              <a:solidFill>
                <a:sysClr val="window" lastClr="FFFFFF"/>
              </a:solidFill>
              <a:prstDash val="solid"/>
            </a:ln>
            <a:effectLst>
              <a:outerShdw dist="114300" algn="l" rotWithShape="0">
                <a:sysClr val="window" lastClr="FFFFFF">
                  <a:alpha val="8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TextBox 20"/>
            <p:cNvSpPr txBox="1"/>
            <p:nvPr/>
          </p:nvSpPr>
          <p:spPr>
            <a:xfrm flipH="1">
              <a:off x="1555444" y="2865492"/>
              <a:ext cx="942247" cy="68326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rPr>
                <a:t>02</a:t>
              </a:r>
              <a:endParaRPr kumimoji="0" lang="zh-CN" altLang="en-US"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endParaRPr>
            </a:p>
          </p:txBody>
        </p:sp>
      </p:grpSp>
      <p:grpSp>
        <p:nvGrpSpPr>
          <p:cNvPr id="15" name="Group 14"/>
          <p:cNvGrpSpPr/>
          <p:nvPr/>
        </p:nvGrpSpPr>
        <p:grpSpPr>
          <a:xfrm>
            <a:off x="1603120" y="3501732"/>
            <a:ext cx="1440160" cy="1368152"/>
            <a:chOff x="874440" y="3675468"/>
            <a:chExt cx="1440160" cy="1368152"/>
          </a:xfrm>
          <a:solidFill>
            <a:srgbClr val="008C95"/>
          </a:solidFill>
        </p:grpSpPr>
        <p:sp>
          <p:nvSpPr>
            <p:cNvPr id="14" name="矩形 28"/>
            <p:cNvSpPr/>
            <p:nvPr/>
          </p:nvSpPr>
          <p:spPr>
            <a:xfrm>
              <a:off x="874440" y="3675468"/>
              <a:ext cx="1440160"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p:cNvSpPr txBox="1"/>
            <p:nvPr/>
          </p:nvSpPr>
          <p:spPr>
            <a:xfrm flipH="1">
              <a:off x="1084320" y="4001698"/>
              <a:ext cx="942247" cy="68326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rPr>
                <a:t>03</a:t>
              </a:r>
              <a:endParaRPr kumimoji="0" lang="zh-CN" altLang="en-US"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endParaRPr>
            </a:p>
          </p:txBody>
        </p:sp>
      </p:grpSp>
      <p:grpSp>
        <p:nvGrpSpPr>
          <p:cNvPr id="18" name="Group 17"/>
          <p:cNvGrpSpPr/>
          <p:nvPr/>
        </p:nvGrpSpPr>
        <p:grpSpPr>
          <a:xfrm>
            <a:off x="2035168" y="4653860"/>
            <a:ext cx="1440160" cy="1368152"/>
            <a:chOff x="1306488" y="4827596"/>
            <a:chExt cx="1440160" cy="1368152"/>
          </a:xfrm>
          <a:solidFill>
            <a:srgbClr val="EAAA00"/>
          </a:solidFill>
        </p:grpSpPr>
        <p:sp>
          <p:nvSpPr>
            <p:cNvPr id="17" name="矩形 31"/>
            <p:cNvSpPr/>
            <p:nvPr/>
          </p:nvSpPr>
          <p:spPr>
            <a:xfrm>
              <a:off x="1306488" y="4827596"/>
              <a:ext cx="1440160"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TextBox 22"/>
            <p:cNvSpPr txBox="1"/>
            <p:nvPr/>
          </p:nvSpPr>
          <p:spPr>
            <a:xfrm flipH="1">
              <a:off x="1516368" y="5190467"/>
              <a:ext cx="942247" cy="68326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rPr>
                <a:t>04</a:t>
              </a:r>
              <a:endParaRPr kumimoji="0" lang="zh-CN" altLang="en-US" sz="4800" b="1" i="0" u="none" strike="noStrike" kern="0" cap="none" spc="0" normalizeH="0" baseline="0" noProof="0">
                <a:ln w="18415" cmpd="sng">
                  <a:noFill/>
                  <a:prstDash val="solid"/>
                </a:ln>
                <a:solidFill>
                  <a:sysClr val="window" lastClr="FFFFFF"/>
                </a:solidFill>
                <a:effectLst/>
                <a:uLnTx/>
                <a:uFillTx/>
                <a:latin typeface="Arial" panose="020B0604020202020204"/>
                <a:ea typeface="微软雅黑" pitchFamily="34" charset="-122"/>
                <a:cs typeface="Times New Roman" pitchFamily="18" charset="0"/>
              </a:endParaRPr>
            </a:p>
          </p:txBody>
        </p:sp>
      </p:grpSp>
      <p:grpSp>
        <p:nvGrpSpPr>
          <p:cNvPr id="4" name="Group 3"/>
          <p:cNvGrpSpPr/>
          <p:nvPr/>
        </p:nvGrpSpPr>
        <p:grpSpPr>
          <a:xfrm>
            <a:off x="3907375" y="1265619"/>
            <a:ext cx="5511073" cy="1368152"/>
            <a:chOff x="3178696" y="1439355"/>
            <a:chExt cx="4464496" cy="1368152"/>
          </a:xfrm>
          <a:solidFill>
            <a:srgbClr val="003057"/>
          </a:solidFill>
        </p:grpSpPr>
        <p:sp>
          <p:nvSpPr>
            <p:cNvPr id="10" name="矩形 24"/>
            <p:cNvSpPr/>
            <p:nvPr/>
          </p:nvSpPr>
          <p:spPr>
            <a:xfrm>
              <a:off x="3178696" y="1439355"/>
              <a:ext cx="4464496"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ectangle 28"/>
            <p:cNvSpPr/>
            <p:nvPr/>
          </p:nvSpPr>
          <p:spPr>
            <a:xfrm>
              <a:off x="3281348" y="1535362"/>
              <a:ext cx="4238038" cy="1015663"/>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1-3 annual goals per unit - goal(s) and/or objectives should be in S.M.A.R.T. framework</a:t>
              </a:r>
            </a:p>
          </p:txBody>
        </p:sp>
      </p:grpSp>
      <p:grpSp>
        <p:nvGrpSpPr>
          <p:cNvPr id="5" name="Group 4"/>
          <p:cNvGrpSpPr/>
          <p:nvPr/>
        </p:nvGrpSpPr>
        <p:grpSpPr>
          <a:xfrm>
            <a:off x="4339423" y="2349604"/>
            <a:ext cx="5511073" cy="1368152"/>
            <a:chOff x="3610744" y="2523340"/>
            <a:chExt cx="4464496" cy="1368152"/>
          </a:xfrm>
          <a:solidFill>
            <a:srgbClr val="B3A369"/>
          </a:solidFill>
        </p:grpSpPr>
        <p:sp>
          <p:nvSpPr>
            <p:cNvPr id="13" name="矩形 27"/>
            <p:cNvSpPr/>
            <p:nvPr/>
          </p:nvSpPr>
          <p:spPr>
            <a:xfrm>
              <a:off x="3610744" y="2523340"/>
              <a:ext cx="4464496"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29"/>
            <p:cNvSpPr/>
            <p:nvPr/>
          </p:nvSpPr>
          <p:spPr>
            <a:xfrm>
              <a:off x="3721353" y="2645052"/>
              <a:ext cx="4162018" cy="707886"/>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Each goal should link to the strategic priority of the Institute Strategic Plan</a:t>
              </a:r>
            </a:p>
          </p:txBody>
        </p:sp>
      </p:grpSp>
      <p:grpSp>
        <p:nvGrpSpPr>
          <p:cNvPr id="6" name="Group 5"/>
          <p:cNvGrpSpPr/>
          <p:nvPr/>
        </p:nvGrpSpPr>
        <p:grpSpPr>
          <a:xfrm>
            <a:off x="3907375" y="3501732"/>
            <a:ext cx="5511073" cy="1368152"/>
            <a:chOff x="3178696" y="3675468"/>
            <a:chExt cx="4464496" cy="1368152"/>
          </a:xfrm>
          <a:solidFill>
            <a:srgbClr val="008C95"/>
          </a:solidFill>
        </p:grpSpPr>
        <p:sp>
          <p:nvSpPr>
            <p:cNvPr id="16" name="矩形 30"/>
            <p:cNvSpPr/>
            <p:nvPr/>
          </p:nvSpPr>
          <p:spPr>
            <a:xfrm>
              <a:off x="3178696" y="3675468"/>
              <a:ext cx="4464496"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Rectangle 30"/>
            <p:cNvSpPr/>
            <p:nvPr/>
          </p:nvSpPr>
          <p:spPr>
            <a:xfrm>
              <a:off x="3281348" y="3744812"/>
              <a:ext cx="4361844" cy="707886"/>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Each Goal can have multiple objectives/tactics </a:t>
              </a:r>
            </a:p>
          </p:txBody>
        </p:sp>
      </p:grpSp>
      <p:grpSp>
        <p:nvGrpSpPr>
          <p:cNvPr id="7" name="Group 6"/>
          <p:cNvGrpSpPr/>
          <p:nvPr/>
        </p:nvGrpSpPr>
        <p:grpSpPr>
          <a:xfrm>
            <a:off x="4339423" y="4691273"/>
            <a:ext cx="5511073" cy="1368152"/>
            <a:chOff x="3610744" y="4827596"/>
            <a:chExt cx="4464496" cy="1368152"/>
          </a:xfrm>
          <a:solidFill>
            <a:srgbClr val="EAAA00"/>
          </a:solidFill>
        </p:grpSpPr>
        <p:sp>
          <p:nvSpPr>
            <p:cNvPr id="19" name="矩形 33"/>
            <p:cNvSpPr/>
            <p:nvPr/>
          </p:nvSpPr>
          <p:spPr>
            <a:xfrm>
              <a:off x="3610744" y="4827596"/>
              <a:ext cx="4464496" cy="1368152"/>
            </a:xfrm>
            <a:prstGeom prst="rect">
              <a:avLst/>
            </a:prstGeom>
            <a:grp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Rectangle 31"/>
            <p:cNvSpPr/>
            <p:nvPr/>
          </p:nvSpPr>
          <p:spPr>
            <a:xfrm>
              <a:off x="3712057" y="4947725"/>
              <a:ext cx="392183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Defined measures of success for each goal</a:t>
              </a:r>
            </a:p>
          </p:txBody>
        </p:sp>
      </p:grpSp>
    </p:spTree>
    <p:extLst>
      <p:ext uri="{BB962C8B-B14F-4D97-AF65-F5344CB8AC3E}">
        <p14:creationId xmlns:p14="http://schemas.microsoft.com/office/powerpoint/2010/main" val="270383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FC6DC7B8-E0AB-54C0-7568-C4EEF954A42A}"/>
              </a:ext>
            </a:extLst>
          </p:cNvPr>
          <p:cNvSpPr txBox="1"/>
          <p:nvPr/>
        </p:nvSpPr>
        <p:spPr>
          <a:xfrm>
            <a:off x="339588" y="260974"/>
            <a:ext cx="104960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A7925A"/>
                </a:solidFill>
                <a:effectLst/>
                <a:uLnTx/>
                <a:uFillTx/>
                <a:latin typeface="Roboto Slab" pitchFamily="2" charset="0"/>
                <a:ea typeface="Roboto Slab" pitchFamily="2" charset="0"/>
                <a:cs typeface="Roboto Slab" pitchFamily="2" charset="0"/>
              </a:rPr>
              <a:t>Goals, Objectives, Strategies, and Metrics</a:t>
            </a:r>
          </a:p>
        </p:txBody>
      </p:sp>
      <p:graphicFrame>
        <p:nvGraphicFramePr>
          <p:cNvPr id="2" name="Table 1">
            <a:extLst>
              <a:ext uri="{FF2B5EF4-FFF2-40B4-BE49-F238E27FC236}">
                <a16:creationId xmlns:a16="http://schemas.microsoft.com/office/drawing/2014/main" id="{65569D8E-6C52-681A-5F9A-38DEAC4919CF}"/>
              </a:ext>
            </a:extLst>
          </p:cNvPr>
          <p:cNvGraphicFramePr>
            <a:graphicFrameLocks noGrp="1"/>
          </p:cNvGraphicFramePr>
          <p:nvPr/>
        </p:nvGraphicFramePr>
        <p:xfrm>
          <a:off x="474453" y="961816"/>
          <a:ext cx="11473132" cy="5160584"/>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001992">
                  <a:extLst>
                    <a:ext uri="{9D8B030D-6E8A-4147-A177-3AD203B41FA5}">
                      <a16:colId xmlns:a16="http://schemas.microsoft.com/office/drawing/2014/main" val="1627127780"/>
                    </a:ext>
                  </a:extLst>
                </a:gridCol>
                <a:gridCol w="3755170">
                  <a:extLst>
                    <a:ext uri="{9D8B030D-6E8A-4147-A177-3AD203B41FA5}">
                      <a16:colId xmlns:a16="http://schemas.microsoft.com/office/drawing/2014/main" val="670669522"/>
                    </a:ext>
                  </a:extLst>
                </a:gridCol>
                <a:gridCol w="2689625">
                  <a:extLst>
                    <a:ext uri="{9D8B030D-6E8A-4147-A177-3AD203B41FA5}">
                      <a16:colId xmlns:a16="http://schemas.microsoft.com/office/drawing/2014/main" val="1946615504"/>
                    </a:ext>
                  </a:extLst>
                </a:gridCol>
                <a:gridCol w="2026345">
                  <a:extLst>
                    <a:ext uri="{9D8B030D-6E8A-4147-A177-3AD203B41FA5}">
                      <a16:colId xmlns:a16="http://schemas.microsoft.com/office/drawing/2014/main" val="2930629489"/>
                    </a:ext>
                  </a:extLst>
                </a:gridCol>
              </a:tblGrid>
              <a:tr h="332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200">
                          <a:effectLst/>
                        </a:rPr>
                        <a:t>Goals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7604" marR="17604"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0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200">
                          <a:effectLst/>
                        </a:rPr>
                        <a:t>Objectives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7604" marR="17604"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0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200">
                          <a:effectLst/>
                        </a:rPr>
                        <a:t>Strategies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7604" marR="17604"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0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200">
                          <a:effectLst/>
                        </a:rPr>
                        <a:t>Metrics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7604" marR="17604"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464118185"/>
                  </a:ext>
                </a:extLst>
              </a:tr>
              <a:tr h="13232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High-level, overarching descriptions of the results we aim to accomplish.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A plan can have multiple goals</a:t>
                      </a:r>
                    </a:p>
                  </a:txBody>
                  <a:tcPr marL="17604" marR="1760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Describes the specific, measurable expected outcomes we will work to achieve the goal.</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Goals can have multiple objectives</a:t>
                      </a:r>
                    </a:p>
                  </a:txBody>
                  <a:tcPr marL="17604" marR="1760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Action-oriented efforts to pursue the expected outcome described in the objectives.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Objectives can have multiple strategies</a:t>
                      </a:r>
                    </a:p>
                  </a:txBody>
                  <a:tcPr marL="17604" marR="1760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Quantitative or qualitative indicators to assess and communicate our progress as we implement the plan.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Objectives can have multiple metrics</a:t>
                      </a:r>
                    </a:p>
                  </a:txBody>
                  <a:tcPr marL="17604" marR="1760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300811552"/>
                  </a:ext>
                </a:extLst>
              </a:tr>
              <a:tr h="77801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fontAlgn="base">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Example (from the Institute plan):</a:t>
                      </a:r>
                    </a:p>
                    <a:p>
                      <a:pPr marL="0" marR="0" fontAlgn="base">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fontAlgn="base">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To embrace our power as agents of change for the public good and generate talent, ideas, and solutions with unmatched impact and scale to help define and address the most critical problems of our time, locally and globally</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Example (from the Institute plan):</a:t>
                      </a:r>
                    </a:p>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Provide all students with transformative learning experiences to grow as creative, ethical, globally aware, technologically sophisticated leaders who can define and solve problems to improve the human condition. </a:t>
                      </a:r>
                    </a:p>
                    <a:p>
                      <a:pPr marL="0" marR="0">
                        <a:lnSpc>
                          <a:spcPct val="107000"/>
                        </a:lnSpc>
                        <a:spcBef>
                          <a:spcPts val="0"/>
                        </a:spcBef>
                        <a:spcAft>
                          <a:spcPts val="0"/>
                        </a:spcAft>
                      </a:pPr>
                      <a:r>
                        <a:rPr lang="en-US" sz="900" b="0" kern="1200">
                          <a:solidFill>
                            <a:srgbClr val="54585A"/>
                          </a:solidFill>
                          <a:effectLst/>
                          <a:latin typeface="Roboto Slab" pitchFamily="2" charset="0"/>
                          <a:ea typeface="Roboto Slab" pitchFamily="2" charset="0"/>
                          <a:cs typeface="Roboto Slab" pitchFamily="2" charset="0"/>
                        </a:rPr>
                        <a:t> </a:t>
                      </a:r>
                      <a:endParaRPr lang="en-US" sz="900" b="0">
                        <a:solidFill>
                          <a:srgbClr val="54585A"/>
                        </a:solidFill>
                        <a:effectLst/>
                        <a:latin typeface="Roboto Slab" pitchFamily="2" charset="0"/>
                        <a:ea typeface="Roboto Slab" pitchFamily="2" charset="0"/>
                        <a:cs typeface="Roboto Slab" pitchFamily="2" charset="0"/>
                      </a:endParaRP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Example (from the Institute plan):</a:t>
                      </a:r>
                    </a:p>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Make experiential, problem-based service-learning a signature of all academic and research programs. </a:t>
                      </a:r>
                    </a:p>
                    <a:p>
                      <a:pPr marL="0" marR="0" fontAlgn="base">
                        <a:lnSpc>
                          <a:spcPct val="107000"/>
                        </a:lnSpc>
                        <a:spcBef>
                          <a:spcPts val="0"/>
                        </a:spcBef>
                        <a:spcAft>
                          <a:spcPts val="0"/>
                        </a:spcAft>
                      </a:pPr>
                      <a:r>
                        <a:rPr lang="en-US" sz="900" b="0" kern="1200">
                          <a:solidFill>
                            <a:srgbClr val="54585A"/>
                          </a:solidFill>
                          <a:effectLst/>
                          <a:latin typeface="Roboto Slab" pitchFamily="2" charset="0"/>
                          <a:ea typeface="Roboto Slab" pitchFamily="2" charset="0"/>
                          <a:cs typeface="Roboto Slab" pitchFamily="2" charset="0"/>
                        </a:rPr>
                        <a:t> </a:t>
                      </a:r>
                      <a:endParaRPr lang="en-US" sz="900" b="0">
                        <a:solidFill>
                          <a:srgbClr val="54585A"/>
                        </a:solidFill>
                        <a:effectLst/>
                        <a:latin typeface="Roboto Slab" pitchFamily="2" charset="0"/>
                        <a:ea typeface="Roboto Slab" pitchFamily="2" charset="0"/>
                        <a:cs typeface="Roboto Slab" pitchFamily="2" charset="0"/>
                      </a:endParaRP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fontAlgn="base">
                        <a:lnSpc>
                          <a:spcPct val="107000"/>
                        </a:lnSpc>
                        <a:spcBef>
                          <a:spcPts val="0"/>
                        </a:spcBef>
                        <a:spcAft>
                          <a:spcPts val="0"/>
                        </a:spcAft>
                      </a:pPr>
                      <a:r>
                        <a:rPr lang="en-US" sz="900" b="0" kern="1200">
                          <a:solidFill>
                            <a:srgbClr val="54585A"/>
                          </a:solidFill>
                          <a:effectLst/>
                          <a:latin typeface="Roboto Slab" pitchFamily="2" charset="0"/>
                          <a:ea typeface="Roboto Slab" pitchFamily="2" charset="0"/>
                          <a:cs typeface="Roboto Slab" pitchFamily="2" charset="0"/>
                        </a:rPr>
                        <a:t>Example (</a:t>
                      </a:r>
                      <a:r>
                        <a:rPr lang="en-US" sz="900" b="0">
                          <a:solidFill>
                            <a:srgbClr val="54585A"/>
                          </a:solidFill>
                          <a:effectLst/>
                          <a:latin typeface="Roboto Slab" pitchFamily="2" charset="0"/>
                          <a:ea typeface="Roboto Slab" pitchFamily="2" charset="0"/>
                          <a:cs typeface="Roboto Slab" pitchFamily="2" charset="0"/>
                        </a:rPr>
                        <a:t>from the Institute plan):</a:t>
                      </a:r>
                      <a:r>
                        <a:rPr lang="en-US" sz="900" b="0" kern="1200">
                          <a:solidFill>
                            <a:srgbClr val="54585A"/>
                          </a:solidFill>
                          <a:effectLst/>
                          <a:latin typeface="Roboto Slab" pitchFamily="2" charset="0"/>
                          <a:ea typeface="Roboto Slab" pitchFamily="2" charset="0"/>
                          <a:cs typeface="Roboto Slab" pitchFamily="2" charset="0"/>
                        </a:rPr>
                        <a:t> </a:t>
                      </a:r>
                      <a:endParaRPr lang="en-US" sz="900" b="0">
                        <a:solidFill>
                          <a:srgbClr val="54585A"/>
                        </a:solidFill>
                        <a:effectLst/>
                        <a:latin typeface="Roboto Slab" pitchFamily="2" charset="0"/>
                        <a:ea typeface="Roboto Slab" pitchFamily="2" charset="0"/>
                        <a:cs typeface="Roboto Slab" pitchFamily="2" charset="0"/>
                      </a:endParaRPr>
                    </a:p>
                    <a:p>
                      <a:pPr marL="0" marR="0" fontAlgn="base">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Number of students who complete a cross-disciplinary pathway and participate in a transformative experiential, problem-based, or service-learning experience. </a:t>
                      </a:r>
                    </a:p>
                    <a:p>
                      <a:pPr marL="182880" marR="0" fontAlgn="base">
                        <a:lnSpc>
                          <a:spcPct val="107000"/>
                        </a:lnSpc>
                        <a:spcBef>
                          <a:spcPts val="0"/>
                        </a:spcBef>
                        <a:spcAft>
                          <a:spcPts val="800"/>
                        </a:spcAft>
                      </a:pPr>
                      <a:r>
                        <a:rPr lang="en-US" sz="900" b="0" kern="1200">
                          <a:solidFill>
                            <a:srgbClr val="54585A"/>
                          </a:solidFill>
                          <a:effectLst/>
                          <a:latin typeface="Roboto Slab" pitchFamily="2" charset="0"/>
                          <a:ea typeface="Roboto Slab" pitchFamily="2" charset="0"/>
                          <a:cs typeface="Roboto Slab" pitchFamily="2" charset="0"/>
                        </a:rPr>
                        <a:t> </a:t>
                      </a:r>
                      <a:endParaRPr lang="en-US" sz="900" b="0">
                        <a:solidFill>
                          <a:srgbClr val="54585A"/>
                        </a:solidFill>
                        <a:effectLst/>
                        <a:latin typeface="Roboto Slab" pitchFamily="2" charset="0"/>
                        <a:ea typeface="Roboto Slab" pitchFamily="2" charset="0"/>
                        <a:cs typeface="Roboto Slab" pitchFamily="2" charset="0"/>
                      </a:endParaRP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361628664"/>
                  </a:ext>
                </a:extLst>
              </a:tr>
              <a:tr h="302330">
                <a:tc rowSpan="7">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Goal 1:</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Objective 1:</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1:</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1:</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2714724969"/>
                  </a:ext>
                </a:extLst>
              </a:tr>
              <a:tr h="335804">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2:</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2: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497156773"/>
                  </a:ext>
                </a:extLst>
              </a:tr>
              <a:tr h="324921">
                <a:tc vMerge="1">
                  <a:txBody>
                    <a:bodyPr/>
                    <a:lstStyle/>
                    <a:p>
                      <a:endParaRPr lang="en-US"/>
                    </a:p>
                  </a:txBody>
                  <a:tcPr/>
                </a:tc>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Objective 2:</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1:</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1:</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3706399328"/>
                  </a:ext>
                </a:extLst>
              </a:tr>
              <a:tr h="324921">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2:</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2: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2418325319"/>
                  </a:ext>
                </a:extLst>
              </a:tr>
              <a:tr h="344174">
                <a:tc vMerge="1">
                  <a:txBody>
                    <a:bodyPr/>
                    <a:lstStyle/>
                    <a:p>
                      <a:endParaRPr lang="en-US"/>
                    </a:p>
                  </a:txBody>
                  <a:tcPr/>
                </a:tc>
                <a:tc row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Objective 3:</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1:</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1:</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3159863560"/>
                  </a:ext>
                </a:extLst>
              </a:tr>
              <a:tr h="324921">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2:</a:t>
                      </a:r>
                    </a:p>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2: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3003662938"/>
                  </a:ext>
                </a:extLst>
              </a:tr>
              <a:tr h="430478">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Strategy 3:</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900" b="0">
                          <a:solidFill>
                            <a:srgbClr val="54585A"/>
                          </a:solidFill>
                          <a:effectLst/>
                          <a:latin typeface="Roboto Slab" pitchFamily="2" charset="0"/>
                          <a:ea typeface="Roboto Slab" pitchFamily="2" charset="0"/>
                          <a:cs typeface="Roboto Slab" pitchFamily="2" charset="0"/>
                        </a:rPr>
                        <a:t>Metrics 3: </a:t>
                      </a:r>
                    </a:p>
                  </a:txBody>
                  <a:tcPr marL="17604" marR="1760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DBD4"/>
                    </a:solidFill>
                  </a:tcPr>
                </a:tc>
                <a:extLst>
                  <a:ext uri="{0D108BD9-81ED-4DB2-BD59-A6C34878D82A}">
                    <a16:rowId xmlns:a16="http://schemas.microsoft.com/office/drawing/2014/main" val="2220452724"/>
                  </a:ext>
                </a:extLst>
              </a:tr>
            </a:tbl>
          </a:graphicData>
        </a:graphic>
      </p:graphicFrame>
    </p:spTree>
    <p:extLst>
      <p:ext uri="{BB962C8B-B14F-4D97-AF65-F5344CB8AC3E}">
        <p14:creationId xmlns:p14="http://schemas.microsoft.com/office/powerpoint/2010/main" val="294812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7DE7-453C-C42A-7171-B8496F6596A6}"/>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5EC73493-5B22-7A03-144C-7D9A4579717E}"/>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25A"/>
                </a:solidFill>
                <a:effectLst/>
                <a:uLnTx/>
                <a:uFillTx/>
                <a:latin typeface="Roboto Slab" pitchFamily="2" charset="0"/>
                <a:ea typeface="Roboto Slab" pitchFamily="2" charset="0"/>
                <a:cs typeface="Roboto" panose="02000000000000000000" pitchFamily="2" charset="0"/>
              </a:rPr>
              <a:t>Strategic Plan Items - Mission Statement</a:t>
            </a:r>
          </a:p>
        </p:txBody>
      </p:sp>
      <p:pic>
        <p:nvPicPr>
          <p:cNvPr id="6" name="Picture 5" descr="A hand drawing a light bulb on a book&#10;&#10;Description automatically generated">
            <a:extLst>
              <a:ext uri="{FF2B5EF4-FFF2-40B4-BE49-F238E27FC236}">
                <a16:creationId xmlns:a16="http://schemas.microsoft.com/office/drawing/2014/main" id="{B6177298-AB8F-1EA1-6AB6-C0584C20D1C9}"/>
              </a:ext>
            </a:extLst>
          </p:cNvPr>
          <p:cNvPicPr>
            <a:picLocks noChangeAspect="1"/>
          </p:cNvPicPr>
          <p:nvPr/>
        </p:nvPicPr>
        <p:blipFill rotWithShape="1">
          <a:blip r:embed="rId2">
            <a:extLst>
              <a:ext uri="{28A0092B-C50C-407E-A947-70E740481C1C}">
                <a14:useLocalDpi xmlns:a14="http://schemas.microsoft.com/office/drawing/2010/main" val="0"/>
              </a:ext>
            </a:extLst>
          </a:blip>
          <a:srcRect l="5397" r="25167" b="-2"/>
          <a:stretch/>
        </p:blipFill>
        <p:spPr>
          <a:xfrm>
            <a:off x="379048" y="1215483"/>
            <a:ext cx="5615353" cy="4225652"/>
          </a:xfrm>
          <a:prstGeom prst="rect">
            <a:avLst/>
          </a:prstGeom>
          <a:noFill/>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83B4CDC1-A774-552F-74FD-6353473B0AB6}"/>
              </a:ext>
            </a:extLst>
          </p:cNvPr>
          <p:cNvSpPr/>
          <p:nvPr/>
        </p:nvSpPr>
        <p:spPr>
          <a:xfrm>
            <a:off x="6197601" y="1215483"/>
            <a:ext cx="5713777" cy="4225652"/>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The mission statement is a brief description of the unit's fundamental purpose. It answers the question, 'Why do we exist?' The mission statement articulates the unit's objectives and its approach to achieving those objectives. It serves as a guide for decision-making processes and helps ensure that they align with the institute's values and ethos. The statement includes the unit's purpose, core values, target audience, and services offered.</a:t>
            </a:r>
          </a:p>
        </p:txBody>
      </p:sp>
      <p:sp>
        <p:nvSpPr>
          <p:cNvPr id="2" name="TextBox 1">
            <a:extLst>
              <a:ext uri="{FF2B5EF4-FFF2-40B4-BE49-F238E27FC236}">
                <a16:creationId xmlns:a16="http://schemas.microsoft.com/office/drawing/2014/main" id="{DDDE9C37-F701-7F64-5411-755A31ED28C1}"/>
              </a:ext>
            </a:extLst>
          </p:cNvPr>
          <p:cNvSpPr txBox="1"/>
          <p:nvPr/>
        </p:nvSpPr>
        <p:spPr>
          <a:xfrm>
            <a:off x="1719072" y="5642517"/>
            <a:ext cx="80558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3057"/>
                </a:solidFill>
                <a:effectLst/>
                <a:uLnTx/>
                <a:uFillTx/>
                <a:latin typeface="Robot Slab"/>
                <a:ea typeface="+mn-ea"/>
                <a:cs typeface="+mn-cs"/>
              </a:rPr>
              <a:t>“The Georgia Institute of Technology is a public research university established by the state of Georgia in Atlanta in 1885 and committed to developing leaders who advance technology and improve the human condition”.</a:t>
            </a:r>
          </a:p>
        </p:txBody>
      </p:sp>
    </p:spTree>
    <p:extLst>
      <p:ext uri="{BB962C8B-B14F-4D97-AF65-F5344CB8AC3E}">
        <p14:creationId xmlns:p14="http://schemas.microsoft.com/office/powerpoint/2010/main" val="18862892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DE54F6-6007-2848-B683-2C1822FC5485}" vid="{C0D1DEBA-DE5C-9C46-9118-2685038DF7C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CDE54F6-6007-2848-B683-2C1822FC5485}" vid="{FB47B6FD-F52A-2B42-851E-06D2988544C2}"/>
    </a:ext>
  </a:extLst>
</a:theme>
</file>

<file path=ppt/theme/theme3.xml><?xml version="1.0" encoding="utf-8"?>
<a:theme xmlns:a="http://schemas.openxmlformats.org/drawingml/2006/main" name="Office Theme">
  <a:themeElements>
    <a:clrScheme name="thang 4">
      <a:dk1>
        <a:srgbClr val="5C5C5C"/>
      </a:dk1>
      <a:lt1>
        <a:srgbClr val="FFFFFF"/>
      </a:lt1>
      <a:dk2>
        <a:srgbClr val="3F3F3F"/>
      </a:dk2>
      <a:lt2>
        <a:srgbClr val="FCFCFC"/>
      </a:lt2>
      <a:accent1>
        <a:srgbClr val="15A1C8"/>
      </a:accent1>
      <a:accent2>
        <a:srgbClr val="099480"/>
      </a:accent2>
      <a:accent3>
        <a:srgbClr val="7DBC2D"/>
      </a:accent3>
      <a:accent4>
        <a:srgbClr val="EEA81D"/>
      </a:accent4>
      <a:accent5>
        <a:srgbClr val="E23761"/>
      </a:accent5>
      <a:accent6>
        <a:srgbClr val="9234A6"/>
      </a:accent6>
      <a:hlink>
        <a:srgbClr val="0563C1"/>
      </a:hlink>
      <a:folHlink>
        <a:srgbClr val="954F72"/>
      </a:folHlink>
    </a:clrScheme>
    <a:fontScheme name="Custom 12">
      <a:majorFont>
        <a:latin typeface="La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1913</Words>
  <Application>Microsoft Office PowerPoint</Application>
  <PresentationFormat>Widescreen</PresentationFormat>
  <Paragraphs>266</Paragraphs>
  <Slides>19</Slides>
  <Notes>5</Notes>
  <HiddenSlides>1</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Custom Design</vt:lpstr>
      <vt:lpstr>1_Custom Design</vt:lpstr>
      <vt:lpstr>Office Theme</vt:lpstr>
      <vt:lpstr>SEWB  Strategic Plan Guideline</vt:lpstr>
      <vt:lpstr>SEWB Unit Planning, Assessment, &amp; Reporting</vt:lpstr>
      <vt:lpstr>Units Required to Submit Reports</vt:lpstr>
      <vt:lpstr>Strategic Plan Assessment Timeline</vt:lpstr>
      <vt:lpstr>Strategic Plan Assessment – Goal(s)</vt:lpstr>
      <vt:lpstr>Strategic Plan Assessment (SPA) – Plan and Report</vt:lpstr>
      <vt:lpstr>Goal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Soares, Rafael Barros</dc:creator>
  <cp:lastModifiedBy>Soares, Rafael Barros</cp:lastModifiedBy>
  <cp:revision>2</cp:revision>
  <dcterms:created xsi:type="dcterms:W3CDTF">2025-05-21T13:34:53Z</dcterms:created>
  <dcterms:modified xsi:type="dcterms:W3CDTF">2025-07-24T17:01:01Z</dcterms:modified>
</cp:coreProperties>
</file>